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257" r:id="rId3"/>
    <p:sldId id="265" r:id="rId4"/>
    <p:sldId id="266" r:id="rId5"/>
    <p:sldId id="261" r:id="rId6"/>
    <p:sldId id="260" r:id="rId7"/>
    <p:sldId id="270" r:id="rId8"/>
    <p:sldId id="263" r:id="rId9"/>
    <p:sldId id="264" r:id="rId10"/>
    <p:sldId id="275" r:id="rId11"/>
    <p:sldId id="269" r:id="rId12"/>
    <p:sldId id="268" r:id="rId13"/>
    <p:sldId id="276" r:id="rId14"/>
    <p:sldId id="259" r:id="rId15"/>
    <p:sldId id="267" r:id="rId16"/>
    <p:sldId id="274"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05957-5F0D-42C1-A8E6-E32F6AF5449B}" type="datetimeFigureOut">
              <a:rPr lang="en-CA" smtClean="0"/>
              <a:t>2014-10-28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1BDF4-0F20-4DC0-8FCC-A2F73642CDB7}" type="slidenum">
              <a:rPr lang="en-CA" smtClean="0"/>
              <a:t>‹#›</a:t>
            </a:fld>
            <a:endParaRPr lang="en-CA"/>
          </a:p>
        </p:txBody>
      </p:sp>
    </p:spTree>
    <p:extLst>
      <p:ext uri="{BB962C8B-B14F-4D97-AF65-F5344CB8AC3E}">
        <p14:creationId xmlns:p14="http://schemas.microsoft.com/office/powerpoint/2010/main" val="350618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the git</a:t>
            </a:r>
            <a:r>
              <a:rPr lang="en-CA" baseline="0" dirty="0" smtClean="0"/>
              <a:t> model a full working copy of the repository lives in your computer locally as well as on a remote repository somewhere in the cloud</a:t>
            </a:r>
          </a:p>
          <a:p>
            <a:r>
              <a:rPr lang="en-CA" baseline="0" dirty="0" smtClean="0"/>
              <a:t>We cloned the current version of the class notes to our computer </a:t>
            </a:r>
          </a:p>
          <a:p>
            <a:endParaRPr lang="en-CA" baseline="0" dirty="0" smtClean="0"/>
          </a:p>
          <a:p>
            <a:r>
              <a:rPr lang="en-CA" baseline="0" dirty="0" smtClean="0"/>
              <a:t>To synchronize across machines by push and pull commands</a:t>
            </a:r>
          </a:p>
          <a:p>
            <a:r>
              <a:rPr lang="en-CA" baseline="0" dirty="0" smtClean="0"/>
              <a:t>When adding new changes to your files you can push commits to update the remote repo </a:t>
            </a:r>
          </a:p>
          <a:p>
            <a:r>
              <a:rPr lang="en-CA" baseline="0" dirty="0" smtClean="0"/>
              <a:t>If you know your friend has updated the remote repo you can pull to get these commits </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8</a:t>
            </a:fld>
            <a:endParaRPr lang="en-US"/>
          </a:p>
        </p:txBody>
      </p:sp>
    </p:spTree>
    <p:extLst>
      <p:ext uri="{BB962C8B-B14F-4D97-AF65-F5344CB8AC3E}">
        <p14:creationId xmlns:p14="http://schemas.microsoft.com/office/powerpoint/2010/main" val="346843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that</a:t>
            </a:r>
            <a:r>
              <a:rPr lang="en-CA" baseline="0" dirty="0" smtClean="0"/>
              <a:t> you have linked your local repository to one in the cloud, you can push commit to synchronize the remote repo, or pull commits to synchronize the local repo.</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9</a:t>
            </a:fld>
            <a:endParaRPr lang="en-US"/>
          </a:p>
        </p:txBody>
      </p:sp>
    </p:spTree>
    <p:extLst>
      <p:ext uri="{BB962C8B-B14F-4D97-AF65-F5344CB8AC3E}">
        <p14:creationId xmlns:p14="http://schemas.microsoft.com/office/powerpoint/2010/main" val="28930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Identify a few digits</a:t>
            </a:r>
            <a:r>
              <a:rPr lang="en-CA" baseline="0" dirty="0" smtClean="0"/>
              <a:t> of the commit you want to tag</a:t>
            </a:r>
          </a:p>
          <a:p>
            <a:pPr marL="228600" indent="-228600">
              <a:buAutoNum type="arabicPeriod"/>
            </a:pPr>
            <a:r>
              <a:rPr lang="en-CA" baseline="0" dirty="0" smtClean="0"/>
              <a:t>Tag the commit using “git tag &lt;</a:t>
            </a:r>
            <a:r>
              <a:rPr lang="en-CA" baseline="0" dirty="0" err="1" smtClean="0"/>
              <a:t>tagname</a:t>
            </a:r>
            <a:r>
              <a:rPr lang="en-CA" baseline="0" dirty="0" smtClean="0"/>
              <a:t>&gt; &lt;</a:t>
            </a:r>
            <a:r>
              <a:rPr lang="en-CA" baseline="0" dirty="0" err="1" smtClean="0"/>
              <a:t>firstFewDigitsOfCommit</a:t>
            </a:r>
            <a:r>
              <a:rPr lang="en-CA" baseline="0" dirty="0" smtClean="0"/>
              <a:t>&gt;”</a:t>
            </a:r>
          </a:p>
          <a:p>
            <a:pPr marL="228600" indent="-228600">
              <a:buAutoNum type="arabicPeriod"/>
            </a:pPr>
            <a:r>
              <a:rPr lang="en-CA" baseline="0" dirty="0" smtClean="0"/>
              <a:t>Check tag using git log</a:t>
            </a:r>
          </a:p>
          <a:p>
            <a:pPr marL="228600" indent="-228600">
              <a:buAutoNum type="arabicPeriod"/>
            </a:pPr>
            <a:endParaRPr lang="en-CA" baseline="0" dirty="0" smtClean="0"/>
          </a:p>
          <a:p>
            <a:pPr marL="0" indent="0">
              <a:buNone/>
            </a:pPr>
            <a:r>
              <a:rPr lang="en-CA" baseline="0" dirty="0" smtClean="0"/>
              <a:t>Tagging is useful if you want to identify a point in your code using human words. For example, if you have multiple versions of your code, you can tag which commit corresponds to version 1. Tagging will be useful for your class assignments</a:t>
            </a:r>
          </a:p>
          <a:p>
            <a:pPr marL="0" indent="0">
              <a:buNone/>
            </a:pPr>
            <a:endParaRPr lang="en-CA" baseline="0" dirty="0" smtClean="0"/>
          </a:p>
          <a:p>
            <a:pPr marL="0" indent="0">
              <a:buNone/>
            </a:pPr>
            <a:r>
              <a:rPr lang="en-CA" baseline="0" dirty="0" smtClean="0"/>
              <a:t>Also, we used a different flavor of git log. We added some options so that it would show us the log in a different format.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16</a:t>
            </a:fld>
            <a:endParaRPr lang="en-US"/>
          </a:p>
        </p:txBody>
      </p:sp>
    </p:spTree>
    <p:extLst>
      <p:ext uri="{BB962C8B-B14F-4D97-AF65-F5344CB8AC3E}">
        <p14:creationId xmlns:p14="http://schemas.microsoft.com/office/powerpoint/2010/main" val="371573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17</a:t>
            </a:fld>
            <a:endParaRPr lang="en-US"/>
          </a:p>
        </p:txBody>
      </p:sp>
    </p:spTree>
    <p:extLst>
      <p:ext uri="{BB962C8B-B14F-4D97-AF65-F5344CB8AC3E}">
        <p14:creationId xmlns:p14="http://schemas.microsoft.com/office/powerpoint/2010/main" val="112742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10/28/2014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10/28/2014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10/28/2014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10/28/2014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10/28/2014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10/28/2014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10/28/2014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10/28/2014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10/28/2014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10/28/2014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10/28/2014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wei-wang.com/ExplainGitWithD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hyperlink" Target="http://www.vogella.com/tutorials/Git/articl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blog.sourcetreeapp.com/2012/08/21/merge-or-rebase/" TargetMode="External"/><Relationship Id="rId5" Type="http://schemas.openxmlformats.org/officeDocument/2006/relationships/hyperlink" Target="https://raw.githubusercontent.com/nerdgirl/git-cheatsheet-visual/master/gitcheatsheet.png" TargetMode="External"/><Relationship Id="rId4" Type="http://schemas.openxmlformats.org/officeDocument/2006/relationships/hyperlink" Target="https://help.github.com/articles/generating-ssh-key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10.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Github</a:t>
            </a:r>
            <a:r>
              <a:rPr lang="en-CA" dirty="0" smtClean="0"/>
              <a:t> part 2</a:t>
            </a:r>
            <a:endParaRPr lang="en-CA" dirty="0"/>
          </a:p>
        </p:txBody>
      </p:sp>
      <p:sp>
        <p:nvSpPr>
          <p:cNvPr id="3" name="Subtitle 2"/>
          <p:cNvSpPr>
            <a:spLocks noGrp="1"/>
          </p:cNvSpPr>
          <p:nvPr>
            <p:ph type="subTitle" idx="1"/>
          </p:nvPr>
        </p:nvSpPr>
        <p:spPr/>
        <p:txBody>
          <a:bodyPr/>
          <a:lstStyle/>
          <a:p>
            <a:r>
              <a:rPr lang="en-CA" dirty="0" smtClean="0"/>
              <a:t>Working in a multi user environment</a:t>
            </a:r>
            <a:endParaRPr lang="en-CA" dirty="0"/>
          </a:p>
        </p:txBody>
      </p:sp>
    </p:spTree>
    <p:extLst>
      <p:ext uri="{BB962C8B-B14F-4D97-AF65-F5344CB8AC3E}">
        <p14:creationId xmlns:p14="http://schemas.microsoft.com/office/powerpoint/2010/main" val="4278253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Fetching</a:t>
            </a:r>
            <a:endParaRPr lang="en-CA" dirty="0"/>
          </a:p>
        </p:txBody>
      </p:sp>
      <p:sp>
        <p:nvSpPr>
          <p:cNvPr id="3" name="Content Placeholder 2"/>
          <p:cNvSpPr>
            <a:spLocks noGrp="1"/>
          </p:cNvSpPr>
          <p:nvPr>
            <p:ph idx="1"/>
          </p:nvPr>
        </p:nvSpPr>
        <p:spPr>
          <a:xfrm>
            <a:off x="676657" y="2011680"/>
            <a:ext cx="3618618" cy="3766185"/>
          </a:xfrm>
        </p:spPr>
        <p:txBody>
          <a:bodyPr/>
          <a:lstStyle/>
          <a:p>
            <a:r>
              <a:rPr lang="en-CA" b="1" dirty="0" smtClean="0">
                <a:solidFill>
                  <a:srgbClr val="00B0F0"/>
                </a:solidFill>
              </a:rPr>
              <a:t>Downloads</a:t>
            </a:r>
            <a:r>
              <a:rPr lang="en-CA" dirty="0" smtClean="0"/>
              <a:t> all new commits to your local repository</a:t>
            </a:r>
            <a:endParaRPr lang="en-CA" dirty="0"/>
          </a:p>
        </p:txBody>
      </p:sp>
      <p:pic>
        <p:nvPicPr>
          <p:cNvPr id="4" name="Picture 3"/>
          <p:cNvPicPr>
            <a:picLocks noChangeAspect="1"/>
          </p:cNvPicPr>
          <p:nvPr/>
        </p:nvPicPr>
        <p:blipFill>
          <a:blip r:embed="rId2"/>
          <a:stretch>
            <a:fillRect/>
          </a:stretch>
        </p:blipFill>
        <p:spPr>
          <a:xfrm>
            <a:off x="917785" y="3825785"/>
            <a:ext cx="2828925" cy="2171700"/>
          </a:xfrm>
          <a:prstGeom prst="rect">
            <a:avLst/>
          </a:prstGeom>
        </p:spPr>
      </p:pic>
      <p:pic>
        <p:nvPicPr>
          <p:cNvPr id="5" name="Picture 4"/>
          <p:cNvPicPr>
            <a:picLocks noChangeAspect="1"/>
          </p:cNvPicPr>
          <p:nvPr/>
        </p:nvPicPr>
        <p:blipFill>
          <a:blip r:embed="rId3"/>
          <a:stretch>
            <a:fillRect/>
          </a:stretch>
        </p:blipFill>
        <p:spPr>
          <a:xfrm>
            <a:off x="4627529" y="2157731"/>
            <a:ext cx="2638425" cy="2447925"/>
          </a:xfrm>
          <a:prstGeom prst="rect">
            <a:avLst/>
          </a:prstGeom>
        </p:spPr>
      </p:pic>
      <p:pic>
        <p:nvPicPr>
          <p:cNvPr id="6" name="Picture 5"/>
          <p:cNvPicPr>
            <a:picLocks noChangeAspect="1"/>
          </p:cNvPicPr>
          <p:nvPr/>
        </p:nvPicPr>
        <p:blipFill>
          <a:blip r:embed="rId4"/>
          <a:stretch>
            <a:fillRect/>
          </a:stretch>
        </p:blipFill>
        <p:spPr>
          <a:xfrm>
            <a:off x="8141932" y="1328632"/>
            <a:ext cx="3562350" cy="3838575"/>
          </a:xfrm>
          <a:prstGeom prst="rect">
            <a:avLst/>
          </a:prstGeom>
        </p:spPr>
      </p:pic>
      <p:sp>
        <p:nvSpPr>
          <p:cNvPr id="7" name="TextBox 6"/>
          <p:cNvSpPr txBox="1"/>
          <p:nvPr/>
        </p:nvSpPr>
        <p:spPr>
          <a:xfrm>
            <a:off x="4856560" y="4608637"/>
            <a:ext cx="1844992" cy="369332"/>
          </a:xfrm>
          <a:prstGeom prst="rect">
            <a:avLst/>
          </a:prstGeom>
          <a:noFill/>
        </p:spPr>
        <p:txBody>
          <a:bodyPr wrap="none" rtlCol="0">
            <a:spAutoFit/>
          </a:bodyPr>
          <a:lstStyle/>
          <a:p>
            <a:r>
              <a:rPr lang="en-CA" u="sng" dirty="0" smtClean="0"/>
              <a:t>Local Repo Before</a:t>
            </a:r>
            <a:endParaRPr lang="en-CA" u="sng" dirty="0"/>
          </a:p>
        </p:txBody>
      </p:sp>
      <p:sp>
        <p:nvSpPr>
          <p:cNvPr id="8" name="Rectangle 7"/>
          <p:cNvSpPr/>
          <p:nvPr/>
        </p:nvSpPr>
        <p:spPr>
          <a:xfrm>
            <a:off x="9107830" y="5405160"/>
            <a:ext cx="1701748" cy="369332"/>
          </a:xfrm>
          <a:prstGeom prst="rect">
            <a:avLst/>
          </a:prstGeom>
        </p:spPr>
        <p:txBody>
          <a:bodyPr wrap="none">
            <a:spAutoFit/>
          </a:bodyPr>
          <a:lstStyle/>
          <a:p>
            <a:r>
              <a:rPr lang="en-CA" u="sng" dirty="0"/>
              <a:t>Local Repo </a:t>
            </a:r>
            <a:r>
              <a:rPr lang="en-CA" u="sng" dirty="0" smtClean="0"/>
              <a:t>After</a:t>
            </a:r>
            <a:endParaRPr lang="en-CA" u="sng" dirty="0"/>
          </a:p>
        </p:txBody>
      </p:sp>
    </p:spTree>
    <p:extLst>
      <p:ext uri="{BB962C8B-B14F-4D97-AF65-F5344CB8AC3E}">
        <p14:creationId xmlns:p14="http://schemas.microsoft.com/office/powerpoint/2010/main" val="525733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Pulling</a:t>
            </a:r>
            <a:endParaRPr lang="en-CA" dirty="0"/>
          </a:p>
        </p:txBody>
      </p:sp>
      <p:sp>
        <p:nvSpPr>
          <p:cNvPr id="3" name="Content Placeholder 2"/>
          <p:cNvSpPr>
            <a:spLocks noGrp="1"/>
          </p:cNvSpPr>
          <p:nvPr>
            <p:ph idx="1"/>
          </p:nvPr>
        </p:nvSpPr>
        <p:spPr>
          <a:xfrm>
            <a:off x="676657" y="2011680"/>
            <a:ext cx="4292386" cy="3766185"/>
          </a:xfrm>
        </p:spPr>
        <p:txBody>
          <a:bodyPr/>
          <a:lstStyle/>
          <a:p>
            <a:r>
              <a:rPr lang="en-CA" dirty="0" smtClean="0"/>
              <a:t>Pull is two commands in one.</a:t>
            </a:r>
          </a:p>
          <a:p>
            <a:r>
              <a:rPr lang="en-CA" dirty="0" smtClean="0"/>
              <a:t>It </a:t>
            </a:r>
            <a:r>
              <a:rPr lang="en-CA" b="1" dirty="0" smtClean="0">
                <a:solidFill>
                  <a:srgbClr val="0070C0"/>
                </a:solidFill>
              </a:rPr>
              <a:t>fetches</a:t>
            </a:r>
            <a:r>
              <a:rPr lang="en-CA" dirty="0" smtClean="0">
                <a:solidFill>
                  <a:srgbClr val="0070C0"/>
                </a:solidFill>
              </a:rPr>
              <a:t> </a:t>
            </a:r>
            <a:r>
              <a:rPr lang="en-CA" dirty="0" smtClean="0"/>
              <a:t>from the remote repo</a:t>
            </a:r>
          </a:p>
          <a:p>
            <a:r>
              <a:rPr lang="en-CA" dirty="0" smtClean="0"/>
              <a:t>Then </a:t>
            </a:r>
            <a:r>
              <a:rPr lang="en-CA" b="1" dirty="0" smtClean="0">
                <a:solidFill>
                  <a:srgbClr val="0070C0"/>
                </a:solidFill>
              </a:rPr>
              <a:t>merges</a:t>
            </a:r>
            <a:r>
              <a:rPr lang="en-CA" dirty="0" smtClean="0"/>
              <a:t> the local repo with the new commits</a:t>
            </a:r>
          </a:p>
          <a:p>
            <a:endParaRPr lang="en-CA" dirty="0"/>
          </a:p>
          <a:p>
            <a:r>
              <a:rPr lang="en-CA" dirty="0" smtClean="0"/>
              <a:t>Can do </a:t>
            </a:r>
            <a:r>
              <a:rPr lang="en-CA" b="1" dirty="0" smtClean="0">
                <a:solidFill>
                  <a:srgbClr val="00B050"/>
                </a:solidFill>
              </a:rPr>
              <a:t>rebase</a:t>
            </a:r>
            <a:r>
              <a:rPr lang="en-CA" dirty="0" smtClean="0">
                <a:solidFill>
                  <a:srgbClr val="00B050"/>
                </a:solidFill>
              </a:rPr>
              <a:t> </a:t>
            </a:r>
            <a:r>
              <a:rPr lang="en-CA" dirty="0" smtClean="0"/>
              <a:t>instead of merge using the command:</a:t>
            </a:r>
          </a:p>
          <a:p>
            <a:r>
              <a:rPr lang="en-CA" dirty="0" smtClean="0"/>
              <a:t>git pull --rebase</a:t>
            </a:r>
            <a:endParaRPr lang="en-CA" dirty="0"/>
          </a:p>
        </p:txBody>
      </p:sp>
      <p:pic>
        <p:nvPicPr>
          <p:cNvPr id="4" name="Picture 3"/>
          <p:cNvPicPr>
            <a:picLocks noChangeAspect="1"/>
          </p:cNvPicPr>
          <p:nvPr/>
        </p:nvPicPr>
        <p:blipFill>
          <a:blip r:embed="rId2"/>
          <a:stretch>
            <a:fillRect/>
          </a:stretch>
        </p:blipFill>
        <p:spPr>
          <a:xfrm>
            <a:off x="5797214" y="1204411"/>
            <a:ext cx="5982927" cy="5184358"/>
          </a:xfrm>
          <a:prstGeom prst="rect">
            <a:avLst/>
          </a:prstGeom>
        </p:spPr>
      </p:pic>
    </p:spTree>
    <p:extLst>
      <p:ext uri="{BB962C8B-B14F-4D97-AF65-F5344CB8AC3E}">
        <p14:creationId xmlns:p14="http://schemas.microsoft.com/office/powerpoint/2010/main" val="262591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Pushing</a:t>
            </a:r>
            <a:endParaRPr lang="en-CA" dirty="0"/>
          </a:p>
        </p:txBody>
      </p:sp>
      <p:sp>
        <p:nvSpPr>
          <p:cNvPr id="3" name="Content Placeholder 2"/>
          <p:cNvSpPr>
            <a:spLocks noGrp="1"/>
          </p:cNvSpPr>
          <p:nvPr>
            <p:ph idx="1"/>
          </p:nvPr>
        </p:nvSpPr>
        <p:spPr>
          <a:xfrm>
            <a:off x="676656" y="2011680"/>
            <a:ext cx="5567733" cy="3766185"/>
          </a:xfrm>
        </p:spPr>
        <p:txBody>
          <a:bodyPr/>
          <a:lstStyle/>
          <a:p>
            <a:pPr marL="4572" lvl="1" indent="0">
              <a:buNone/>
            </a:pPr>
            <a:r>
              <a:rPr lang="en-CA" dirty="0" smtClean="0"/>
              <a:t>Adds new commits to the remote repository</a:t>
            </a:r>
          </a:p>
          <a:p>
            <a:pPr marL="4572" lvl="1" indent="0">
              <a:buNone/>
            </a:pPr>
            <a:r>
              <a:rPr lang="en-CA" dirty="0" smtClean="0"/>
              <a:t>Must always pull before pushing</a:t>
            </a:r>
            <a:endParaRPr lang="en-CA" dirty="0"/>
          </a:p>
        </p:txBody>
      </p:sp>
      <p:pic>
        <p:nvPicPr>
          <p:cNvPr id="4" name="Picture 3"/>
          <p:cNvPicPr>
            <a:picLocks noChangeAspect="1"/>
          </p:cNvPicPr>
          <p:nvPr/>
        </p:nvPicPr>
        <p:blipFill rotWithShape="1">
          <a:blip r:embed="rId2"/>
          <a:srcRect r="39128"/>
          <a:stretch/>
        </p:blipFill>
        <p:spPr>
          <a:xfrm>
            <a:off x="5385535" y="-40942"/>
            <a:ext cx="2338739" cy="2970662"/>
          </a:xfrm>
          <a:prstGeom prst="rect">
            <a:avLst/>
          </a:prstGeom>
        </p:spPr>
      </p:pic>
      <p:pic>
        <p:nvPicPr>
          <p:cNvPr id="5" name="Picture 4"/>
          <p:cNvPicPr>
            <a:picLocks noChangeAspect="1"/>
          </p:cNvPicPr>
          <p:nvPr/>
        </p:nvPicPr>
        <p:blipFill>
          <a:blip r:embed="rId3"/>
          <a:stretch>
            <a:fillRect/>
          </a:stretch>
        </p:blipFill>
        <p:spPr>
          <a:xfrm>
            <a:off x="1196139" y="3300545"/>
            <a:ext cx="3303672" cy="3064275"/>
          </a:xfrm>
          <a:prstGeom prst="rect">
            <a:avLst/>
          </a:prstGeom>
        </p:spPr>
      </p:pic>
      <p:pic>
        <p:nvPicPr>
          <p:cNvPr id="6" name="Picture 5"/>
          <p:cNvPicPr>
            <a:picLocks noChangeAspect="1"/>
          </p:cNvPicPr>
          <p:nvPr/>
        </p:nvPicPr>
        <p:blipFill rotWithShape="1">
          <a:blip r:embed="rId4"/>
          <a:srcRect r="27336" b="22351"/>
          <a:stretch/>
        </p:blipFill>
        <p:spPr>
          <a:xfrm>
            <a:off x="8343702" y="198306"/>
            <a:ext cx="3651781" cy="2933489"/>
          </a:xfrm>
          <a:prstGeom prst="rect">
            <a:avLst/>
          </a:prstGeom>
        </p:spPr>
      </p:pic>
      <p:sp>
        <p:nvSpPr>
          <p:cNvPr id="7" name="TextBox 6"/>
          <p:cNvSpPr txBox="1"/>
          <p:nvPr/>
        </p:nvSpPr>
        <p:spPr>
          <a:xfrm>
            <a:off x="1760826" y="6364820"/>
            <a:ext cx="1699696" cy="369332"/>
          </a:xfrm>
          <a:prstGeom prst="rect">
            <a:avLst/>
          </a:prstGeom>
          <a:noFill/>
        </p:spPr>
        <p:txBody>
          <a:bodyPr wrap="none" rtlCol="0">
            <a:spAutoFit/>
          </a:bodyPr>
          <a:lstStyle/>
          <a:p>
            <a:r>
              <a:rPr lang="en-CA" u="sng" dirty="0" smtClean="0"/>
              <a:t>Local Repository</a:t>
            </a:r>
            <a:endParaRPr lang="en-CA" u="sng" dirty="0"/>
          </a:p>
        </p:txBody>
      </p:sp>
      <p:sp>
        <p:nvSpPr>
          <p:cNvPr id="9" name="TextBox 8"/>
          <p:cNvSpPr txBox="1"/>
          <p:nvPr/>
        </p:nvSpPr>
        <p:spPr>
          <a:xfrm>
            <a:off x="5507213" y="3131795"/>
            <a:ext cx="2095382" cy="369332"/>
          </a:xfrm>
          <a:prstGeom prst="rect">
            <a:avLst/>
          </a:prstGeom>
          <a:noFill/>
        </p:spPr>
        <p:txBody>
          <a:bodyPr wrap="none" rtlCol="0">
            <a:spAutoFit/>
          </a:bodyPr>
          <a:lstStyle/>
          <a:p>
            <a:r>
              <a:rPr lang="en-CA" u="sng" dirty="0"/>
              <a:t>Remote Repo Before</a:t>
            </a:r>
            <a:endParaRPr lang="en-CA" u="sng" dirty="0"/>
          </a:p>
        </p:txBody>
      </p:sp>
      <p:sp>
        <p:nvSpPr>
          <p:cNvPr id="10" name="TextBox 9"/>
          <p:cNvSpPr txBox="1"/>
          <p:nvPr/>
        </p:nvSpPr>
        <p:spPr>
          <a:xfrm>
            <a:off x="9193523" y="3148457"/>
            <a:ext cx="1952137" cy="369332"/>
          </a:xfrm>
          <a:prstGeom prst="rect">
            <a:avLst/>
          </a:prstGeom>
          <a:noFill/>
        </p:spPr>
        <p:txBody>
          <a:bodyPr wrap="none" rtlCol="0">
            <a:spAutoFit/>
          </a:bodyPr>
          <a:lstStyle/>
          <a:p>
            <a:r>
              <a:rPr lang="en-CA" u="sng" dirty="0"/>
              <a:t>Remote Repo </a:t>
            </a:r>
            <a:r>
              <a:rPr lang="en-CA" u="sng" dirty="0" smtClean="0"/>
              <a:t>After</a:t>
            </a:r>
            <a:endParaRPr lang="en-CA" u="sng" dirty="0"/>
          </a:p>
        </p:txBody>
      </p:sp>
    </p:spTree>
    <p:extLst>
      <p:ext uri="{BB962C8B-B14F-4D97-AF65-F5344CB8AC3E}">
        <p14:creationId xmlns:p14="http://schemas.microsoft.com/office/powerpoint/2010/main" val="2958227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Revert vs Reset</a:t>
            </a:r>
            <a:endParaRPr lang="en-CA" dirty="0"/>
          </a:p>
        </p:txBody>
      </p:sp>
      <p:sp>
        <p:nvSpPr>
          <p:cNvPr id="3" name="Content Placeholder 2"/>
          <p:cNvSpPr>
            <a:spLocks noGrp="1"/>
          </p:cNvSpPr>
          <p:nvPr>
            <p:ph idx="1"/>
          </p:nvPr>
        </p:nvSpPr>
        <p:spPr>
          <a:xfrm>
            <a:off x="676656" y="2011680"/>
            <a:ext cx="10753343" cy="3766185"/>
          </a:xfrm>
        </p:spPr>
        <p:txBody>
          <a:bodyPr/>
          <a:lstStyle/>
          <a:p>
            <a:r>
              <a:rPr lang="en-CA" dirty="0" smtClean="0"/>
              <a:t>Reset is to bring your </a:t>
            </a:r>
            <a:r>
              <a:rPr lang="en-CA" b="1" dirty="0" smtClean="0">
                <a:solidFill>
                  <a:srgbClr val="00B050"/>
                </a:solidFill>
              </a:rPr>
              <a:t>head Pointer back </a:t>
            </a:r>
            <a:r>
              <a:rPr lang="en-CA" dirty="0" smtClean="0"/>
              <a:t>by a commit</a:t>
            </a:r>
          </a:p>
          <a:p>
            <a:r>
              <a:rPr lang="en-CA" dirty="0" smtClean="0"/>
              <a:t>Revert is to </a:t>
            </a:r>
            <a:r>
              <a:rPr lang="en-CA" b="1" dirty="0" smtClean="0">
                <a:solidFill>
                  <a:srgbClr val="00B050"/>
                </a:solidFill>
              </a:rPr>
              <a:t>create a brand new commit </a:t>
            </a:r>
            <a:r>
              <a:rPr lang="en-CA" dirty="0" smtClean="0"/>
              <a:t>of a previous commit. Use this when trying to revert to a previous version in a multi-user environment. </a:t>
            </a:r>
            <a:r>
              <a:rPr lang="en-CA" u="sng" dirty="0" smtClean="0">
                <a:solidFill>
                  <a:srgbClr val="7030A0"/>
                </a:solidFill>
              </a:rPr>
              <a:t>Can you guess why?</a:t>
            </a:r>
            <a:endParaRPr lang="en-CA" u="sng" dirty="0">
              <a:solidFill>
                <a:srgbClr val="7030A0"/>
              </a:solidFill>
            </a:endParaRPr>
          </a:p>
        </p:txBody>
      </p:sp>
      <p:pic>
        <p:nvPicPr>
          <p:cNvPr id="5" name="Picture 4"/>
          <p:cNvPicPr>
            <a:picLocks noChangeAspect="1"/>
          </p:cNvPicPr>
          <p:nvPr/>
        </p:nvPicPr>
        <p:blipFill>
          <a:blip r:embed="rId2"/>
          <a:stretch>
            <a:fillRect/>
          </a:stretch>
        </p:blipFill>
        <p:spPr>
          <a:xfrm>
            <a:off x="6467224" y="3836001"/>
            <a:ext cx="5134171" cy="1941864"/>
          </a:xfrm>
          <a:prstGeom prst="rect">
            <a:avLst/>
          </a:prstGeom>
        </p:spPr>
      </p:pic>
      <p:pic>
        <p:nvPicPr>
          <p:cNvPr id="6" name="Picture 5"/>
          <p:cNvPicPr>
            <a:picLocks noChangeAspect="1"/>
          </p:cNvPicPr>
          <p:nvPr/>
        </p:nvPicPr>
        <p:blipFill>
          <a:blip r:embed="rId3"/>
          <a:stretch>
            <a:fillRect/>
          </a:stretch>
        </p:blipFill>
        <p:spPr>
          <a:xfrm>
            <a:off x="764315" y="3777156"/>
            <a:ext cx="3795462" cy="2000709"/>
          </a:xfrm>
          <a:prstGeom prst="rect">
            <a:avLst/>
          </a:prstGeom>
        </p:spPr>
      </p:pic>
      <p:sp>
        <p:nvSpPr>
          <p:cNvPr id="7" name="TextBox 6"/>
          <p:cNvSpPr txBox="1"/>
          <p:nvPr/>
        </p:nvSpPr>
        <p:spPr>
          <a:xfrm>
            <a:off x="1780674" y="5867218"/>
            <a:ext cx="695190" cy="369332"/>
          </a:xfrm>
          <a:prstGeom prst="rect">
            <a:avLst/>
          </a:prstGeom>
          <a:noFill/>
        </p:spPr>
        <p:txBody>
          <a:bodyPr wrap="none" rtlCol="0">
            <a:spAutoFit/>
          </a:bodyPr>
          <a:lstStyle/>
          <a:p>
            <a:r>
              <a:rPr lang="en-CA" u="sng" dirty="0" smtClean="0"/>
              <a:t>Reset</a:t>
            </a:r>
            <a:endParaRPr lang="en-CA" u="sng" dirty="0"/>
          </a:p>
        </p:txBody>
      </p:sp>
      <p:sp>
        <p:nvSpPr>
          <p:cNvPr id="8" name="TextBox 7"/>
          <p:cNvSpPr txBox="1"/>
          <p:nvPr/>
        </p:nvSpPr>
        <p:spPr>
          <a:xfrm>
            <a:off x="8642150" y="5867218"/>
            <a:ext cx="784317" cy="369332"/>
          </a:xfrm>
          <a:prstGeom prst="rect">
            <a:avLst/>
          </a:prstGeom>
          <a:noFill/>
        </p:spPr>
        <p:txBody>
          <a:bodyPr wrap="none" rtlCol="0">
            <a:spAutoFit/>
          </a:bodyPr>
          <a:lstStyle/>
          <a:p>
            <a:r>
              <a:rPr lang="en-CA" u="sng" dirty="0" smtClean="0"/>
              <a:t>Revert</a:t>
            </a:r>
            <a:endParaRPr lang="en-CA" u="sng" dirty="0"/>
          </a:p>
        </p:txBody>
      </p:sp>
    </p:spTree>
    <p:extLst>
      <p:ext uri="{BB962C8B-B14F-4D97-AF65-F5344CB8AC3E}">
        <p14:creationId xmlns:p14="http://schemas.microsoft.com/office/powerpoint/2010/main" val="3562664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Interactive Demo</a:t>
            </a:r>
            <a:endParaRPr lang="en-CA" dirty="0"/>
          </a:p>
        </p:txBody>
      </p:sp>
      <p:sp>
        <p:nvSpPr>
          <p:cNvPr id="3" name="Content Placeholder 2"/>
          <p:cNvSpPr>
            <a:spLocks noGrp="1"/>
          </p:cNvSpPr>
          <p:nvPr>
            <p:ph idx="1"/>
          </p:nvPr>
        </p:nvSpPr>
        <p:spPr/>
        <p:txBody>
          <a:bodyPr/>
          <a:lstStyle/>
          <a:p>
            <a:r>
              <a:rPr lang="en-CA" dirty="0" smtClean="0"/>
              <a:t>Go to: </a:t>
            </a:r>
            <a:r>
              <a:rPr lang="en-CA" dirty="0">
                <a:hlinkClick r:id="rId2"/>
              </a:rPr>
              <a:t>http://</a:t>
            </a:r>
            <a:r>
              <a:rPr lang="en-CA" dirty="0" smtClean="0">
                <a:hlinkClick r:id="rId2"/>
              </a:rPr>
              <a:t>www.wei-wang.com/ExplainGitWithD3</a:t>
            </a:r>
            <a:r>
              <a:rPr lang="en-CA" dirty="0" smtClean="0"/>
              <a:t> </a:t>
            </a:r>
            <a:endParaRPr lang="en-CA" dirty="0"/>
          </a:p>
        </p:txBody>
      </p:sp>
    </p:spTree>
    <p:extLst>
      <p:ext uri="{BB962C8B-B14F-4D97-AF65-F5344CB8AC3E}">
        <p14:creationId xmlns:p14="http://schemas.microsoft.com/office/powerpoint/2010/main" val="914970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Pro tips</a:t>
            </a:r>
            <a:endParaRPr lang="en-CA" dirty="0"/>
          </a:p>
        </p:txBody>
      </p:sp>
      <p:sp>
        <p:nvSpPr>
          <p:cNvPr id="3" name="Content Placeholder 2"/>
          <p:cNvSpPr>
            <a:spLocks noGrp="1"/>
          </p:cNvSpPr>
          <p:nvPr>
            <p:ph idx="1"/>
          </p:nvPr>
        </p:nvSpPr>
        <p:spPr/>
        <p:txBody>
          <a:bodyPr/>
          <a:lstStyle/>
          <a:p>
            <a:r>
              <a:rPr lang="en-CA" dirty="0" smtClean="0"/>
              <a:t>Don’t forget to </a:t>
            </a:r>
            <a:r>
              <a:rPr lang="en-CA" b="1" dirty="0" smtClean="0">
                <a:solidFill>
                  <a:srgbClr val="00B050"/>
                </a:solidFill>
              </a:rPr>
              <a:t>Tag</a:t>
            </a:r>
            <a:r>
              <a:rPr lang="en-CA" b="1" dirty="0" smtClean="0">
                <a:solidFill>
                  <a:srgbClr val="C00000"/>
                </a:solidFill>
              </a:rPr>
              <a:t> </a:t>
            </a:r>
            <a:r>
              <a:rPr lang="en-CA" dirty="0" smtClean="0"/>
              <a:t>your code: for your code submissions we will look at the commit that you tag as your </a:t>
            </a:r>
            <a:r>
              <a:rPr lang="en-CA" b="1" dirty="0" smtClean="0">
                <a:solidFill>
                  <a:srgbClr val="00B050"/>
                </a:solidFill>
              </a:rPr>
              <a:t>submission</a:t>
            </a:r>
          </a:p>
          <a:p>
            <a:r>
              <a:rPr lang="en-CA" dirty="0" smtClean="0"/>
              <a:t>Avoid </a:t>
            </a:r>
            <a:r>
              <a:rPr lang="en-CA" b="1" dirty="0" smtClean="0">
                <a:solidFill>
                  <a:srgbClr val="C00000"/>
                </a:solidFill>
              </a:rPr>
              <a:t>merge conflicts: </a:t>
            </a:r>
            <a:r>
              <a:rPr lang="en-CA" dirty="0" smtClean="0"/>
              <a:t>two people should </a:t>
            </a:r>
            <a:r>
              <a:rPr lang="en-CA" u="sng" dirty="0" smtClean="0">
                <a:solidFill>
                  <a:srgbClr val="00B0F0"/>
                </a:solidFill>
              </a:rPr>
              <a:t>avoid working on the same file</a:t>
            </a:r>
          </a:p>
          <a:p>
            <a:r>
              <a:rPr lang="en-CA" dirty="0" smtClean="0"/>
              <a:t>Always </a:t>
            </a:r>
            <a:r>
              <a:rPr lang="en-CA" b="1" dirty="0" smtClean="0">
                <a:solidFill>
                  <a:srgbClr val="00B0F0"/>
                </a:solidFill>
              </a:rPr>
              <a:t>rebase</a:t>
            </a:r>
            <a:r>
              <a:rPr lang="en-CA" dirty="0" smtClean="0"/>
              <a:t> your master: it will keep your branch structure linear</a:t>
            </a:r>
          </a:p>
          <a:p>
            <a:r>
              <a:rPr lang="en-CA" dirty="0" smtClean="0"/>
              <a:t>Checkout your branch structure by using: git log --graph</a:t>
            </a:r>
          </a:p>
          <a:p>
            <a:endParaRPr lang="en-CA" dirty="0"/>
          </a:p>
        </p:txBody>
      </p:sp>
    </p:spTree>
    <p:extLst>
      <p:ext uri="{BB962C8B-B14F-4D97-AF65-F5344CB8AC3E}">
        <p14:creationId xmlns:p14="http://schemas.microsoft.com/office/powerpoint/2010/main" val="4281435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Tagging commits</a:t>
            </a:r>
            <a:endParaRPr lang="en-CA" dirty="0"/>
          </a:p>
        </p:txBody>
      </p:sp>
      <p:pic>
        <p:nvPicPr>
          <p:cNvPr id="5" name="Picture 4"/>
          <p:cNvPicPr>
            <a:picLocks noChangeAspect="1"/>
          </p:cNvPicPr>
          <p:nvPr/>
        </p:nvPicPr>
        <p:blipFill>
          <a:blip r:embed="rId3"/>
          <a:stretch>
            <a:fillRect/>
          </a:stretch>
        </p:blipFill>
        <p:spPr>
          <a:xfrm>
            <a:off x="3433763" y="5286794"/>
            <a:ext cx="8153828" cy="1187975"/>
          </a:xfrm>
          <a:prstGeom prst="rect">
            <a:avLst/>
          </a:prstGeom>
        </p:spPr>
      </p:pic>
      <p:pic>
        <p:nvPicPr>
          <p:cNvPr id="6" name="Picture 5"/>
          <p:cNvPicPr>
            <a:picLocks noChangeAspect="1"/>
          </p:cNvPicPr>
          <p:nvPr/>
        </p:nvPicPr>
        <p:blipFill>
          <a:blip r:embed="rId4"/>
          <a:stretch>
            <a:fillRect/>
          </a:stretch>
        </p:blipFill>
        <p:spPr>
          <a:xfrm>
            <a:off x="2252663" y="3961231"/>
            <a:ext cx="7816335" cy="850482"/>
          </a:xfrm>
          <a:prstGeom prst="rect">
            <a:avLst/>
          </a:prstGeom>
        </p:spPr>
      </p:pic>
      <p:pic>
        <p:nvPicPr>
          <p:cNvPr id="7" name="Picture 6"/>
          <p:cNvPicPr>
            <a:picLocks noChangeAspect="1"/>
          </p:cNvPicPr>
          <p:nvPr/>
        </p:nvPicPr>
        <p:blipFill>
          <a:blip r:embed="rId5"/>
          <a:stretch>
            <a:fillRect/>
          </a:stretch>
        </p:blipFill>
        <p:spPr>
          <a:xfrm>
            <a:off x="838200" y="1690688"/>
            <a:ext cx="5521383" cy="1795462"/>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28299" y="365379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2984028" y="497936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2335751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resources</a:t>
            </a:r>
            <a:endParaRPr lang="en-CA"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err="1" smtClean="0"/>
              <a:t>Vogella</a:t>
            </a:r>
            <a:r>
              <a:rPr lang="en-CA" dirty="0" smtClean="0"/>
              <a:t> Reference: </a:t>
            </a:r>
            <a:r>
              <a:rPr lang="en-CA" dirty="0">
                <a:hlinkClick r:id="rId3"/>
              </a:rPr>
              <a:t>http://www.vogella.com/tutorials/Git/article.html</a:t>
            </a:r>
            <a:endParaRPr lang="en-CA" dirty="0"/>
          </a:p>
          <a:p>
            <a:pPr marL="457200" indent="-457200">
              <a:buFont typeface="+mj-lt"/>
              <a:buAutoNum type="arabicPeriod"/>
            </a:pPr>
            <a:r>
              <a:rPr lang="en-CA" dirty="0" smtClean="0"/>
              <a:t>SSH </a:t>
            </a:r>
            <a:r>
              <a:rPr lang="en-CA" dirty="0"/>
              <a:t>keys tutorial: </a:t>
            </a:r>
            <a:r>
              <a:rPr lang="en-CA" dirty="0">
                <a:hlinkClick r:id="rId4"/>
              </a:rPr>
              <a:t>https://</a:t>
            </a:r>
            <a:r>
              <a:rPr lang="en-CA" dirty="0" smtClean="0">
                <a:hlinkClick r:id="rId4"/>
              </a:rPr>
              <a:t>help.github.com/articles/generating-ssh-keys</a:t>
            </a:r>
            <a:r>
              <a:rPr lang="en-CA" dirty="0" smtClean="0"/>
              <a:t> 	</a:t>
            </a:r>
          </a:p>
          <a:p>
            <a:pPr marL="457200" indent="-457200">
              <a:buFont typeface="+mj-lt"/>
              <a:buAutoNum type="arabicPeriod"/>
            </a:pPr>
            <a:r>
              <a:rPr lang="en-CA" dirty="0" smtClean="0"/>
              <a:t>Git </a:t>
            </a:r>
            <a:r>
              <a:rPr lang="en-CA" dirty="0" err="1" smtClean="0"/>
              <a:t>Cheetsheet</a:t>
            </a:r>
            <a:r>
              <a:rPr lang="en-CA" dirty="0" smtClean="0"/>
              <a:t>: </a:t>
            </a:r>
            <a:r>
              <a:rPr lang="en-CA" dirty="0" smtClean="0">
                <a:hlinkClick r:id="rId5"/>
              </a:rPr>
              <a:t>https://</a:t>
            </a:r>
            <a:r>
              <a:rPr lang="en-CA" dirty="0" smtClean="0">
                <a:hlinkClick r:id="rId5"/>
              </a:rPr>
              <a:t>raw.githubusercontent.com/nerdgirl/git-cheatsheet-visual/master/gitcheatsheet.png</a:t>
            </a:r>
            <a:endParaRPr lang="en-CA" dirty="0" smtClean="0"/>
          </a:p>
          <a:p>
            <a:pPr marL="457200" indent="-457200">
              <a:buFont typeface="+mj-lt"/>
              <a:buAutoNum type="arabicPeriod"/>
            </a:pPr>
            <a:r>
              <a:rPr lang="en-CA" dirty="0" smtClean="0"/>
              <a:t>Merge </a:t>
            </a:r>
            <a:r>
              <a:rPr lang="en-CA" dirty="0"/>
              <a:t>vs rebase: </a:t>
            </a:r>
            <a:r>
              <a:rPr lang="en-CA" dirty="0">
                <a:hlinkClick r:id="rId6"/>
              </a:rPr>
              <a:t>http://blog.sourcetreeapp.com/2012/08/21/merge-or-rebase</a:t>
            </a:r>
            <a:r>
              <a:rPr lang="en-CA" dirty="0" smtClean="0">
                <a:hlinkClick r:id="rId6"/>
              </a:rPr>
              <a:t>/</a:t>
            </a:r>
            <a:r>
              <a:rPr lang="en-CA" dirty="0" smtClean="0"/>
              <a:t> 	</a:t>
            </a:r>
            <a:endParaRPr lang="en-CA" dirty="0" smtClean="0"/>
          </a:p>
        </p:txBody>
      </p:sp>
    </p:spTree>
    <p:extLst>
      <p:ext uri="{BB962C8B-B14F-4D97-AF65-F5344CB8AC3E}">
        <p14:creationId xmlns:p14="http://schemas.microsoft.com/office/powerpoint/2010/main" val="422884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Recap</a:t>
            </a:r>
            <a:endParaRPr lang="en-CA" dirty="0"/>
          </a:p>
        </p:txBody>
      </p:sp>
      <p:sp>
        <p:nvSpPr>
          <p:cNvPr id="3" name="Content Placeholder 2"/>
          <p:cNvSpPr>
            <a:spLocks noGrp="1"/>
          </p:cNvSpPr>
          <p:nvPr>
            <p:ph idx="1"/>
          </p:nvPr>
        </p:nvSpPr>
        <p:spPr/>
        <p:txBody>
          <a:bodyPr/>
          <a:lstStyle/>
          <a:p>
            <a:r>
              <a:rPr lang="en-CA" dirty="0" smtClean="0"/>
              <a:t>Git </a:t>
            </a:r>
            <a:r>
              <a:rPr lang="en-CA" dirty="0" err="1" smtClean="0"/>
              <a:t>Init</a:t>
            </a:r>
            <a:endParaRPr lang="en-CA" dirty="0" smtClean="0"/>
          </a:p>
          <a:p>
            <a:r>
              <a:rPr lang="en-CA" dirty="0" smtClean="0"/>
              <a:t>Git clone</a:t>
            </a:r>
          </a:p>
          <a:p>
            <a:r>
              <a:rPr lang="en-CA" dirty="0" smtClean="0"/>
              <a:t>Git add</a:t>
            </a:r>
          </a:p>
          <a:p>
            <a:r>
              <a:rPr lang="en-CA" dirty="0" smtClean="0"/>
              <a:t>Git log</a:t>
            </a:r>
          </a:p>
          <a:p>
            <a:r>
              <a:rPr lang="en-CA" dirty="0" smtClean="0"/>
              <a:t>Git diff</a:t>
            </a:r>
          </a:p>
          <a:p>
            <a:r>
              <a:rPr lang="en-CA" dirty="0" smtClean="0"/>
              <a:t>Git Tag</a:t>
            </a:r>
          </a:p>
          <a:p>
            <a:r>
              <a:rPr lang="en-CA" b="1" dirty="0">
                <a:solidFill>
                  <a:srgbClr val="00B050"/>
                </a:solidFill>
              </a:rPr>
              <a:t>Git commit</a:t>
            </a:r>
          </a:p>
          <a:p>
            <a:endParaRPr lang="en-CA" dirty="0"/>
          </a:p>
        </p:txBody>
      </p:sp>
    </p:spTree>
    <p:extLst>
      <p:ext uri="{BB962C8B-B14F-4D97-AF65-F5344CB8AC3E}">
        <p14:creationId xmlns:p14="http://schemas.microsoft.com/office/powerpoint/2010/main" val="1636577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 Revisited</a:t>
            </a:r>
            <a:endParaRPr lang="en-CA" dirty="0"/>
          </a:p>
        </p:txBody>
      </p:sp>
      <p:sp>
        <p:nvSpPr>
          <p:cNvPr id="3" name="Content Placeholder 2"/>
          <p:cNvSpPr>
            <a:spLocks noGrp="1"/>
          </p:cNvSpPr>
          <p:nvPr>
            <p:ph idx="1"/>
          </p:nvPr>
        </p:nvSpPr>
        <p:spPr/>
        <p:txBody>
          <a:bodyPr/>
          <a:lstStyle/>
          <a:p>
            <a:r>
              <a:rPr lang="en-CA" dirty="0" smtClean="0"/>
              <a:t>A commit is the </a:t>
            </a:r>
            <a:r>
              <a:rPr lang="en-CA" b="1" dirty="0" smtClean="0">
                <a:solidFill>
                  <a:srgbClr val="00B0F0"/>
                </a:solidFill>
              </a:rPr>
              <a:t>save state </a:t>
            </a:r>
            <a:r>
              <a:rPr lang="en-CA" dirty="0" smtClean="0"/>
              <a:t>of your entire repository</a:t>
            </a:r>
            <a:endParaRPr lang="en-CA" dirty="0"/>
          </a:p>
        </p:txBody>
      </p:sp>
      <p:sp>
        <p:nvSpPr>
          <p:cNvPr id="4" name="TextBox 3"/>
          <p:cNvSpPr txBox="1"/>
          <p:nvPr/>
        </p:nvSpPr>
        <p:spPr>
          <a:xfrm>
            <a:off x="2044284" y="4181214"/>
            <a:ext cx="1784399" cy="369332"/>
          </a:xfrm>
          <a:prstGeom prst="rect">
            <a:avLst/>
          </a:prstGeom>
          <a:noFill/>
        </p:spPr>
        <p:txBody>
          <a:bodyPr wrap="none" rtlCol="0">
            <a:spAutoFit/>
          </a:bodyPr>
          <a:lstStyle/>
          <a:p>
            <a:r>
              <a:rPr lang="en-CA" b="1" dirty="0" smtClean="0"/>
              <a:t>Your Local Repo</a:t>
            </a:r>
            <a:endParaRPr lang="en-CA" b="1" dirty="0"/>
          </a:p>
        </p:txBody>
      </p:sp>
      <p:grpSp>
        <p:nvGrpSpPr>
          <p:cNvPr id="5" name="Group 4"/>
          <p:cNvGrpSpPr/>
          <p:nvPr/>
        </p:nvGrpSpPr>
        <p:grpSpPr>
          <a:xfrm>
            <a:off x="2493072" y="3510780"/>
            <a:ext cx="736514" cy="584656"/>
            <a:chOff x="546102" y="1117909"/>
            <a:chExt cx="7231025" cy="5740092"/>
          </a:xfrm>
        </p:grpSpPr>
        <p:pic>
          <p:nvPicPr>
            <p:cNvPr id="6" name="Picture 2" descr="http://www.arabgroupms.com/images/products/manila-file-folder.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307" t="19943" r="19039" b="18879"/>
            <a:stretch/>
          </p:blipFill>
          <p:spPr bwMode="auto">
            <a:xfrm>
              <a:off x="546102" y="1117909"/>
              <a:ext cx="7231025" cy="5740092"/>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761379" y="2549879"/>
              <a:ext cx="6691098" cy="3861518"/>
            </a:xfrm>
            <a:prstGeom prst="round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8" name="Picture 2" descr="http://www.arabgroupms.com/images/products/manila-file-fold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307" t="19943" r="19039" b="18879"/>
            <a:stretch/>
          </p:blipFill>
          <p:spPr bwMode="auto">
            <a:xfrm>
              <a:off x="1505599" y="3210278"/>
              <a:ext cx="618177" cy="490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4vector.com/i/free-vector-text-file-icon_101919_Text_File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3318" y="3852324"/>
              <a:ext cx="630458" cy="6304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4vector.com/i/free-vector-text-file-icon_101919_Text_File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5999" y="4600972"/>
              <a:ext cx="630458" cy="6304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136057" y="3331661"/>
              <a:ext cx="1243812" cy="790289"/>
            </a:xfrm>
            <a:prstGeom prst="rect">
              <a:avLst/>
            </a:prstGeom>
            <a:noFill/>
          </p:spPr>
          <p:txBody>
            <a:bodyPr wrap="none" rtlCol="0">
              <a:spAutoFit/>
            </a:bodyPr>
            <a:lstStyle/>
            <a:p>
              <a:r>
                <a:rPr lang="en-CA" sz="500" dirty="0" smtClean="0"/>
                <a:t>.git</a:t>
              </a:r>
              <a:endParaRPr lang="en-CA" sz="500" dirty="0"/>
            </a:p>
          </p:txBody>
        </p:sp>
        <p:sp>
          <p:nvSpPr>
            <p:cNvPr id="12" name="TextBox 11"/>
            <p:cNvSpPr txBox="1"/>
            <p:nvPr/>
          </p:nvSpPr>
          <p:spPr>
            <a:xfrm>
              <a:off x="2136459" y="4092734"/>
              <a:ext cx="2763022" cy="790289"/>
            </a:xfrm>
            <a:prstGeom prst="rect">
              <a:avLst/>
            </a:prstGeom>
            <a:noFill/>
          </p:spPr>
          <p:txBody>
            <a:bodyPr wrap="none" rtlCol="0">
              <a:spAutoFit/>
            </a:bodyPr>
            <a:lstStyle/>
            <a:p>
              <a:r>
                <a:rPr lang="en-CA" sz="500" dirty="0" smtClean="0"/>
                <a:t>Helloworld.java</a:t>
              </a:r>
              <a:endParaRPr lang="en-CA" sz="500" dirty="0"/>
            </a:p>
          </p:txBody>
        </p:sp>
        <p:sp>
          <p:nvSpPr>
            <p:cNvPr id="13" name="TextBox 12"/>
            <p:cNvSpPr txBox="1"/>
            <p:nvPr/>
          </p:nvSpPr>
          <p:spPr>
            <a:xfrm>
              <a:off x="2123774" y="4688234"/>
              <a:ext cx="2426251" cy="790289"/>
            </a:xfrm>
            <a:prstGeom prst="rect">
              <a:avLst/>
            </a:prstGeom>
            <a:noFill/>
          </p:spPr>
          <p:txBody>
            <a:bodyPr wrap="none" rtlCol="0">
              <a:spAutoFit/>
            </a:bodyPr>
            <a:lstStyle/>
            <a:p>
              <a:r>
                <a:rPr lang="en-CA" sz="500" dirty="0" err="1" smtClean="0"/>
                <a:t>Helloworld.o</a:t>
              </a:r>
              <a:endParaRPr lang="en-CA" sz="500" dirty="0"/>
            </a:p>
          </p:txBody>
        </p:sp>
      </p:grpSp>
      <p:pic>
        <p:nvPicPr>
          <p:cNvPr id="14" name="Picture 13"/>
          <p:cNvPicPr>
            <a:picLocks noChangeAspect="1"/>
          </p:cNvPicPr>
          <p:nvPr/>
        </p:nvPicPr>
        <p:blipFill>
          <a:blip r:embed="rId5"/>
          <a:stretch>
            <a:fillRect/>
          </a:stretch>
        </p:blipFill>
        <p:spPr>
          <a:xfrm>
            <a:off x="6066377" y="3467288"/>
            <a:ext cx="962777" cy="1797184"/>
          </a:xfrm>
          <a:prstGeom prst="rect">
            <a:avLst/>
          </a:prstGeom>
        </p:spPr>
      </p:pic>
      <p:cxnSp>
        <p:nvCxnSpPr>
          <p:cNvPr id="16" name="Straight Arrow Connector 15"/>
          <p:cNvCxnSpPr/>
          <p:nvPr/>
        </p:nvCxnSpPr>
        <p:spPr>
          <a:xfrm>
            <a:off x="3424685" y="3914682"/>
            <a:ext cx="2355789" cy="40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01000" y="3929762"/>
            <a:ext cx="2410725" cy="923330"/>
          </a:xfrm>
          <a:prstGeom prst="rect">
            <a:avLst/>
          </a:prstGeom>
          <a:noFill/>
        </p:spPr>
        <p:txBody>
          <a:bodyPr wrap="none" rtlCol="0">
            <a:spAutoFit/>
          </a:bodyPr>
          <a:lstStyle/>
          <a:p>
            <a:r>
              <a:rPr lang="en-CA" dirty="0" smtClean="0"/>
              <a:t>Commit ID</a:t>
            </a:r>
          </a:p>
          <a:p>
            <a:r>
              <a:rPr lang="en-CA" dirty="0" smtClean="0"/>
              <a:t>Branch name</a:t>
            </a:r>
          </a:p>
          <a:p>
            <a:r>
              <a:rPr lang="en-CA" dirty="0" smtClean="0"/>
              <a:t>Current Commit pointer</a:t>
            </a:r>
            <a:endParaRPr lang="en-CA" dirty="0"/>
          </a:p>
        </p:txBody>
      </p:sp>
      <p:cxnSp>
        <p:nvCxnSpPr>
          <p:cNvPr id="20" name="Straight Arrow Connector 19"/>
          <p:cNvCxnSpPr>
            <a:endCxn id="14" idx="3"/>
          </p:cNvCxnSpPr>
          <p:nvPr/>
        </p:nvCxnSpPr>
        <p:spPr>
          <a:xfrm flipH="1">
            <a:off x="7029154" y="4181214"/>
            <a:ext cx="79137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048586" y="4391427"/>
            <a:ext cx="783972" cy="159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930190" y="4735616"/>
            <a:ext cx="902368" cy="256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720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a:t>
            </a:r>
            <a:endParaRPr lang="en-CA" dirty="0"/>
          </a:p>
        </p:txBody>
      </p:sp>
      <p:sp>
        <p:nvSpPr>
          <p:cNvPr id="3" name="Content Placeholder 2"/>
          <p:cNvSpPr>
            <a:spLocks noGrp="1"/>
          </p:cNvSpPr>
          <p:nvPr>
            <p:ph idx="1"/>
          </p:nvPr>
        </p:nvSpPr>
        <p:spPr>
          <a:xfrm>
            <a:off x="676656" y="2011680"/>
            <a:ext cx="4881933" cy="3766185"/>
          </a:xfrm>
        </p:spPr>
        <p:txBody>
          <a:bodyPr/>
          <a:lstStyle/>
          <a:p>
            <a:r>
              <a:rPr lang="en-CA" dirty="0" smtClean="0"/>
              <a:t>Multiple versions from the </a:t>
            </a:r>
            <a:r>
              <a:rPr lang="en-CA" b="1" dirty="0" smtClean="0">
                <a:solidFill>
                  <a:srgbClr val="0070C0"/>
                </a:solidFill>
              </a:rPr>
              <a:t>same starting point</a:t>
            </a:r>
          </a:p>
          <a:p>
            <a:r>
              <a:rPr lang="en-CA" dirty="0" smtClean="0"/>
              <a:t>Great for working on a new feature from the existing codebase</a:t>
            </a:r>
          </a:p>
        </p:txBody>
      </p:sp>
      <p:pic>
        <p:nvPicPr>
          <p:cNvPr id="4" name="Picture 3"/>
          <p:cNvPicPr>
            <a:picLocks noChangeAspect="1"/>
          </p:cNvPicPr>
          <p:nvPr/>
        </p:nvPicPr>
        <p:blipFill>
          <a:blip r:embed="rId2"/>
          <a:stretch>
            <a:fillRect/>
          </a:stretch>
        </p:blipFill>
        <p:spPr>
          <a:xfrm>
            <a:off x="6846969" y="2011680"/>
            <a:ext cx="4294273" cy="4117796"/>
          </a:xfrm>
          <a:prstGeom prst="rect">
            <a:avLst/>
          </a:prstGeom>
        </p:spPr>
      </p:pic>
    </p:spTree>
    <p:extLst>
      <p:ext uri="{BB962C8B-B14F-4D97-AF65-F5344CB8AC3E}">
        <p14:creationId xmlns:p14="http://schemas.microsoft.com/office/powerpoint/2010/main" val="284202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Workflow</a:t>
            </a:r>
            <a:endParaRPr lang="en-CA" dirty="0"/>
          </a:p>
        </p:txBody>
      </p:sp>
      <p:sp>
        <p:nvSpPr>
          <p:cNvPr id="3" name="Content Placeholder 2"/>
          <p:cNvSpPr>
            <a:spLocks noGrp="1"/>
          </p:cNvSpPr>
          <p:nvPr>
            <p:ph idx="1"/>
          </p:nvPr>
        </p:nvSpPr>
        <p:spPr>
          <a:xfrm>
            <a:off x="676657" y="2011680"/>
            <a:ext cx="5483512" cy="3766185"/>
          </a:xfrm>
        </p:spPr>
        <p:txBody>
          <a:bodyPr/>
          <a:lstStyle/>
          <a:p>
            <a:pPr marL="0" indent="0">
              <a:buNone/>
            </a:pPr>
            <a:r>
              <a:rPr lang="en-CA" dirty="0" smtClean="0"/>
              <a:t>Repositories can get messy without a structure to organize branches</a:t>
            </a:r>
          </a:p>
          <a:p>
            <a:pPr marL="0" indent="0">
              <a:buNone/>
            </a:pPr>
            <a:r>
              <a:rPr lang="en-CA" dirty="0" smtClean="0"/>
              <a:t>Keep the </a:t>
            </a:r>
            <a:r>
              <a:rPr lang="en-CA" b="1" dirty="0" smtClean="0">
                <a:solidFill>
                  <a:srgbClr val="0070C0"/>
                </a:solidFill>
              </a:rPr>
              <a:t>master branch</a:t>
            </a:r>
            <a:r>
              <a:rPr lang="en-CA" dirty="0" smtClean="0"/>
              <a:t> for code that is ready to be delivered</a:t>
            </a:r>
          </a:p>
          <a:p>
            <a:pPr marL="0" indent="0">
              <a:buNone/>
            </a:pPr>
            <a:r>
              <a:rPr lang="en-CA" dirty="0" smtClean="0"/>
              <a:t>Make a </a:t>
            </a:r>
            <a:r>
              <a:rPr lang="en-CA" b="1" dirty="0" err="1" smtClean="0">
                <a:solidFill>
                  <a:srgbClr val="0070C0"/>
                </a:solidFill>
              </a:rPr>
              <a:t>dev</a:t>
            </a:r>
            <a:r>
              <a:rPr lang="en-CA" b="1" dirty="0" smtClean="0">
                <a:solidFill>
                  <a:srgbClr val="0070C0"/>
                </a:solidFill>
              </a:rPr>
              <a:t> branch </a:t>
            </a:r>
            <a:r>
              <a:rPr lang="en-CA" dirty="0" smtClean="0"/>
              <a:t>to work on</a:t>
            </a:r>
          </a:p>
          <a:p>
            <a:pPr marL="0" indent="0">
              <a:buNone/>
            </a:pPr>
            <a:r>
              <a:rPr lang="en-CA" dirty="0" smtClean="0"/>
              <a:t>Make a </a:t>
            </a:r>
            <a:r>
              <a:rPr lang="en-CA" b="1" dirty="0" smtClean="0">
                <a:solidFill>
                  <a:srgbClr val="0070C0"/>
                </a:solidFill>
              </a:rPr>
              <a:t>feature branch </a:t>
            </a:r>
            <a:r>
              <a:rPr lang="en-CA" dirty="0" smtClean="0"/>
              <a:t>for every major feature</a:t>
            </a:r>
          </a:p>
          <a:p>
            <a:pPr marL="0" indent="0">
              <a:buNone/>
            </a:pPr>
            <a:endParaRPr lang="en-CA" dirty="0"/>
          </a:p>
        </p:txBody>
      </p:sp>
      <p:pic>
        <p:nvPicPr>
          <p:cNvPr id="4" name="Picture 3"/>
          <p:cNvPicPr>
            <a:picLocks noChangeAspect="1"/>
          </p:cNvPicPr>
          <p:nvPr/>
        </p:nvPicPr>
        <p:blipFill>
          <a:blip r:embed="rId2"/>
          <a:stretch>
            <a:fillRect/>
          </a:stretch>
        </p:blipFill>
        <p:spPr>
          <a:xfrm>
            <a:off x="6475634" y="1710740"/>
            <a:ext cx="4954365" cy="3787692"/>
          </a:xfrm>
          <a:prstGeom prst="rect">
            <a:avLst/>
          </a:prstGeom>
        </p:spPr>
      </p:pic>
    </p:spTree>
    <p:extLst>
      <p:ext uri="{BB962C8B-B14F-4D97-AF65-F5344CB8AC3E}">
        <p14:creationId xmlns:p14="http://schemas.microsoft.com/office/powerpoint/2010/main" val="1240224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Merging</a:t>
            </a:r>
            <a:endParaRPr lang="en-CA" dirty="0"/>
          </a:p>
        </p:txBody>
      </p:sp>
      <p:sp>
        <p:nvSpPr>
          <p:cNvPr id="3" name="Content Placeholder 2"/>
          <p:cNvSpPr>
            <a:spLocks noGrp="1"/>
          </p:cNvSpPr>
          <p:nvPr>
            <p:ph idx="1"/>
          </p:nvPr>
        </p:nvSpPr>
        <p:spPr>
          <a:xfrm>
            <a:off x="676657" y="2011680"/>
            <a:ext cx="4930060" cy="3766185"/>
          </a:xfrm>
        </p:spPr>
        <p:txBody>
          <a:bodyPr/>
          <a:lstStyle/>
          <a:p>
            <a:r>
              <a:rPr lang="en-CA" dirty="0" smtClean="0"/>
              <a:t>Merging is what happens when we want to </a:t>
            </a:r>
            <a:r>
              <a:rPr lang="en-CA" b="1" dirty="0" smtClean="0">
                <a:solidFill>
                  <a:srgbClr val="00B050"/>
                </a:solidFill>
              </a:rPr>
              <a:t>combine</a:t>
            </a:r>
            <a:r>
              <a:rPr lang="en-CA" dirty="0" smtClean="0"/>
              <a:t>  two different commits</a:t>
            </a:r>
          </a:p>
          <a:p>
            <a:endParaRPr lang="en-CA" dirty="0" smtClean="0"/>
          </a:p>
          <a:p>
            <a:r>
              <a:rPr lang="en-CA" dirty="0" smtClean="0"/>
              <a:t>A merge </a:t>
            </a:r>
            <a:r>
              <a:rPr lang="en-CA" b="1" dirty="0" smtClean="0">
                <a:solidFill>
                  <a:srgbClr val="FF0000"/>
                </a:solidFill>
              </a:rPr>
              <a:t>may clobber files </a:t>
            </a:r>
            <a:r>
              <a:rPr lang="en-CA" dirty="0" smtClean="0"/>
              <a:t>so be careful</a:t>
            </a:r>
            <a:endParaRPr lang="en-CA" dirty="0"/>
          </a:p>
        </p:txBody>
      </p:sp>
      <p:pic>
        <p:nvPicPr>
          <p:cNvPr id="4" name="Picture 3"/>
          <p:cNvPicPr>
            <a:picLocks noChangeAspect="1"/>
          </p:cNvPicPr>
          <p:nvPr/>
        </p:nvPicPr>
        <p:blipFill>
          <a:blip r:embed="rId2"/>
          <a:stretch>
            <a:fillRect/>
          </a:stretch>
        </p:blipFill>
        <p:spPr>
          <a:xfrm>
            <a:off x="6043611" y="2009659"/>
            <a:ext cx="5251374" cy="3916279"/>
          </a:xfrm>
          <a:prstGeom prst="rect">
            <a:avLst/>
          </a:prstGeom>
        </p:spPr>
      </p:pic>
    </p:spTree>
    <p:extLst>
      <p:ext uri="{BB962C8B-B14F-4D97-AF65-F5344CB8AC3E}">
        <p14:creationId xmlns:p14="http://schemas.microsoft.com/office/powerpoint/2010/main" val="195651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Rebasing</a:t>
            </a:r>
            <a:endParaRPr lang="en-CA" dirty="0"/>
          </a:p>
        </p:txBody>
      </p:sp>
      <p:sp>
        <p:nvSpPr>
          <p:cNvPr id="3" name="Content Placeholder 2"/>
          <p:cNvSpPr>
            <a:spLocks noGrp="1"/>
          </p:cNvSpPr>
          <p:nvPr>
            <p:ph idx="1"/>
          </p:nvPr>
        </p:nvSpPr>
        <p:spPr>
          <a:xfrm>
            <a:off x="676657" y="2011680"/>
            <a:ext cx="5543670" cy="3766185"/>
          </a:xfrm>
        </p:spPr>
        <p:txBody>
          <a:bodyPr/>
          <a:lstStyle/>
          <a:p>
            <a:r>
              <a:rPr lang="en-CA" dirty="0" smtClean="0"/>
              <a:t>Current branch </a:t>
            </a:r>
            <a:r>
              <a:rPr lang="en-CA" b="1" dirty="0" smtClean="0">
                <a:solidFill>
                  <a:srgbClr val="0070C0"/>
                </a:solidFill>
              </a:rPr>
              <a:t>sneaks in </a:t>
            </a:r>
            <a:r>
              <a:rPr lang="en-CA" dirty="0" smtClean="0"/>
              <a:t>the commits of the other branch within its history</a:t>
            </a:r>
          </a:p>
          <a:p>
            <a:r>
              <a:rPr lang="en-CA" dirty="0" smtClean="0"/>
              <a:t>Destroys the </a:t>
            </a:r>
            <a:r>
              <a:rPr lang="en-CA" b="1" dirty="0" smtClean="0">
                <a:solidFill>
                  <a:srgbClr val="0070C0"/>
                </a:solidFill>
              </a:rPr>
              <a:t>ancestry</a:t>
            </a:r>
            <a:r>
              <a:rPr lang="en-CA" dirty="0" smtClean="0">
                <a:solidFill>
                  <a:srgbClr val="0070C0"/>
                </a:solidFill>
              </a:rPr>
              <a:t> </a:t>
            </a:r>
            <a:r>
              <a:rPr lang="en-CA" dirty="0" smtClean="0"/>
              <a:t>of the list of commits making the history linear</a:t>
            </a:r>
          </a:p>
        </p:txBody>
      </p:sp>
      <p:pic>
        <p:nvPicPr>
          <p:cNvPr id="4" name="Picture 3"/>
          <p:cNvPicPr>
            <a:picLocks noChangeAspect="1"/>
          </p:cNvPicPr>
          <p:nvPr/>
        </p:nvPicPr>
        <p:blipFill>
          <a:blip r:embed="rId2"/>
          <a:stretch>
            <a:fillRect/>
          </a:stretch>
        </p:blipFill>
        <p:spPr>
          <a:xfrm>
            <a:off x="6835691" y="2975810"/>
            <a:ext cx="4913164" cy="3100137"/>
          </a:xfrm>
          <a:prstGeom prst="rect">
            <a:avLst/>
          </a:prstGeom>
        </p:spPr>
      </p:pic>
    </p:spTree>
    <p:extLst>
      <p:ext uri="{BB962C8B-B14F-4D97-AF65-F5344CB8AC3E}">
        <p14:creationId xmlns:p14="http://schemas.microsoft.com/office/powerpoint/2010/main" val="3070588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Working with Friends</a:t>
            </a:r>
            <a:endParaRPr lang="en-CA"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02863" y="4978571"/>
            <a:ext cx="913339" cy="1394364"/>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6202" y="4978571"/>
            <a:ext cx="1879429" cy="1879429"/>
          </a:xfrm>
          <a:prstGeom prst="rect">
            <a:avLst/>
          </a:prstGeom>
        </p:spPr>
      </p:pic>
      <p:sp>
        <p:nvSpPr>
          <p:cNvPr id="8" name="TextBox 7"/>
          <p:cNvSpPr txBox="1"/>
          <p:nvPr/>
        </p:nvSpPr>
        <p:spPr>
          <a:xfrm>
            <a:off x="7759523" y="4609239"/>
            <a:ext cx="565796" cy="369332"/>
          </a:xfrm>
          <a:prstGeom prst="rect">
            <a:avLst/>
          </a:prstGeom>
          <a:noFill/>
        </p:spPr>
        <p:txBody>
          <a:bodyPr wrap="none" rtlCol="0">
            <a:spAutoFit/>
          </a:bodyPr>
          <a:lstStyle/>
          <a:p>
            <a:r>
              <a:rPr lang="en-CA" b="1" dirty="0" smtClean="0"/>
              <a:t>You</a:t>
            </a:r>
            <a:endParaRPr lang="en-CA" b="1" dirty="0"/>
          </a:p>
        </p:txBody>
      </p:sp>
      <p:sp>
        <p:nvSpPr>
          <p:cNvPr id="9" name="TextBox 8"/>
          <p:cNvSpPr txBox="1"/>
          <p:nvPr/>
        </p:nvSpPr>
        <p:spPr>
          <a:xfrm>
            <a:off x="9227694" y="4650865"/>
            <a:ext cx="1683666" cy="369332"/>
          </a:xfrm>
          <a:prstGeom prst="rect">
            <a:avLst/>
          </a:prstGeom>
          <a:noFill/>
        </p:spPr>
        <p:txBody>
          <a:bodyPr wrap="none" rtlCol="0">
            <a:spAutoFit/>
          </a:bodyPr>
          <a:lstStyle/>
          <a:p>
            <a:r>
              <a:rPr lang="en-CA" b="1" dirty="0" smtClean="0"/>
              <a:t>Your Computer</a:t>
            </a:r>
            <a:endParaRPr lang="en-CA" b="1" dirty="0"/>
          </a:p>
        </p:txBody>
      </p:sp>
      <p:sp>
        <p:nvSpPr>
          <p:cNvPr id="10" name="TextBox 9"/>
          <p:cNvSpPr txBox="1"/>
          <p:nvPr/>
        </p:nvSpPr>
        <p:spPr>
          <a:xfrm>
            <a:off x="10213726" y="6232934"/>
            <a:ext cx="1784399" cy="369332"/>
          </a:xfrm>
          <a:prstGeom prst="rect">
            <a:avLst/>
          </a:prstGeom>
          <a:noFill/>
        </p:spPr>
        <p:txBody>
          <a:bodyPr wrap="none" rtlCol="0">
            <a:spAutoFit/>
          </a:bodyPr>
          <a:lstStyle/>
          <a:p>
            <a:r>
              <a:rPr lang="en-CA" b="1" dirty="0" smtClean="0"/>
              <a:t>Your Local Repo</a:t>
            </a:r>
            <a:endParaRPr lang="en-CA" b="1" dirty="0"/>
          </a:p>
        </p:txBody>
      </p:sp>
      <p:grpSp>
        <p:nvGrpSpPr>
          <p:cNvPr id="3" name="Group 2"/>
          <p:cNvGrpSpPr/>
          <p:nvPr/>
        </p:nvGrpSpPr>
        <p:grpSpPr>
          <a:xfrm>
            <a:off x="10662514" y="5562500"/>
            <a:ext cx="736514" cy="584656"/>
            <a:chOff x="546102" y="1117909"/>
            <a:chExt cx="7231025" cy="5740092"/>
          </a:xfrm>
        </p:grpSpPr>
        <p:pic>
          <p:nvPicPr>
            <p:cNvPr id="11" name="Picture 2" descr="http://www.arabgroupms.com/images/products/manila-file-folder.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307" t="19943" r="19039" b="18879"/>
            <a:stretch/>
          </p:blipFill>
          <p:spPr bwMode="auto">
            <a:xfrm>
              <a:off x="546102" y="1117909"/>
              <a:ext cx="7231025" cy="5740092"/>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a:xfrm>
              <a:off x="761379" y="2549879"/>
              <a:ext cx="6691098" cy="3861518"/>
            </a:xfrm>
            <a:prstGeom prst="round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2" descr="http://www.arabgroupms.com/images/products/manila-file-folder.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307" t="19943" r="19039" b="18879"/>
            <a:stretch/>
          </p:blipFill>
          <p:spPr bwMode="auto">
            <a:xfrm>
              <a:off x="1505599" y="3210278"/>
              <a:ext cx="618177" cy="4907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4vector.com/i/free-vector-text-file-icon_101919_Text_File_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93318" y="3852324"/>
              <a:ext cx="630458" cy="63045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4vector.com/i/free-vector-text-file-icon_101919_Text_File_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05999" y="4600972"/>
              <a:ext cx="630458" cy="63045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136057" y="3331661"/>
              <a:ext cx="1243812" cy="790289"/>
            </a:xfrm>
            <a:prstGeom prst="rect">
              <a:avLst/>
            </a:prstGeom>
            <a:noFill/>
          </p:spPr>
          <p:txBody>
            <a:bodyPr wrap="none" rtlCol="0">
              <a:spAutoFit/>
            </a:bodyPr>
            <a:lstStyle/>
            <a:p>
              <a:r>
                <a:rPr lang="en-CA" sz="500" dirty="0" smtClean="0"/>
                <a:t>.git</a:t>
              </a:r>
              <a:endParaRPr lang="en-CA" sz="500" dirty="0"/>
            </a:p>
          </p:txBody>
        </p:sp>
        <p:sp>
          <p:nvSpPr>
            <p:cNvPr id="17" name="TextBox 16"/>
            <p:cNvSpPr txBox="1"/>
            <p:nvPr/>
          </p:nvSpPr>
          <p:spPr>
            <a:xfrm>
              <a:off x="2136459" y="4092734"/>
              <a:ext cx="2763022" cy="790289"/>
            </a:xfrm>
            <a:prstGeom prst="rect">
              <a:avLst/>
            </a:prstGeom>
            <a:noFill/>
          </p:spPr>
          <p:txBody>
            <a:bodyPr wrap="none" rtlCol="0">
              <a:spAutoFit/>
            </a:bodyPr>
            <a:lstStyle/>
            <a:p>
              <a:r>
                <a:rPr lang="en-CA" sz="500" dirty="0" smtClean="0"/>
                <a:t>Helloworld.java</a:t>
              </a:r>
              <a:endParaRPr lang="en-CA" sz="500" dirty="0"/>
            </a:p>
          </p:txBody>
        </p:sp>
        <p:sp>
          <p:nvSpPr>
            <p:cNvPr id="18" name="TextBox 17"/>
            <p:cNvSpPr txBox="1"/>
            <p:nvPr/>
          </p:nvSpPr>
          <p:spPr>
            <a:xfrm>
              <a:off x="2123774" y="4688234"/>
              <a:ext cx="2426251" cy="790289"/>
            </a:xfrm>
            <a:prstGeom prst="rect">
              <a:avLst/>
            </a:prstGeom>
            <a:noFill/>
          </p:spPr>
          <p:txBody>
            <a:bodyPr wrap="none" rtlCol="0">
              <a:spAutoFit/>
            </a:bodyPr>
            <a:lstStyle/>
            <a:p>
              <a:r>
                <a:rPr lang="en-CA" sz="500" dirty="0" err="1" smtClean="0"/>
                <a:t>Helloworld.o</a:t>
              </a:r>
              <a:endParaRPr lang="en-CA" sz="500" dirty="0"/>
            </a:p>
          </p:txBody>
        </p:sp>
      </p:grpSp>
      <p:pic>
        <p:nvPicPr>
          <p:cNvPr id="19"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914" y="4986440"/>
            <a:ext cx="913339" cy="1394364"/>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1253" y="4986440"/>
            <a:ext cx="1879429" cy="1879429"/>
          </a:xfrm>
          <a:prstGeom prst="rect">
            <a:avLst/>
          </a:prstGeom>
        </p:spPr>
      </p:pic>
      <p:sp>
        <p:nvSpPr>
          <p:cNvPr id="21" name="TextBox 20"/>
          <p:cNvSpPr txBox="1"/>
          <p:nvPr/>
        </p:nvSpPr>
        <p:spPr>
          <a:xfrm>
            <a:off x="347421" y="4617108"/>
            <a:ext cx="1257717" cy="369332"/>
          </a:xfrm>
          <a:prstGeom prst="rect">
            <a:avLst/>
          </a:prstGeom>
          <a:noFill/>
        </p:spPr>
        <p:txBody>
          <a:bodyPr wrap="none" rtlCol="0">
            <a:spAutoFit/>
          </a:bodyPr>
          <a:lstStyle/>
          <a:p>
            <a:r>
              <a:rPr lang="en-CA" b="1" dirty="0" smtClean="0"/>
              <a:t>Best Friend</a:t>
            </a:r>
            <a:endParaRPr lang="en-CA" b="1" dirty="0"/>
          </a:p>
        </p:txBody>
      </p:sp>
      <p:sp>
        <p:nvSpPr>
          <p:cNvPr id="22" name="TextBox 21"/>
          <p:cNvSpPr txBox="1"/>
          <p:nvPr/>
        </p:nvSpPr>
        <p:spPr>
          <a:xfrm>
            <a:off x="2012745" y="4658734"/>
            <a:ext cx="1485087" cy="369332"/>
          </a:xfrm>
          <a:prstGeom prst="rect">
            <a:avLst/>
          </a:prstGeom>
          <a:noFill/>
        </p:spPr>
        <p:txBody>
          <a:bodyPr wrap="none" rtlCol="0">
            <a:spAutoFit/>
          </a:bodyPr>
          <a:lstStyle/>
          <a:p>
            <a:r>
              <a:rPr lang="en-CA" b="1" dirty="0" smtClean="0"/>
              <a:t>His Computer</a:t>
            </a:r>
            <a:endParaRPr lang="en-CA" b="1" dirty="0"/>
          </a:p>
        </p:txBody>
      </p:sp>
      <p:sp>
        <p:nvSpPr>
          <p:cNvPr id="23" name="TextBox 22"/>
          <p:cNvSpPr txBox="1"/>
          <p:nvPr/>
        </p:nvSpPr>
        <p:spPr>
          <a:xfrm>
            <a:off x="2998777" y="6240803"/>
            <a:ext cx="1558504" cy="369332"/>
          </a:xfrm>
          <a:prstGeom prst="rect">
            <a:avLst/>
          </a:prstGeom>
          <a:noFill/>
        </p:spPr>
        <p:txBody>
          <a:bodyPr wrap="none" rtlCol="0">
            <a:spAutoFit/>
          </a:bodyPr>
          <a:lstStyle/>
          <a:p>
            <a:r>
              <a:rPr lang="en-CA" b="1" dirty="0" smtClean="0"/>
              <a:t>His Local Repo</a:t>
            </a:r>
            <a:endParaRPr lang="en-CA" b="1" dirty="0"/>
          </a:p>
        </p:txBody>
      </p:sp>
      <p:grpSp>
        <p:nvGrpSpPr>
          <p:cNvPr id="24" name="Group 23"/>
          <p:cNvGrpSpPr/>
          <p:nvPr/>
        </p:nvGrpSpPr>
        <p:grpSpPr>
          <a:xfrm>
            <a:off x="3447565" y="5570369"/>
            <a:ext cx="736514" cy="584656"/>
            <a:chOff x="546102" y="1117909"/>
            <a:chExt cx="7231025" cy="5740092"/>
          </a:xfrm>
        </p:grpSpPr>
        <p:pic>
          <p:nvPicPr>
            <p:cNvPr id="25" name="Picture 2" descr="http://www.arabgroupms.com/images/products/manila-file-folder.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307" t="19943" r="19039" b="18879"/>
            <a:stretch/>
          </p:blipFill>
          <p:spPr bwMode="auto">
            <a:xfrm>
              <a:off x="546102" y="1117909"/>
              <a:ext cx="7231025" cy="5740092"/>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p:cNvSpPr/>
            <p:nvPr/>
          </p:nvSpPr>
          <p:spPr>
            <a:xfrm>
              <a:off x="761379" y="2549879"/>
              <a:ext cx="6691098" cy="3861518"/>
            </a:xfrm>
            <a:prstGeom prst="round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7" name="Picture 2" descr="http://www.arabgroupms.com/images/products/manila-file-folder.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307" t="19943" r="19039" b="18879"/>
            <a:stretch/>
          </p:blipFill>
          <p:spPr bwMode="auto">
            <a:xfrm>
              <a:off x="1505599" y="3210278"/>
              <a:ext cx="618177" cy="4907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4vector.com/i/free-vector-text-file-icon_101919_Text_File_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93318" y="3852324"/>
              <a:ext cx="630458" cy="63045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4vector.com/i/free-vector-text-file-icon_101919_Text_File_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05999" y="4600972"/>
              <a:ext cx="630458" cy="63045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136057" y="3331661"/>
              <a:ext cx="1243812" cy="790289"/>
            </a:xfrm>
            <a:prstGeom prst="rect">
              <a:avLst/>
            </a:prstGeom>
            <a:noFill/>
          </p:spPr>
          <p:txBody>
            <a:bodyPr wrap="none" rtlCol="0">
              <a:spAutoFit/>
            </a:bodyPr>
            <a:lstStyle/>
            <a:p>
              <a:r>
                <a:rPr lang="en-CA" sz="500" dirty="0" smtClean="0"/>
                <a:t>.git</a:t>
              </a:r>
              <a:endParaRPr lang="en-CA" sz="500" dirty="0"/>
            </a:p>
          </p:txBody>
        </p:sp>
        <p:sp>
          <p:nvSpPr>
            <p:cNvPr id="31" name="TextBox 30"/>
            <p:cNvSpPr txBox="1"/>
            <p:nvPr/>
          </p:nvSpPr>
          <p:spPr>
            <a:xfrm>
              <a:off x="2136459" y="4092734"/>
              <a:ext cx="2763022" cy="790289"/>
            </a:xfrm>
            <a:prstGeom prst="rect">
              <a:avLst/>
            </a:prstGeom>
            <a:noFill/>
          </p:spPr>
          <p:txBody>
            <a:bodyPr wrap="none" rtlCol="0">
              <a:spAutoFit/>
            </a:bodyPr>
            <a:lstStyle/>
            <a:p>
              <a:r>
                <a:rPr lang="en-CA" sz="500" dirty="0" smtClean="0"/>
                <a:t>Helloworld.java</a:t>
              </a:r>
              <a:endParaRPr lang="en-CA" sz="500" dirty="0"/>
            </a:p>
          </p:txBody>
        </p:sp>
        <p:sp>
          <p:nvSpPr>
            <p:cNvPr id="32" name="TextBox 31"/>
            <p:cNvSpPr txBox="1"/>
            <p:nvPr/>
          </p:nvSpPr>
          <p:spPr>
            <a:xfrm>
              <a:off x="2123774" y="4688234"/>
              <a:ext cx="2426251" cy="790289"/>
            </a:xfrm>
            <a:prstGeom prst="rect">
              <a:avLst/>
            </a:prstGeom>
            <a:noFill/>
          </p:spPr>
          <p:txBody>
            <a:bodyPr wrap="none" rtlCol="0">
              <a:spAutoFit/>
            </a:bodyPr>
            <a:lstStyle/>
            <a:p>
              <a:r>
                <a:rPr lang="en-CA" sz="500" dirty="0" err="1" smtClean="0"/>
                <a:t>Helloworld.o</a:t>
              </a:r>
              <a:endParaRPr lang="en-CA" sz="500" dirty="0"/>
            </a:p>
          </p:txBody>
        </p:sp>
      </p:grpSp>
      <p:grpSp>
        <p:nvGrpSpPr>
          <p:cNvPr id="33" name="Group 32"/>
          <p:cNvGrpSpPr/>
          <p:nvPr/>
        </p:nvGrpSpPr>
        <p:grpSpPr>
          <a:xfrm>
            <a:off x="6125842" y="1902152"/>
            <a:ext cx="736514" cy="584656"/>
            <a:chOff x="546102" y="1117909"/>
            <a:chExt cx="7231025" cy="5740092"/>
          </a:xfrm>
        </p:grpSpPr>
        <p:pic>
          <p:nvPicPr>
            <p:cNvPr id="34" name="Picture 2" descr="http://www.arabgroupms.com/images/products/manila-file-folder.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307" t="19943" r="19039" b="18879"/>
            <a:stretch/>
          </p:blipFill>
          <p:spPr bwMode="auto">
            <a:xfrm>
              <a:off x="546102" y="1117909"/>
              <a:ext cx="7231025" cy="5740092"/>
            </a:xfrm>
            <a:prstGeom prst="rect">
              <a:avLst/>
            </a:prstGeom>
            <a:noFill/>
            <a:extLst>
              <a:ext uri="{909E8E84-426E-40DD-AFC4-6F175D3DCCD1}">
                <a14:hiddenFill xmlns:a14="http://schemas.microsoft.com/office/drawing/2010/main">
                  <a:solidFill>
                    <a:srgbClr val="FFFFFF"/>
                  </a:solidFill>
                </a14:hiddenFill>
              </a:ext>
            </a:extLst>
          </p:spPr>
        </p:pic>
        <p:sp>
          <p:nvSpPr>
            <p:cNvPr id="35" name="Rounded Rectangle 34"/>
            <p:cNvSpPr/>
            <p:nvPr/>
          </p:nvSpPr>
          <p:spPr>
            <a:xfrm>
              <a:off x="761379" y="2549879"/>
              <a:ext cx="6691098" cy="3861518"/>
            </a:xfrm>
            <a:prstGeom prst="round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36" name="Picture 2" descr="http://www.arabgroupms.com/images/products/manila-file-folder.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307" t="19943" r="19039" b="18879"/>
            <a:stretch/>
          </p:blipFill>
          <p:spPr bwMode="auto">
            <a:xfrm>
              <a:off x="1505599" y="3210278"/>
              <a:ext cx="618177" cy="4907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4vector.com/i/free-vector-text-file-icon_101919_Text_File_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93318" y="3852324"/>
              <a:ext cx="630458" cy="6304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4vector.com/i/free-vector-text-file-icon_101919_Text_File_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05999" y="4600972"/>
              <a:ext cx="630458" cy="63045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2136057" y="3331661"/>
              <a:ext cx="1243812" cy="790289"/>
            </a:xfrm>
            <a:prstGeom prst="rect">
              <a:avLst/>
            </a:prstGeom>
            <a:noFill/>
          </p:spPr>
          <p:txBody>
            <a:bodyPr wrap="none" rtlCol="0">
              <a:spAutoFit/>
            </a:bodyPr>
            <a:lstStyle/>
            <a:p>
              <a:r>
                <a:rPr lang="en-CA" sz="500" dirty="0" smtClean="0"/>
                <a:t>.git</a:t>
              </a:r>
              <a:endParaRPr lang="en-CA" sz="500" dirty="0"/>
            </a:p>
          </p:txBody>
        </p:sp>
        <p:sp>
          <p:nvSpPr>
            <p:cNvPr id="40" name="TextBox 39"/>
            <p:cNvSpPr txBox="1"/>
            <p:nvPr/>
          </p:nvSpPr>
          <p:spPr>
            <a:xfrm>
              <a:off x="2136459" y="4092734"/>
              <a:ext cx="2763022" cy="790289"/>
            </a:xfrm>
            <a:prstGeom prst="rect">
              <a:avLst/>
            </a:prstGeom>
            <a:noFill/>
          </p:spPr>
          <p:txBody>
            <a:bodyPr wrap="none" rtlCol="0">
              <a:spAutoFit/>
            </a:bodyPr>
            <a:lstStyle/>
            <a:p>
              <a:r>
                <a:rPr lang="en-CA" sz="500" dirty="0" smtClean="0"/>
                <a:t>Helloworld.java</a:t>
              </a:r>
              <a:endParaRPr lang="en-CA" sz="500" dirty="0"/>
            </a:p>
          </p:txBody>
        </p:sp>
        <p:sp>
          <p:nvSpPr>
            <p:cNvPr id="41" name="TextBox 40"/>
            <p:cNvSpPr txBox="1"/>
            <p:nvPr/>
          </p:nvSpPr>
          <p:spPr>
            <a:xfrm>
              <a:off x="2123774" y="4688234"/>
              <a:ext cx="2426251" cy="790289"/>
            </a:xfrm>
            <a:prstGeom prst="rect">
              <a:avLst/>
            </a:prstGeom>
            <a:noFill/>
          </p:spPr>
          <p:txBody>
            <a:bodyPr wrap="none" rtlCol="0">
              <a:spAutoFit/>
            </a:bodyPr>
            <a:lstStyle/>
            <a:p>
              <a:r>
                <a:rPr lang="en-CA" sz="500" dirty="0" err="1" smtClean="0"/>
                <a:t>Helloworld.o</a:t>
              </a:r>
              <a:endParaRPr lang="en-CA" sz="500" dirty="0"/>
            </a:p>
          </p:txBody>
        </p:sp>
      </p:grpSp>
      <p:pic>
        <p:nvPicPr>
          <p:cNvPr id="42" name="Picture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3392" y="1821741"/>
            <a:ext cx="1717382" cy="1517021"/>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76717" y="1580471"/>
            <a:ext cx="1067196" cy="1067196"/>
          </a:xfrm>
          <a:prstGeom prst="rect">
            <a:avLst/>
          </a:prstGeom>
        </p:spPr>
      </p:pic>
      <p:sp>
        <p:nvSpPr>
          <p:cNvPr id="43" name="TextBox 42"/>
          <p:cNvSpPr txBox="1"/>
          <p:nvPr/>
        </p:nvSpPr>
        <p:spPr>
          <a:xfrm>
            <a:off x="4538299" y="2903425"/>
            <a:ext cx="1305614" cy="369332"/>
          </a:xfrm>
          <a:prstGeom prst="rect">
            <a:avLst/>
          </a:prstGeom>
          <a:noFill/>
        </p:spPr>
        <p:txBody>
          <a:bodyPr wrap="none" rtlCol="0">
            <a:spAutoFit/>
          </a:bodyPr>
          <a:lstStyle/>
          <a:p>
            <a:r>
              <a:rPr lang="en-CA" b="1" dirty="0" smtClean="0"/>
              <a:t>Github.com</a:t>
            </a:r>
            <a:endParaRPr lang="en-CA" b="1" dirty="0"/>
          </a:p>
        </p:txBody>
      </p:sp>
      <p:sp>
        <p:nvSpPr>
          <p:cNvPr id="44" name="TextBox 43"/>
          <p:cNvSpPr txBox="1"/>
          <p:nvPr/>
        </p:nvSpPr>
        <p:spPr>
          <a:xfrm>
            <a:off x="6028820" y="2554073"/>
            <a:ext cx="1471878" cy="369332"/>
          </a:xfrm>
          <a:prstGeom prst="rect">
            <a:avLst/>
          </a:prstGeom>
          <a:noFill/>
        </p:spPr>
        <p:txBody>
          <a:bodyPr wrap="none" rtlCol="0">
            <a:spAutoFit/>
          </a:bodyPr>
          <a:lstStyle/>
          <a:p>
            <a:r>
              <a:rPr lang="en-CA" b="1" dirty="0" smtClean="0"/>
              <a:t>Remote Repo</a:t>
            </a:r>
            <a:endParaRPr lang="en-CA" b="1" dirty="0"/>
          </a:p>
        </p:txBody>
      </p:sp>
      <p:cxnSp>
        <p:nvCxnSpPr>
          <p:cNvPr id="46" name="Straight Arrow Connector 45"/>
          <p:cNvCxnSpPr/>
          <p:nvPr/>
        </p:nvCxnSpPr>
        <p:spPr>
          <a:xfrm flipV="1">
            <a:off x="3629879" y="3493827"/>
            <a:ext cx="1561227" cy="1057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23434" y="3469815"/>
            <a:ext cx="1879429" cy="950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193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4884" y="1250428"/>
            <a:ext cx="5582388" cy="5607572"/>
          </a:xfrm>
        </p:spPr>
      </p:pic>
    </p:spTree>
    <p:extLst>
      <p:ext uri="{BB962C8B-B14F-4D97-AF65-F5344CB8AC3E}">
        <p14:creationId xmlns:p14="http://schemas.microsoft.com/office/powerpoint/2010/main" val="3672270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82</TotalTime>
  <Words>626</Words>
  <Application>Microsoft Office PowerPoint</Application>
  <PresentationFormat>Widescreen</PresentationFormat>
  <Paragraphs>109</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Calibri Light</vt:lpstr>
      <vt:lpstr>Metropolitan</vt:lpstr>
      <vt:lpstr>Github part 2</vt:lpstr>
      <vt:lpstr>Recap</vt:lpstr>
      <vt:lpstr>Commit Revisited</vt:lpstr>
      <vt:lpstr>Branching</vt:lpstr>
      <vt:lpstr>Workflow</vt:lpstr>
      <vt:lpstr>Merging</vt:lpstr>
      <vt:lpstr>Rebasing</vt:lpstr>
      <vt:lpstr>Working with Friends</vt:lpstr>
      <vt:lpstr>Uploading your local Repository to the cloud</vt:lpstr>
      <vt:lpstr>Fetching</vt:lpstr>
      <vt:lpstr>Pulling</vt:lpstr>
      <vt:lpstr>Pushing</vt:lpstr>
      <vt:lpstr>Revert vs Reset</vt:lpstr>
      <vt:lpstr>Interactive Demo</vt:lpstr>
      <vt:lpstr>Some Pro tips</vt:lpstr>
      <vt:lpstr>Tagging commits</vt:lpstr>
      <vt:lpstr>More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part 2</dc:title>
  <dc:creator>Shabbir Hussain</dc:creator>
  <cp:lastModifiedBy>Shabbir Hussain</cp:lastModifiedBy>
  <cp:revision>12</cp:revision>
  <dcterms:created xsi:type="dcterms:W3CDTF">2014-10-29T01:05:20Z</dcterms:created>
  <dcterms:modified xsi:type="dcterms:W3CDTF">2014-10-29T02:27:57Z</dcterms:modified>
</cp:coreProperties>
</file>