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35"/>
  </p:notesMasterIdLst>
  <p:sldIdLst>
    <p:sldId id="256" r:id="rId5"/>
    <p:sldId id="277" r:id="rId6"/>
    <p:sldId id="280" r:id="rId7"/>
    <p:sldId id="281" r:id="rId8"/>
    <p:sldId id="289" r:id="rId9"/>
    <p:sldId id="294" r:id="rId10"/>
    <p:sldId id="282" r:id="rId11"/>
    <p:sldId id="305" r:id="rId12"/>
    <p:sldId id="284" r:id="rId13"/>
    <p:sldId id="283" r:id="rId14"/>
    <p:sldId id="299" r:id="rId15"/>
    <p:sldId id="286" r:id="rId16"/>
    <p:sldId id="300" r:id="rId17"/>
    <p:sldId id="301" r:id="rId18"/>
    <p:sldId id="285" r:id="rId19"/>
    <p:sldId id="287" r:id="rId20"/>
    <p:sldId id="302" r:id="rId21"/>
    <p:sldId id="288" r:id="rId22"/>
    <p:sldId id="303" r:id="rId23"/>
    <p:sldId id="290" r:id="rId24"/>
    <p:sldId id="304" r:id="rId25"/>
    <p:sldId id="295" r:id="rId26"/>
    <p:sldId id="291" r:id="rId27"/>
    <p:sldId id="297" r:id="rId28"/>
    <p:sldId id="306" r:id="rId29"/>
    <p:sldId id="298" r:id="rId30"/>
    <p:sldId id="307" r:id="rId31"/>
    <p:sldId id="296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289"/>
            <p14:sldId id="294"/>
            <p14:sldId id="282"/>
            <p14:sldId id="305"/>
            <p14:sldId id="284"/>
            <p14:sldId id="283"/>
            <p14:sldId id="299"/>
            <p14:sldId id="286"/>
            <p14:sldId id="300"/>
            <p14:sldId id="301"/>
            <p14:sldId id="285"/>
            <p14:sldId id="287"/>
            <p14:sldId id="302"/>
            <p14:sldId id="288"/>
            <p14:sldId id="303"/>
            <p14:sldId id="290"/>
            <p14:sldId id="304"/>
            <p14:sldId id="295"/>
            <p14:sldId id="291"/>
            <p14:sldId id="297"/>
            <p14:sldId id="306"/>
            <p14:sldId id="298"/>
            <p14:sldId id="307"/>
            <p14:sldId id="29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872" autoAdjust="0"/>
  </p:normalViewPr>
  <p:slideViewPr>
    <p:cSldViewPr snapToGrid="0">
      <p:cViewPr varScale="1">
        <p:scale>
          <a:sx n="41" d="100"/>
          <a:sy n="41" d="100"/>
        </p:scale>
        <p:origin x="2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Consistent numbering system: traceable</a:t>
            </a:r>
            <a:r>
              <a:rPr lang="en-CA" baseline="0" dirty="0" smtClean="0"/>
              <a:t> </a:t>
            </a:r>
            <a:endParaRPr lang="en-CA" dirty="0" smtClean="0"/>
          </a:p>
          <a:p>
            <a:r>
              <a:rPr lang="en-CA" dirty="0" smtClean="0"/>
              <a:t>Title</a:t>
            </a:r>
            <a:r>
              <a:rPr lang="en-CA" baseline="0" dirty="0" smtClean="0"/>
              <a:t>s for each requirement</a:t>
            </a:r>
          </a:p>
          <a:p>
            <a:r>
              <a:rPr lang="en-CA" baseline="0" dirty="0" smtClean="0"/>
              <a:t>Use unambiguous wording for input fields. (make it clear that there are 2 input fields 1 for </a:t>
            </a:r>
            <a:r>
              <a:rPr lang="en-CA" baseline="0" dirty="0" err="1" smtClean="0"/>
              <a:t>uname</a:t>
            </a:r>
            <a:r>
              <a:rPr lang="en-CA" baseline="0" dirty="0" smtClean="0"/>
              <a:t> 1 for pw)</a:t>
            </a:r>
          </a:p>
          <a:p>
            <a:r>
              <a:rPr lang="en-CA" dirty="0" smtClean="0"/>
              <a:t>Relevance.</a:t>
            </a:r>
            <a:r>
              <a:rPr lang="en-CA" baseline="0" dirty="0" smtClean="0"/>
              <a:t> How is hacking into the app a customer issue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</a:t>
            </a:r>
            <a:r>
              <a:rPr lang="en-CA" baseline="0" dirty="0" smtClean="0"/>
              <a:t> value is there in jpg &lt; 100kb</a:t>
            </a:r>
          </a:p>
          <a:p>
            <a:r>
              <a:rPr lang="en-CA" baseline="0" dirty="0" smtClean="0"/>
              <a:t>Nano seconds are not feasible by today’s standards</a:t>
            </a:r>
          </a:p>
          <a:p>
            <a:r>
              <a:rPr lang="en-CA" baseline="0" dirty="0" smtClean="0"/>
              <a:t>Google analytics is too much of an implementation detail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KorP55Aqv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video1678620_163231929" TargetMode="External"/><Relationship Id="rId2" Type="http://schemas.openxmlformats.org/officeDocument/2006/relationships/hyperlink" Target="https://www.youtube.com/watch?v=BKorP55Aq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chicagoland/docs/Writing%20Effective%20Requirements.pdf" TargetMode="External"/><Relationship Id="rId2" Type="http://schemas.openxmlformats.org/officeDocument/2006/relationships/hyperlink" Target="https://www.ibm.com/developerworks/community/blogs/requirementsmanagement/entry/good-requirements-writing?lang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yar/talks/blob/master/ecse321/tutorial4/reqs_tutorial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Requirement Specifications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fun part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speed, response time, or throughput?</a:t>
            </a:r>
          </a:p>
          <a:p>
            <a:r>
              <a:rPr lang="en-CA" dirty="0" smtClean="0"/>
              <a:t>How </a:t>
            </a:r>
            <a:r>
              <a:rPr lang="en-CA" dirty="0"/>
              <a:t>much data will flow through the system?</a:t>
            </a:r>
          </a:p>
          <a:p>
            <a:r>
              <a:rPr lang="en-CA" dirty="0" smtClean="0"/>
              <a:t>How </a:t>
            </a:r>
            <a:r>
              <a:rPr lang="en-CA" dirty="0"/>
              <a:t>often is data sent or received?</a:t>
            </a:r>
            <a:endParaRPr lang="en-CA" dirty="0" smtClean="0"/>
          </a:p>
          <a:p>
            <a:r>
              <a:rPr lang="en-CA" dirty="0" smtClean="0"/>
              <a:t>What are the limits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14141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speed, response time, or throughput?</a:t>
            </a:r>
          </a:p>
          <a:p>
            <a:r>
              <a:rPr lang="en-CA" dirty="0" smtClean="0"/>
              <a:t>How </a:t>
            </a:r>
            <a:r>
              <a:rPr lang="en-CA" dirty="0"/>
              <a:t>much data will flow through the system?</a:t>
            </a:r>
          </a:p>
          <a:p>
            <a:r>
              <a:rPr lang="en-CA" dirty="0" smtClean="0"/>
              <a:t>How </a:t>
            </a:r>
            <a:r>
              <a:rPr lang="en-CA" dirty="0"/>
              <a:t>often is data sent or received?</a:t>
            </a:r>
            <a:endParaRPr lang="en-CA" dirty="0" smtClean="0"/>
          </a:p>
          <a:p>
            <a:r>
              <a:rPr lang="en-CA" dirty="0" smtClean="0"/>
              <a:t>What are the limits of the system?</a:t>
            </a:r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For a connected device, a new message </a:t>
            </a:r>
            <a:r>
              <a:rPr lang="en-CA" b="1" dirty="0" smtClean="0"/>
              <a:t>should</a:t>
            </a:r>
            <a:r>
              <a:rPr lang="en-CA" dirty="0" smtClean="0"/>
              <a:t> arrive under 5 seconds</a:t>
            </a:r>
          </a:p>
          <a:p>
            <a:r>
              <a:rPr lang="en-CA" dirty="0" smtClean="0"/>
              <a:t>Group conversations shall include a </a:t>
            </a:r>
            <a:r>
              <a:rPr lang="en-CA" b="1" dirty="0" smtClean="0"/>
              <a:t>maximum</a:t>
            </a:r>
            <a:r>
              <a:rPr lang="en-CA" dirty="0" smtClean="0"/>
              <a:t> of 100 participants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3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kind of training is required?</a:t>
            </a:r>
          </a:p>
          <a:p>
            <a:r>
              <a:rPr lang="en-CA" dirty="0" smtClean="0"/>
              <a:t>Ease </a:t>
            </a:r>
            <a:r>
              <a:rPr lang="en-CA" dirty="0"/>
              <a:t>of understanding the system or user interface?</a:t>
            </a:r>
          </a:p>
          <a:p>
            <a:r>
              <a:rPr lang="en-CA" dirty="0" smtClean="0"/>
              <a:t>How </a:t>
            </a:r>
            <a:r>
              <a:rPr lang="en-CA" dirty="0"/>
              <a:t>difficult should it be to misuse the system?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3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kind of training is required?</a:t>
            </a:r>
          </a:p>
          <a:p>
            <a:r>
              <a:rPr lang="en-CA" dirty="0" smtClean="0"/>
              <a:t>Ease </a:t>
            </a:r>
            <a:r>
              <a:rPr lang="en-CA" dirty="0"/>
              <a:t>of understanding the system or user interface?</a:t>
            </a:r>
          </a:p>
          <a:p>
            <a:r>
              <a:rPr lang="en-CA" dirty="0" smtClean="0"/>
              <a:t>How </a:t>
            </a:r>
            <a:r>
              <a:rPr lang="en-CA" dirty="0"/>
              <a:t>difficult should it be to misuse the system?</a:t>
            </a:r>
          </a:p>
          <a:p>
            <a:endParaRPr lang="en-CA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All </a:t>
            </a:r>
            <a:r>
              <a:rPr lang="en-CA" b="1" dirty="0" smtClean="0"/>
              <a:t>interfaces</a:t>
            </a:r>
            <a:r>
              <a:rPr lang="en-CA" dirty="0" smtClean="0"/>
              <a:t> shall use a color blind friendly color scheme to be </a:t>
            </a:r>
            <a:r>
              <a:rPr lang="en-CA" b="1" dirty="0" smtClean="0"/>
              <a:t>usable</a:t>
            </a:r>
            <a:r>
              <a:rPr lang="en-CA" dirty="0" smtClean="0"/>
              <a:t> by color blind users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4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Requirement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access to the system controlled? To all features?</a:t>
            </a:r>
          </a:p>
          <a:p>
            <a:r>
              <a:rPr lang="en-CA" dirty="0" smtClean="0"/>
              <a:t>Different </a:t>
            </a:r>
            <a:r>
              <a:rPr lang="en-CA" dirty="0"/>
              <a:t>levels of user access?</a:t>
            </a:r>
          </a:p>
          <a:p>
            <a:r>
              <a:rPr lang="en-CA" dirty="0" smtClean="0"/>
              <a:t>Should </a:t>
            </a:r>
            <a:r>
              <a:rPr lang="en-CA" dirty="0"/>
              <a:t>portions of the system be isolated from others?</a:t>
            </a:r>
          </a:p>
          <a:p>
            <a:r>
              <a:rPr lang="en-CA" dirty="0" smtClean="0"/>
              <a:t>Precautions </a:t>
            </a:r>
            <a:r>
              <a:rPr lang="en-CA" dirty="0"/>
              <a:t>against theft?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562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Security Requirement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Is access to the system controlled? To all features?</a:t>
            </a:r>
          </a:p>
          <a:p>
            <a:r>
              <a:rPr lang="en-CA" dirty="0" smtClean="0"/>
              <a:t>Different </a:t>
            </a:r>
            <a:r>
              <a:rPr lang="en-CA" dirty="0"/>
              <a:t>levels of user access?</a:t>
            </a:r>
          </a:p>
          <a:p>
            <a:r>
              <a:rPr lang="en-CA" dirty="0" smtClean="0"/>
              <a:t>Should </a:t>
            </a:r>
            <a:r>
              <a:rPr lang="en-CA" dirty="0"/>
              <a:t>portions of the system be isolated from others?</a:t>
            </a:r>
          </a:p>
          <a:p>
            <a:r>
              <a:rPr lang="en-CA" dirty="0" smtClean="0"/>
              <a:t>Precautions </a:t>
            </a:r>
            <a:r>
              <a:rPr lang="en-CA" dirty="0"/>
              <a:t>against theft?</a:t>
            </a:r>
          </a:p>
          <a:p>
            <a:endParaRPr lang="en-CA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During the authentication, a 128bit SSL connection will be established to ensure </a:t>
            </a:r>
            <a:r>
              <a:rPr lang="en-CA" b="1" dirty="0" smtClean="0"/>
              <a:t>secure exchange </a:t>
            </a:r>
            <a:r>
              <a:rPr lang="en-CA" dirty="0" smtClean="0"/>
              <a:t>of credentials from device to </a:t>
            </a:r>
            <a:r>
              <a:rPr lang="en-CA" b="1" dirty="0" smtClean="0"/>
              <a:t>authentication</a:t>
            </a:r>
            <a:r>
              <a:rPr lang="en-CA" dirty="0" smtClean="0"/>
              <a:t> server</a:t>
            </a:r>
          </a:p>
          <a:p>
            <a:r>
              <a:rPr lang="en-CA" dirty="0" smtClean="0"/>
              <a:t>Upon logout, all </a:t>
            </a:r>
            <a:r>
              <a:rPr lang="en-CA" b="1" dirty="0" smtClean="0"/>
              <a:t>user specific data </a:t>
            </a:r>
            <a:r>
              <a:rPr lang="en-CA" dirty="0" smtClean="0"/>
              <a:t>will be permanently deleted from the device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9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Reliability and Availability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Does the system detect/isolate faults?</a:t>
            </a:r>
          </a:p>
          <a:p>
            <a:r>
              <a:rPr lang="en-CA" dirty="0" smtClean="0"/>
              <a:t>Mean </a:t>
            </a:r>
            <a:r>
              <a:rPr lang="en-CA" dirty="0"/>
              <a:t>time between failures?</a:t>
            </a:r>
          </a:p>
          <a:p>
            <a:r>
              <a:rPr lang="en-CA" dirty="0" smtClean="0"/>
              <a:t>Maximum </a:t>
            </a:r>
            <a:r>
              <a:rPr lang="en-CA" dirty="0"/>
              <a:t>time to recover from failure?</a:t>
            </a:r>
          </a:p>
          <a:p>
            <a:r>
              <a:rPr lang="en-CA" dirty="0" smtClean="0"/>
              <a:t>System </a:t>
            </a:r>
            <a:r>
              <a:rPr lang="en-CA" dirty="0"/>
              <a:t>backups?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822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Reliability and Availability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Does the system detect/isolate faults?</a:t>
            </a:r>
          </a:p>
          <a:p>
            <a:r>
              <a:rPr lang="en-CA" dirty="0" smtClean="0"/>
              <a:t>Mean </a:t>
            </a:r>
            <a:r>
              <a:rPr lang="en-CA" dirty="0"/>
              <a:t>time between failures?</a:t>
            </a:r>
          </a:p>
          <a:p>
            <a:r>
              <a:rPr lang="en-CA" dirty="0" smtClean="0"/>
              <a:t>Maximum </a:t>
            </a:r>
            <a:r>
              <a:rPr lang="en-CA" dirty="0"/>
              <a:t>time to recover from failure?</a:t>
            </a:r>
          </a:p>
          <a:p>
            <a:r>
              <a:rPr lang="en-CA" dirty="0" smtClean="0"/>
              <a:t>System </a:t>
            </a:r>
            <a:r>
              <a:rPr lang="en-CA" dirty="0"/>
              <a:t>backups?</a:t>
            </a:r>
          </a:p>
          <a:p>
            <a:endParaRPr lang="en-CA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/>
              <a:t>Messages will show a </a:t>
            </a:r>
            <a:r>
              <a:rPr lang="en-CA" b="1" dirty="0"/>
              <a:t>delivery receipt </a:t>
            </a:r>
            <a:r>
              <a:rPr lang="en-CA" dirty="0"/>
              <a:t>in order to indicate successful </a:t>
            </a:r>
            <a:r>
              <a:rPr lang="en-CA" dirty="0" smtClean="0"/>
              <a:t>delivery</a:t>
            </a:r>
          </a:p>
          <a:p>
            <a:r>
              <a:rPr lang="en-CA" dirty="0" smtClean="0"/>
              <a:t>User’s messages will be stored in </a:t>
            </a:r>
            <a:r>
              <a:rPr lang="en-CA" b="1" dirty="0" smtClean="0"/>
              <a:t>two separate</a:t>
            </a:r>
            <a:r>
              <a:rPr lang="en-CA" dirty="0" smtClean="0"/>
              <a:t> data centers to prevent data loss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Precision and Accuracy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should calculations be?</a:t>
            </a:r>
          </a:p>
          <a:p>
            <a:r>
              <a:rPr lang="en-CA" dirty="0" smtClean="0"/>
              <a:t>What should </a:t>
            </a:r>
            <a:r>
              <a:rPr lang="en-CA" dirty="0"/>
              <a:t>be the precision of stored data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62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Precision and Accuracy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should calculations be?</a:t>
            </a:r>
          </a:p>
          <a:p>
            <a:r>
              <a:rPr lang="en-CA" dirty="0" smtClean="0"/>
              <a:t>What should </a:t>
            </a:r>
            <a:r>
              <a:rPr lang="en-CA" dirty="0"/>
              <a:t>be the precision of stored data</a:t>
            </a:r>
            <a:r>
              <a:rPr lang="en-CA" dirty="0" smtClean="0"/>
              <a:t>?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Messages saved on the device will be </a:t>
            </a:r>
            <a:r>
              <a:rPr lang="en-CA" b="1" dirty="0" smtClean="0"/>
              <a:t>stored using</a:t>
            </a:r>
            <a:r>
              <a:rPr lang="en-CA" dirty="0" smtClean="0"/>
              <a:t> base 64 encoding</a:t>
            </a:r>
            <a:endParaRPr lang="en-CA" dirty="0"/>
          </a:p>
          <a:p>
            <a:r>
              <a:rPr lang="en-CA" dirty="0" smtClean="0"/>
              <a:t>When location service is enabled, messages shall display users location based on </a:t>
            </a:r>
            <a:r>
              <a:rPr lang="en-CA" b="1" dirty="0" smtClean="0"/>
              <a:t>city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71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Why not just build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(video)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2.bp.blogspot.com/_ACI62U7x0zQ/TIEdDiwYCzI/AAAAAAAAB20/pmVGkYuwLwg/s1600/cartoon+mo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18" y="706567"/>
            <a:ext cx="4689782" cy="59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Maintainability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Will maintenance just be correcting errors, or will additional </a:t>
            </a:r>
            <a:r>
              <a:rPr lang="en-CA" dirty="0" smtClean="0"/>
              <a:t>features </a:t>
            </a:r>
            <a:r>
              <a:rPr lang="en-CA" dirty="0"/>
              <a:t>be added?</a:t>
            </a:r>
          </a:p>
          <a:p>
            <a:r>
              <a:rPr lang="en-CA" dirty="0" smtClean="0"/>
              <a:t>How </a:t>
            </a:r>
            <a:r>
              <a:rPr lang="en-CA" dirty="0"/>
              <a:t>easy should it be to add features?</a:t>
            </a:r>
          </a:p>
          <a:p>
            <a:r>
              <a:rPr lang="en-CA" dirty="0" smtClean="0"/>
              <a:t>How </a:t>
            </a:r>
            <a:r>
              <a:rPr lang="en-CA" dirty="0"/>
              <a:t>easy to port to other platforms</a:t>
            </a:r>
            <a:r>
              <a:rPr lang="en-CA" dirty="0" smtClean="0"/>
              <a:t>?</a:t>
            </a:r>
            <a:endParaRPr lang="en-CA" u="sng" dirty="0" smtClean="0"/>
          </a:p>
          <a:p>
            <a:endParaRPr lang="en-CA" u="sng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28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Maintainability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Will maintenance just be correcting errors, or will additional </a:t>
            </a:r>
            <a:r>
              <a:rPr lang="en-CA" dirty="0" smtClean="0"/>
              <a:t>features </a:t>
            </a:r>
            <a:r>
              <a:rPr lang="en-CA" dirty="0"/>
              <a:t>be added?</a:t>
            </a:r>
          </a:p>
          <a:p>
            <a:r>
              <a:rPr lang="en-CA" dirty="0" smtClean="0"/>
              <a:t>How </a:t>
            </a:r>
            <a:r>
              <a:rPr lang="en-CA" dirty="0"/>
              <a:t>easy should it be to add features?</a:t>
            </a:r>
          </a:p>
          <a:p>
            <a:r>
              <a:rPr lang="en-CA" dirty="0" smtClean="0"/>
              <a:t>How </a:t>
            </a:r>
            <a:r>
              <a:rPr lang="en-CA" dirty="0"/>
              <a:t>easy to port to other platforms</a:t>
            </a:r>
            <a:r>
              <a:rPr lang="en-CA" dirty="0" smtClean="0"/>
              <a:t>?</a:t>
            </a:r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Messages will pass through Facebook Messaging </a:t>
            </a:r>
            <a:r>
              <a:rPr lang="en-CA" b="1" dirty="0" smtClean="0"/>
              <a:t>servers</a:t>
            </a:r>
            <a:r>
              <a:rPr lang="en-CA" dirty="0" smtClean="0"/>
              <a:t> rather than device to device in order to ensure </a:t>
            </a:r>
            <a:r>
              <a:rPr lang="en-CA" b="1" dirty="0" smtClean="0"/>
              <a:t>maintainability</a:t>
            </a:r>
            <a:r>
              <a:rPr lang="en-CA" dirty="0" smtClean="0"/>
              <a:t> of message delivery and storage requirements</a:t>
            </a:r>
          </a:p>
          <a:p>
            <a:r>
              <a:rPr lang="en-CA" dirty="0" smtClean="0"/>
              <a:t>Android, iOS, Windows and web devices shall connect to the same messaging servers in order to centralize </a:t>
            </a:r>
            <a:r>
              <a:rPr lang="en-CA" b="1" dirty="0" smtClean="0"/>
              <a:t>maintenance</a:t>
            </a:r>
            <a:r>
              <a:rPr lang="en-CA" dirty="0" smtClean="0"/>
              <a:t> of message delivery and storage.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15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Writing Good Specs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Good spec qualities</a:t>
            </a:r>
          </a:p>
          <a:p>
            <a:r>
              <a:rPr lang="en-CA" dirty="0" smtClean="0"/>
              <a:t>Case studies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Best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4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Qualities of a good spec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Consistent</a:t>
            </a:r>
            <a:r>
              <a:rPr lang="en-CA" dirty="0" smtClean="0"/>
              <a:t>: No conflicting requirements</a:t>
            </a:r>
          </a:p>
          <a:p>
            <a:r>
              <a:rPr lang="en-CA" b="1" dirty="0" smtClean="0"/>
              <a:t>Unambiguous</a:t>
            </a:r>
            <a:r>
              <a:rPr lang="en-CA" dirty="0" smtClean="0"/>
              <a:t>: avoid multiple interpretation</a:t>
            </a:r>
          </a:p>
          <a:p>
            <a:r>
              <a:rPr lang="en-CA" b="1" dirty="0" smtClean="0"/>
              <a:t>Complete</a:t>
            </a:r>
            <a:r>
              <a:rPr lang="en-CA" dirty="0" smtClean="0"/>
              <a:t>: All behaviour and state is specified</a:t>
            </a:r>
          </a:p>
          <a:p>
            <a:r>
              <a:rPr lang="en-CA" b="1" dirty="0" smtClean="0"/>
              <a:t>Feasible</a:t>
            </a:r>
            <a:r>
              <a:rPr lang="en-CA" dirty="0" smtClean="0"/>
              <a:t>: It is possible to build a solution that meets the customer’s needs</a:t>
            </a:r>
          </a:p>
          <a:p>
            <a:r>
              <a:rPr lang="en-CA" b="1" dirty="0" smtClean="0"/>
              <a:t>Relevant</a:t>
            </a:r>
            <a:r>
              <a:rPr lang="en-CA" dirty="0" smtClean="0"/>
              <a:t>: All features are directly related to customer’s need</a:t>
            </a:r>
          </a:p>
          <a:p>
            <a:r>
              <a:rPr lang="en-CA" b="1" dirty="0" smtClean="0"/>
              <a:t>Testable</a:t>
            </a:r>
            <a:r>
              <a:rPr lang="en-CA" dirty="0" smtClean="0"/>
              <a:t>: Requirement should suggest a test that could demonstrate requirement is met</a:t>
            </a:r>
          </a:p>
          <a:p>
            <a:r>
              <a:rPr lang="en-CA" b="1" dirty="0" smtClean="0"/>
              <a:t>Traceable</a:t>
            </a:r>
            <a:r>
              <a:rPr lang="en-CA" dirty="0" smtClean="0"/>
              <a:t>: Organized an uniquely labeled</a:t>
            </a:r>
          </a:p>
          <a:p>
            <a:r>
              <a:rPr lang="en-CA" b="1" dirty="0" smtClean="0"/>
              <a:t>Design Free</a:t>
            </a:r>
            <a:r>
              <a:rPr lang="en-CA" dirty="0" smtClean="0"/>
              <a:t>: No implementation details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6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2.1 Login Screen</a:t>
            </a:r>
          </a:p>
          <a:p>
            <a:pPr marL="0" indent="0">
              <a:buNone/>
            </a:pPr>
            <a:r>
              <a:rPr lang="en-CA" dirty="0" smtClean="0"/>
              <a:t>2.1.2 The login screen shall have an input field for username and password and a button for submitting the information. </a:t>
            </a:r>
          </a:p>
          <a:p>
            <a:pPr marL="0" indent="0">
              <a:buNone/>
            </a:pPr>
            <a:r>
              <a:rPr lang="en-CA" dirty="0" smtClean="0"/>
              <a:t>2.1.3 The password shall also be obfuscated such that an onlooker will not able to read the typed message. </a:t>
            </a:r>
          </a:p>
          <a:p>
            <a:pPr marL="0" indent="0">
              <a:buNone/>
            </a:pPr>
            <a:r>
              <a:rPr lang="en-CA" dirty="0" smtClean="0"/>
              <a:t>2.1.3 The login screen will lock the app after detecting any significant attempts to hack into the app.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74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2.1 </a:t>
            </a:r>
            <a:r>
              <a:rPr lang="en-CA" b="1" dirty="0" smtClean="0"/>
              <a:t>Login Screen</a:t>
            </a:r>
          </a:p>
          <a:p>
            <a:pPr marL="0" indent="0">
              <a:buNone/>
            </a:pPr>
            <a:r>
              <a:rPr lang="en-CA" dirty="0" smtClean="0"/>
              <a:t>2.1.1 </a:t>
            </a:r>
            <a:r>
              <a:rPr lang="en-CA" b="1" dirty="0" smtClean="0">
                <a:solidFill>
                  <a:srgbClr val="00B050"/>
                </a:solidFill>
              </a:rPr>
              <a:t>Screen Layout</a:t>
            </a:r>
          </a:p>
          <a:p>
            <a:pPr marL="0" indent="0">
              <a:buNone/>
            </a:pPr>
            <a:r>
              <a:rPr lang="en-CA" dirty="0" smtClean="0"/>
              <a:t>The login screen shall have an input field for username, </a:t>
            </a:r>
            <a:r>
              <a:rPr lang="en-CA" dirty="0" smtClean="0">
                <a:solidFill>
                  <a:srgbClr val="00B050"/>
                </a:solidFill>
              </a:rPr>
              <a:t>an input field </a:t>
            </a:r>
            <a:r>
              <a:rPr lang="en-CA" dirty="0" smtClean="0"/>
              <a:t>for password and a button for submitting the information. </a:t>
            </a:r>
          </a:p>
          <a:p>
            <a:pPr marL="0" indent="0">
              <a:buNone/>
            </a:pPr>
            <a:r>
              <a:rPr lang="en-CA" dirty="0" smtClean="0"/>
              <a:t>2.1.2 </a:t>
            </a:r>
            <a:r>
              <a:rPr lang="en-CA" b="1" dirty="0" smtClean="0">
                <a:solidFill>
                  <a:srgbClr val="00B050"/>
                </a:solidFill>
              </a:rPr>
              <a:t>Password Protection</a:t>
            </a:r>
          </a:p>
          <a:p>
            <a:pPr marL="0" indent="0">
              <a:buNone/>
            </a:pPr>
            <a:r>
              <a:rPr lang="en-CA" dirty="0" smtClean="0"/>
              <a:t>The password shall be obfuscated such that an onlooker will not able to read the typed message. </a:t>
            </a:r>
          </a:p>
          <a:p>
            <a:pPr marL="0" indent="0">
              <a:buNone/>
            </a:pPr>
            <a:r>
              <a:rPr lang="en-CA" dirty="0" smtClean="0"/>
              <a:t>2.1.</a:t>
            </a:r>
            <a:r>
              <a:rPr lang="en-CA" dirty="0">
                <a:solidFill>
                  <a:srgbClr val="00B050"/>
                </a:solidFill>
              </a:rPr>
              <a:t>3</a:t>
            </a:r>
            <a:r>
              <a:rPr lang="en-CA" dirty="0" smtClean="0"/>
              <a:t> </a:t>
            </a:r>
            <a:r>
              <a:rPr lang="en-CA" b="1" dirty="0" smtClean="0">
                <a:solidFill>
                  <a:srgbClr val="00B050"/>
                </a:solidFill>
              </a:rPr>
              <a:t>Intrusion Detection</a:t>
            </a:r>
          </a:p>
          <a:p>
            <a:pPr marL="0" indent="0">
              <a:buNone/>
            </a:pPr>
            <a:r>
              <a:rPr lang="en-CA" dirty="0" smtClean="0"/>
              <a:t>The login screen will prevent subsequent login attempts for 3 minutes after detecting 3 failed login attempts. This will prevent unauthorized access.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2.1.4 </a:t>
            </a:r>
            <a:r>
              <a:rPr lang="en-CA" b="1" dirty="0" smtClean="0">
                <a:solidFill>
                  <a:srgbClr val="00B050"/>
                </a:solidFill>
              </a:rPr>
              <a:t>Successful Login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Upon Successful login attempt the user will be presented to conversations Screen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5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3.1 </a:t>
            </a:r>
            <a:r>
              <a:rPr lang="en-CA" b="1" dirty="0" smtClean="0"/>
              <a:t>File Transfers</a:t>
            </a:r>
          </a:p>
          <a:p>
            <a:r>
              <a:rPr lang="en-CA" dirty="0" smtClean="0"/>
              <a:t>3.1.1 </a:t>
            </a:r>
            <a:r>
              <a:rPr lang="en-CA" b="1" dirty="0" smtClean="0"/>
              <a:t>File Types</a:t>
            </a:r>
          </a:p>
          <a:p>
            <a:r>
              <a:rPr lang="en-CA" dirty="0" smtClean="0"/>
              <a:t>Only files with .jpg extension can be sent</a:t>
            </a:r>
          </a:p>
          <a:p>
            <a:r>
              <a:rPr lang="en-CA" dirty="0" smtClean="0"/>
              <a:t>3.1.2 </a:t>
            </a:r>
            <a:r>
              <a:rPr lang="en-CA" b="1" dirty="0" smtClean="0"/>
              <a:t>File size</a:t>
            </a:r>
          </a:p>
          <a:p>
            <a:r>
              <a:rPr lang="en-CA" dirty="0" smtClean="0"/>
              <a:t>Files cannot Exceed 100kb</a:t>
            </a:r>
          </a:p>
          <a:p>
            <a:r>
              <a:rPr lang="en-CA" dirty="0" smtClean="0"/>
              <a:t>3.1.3 </a:t>
            </a:r>
            <a:r>
              <a:rPr lang="en-CA" b="1" dirty="0" smtClean="0"/>
              <a:t>Analytics &amp; Reporting</a:t>
            </a:r>
          </a:p>
          <a:p>
            <a:r>
              <a:rPr lang="en-CA" dirty="0" smtClean="0"/>
              <a:t>Collect File transfer rate in nano seconds as a Key Performance indicator using Google Analytics library</a:t>
            </a:r>
          </a:p>
          <a:p>
            <a:r>
              <a:rPr lang="en-CA" dirty="0" smtClean="0"/>
              <a:t>3.1.4 …..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3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3.1 </a:t>
            </a:r>
            <a:r>
              <a:rPr lang="en-CA" b="1" dirty="0" smtClean="0"/>
              <a:t>File Transfers</a:t>
            </a:r>
          </a:p>
          <a:p>
            <a:r>
              <a:rPr lang="en-CA" dirty="0" smtClean="0"/>
              <a:t>3.1.1 </a:t>
            </a:r>
            <a:r>
              <a:rPr lang="en-CA" b="1" dirty="0" smtClean="0"/>
              <a:t>File Types</a:t>
            </a:r>
          </a:p>
          <a:p>
            <a:r>
              <a:rPr lang="en-CA" dirty="0" smtClean="0"/>
              <a:t>Only files with .jpg extension can be sent</a:t>
            </a:r>
          </a:p>
          <a:p>
            <a:r>
              <a:rPr lang="en-CA" dirty="0" smtClean="0"/>
              <a:t>3.1.2 </a:t>
            </a:r>
            <a:r>
              <a:rPr lang="en-CA" b="1" dirty="0" smtClean="0"/>
              <a:t>File size</a:t>
            </a:r>
          </a:p>
          <a:p>
            <a:r>
              <a:rPr lang="en-CA" dirty="0" smtClean="0"/>
              <a:t>Files cannot</a:t>
            </a:r>
            <a:r>
              <a:rPr lang="en-CA" dirty="0" smtClean="0">
                <a:solidFill>
                  <a:srgbClr val="00B050"/>
                </a:solidFill>
              </a:rPr>
              <a:t> Exceed 5Mb</a:t>
            </a:r>
          </a:p>
          <a:p>
            <a:r>
              <a:rPr lang="en-CA" dirty="0" smtClean="0"/>
              <a:t>3.1.3 </a:t>
            </a:r>
            <a:r>
              <a:rPr lang="en-CA" b="1" dirty="0" smtClean="0"/>
              <a:t>Analytics &amp; Reporting</a:t>
            </a:r>
          </a:p>
          <a:p>
            <a:r>
              <a:rPr lang="en-CA" dirty="0" smtClean="0"/>
              <a:t>Collect File transfer rates in milliseconds as a Key Performance indicator </a:t>
            </a:r>
          </a:p>
          <a:p>
            <a:r>
              <a:rPr lang="en-CA" dirty="0" smtClean="0"/>
              <a:t>3.1.4 …..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45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04139"/>
            <a:ext cx="10753725" cy="3766185"/>
          </a:xfrm>
        </p:spPr>
        <p:txBody>
          <a:bodyPr/>
          <a:lstStyle/>
          <a:p>
            <a:r>
              <a:rPr lang="en-CA" dirty="0" smtClean="0"/>
              <a:t>Why should we (engineers write specs?)</a:t>
            </a:r>
          </a:p>
          <a:p>
            <a:endParaRPr lang="en-CA" dirty="0"/>
          </a:p>
          <a:p>
            <a:r>
              <a:rPr lang="en-CA" dirty="0" smtClean="0"/>
              <a:t>Expert </a:t>
            </a:r>
            <a:r>
              <a:rPr lang="en-CA" dirty="0"/>
              <a:t>Video: </a:t>
            </a:r>
            <a:r>
              <a:rPr lang="en-CA" dirty="0">
                <a:hlinkClick r:id="rId2"/>
              </a:rPr>
              <a:t>https://www.youtube.com/watch?v=BKorP55Aqvg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51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Credit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Expert Video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www.youtube.com/watch?v=BKorP55Aqvg</a:t>
            </a:r>
            <a:r>
              <a:rPr lang="en-CA" dirty="0" smtClean="0"/>
              <a:t> </a:t>
            </a:r>
          </a:p>
          <a:p>
            <a:r>
              <a:rPr lang="en-CA" dirty="0"/>
              <a:t>Ruby Spec: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vk.com/video1678620_163231929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80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Serves to</a:t>
            </a:r>
            <a:r>
              <a:rPr lang="en-CA" dirty="0" smtClean="0"/>
              <a:t> understand </a:t>
            </a:r>
            <a:r>
              <a:rPr lang="en-CA" dirty="0"/>
              <a:t>and document the system’s </a:t>
            </a:r>
            <a:r>
              <a:rPr lang="en-CA" dirty="0" smtClean="0"/>
              <a:t>functions</a:t>
            </a:r>
            <a:r>
              <a:rPr lang="en-CA" dirty="0"/>
              <a:t>, behavior, and </a:t>
            </a:r>
            <a:r>
              <a:rPr lang="en-CA" dirty="0" smtClean="0"/>
              <a:t>constraints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Write solution from </a:t>
            </a:r>
            <a:r>
              <a:rPr lang="en-CA" b="1" dirty="0" smtClean="0"/>
              <a:t>user’s perspective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CA" dirty="0" smtClean="0"/>
              <a:t>“Establish </a:t>
            </a:r>
            <a:r>
              <a:rPr lang="en-CA" dirty="0"/>
              <a:t>a common </a:t>
            </a:r>
            <a:r>
              <a:rPr lang="en-CA" b="1" dirty="0"/>
              <a:t>understanding</a:t>
            </a:r>
            <a:r>
              <a:rPr lang="en-CA" dirty="0"/>
              <a:t> between the project </a:t>
            </a:r>
            <a:r>
              <a:rPr lang="en-CA" b="1" dirty="0"/>
              <a:t>sponsor</a:t>
            </a:r>
            <a:r>
              <a:rPr lang="en-CA" dirty="0"/>
              <a:t>, </a:t>
            </a:r>
            <a:r>
              <a:rPr lang="en-CA" b="1" dirty="0"/>
              <a:t>customers</a:t>
            </a:r>
            <a:r>
              <a:rPr lang="en-CA" dirty="0"/>
              <a:t>, </a:t>
            </a:r>
            <a:r>
              <a:rPr lang="en-CA" b="1" dirty="0"/>
              <a:t>developers</a:t>
            </a:r>
            <a:r>
              <a:rPr lang="en-CA" dirty="0"/>
              <a:t> and other </a:t>
            </a:r>
            <a:r>
              <a:rPr lang="en-CA" dirty="0" smtClean="0"/>
              <a:t>stakeholders” –Vijay </a:t>
            </a:r>
            <a:r>
              <a:rPr lang="en-CA" dirty="0" err="1" smtClean="0"/>
              <a:t>Sankar</a:t>
            </a:r>
            <a:r>
              <a:rPr lang="en-CA" dirty="0" smtClean="0"/>
              <a:t>, link 2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Useful for verification and </a:t>
            </a:r>
            <a:r>
              <a:rPr lang="en-CA" b="1" dirty="0" smtClean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www.ibm.com/developerworks/community/blogs/requirementsmanagement/entry/good-requirements-writing?lang=en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www.incose.org/chicagoland/docs/Writing%20Effective%20Requirements.pdf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github.com/sayar/talks/blob/master/ecse321/tutorial4/reqs_tutorial.md</a:t>
            </a:r>
            <a:r>
              <a:rPr lang="en-CA" dirty="0" smtClean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Types of Requirements</a:t>
            </a:r>
          </a:p>
          <a:p>
            <a:r>
              <a:rPr lang="en-CA" dirty="0" smtClean="0"/>
              <a:t>Best practices</a:t>
            </a:r>
          </a:p>
          <a:p>
            <a:r>
              <a:rPr lang="en-CA" dirty="0" smtClean="0"/>
              <a:t>Case study of Facebook Messenger app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1" y="1661159"/>
            <a:ext cx="4876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77" y="1328632"/>
            <a:ext cx="5910546" cy="522777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3" y="1638300"/>
            <a:ext cx="3133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Non-Functional Requirements</a:t>
            </a:r>
          </a:p>
          <a:p>
            <a:pPr lvl="1"/>
            <a:r>
              <a:rPr lang="en-CA" dirty="0" smtClean="0"/>
              <a:t>Performance</a:t>
            </a:r>
          </a:p>
          <a:p>
            <a:pPr lvl="1"/>
            <a:r>
              <a:rPr lang="en-CA" dirty="0" smtClean="0"/>
              <a:t>Usability</a:t>
            </a:r>
          </a:p>
          <a:p>
            <a:pPr lvl="1"/>
            <a:r>
              <a:rPr lang="en-CA" dirty="0" smtClean="0"/>
              <a:t>Security</a:t>
            </a:r>
          </a:p>
          <a:p>
            <a:pPr lvl="1"/>
            <a:r>
              <a:rPr lang="en-CA" dirty="0" smtClean="0"/>
              <a:t>Reliability and Availability</a:t>
            </a:r>
          </a:p>
          <a:p>
            <a:pPr lvl="1"/>
            <a:r>
              <a:rPr lang="en-CA" dirty="0" smtClean="0"/>
              <a:t>Precision and Accuracy</a:t>
            </a:r>
          </a:p>
          <a:p>
            <a:pPr lvl="1"/>
            <a:r>
              <a:rPr lang="en-CA" dirty="0" smtClean="0"/>
              <a:t>Maintainability </a:t>
            </a:r>
          </a:p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two major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Describes behaviour or state based on: inputs, outputs, error state, Initial state.</a:t>
            </a:r>
          </a:p>
          <a:p>
            <a:r>
              <a:rPr lang="en-CA" dirty="0" smtClean="0"/>
              <a:t>Functional requirements are features</a:t>
            </a:r>
          </a:p>
          <a:p>
            <a:endParaRPr lang="en-CA" dirty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When the app is </a:t>
            </a:r>
            <a:r>
              <a:rPr lang="en-CA" b="1" dirty="0" smtClean="0"/>
              <a:t>first opened</a:t>
            </a:r>
            <a:r>
              <a:rPr lang="en-CA" dirty="0" smtClean="0"/>
              <a:t>, the user shall be prompted with a login Screen.</a:t>
            </a:r>
          </a:p>
        </p:txBody>
      </p:sp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Describes behaviour or state based on: inputs, outputs, error state, Initial state.</a:t>
            </a:r>
          </a:p>
          <a:p>
            <a:r>
              <a:rPr lang="en-CA" dirty="0" smtClean="0"/>
              <a:t>Functional requirements are features</a:t>
            </a:r>
          </a:p>
          <a:p>
            <a:endParaRPr lang="en-CA" dirty="0"/>
          </a:p>
          <a:p>
            <a:r>
              <a:rPr lang="en-CA" u="sng" dirty="0" smtClean="0"/>
              <a:t>Examples</a:t>
            </a:r>
          </a:p>
          <a:p>
            <a:r>
              <a:rPr lang="en-CA" dirty="0" smtClean="0"/>
              <a:t>When the app is </a:t>
            </a:r>
            <a:r>
              <a:rPr lang="en-CA" b="1" dirty="0" smtClean="0"/>
              <a:t>first opened</a:t>
            </a:r>
            <a:r>
              <a:rPr lang="en-CA" dirty="0" smtClean="0"/>
              <a:t>, the user shall be prompted with a login Screen.</a:t>
            </a:r>
          </a:p>
          <a:p>
            <a:r>
              <a:rPr lang="en-CA" dirty="0" smtClean="0"/>
              <a:t>Within a conversation, the user can </a:t>
            </a:r>
            <a:r>
              <a:rPr lang="en-CA" b="1" dirty="0" smtClean="0"/>
              <a:t>scroll up </a:t>
            </a:r>
            <a:r>
              <a:rPr lang="en-CA" dirty="0" smtClean="0"/>
              <a:t>to see their conversation history.</a:t>
            </a:r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 Functional Requirements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</a:t>
            </a:r>
            <a:r>
              <a:rPr lang="en-CA" b="1" dirty="0" smtClean="0"/>
              <a:t>quality</a:t>
            </a:r>
            <a:r>
              <a:rPr lang="en-CA" dirty="0" smtClean="0"/>
              <a:t> of the software</a:t>
            </a:r>
          </a:p>
          <a:p>
            <a:endParaRPr lang="en-CA" dirty="0" smtClean="0"/>
          </a:p>
          <a:p>
            <a:r>
              <a:rPr lang="en-CA" dirty="0"/>
              <a:t>Functional requirements are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Quality </a:t>
            </a:r>
            <a:r>
              <a:rPr lang="en-CA" dirty="0"/>
              <a:t>requirements are usually more quantifiable (e.g., </a:t>
            </a:r>
            <a:r>
              <a:rPr lang="en-CA" dirty="0" smtClean="0"/>
              <a:t>response time)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Also includes</a:t>
            </a:r>
          </a:p>
          <a:p>
            <a:r>
              <a:rPr lang="en-CA" dirty="0" smtClean="0"/>
              <a:t>Design </a:t>
            </a:r>
            <a:r>
              <a:rPr lang="en-CA" dirty="0"/>
              <a:t>constraints (e.g., platform or required interface)</a:t>
            </a:r>
          </a:p>
          <a:p>
            <a:r>
              <a:rPr lang="en-CA" dirty="0" smtClean="0"/>
              <a:t>Process </a:t>
            </a:r>
            <a:r>
              <a:rPr lang="en-CA" dirty="0"/>
              <a:t>constraints (e.g., required documentation or process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76656" y="6055743"/>
            <a:ext cx="48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following are all Non-Functional Requirements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47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1273</Words>
  <Application>Microsoft Office PowerPoint</Application>
  <PresentationFormat>Widescreen</PresentationFormat>
  <Paragraphs>205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3_Metropolitan</vt:lpstr>
      <vt:lpstr>Software Requirement Specifications</vt:lpstr>
      <vt:lpstr>Why write requirements?</vt:lpstr>
      <vt:lpstr>Why write requirements?</vt:lpstr>
      <vt:lpstr>Overview</vt:lpstr>
      <vt:lpstr>Overview</vt:lpstr>
      <vt:lpstr>Types of Requirements</vt:lpstr>
      <vt:lpstr>Functional Requirements</vt:lpstr>
      <vt:lpstr>Functional Requirements</vt:lpstr>
      <vt:lpstr>Non Functional Requirements </vt:lpstr>
      <vt:lpstr>Performance Requirements</vt:lpstr>
      <vt:lpstr>Performance Requirements</vt:lpstr>
      <vt:lpstr>Usability Requirements</vt:lpstr>
      <vt:lpstr>Usability Requirements</vt:lpstr>
      <vt:lpstr>Security Requirement</vt:lpstr>
      <vt:lpstr>Security Requirement</vt:lpstr>
      <vt:lpstr>Reliability and Availability Requirements</vt:lpstr>
      <vt:lpstr>Reliability and Availability Requirements</vt:lpstr>
      <vt:lpstr>Precision and Accuracy Requirements</vt:lpstr>
      <vt:lpstr>Precision and Accuracy Requirements</vt:lpstr>
      <vt:lpstr>Maintainability Requirements</vt:lpstr>
      <vt:lpstr>Maintainability Requirements</vt:lpstr>
      <vt:lpstr>Writing Good Specs</vt:lpstr>
      <vt:lpstr>Qualities of a good spec</vt:lpstr>
      <vt:lpstr>Example 1</vt:lpstr>
      <vt:lpstr>Example 1</vt:lpstr>
      <vt:lpstr>Example 2</vt:lpstr>
      <vt:lpstr>Example 2</vt:lpstr>
      <vt:lpstr>Example 3</vt:lpstr>
      <vt:lpstr>Extra Credit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2014-09-18T17:13:20Z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