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9"/>
  </p:notesMasterIdLst>
  <p:sldIdLst>
    <p:sldId id="256" r:id="rId5"/>
    <p:sldId id="277" r:id="rId6"/>
    <p:sldId id="280" r:id="rId7"/>
    <p:sldId id="281" r:id="rId8"/>
    <p:sldId id="308" r:id="rId9"/>
    <p:sldId id="294" r:id="rId10"/>
    <p:sldId id="282" r:id="rId11"/>
    <p:sldId id="305" r:id="rId12"/>
    <p:sldId id="310" r:id="rId13"/>
    <p:sldId id="311" r:id="rId14"/>
    <p:sldId id="312" r:id="rId15"/>
    <p:sldId id="309" r:id="rId16"/>
    <p:sldId id="28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308"/>
            <p14:sldId id="294"/>
            <p14:sldId id="282"/>
            <p14:sldId id="305"/>
            <p14:sldId id="310"/>
            <p14:sldId id="311"/>
            <p14:sldId id="312"/>
            <p14:sldId id="309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72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JUnit/articl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Aggregation</a:t>
            </a:r>
            <a:endParaRPr lang="en-CA" dirty="0"/>
          </a:p>
        </p:txBody>
      </p:sp>
      <p:pic>
        <p:nvPicPr>
          <p:cNvPr id="2050" name="Picture 2" descr="http://upload.wikimedia.org/wikipedia/commons/thumb/2/2a/KP-UML-Aggregation-20060420.svg/381px-KP-UML-Aggregation-20060420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81" y="2157731"/>
            <a:ext cx="8128260" cy="1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5306518"/>
            <a:ext cx="676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Destroying the container does not destroy the content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77496" y="3620436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5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	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Multiplicity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7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www.vogella.com/tutorials/JUnit/article.html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vs 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I</a:t>
            </a:r>
            <a:r>
              <a:rPr lang="en-CA" b="1" dirty="0" smtClean="0"/>
              <a:t>nclude: When one action requires another.</a:t>
            </a:r>
          </a:p>
          <a:p>
            <a:pPr marL="0" indent="0">
              <a:buNone/>
            </a:pPr>
            <a:r>
              <a:rPr lang="en-CA" b="1" dirty="0" smtClean="0"/>
              <a:t>Extend: When one action can be replaced by another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9" y="3217889"/>
            <a:ext cx="10451964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0" y="362790"/>
            <a:ext cx="1442726" cy="13547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6" y="2157731"/>
            <a:ext cx="6219825" cy="3629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479" y="2473376"/>
            <a:ext cx="269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Make Use case diagrams by pressing the red button on 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have been </a:t>
            </a:r>
            <a:r>
              <a:rPr lang="en-CA" dirty="0" smtClean="0"/>
              <a:t>asked </a:t>
            </a:r>
            <a:r>
              <a:rPr lang="en-CA" dirty="0"/>
              <a:t>to design the backend system of a library</a:t>
            </a:r>
            <a:r>
              <a:rPr lang="en-CA" dirty="0" smtClean="0"/>
              <a:t>. </a:t>
            </a:r>
            <a:r>
              <a:rPr lang="en-CA" dirty="0"/>
              <a:t>The library has books, videos, and CDs that it loans to its </a:t>
            </a:r>
            <a:r>
              <a:rPr lang="en-CA" dirty="0" smtClean="0"/>
              <a:t>users.</a:t>
            </a:r>
            <a:r>
              <a:rPr lang="en-CA" dirty="0"/>
              <a:t> Reference-only material is loaned for 2hrs and can’t be removed from the library. </a:t>
            </a:r>
          </a:p>
          <a:p>
            <a:r>
              <a:rPr lang="en-CA" dirty="0" smtClean="0"/>
              <a:t> Users can borrow, renew or return any of these items. However, children are allowed only to borrow books.</a:t>
            </a:r>
          </a:p>
          <a:p>
            <a:r>
              <a:rPr lang="en-CA" dirty="0"/>
              <a:t>L</a:t>
            </a:r>
            <a:r>
              <a:rPr lang="en-CA" dirty="0" smtClean="0"/>
              <a:t>ibrarians can create new users and charge late fees.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Draw a use case diagram using </a:t>
            </a:r>
            <a:r>
              <a:rPr lang="en-CA" dirty="0" err="1" smtClean="0"/>
              <a:t>ArgoUML</a:t>
            </a:r>
            <a:r>
              <a:rPr lang="en-CA" dirty="0" smtClean="0"/>
              <a:t>. You may choose to be as detailed as you like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9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43037"/>
            <a:ext cx="5981700" cy="32099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other thing you need to know about UML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0269" y="2157731"/>
            <a:ext cx="50768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173" y="2157731"/>
            <a:ext cx="15690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Title</a:t>
            </a:r>
          </a:p>
          <a:p>
            <a:endParaRPr lang="en-CA" sz="2800" dirty="0" smtClean="0"/>
          </a:p>
          <a:p>
            <a:r>
              <a:rPr lang="en-CA" sz="2800" dirty="0" smtClean="0"/>
              <a:t>Members</a:t>
            </a:r>
          </a:p>
          <a:p>
            <a:endParaRPr lang="en-CA" sz="2800" dirty="0"/>
          </a:p>
          <a:p>
            <a:r>
              <a:rPr lang="en-CA" sz="2800" dirty="0" smtClean="0"/>
              <a:t>Methods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lvl="1"/>
            <a:r>
              <a:rPr lang="en-CA" dirty="0" smtClean="0"/>
              <a:t>Has A (Association, Aggregation, Composition)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Is A (inheritance)</a:t>
            </a:r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</a:t>
            </a:r>
            <a:endParaRPr lang="en-CA" dirty="0"/>
          </a:p>
        </p:txBody>
      </p:sp>
      <p:pic>
        <p:nvPicPr>
          <p:cNvPr id="1026" name="Picture 2" descr="http://upload.wikimedia.org/wikipedia/commons/4/4d/UML_role_examp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8" y="2376136"/>
            <a:ext cx="9137281" cy="11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7496" y="3711113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199</Words>
  <Application>Microsoft Office PowerPoint</Application>
  <PresentationFormat>Widescreen</PresentationFormat>
  <Paragraphs>42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3_Metropolitan</vt:lpstr>
      <vt:lpstr>Unit Testing</vt:lpstr>
      <vt:lpstr>Use case Diagrams</vt:lpstr>
      <vt:lpstr>Include vs extend</vt:lpstr>
      <vt:lpstr>ArgoUML</vt:lpstr>
      <vt:lpstr>Exercise</vt:lpstr>
      <vt:lpstr>Class diagrams</vt:lpstr>
      <vt:lpstr>Functional Requirements</vt:lpstr>
      <vt:lpstr>Relationships</vt:lpstr>
      <vt:lpstr>Association</vt:lpstr>
      <vt:lpstr>Aggregation</vt:lpstr>
      <vt:lpstr>Composition </vt:lpstr>
      <vt:lpstr>Multiplicity</vt:lpstr>
      <vt:lpstr>Exercise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2014-09-25T15:26:18Z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