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24" autoAdjust="0"/>
  </p:normalViewPr>
  <p:slideViewPr>
    <p:cSldViewPr>
      <p:cViewPr varScale="1">
        <p:scale>
          <a:sx n="109" d="100"/>
          <a:sy n="109" d="100"/>
        </p:scale>
        <p:origin x="171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CF5720-5484-4146-9E69-AFB00F9490B8}"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F5720-5484-4146-9E69-AFB00F9490B8}"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F5720-5484-4146-9E69-AFB00F9490B8}"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CF5720-5484-4146-9E69-AFB00F9490B8}"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CF5720-5484-4146-9E69-AFB00F9490B8}" type="datetimeFigureOut">
              <a:rPr lang="en-US" smtClean="0"/>
              <a:pPr/>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CF5720-5484-4146-9E69-AFB00F9490B8}" type="datetimeFigureOut">
              <a:rPr lang="en-US" smtClean="0"/>
              <a:pPr/>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pPr/>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F5720-5484-4146-9E69-AFB00F9490B8}"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pPr/>
              <a:t>6/7/2022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file:///D:\phishing.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file:///D:\phishing.ipynb"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340768"/>
            <a:ext cx="6858048" cy="1000132"/>
          </a:xfrm>
        </p:spPr>
        <p:txBody>
          <a:bodyPr>
            <a:normAutofit fontScale="85000" lnSpcReduction="20000"/>
          </a:bodyPr>
          <a:lstStyle/>
          <a:p>
            <a:endParaRPr lang="en-US" sz="3600" b="1" dirty="0">
              <a:solidFill>
                <a:schemeClr val="tx1"/>
              </a:solidFill>
              <a:latin typeface="Arial Black" pitchFamily="34" charset="0"/>
            </a:endParaRPr>
          </a:p>
          <a:p>
            <a:r>
              <a:rPr lang="en-IN" sz="3600" b="1" dirty="0"/>
              <a:t>Machine Learning Hackathon CG 2022</a:t>
            </a:r>
          </a:p>
        </p:txBody>
      </p:sp>
      <p:sp>
        <p:nvSpPr>
          <p:cNvPr id="7" name="Rectangle 6"/>
          <p:cNvSpPr/>
          <p:nvPr/>
        </p:nvSpPr>
        <p:spPr>
          <a:xfrm>
            <a:off x="1475656" y="3717032"/>
            <a:ext cx="5976664" cy="923330"/>
          </a:xfrm>
          <a:prstGeom prst="rect">
            <a:avLst/>
          </a:prstGeom>
        </p:spPr>
        <p:txBody>
          <a:bodyPr wrap="square">
            <a:spAutoFit/>
          </a:bodyPr>
          <a:lstStyle/>
          <a:p>
            <a:r>
              <a:rPr lang="en-IN" dirty="0"/>
              <a:t>Team Name- </a:t>
            </a:r>
            <a:r>
              <a:rPr lang="en-IN" b="1" dirty="0" err="1"/>
              <a:t>Potte</a:t>
            </a:r>
            <a:r>
              <a:rPr lang="en-IN" b="1" dirty="0"/>
              <a:t> log</a:t>
            </a:r>
          </a:p>
          <a:p>
            <a:r>
              <a:rPr lang="en-IN" dirty="0"/>
              <a:t>Team Leader Name-  </a:t>
            </a:r>
            <a:r>
              <a:rPr lang="en-IN" b="1" dirty="0"/>
              <a:t>Rahul Lanjewar</a:t>
            </a:r>
          </a:p>
          <a:p>
            <a:r>
              <a:rPr lang="en-IN" dirty="0"/>
              <a:t>Team Leader Email Address- </a:t>
            </a:r>
            <a:r>
              <a:rPr lang="en-IN" b="1" dirty="0"/>
              <a:t>lanjewarahul468@gmail.com</a:t>
            </a:r>
          </a:p>
        </p:txBody>
      </p:sp>
      <p:pic>
        <p:nvPicPr>
          <p:cNvPr id="4" name="Picture 3"/>
          <p:cNvPicPr>
            <a:picLocks noChangeAspect="1"/>
          </p:cNvPicPr>
          <p:nvPr/>
        </p:nvPicPr>
        <p:blipFill>
          <a:blip r:embed="rId2"/>
          <a:stretch>
            <a:fillRect/>
          </a:stretch>
        </p:blipFill>
        <p:spPr>
          <a:xfrm>
            <a:off x="7991797" y="260648"/>
            <a:ext cx="828675" cy="819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20" y="1276170"/>
            <a:ext cx="8520600" cy="928694"/>
          </a:xfrm>
          <a:prstGeom prst="rect">
            <a:avLst/>
          </a:prstGeom>
        </p:spPr>
        <p:txBody>
          <a:bodyPr spcFirstLastPara="1" vert="horz" wrap="square" lIns="91425" tIns="91425" rIns="91425" bIns="91425" rtlCol="0" anchor="t" anchorCtr="0">
            <a:normAutofit/>
          </a:bodyPr>
          <a:lstStyle/>
          <a:p>
            <a:pPr lvl="0"/>
            <a:r>
              <a:rPr lang="en-US" sz="2400" b="1" dirty="0">
                <a:latin typeface="Verdana" pitchFamily="34" charset="0"/>
                <a:ea typeface="Verdana" pitchFamily="34" charset="0"/>
              </a:rPr>
              <a:t>Brief description of the problem at hand:</a:t>
            </a:r>
            <a:endParaRPr kumimoji="0" lang="en-US" sz="2400" b="1" i="0" u="none" strike="noStrike" kern="1200" cap="none" spc="0" normalizeH="0" baseline="0" noProof="0" dirty="0">
              <a:ln>
                <a:noFill/>
              </a:ln>
              <a:solidFill>
                <a:schemeClr val="tx1"/>
              </a:solidFill>
              <a:effectLst/>
              <a:uLnTx/>
              <a:uFillTx/>
              <a:latin typeface="Verdana" pitchFamily="34" charset="0"/>
              <a:ea typeface="Verdana" pitchFamily="34" charset="0"/>
              <a:cs typeface="+mj-cs"/>
            </a:endParaRPr>
          </a:p>
        </p:txBody>
      </p:sp>
      <p:pic>
        <p:nvPicPr>
          <p:cNvPr id="2" name="Picture 1"/>
          <p:cNvPicPr>
            <a:picLocks noChangeAspect="1"/>
          </p:cNvPicPr>
          <p:nvPr/>
        </p:nvPicPr>
        <p:blipFill>
          <a:blip r:embed="rId2"/>
          <a:stretch>
            <a:fillRect/>
          </a:stretch>
        </p:blipFill>
        <p:spPr>
          <a:xfrm>
            <a:off x="7991797" y="260648"/>
            <a:ext cx="828675" cy="819150"/>
          </a:xfrm>
          <a:prstGeom prst="rect">
            <a:avLst/>
          </a:prstGeom>
        </p:spPr>
      </p:pic>
      <p:sp>
        <p:nvSpPr>
          <p:cNvPr id="3" name="TextBox 2">
            <a:extLst>
              <a:ext uri="{FF2B5EF4-FFF2-40B4-BE49-F238E27FC236}">
                <a16:creationId xmlns:a16="http://schemas.microsoft.com/office/drawing/2014/main" id="{CEC3F761-F51B-4976-10A5-B5434A692609}"/>
              </a:ext>
            </a:extLst>
          </p:cNvPr>
          <p:cNvSpPr txBox="1"/>
          <p:nvPr/>
        </p:nvSpPr>
        <p:spPr>
          <a:xfrm>
            <a:off x="230068" y="2007204"/>
            <a:ext cx="7776864" cy="3416320"/>
          </a:xfrm>
          <a:prstGeom prst="rect">
            <a:avLst/>
          </a:prstGeom>
          <a:noFill/>
        </p:spPr>
        <p:txBody>
          <a:bodyPr wrap="square" rtlCol="0">
            <a:spAutoFit/>
          </a:bodyPr>
          <a:lstStyle/>
          <a:p>
            <a:r>
              <a:rPr lang="en-US" b="0" i="0" dirty="0">
                <a:solidFill>
                  <a:srgbClr val="333333"/>
                </a:solidFill>
                <a:effectLst/>
                <a:latin typeface="Roboto" panose="020B0604020202020204" pitchFamily="2" charset="0"/>
              </a:rPr>
              <a:t>Phishing is a major threat to all Internet users and is difficult to trace or defend against since it does not present itself as obviously malicious in nature. In today's society, everything is put online and the safety of personal credentials is at risk. Phishing can be seen as one of the oldest and easiest ways of stealing information from people and it is used for obtaining a wide range of personal details. It also has a fairly simple approach – send an email, email sends victim to a site, site steals information.</a:t>
            </a:r>
            <a:r>
              <a:rPr lang="en-US" sz="600" b="0" i="0" dirty="0">
                <a:solidFill>
                  <a:srgbClr val="333333"/>
                </a:solidFill>
                <a:effectLst/>
                <a:latin typeface="Roboto" panose="020B0604020202020204" pitchFamily="2" charset="0"/>
              </a:rPr>
              <a:t>(https://www.researchgate.net/publication/322823383_Phishing_-_challenges_and_solutions)</a:t>
            </a:r>
            <a:endParaRPr lang="en-US" b="0" i="0" dirty="0">
              <a:solidFill>
                <a:srgbClr val="333333"/>
              </a:solidFill>
              <a:effectLst/>
              <a:latin typeface="Roboto" panose="020B0604020202020204" pitchFamily="2" charset="0"/>
            </a:endParaRPr>
          </a:p>
          <a:p>
            <a:endParaRPr lang="en-US" dirty="0">
              <a:solidFill>
                <a:srgbClr val="333333"/>
              </a:solidFill>
              <a:latin typeface="Roboto" panose="020B0604020202020204" pitchFamily="2" charset="0"/>
            </a:endParaRPr>
          </a:p>
          <a:p>
            <a:r>
              <a:rPr lang="en-US" b="0" i="0" dirty="0">
                <a:solidFill>
                  <a:srgbClr val="333333"/>
                </a:solidFill>
                <a:effectLst/>
                <a:latin typeface="Roboto" panose="020B0604020202020204" pitchFamily="2" charset="0"/>
              </a:rPr>
              <a:t>The current challenge is </a:t>
            </a:r>
            <a:r>
              <a:rPr lang="en-US" dirty="0">
                <a:solidFill>
                  <a:srgbClr val="333333"/>
                </a:solidFill>
                <a:latin typeface="Roboto" panose="020B0604020202020204" pitchFamily="2" charset="0"/>
              </a:rPr>
              <a:t>to predict whether a website is legitimate or a phishing website.</a:t>
            </a:r>
            <a:endParaRPr lang="en-US" b="0" i="0" dirty="0">
              <a:solidFill>
                <a:srgbClr val="333333"/>
              </a:solidFill>
              <a:effectLst/>
              <a:latin typeface="Roboto" panose="020B0604020202020204" pitchFamily="2"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Solution proposed and description:</a:t>
            </a: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7956376" y="233586"/>
            <a:ext cx="828675" cy="819150"/>
          </a:xfrm>
          <a:prstGeom prst="rect">
            <a:avLst/>
          </a:prstGeom>
        </p:spPr>
      </p:pic>
      <p:sp>
        <p:nvSpPr>
          <p:cNvPr id="4" name="TextBox 3">
            <a:extLst>
              <a:ext uri="{FF2B5EF4-FFF2-40B4-BE49-F238E27FC236}">
                <a16:creationId xmlns:a16="http://schemas.microsoft.com/office/drawing/2014/main" id="{C063DC27-4FC2-EC58-6DAD-1D66B8E22A32}"/>
              </a:ext>
            </a:extLst>
          </p:cNvPr>
          <p:cNvSpPr txBox="1"/>
          <p:nvPr/>
        </p:nvSpPr>
        <p:spPr>
          <a:xfrm>
            <a:off x="230068" y="2007204"/>
            <a:ext cx="7776864" cy="1477328"/>
          </a:xfrm>
          <a:prstGeom prst="rect">
            <a:avLst/>
          </a:prstGeom>
          <a:noFill/>
        </p:spPr>
        <p:txBody>
          <a:bodyPr wrap="square" rtlCol="0">
            <a:spAutoFit/>
          </a:bodyPr>
          <a:lstStyle/>
          <a:p>
            <a:r>
              <a:rPr lang="en-US" dirty="0"/>
              <a:t>To begin with the solution development, we need to fulfill the pre-requisites:</a:t>
            </a:r>
          </a:p>
          <a:p>
            <a:pPr marL="342900" indent="-342900">
              <a:buAutoNum type="arabicPeriod"/>
            </a:pPr>
            <a:r>
              <a:rPr lang="en-US" dirty="0"/>
              <a:t>Understanding the problem</a:t>
            </a:r>
          </a:p>
          <a:p>
            <a:pPr marL="342900" indent="-342900">
              <a:buAutoNum type="arabicPeriod"/>
            </a:pPr>
            <a:r>
              <a:rPr lang="en-US" dirty="0"/>
              <a:t>Fetching the available data(training and testing)</a:t>
            </a:r>
          </a:p>
          <a:p>
            <a:pPr marL="342900" indent="-342900">
              <a:buAutoNum type="arabicPeriod"/>
            </a:pPr>
            <a:r>
              <a:rPr lang="en-US" dirty="0"/>
              <a:t>Study and identification of appropriate ML model for prediction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sp>
        <p:nvSpPr>
          <p:cNvPr id="4" name="TextBox 3">
            <a:extLst>
              <a:ext uri="{FF2B5EF4-FFF2-40B4-BE49-F238E27FC236}">
                <a16:creationId xmlns:a16="http://schemas.microsoft.com/office/drawing/2014/main" id="{4DFA4F46-C78C-3102-F180-F950212EEBDA}"/>
              </a:ext>
            </a:extLst>
          </p:cNvPr>
          <p:cNvSpPr txBox="1"/>
          <p:nvPr/>
        </p:nvSpPr>
        <p:spPr>
          <a:xfrm>
            <a:off x="286941" y="2924944"/>
            <a:ext cx="7776864" cy="2308324"/>
          </a:xfrm>
          <a:prstGeom prst="rect">
            <a:avLst/>
          </a:prstGeom>
          <a:noFill/>
        </p:spPr>
        <p:txBody>
          <a:bodyPr wrap="square" rtlCol="0">
            <a:spAutoFit/>
          </a:bodyPr>
          <a:lstStyle/>
          <a:p>
            <a:r>
              <a:rPr lang="en-US" dirty="0"/>
              <a:t>Technology:</a:t>
            </a:r>
          </a:p>
          <a:p>
            <a:pPr marL="342900" indent="-342900">
              <a:buAutoNum type="arabicPeriod"/>
            </a:pPr>
            <a:r>
              <a:rPr lang="en-US" dirty="0"/>
              <a:t>Python 3.9</a:t>
            </a:r>
          </a:p>
          <a:p>
            <a:pPr marL="342900" indent="-342900">
              <a:buAutoNum type="arabicPeriod"/>
            </a:pPr>
            <a:r>
              <a:rPr lang="en-US" dirty="0"/>
              <a:t>Libraries:</a:t>
            </a:r>
          </a:p>
          <a:p>
            <a:pPr marL="800100" lvl="1" indent="-342900">
              <a:buAutoNum type="arabicPeriod"/>
            </a:pPr>
            <a:r>
              <a:rPr lang="en-US" dirty="0"/>
              <a:t>Pandas</a:t>
            </a:r>
          </a:p>
          <a:p>
            <a:pPr marL="800100" lvl="1" indent="-342900">
              <a:buAutoNum type="arabicPeriod"/>
            </a:pPr>
            <a:r>
              <a:rPr lang="en-US" dirty="0" err="1"/>
              <a:t>Numpy</a:t>
            </a:r>
            <a:endParaRPr lang="en-US" dirty="0"/>
          </a:p>
          <a:p>
            <a:pPr marL="800100" lvl="1" indent="-342900">
              <a:buAutoNum type="arabicPeriod"/>
            </a:pPr>
            <a:r>
              <a:rPr lang="en-US" dirty="0"/>
              <a:t>Scikit learn</a:t>
            </a:r>
          </a:p>
          <a:p>
            <a:pPr marL="800100" lvl="1" indent="-342900">
              <a:buAutoNum type="arabicPeriod"/>
            </a:pPr>
            <a:r>
              <a:rPr lang="en-US" dirty="0"/>
              <a:t>matplotlib</a:t>
            </a:r>
          </a:p>
          <a:p>
            <a:endParaRPr lang="en-IN" dirty="0"/>
          </a:p>
        </p:txBody>
      </p:sp>
      <p:sp>
        <p:nvSpPr>
          <p:cNvPr id="5" name="TextBox 4">
            <a:extLst>
              <a:ext uri="{FF2B5EF4-FFF2-40B4-BE49-F238E27FC236}">
                <a16:creationId xmlns:a16="http://schemas.microsoft.com/office/drawing/2014/main" id="{73ED3599-C72B-11BF-FC5A-9B115E840430}"/>
              </a:ext>
            </a:extLst>
          </p:cNvPr>
          <p:cNvSpPr txBox="1"/>
          <p:nvPr/>
        </p:nvSpPr>
        <p:spPr>
          <a:xfrm>
            <a:off x="230068" y="1778988"/>
            <a:ext cx="7776864" cy="646331"/>
          </a:xfrm>
          <a:prstGeom prst="rect">
            <a:avLst/>
          </a:prstGeom>
          <a:noFill/>
        </p:spPr>
        <p:txBody>
          <a:bodyPr wrap="square" rtlCol="0">
            <a:spAutoFit/>
          </a:bodyPr>
          <a:lstStyle/>
          <a:p>
            <a:r>
              <a:rPr lang="en-US" dirty="0"/>
              <a:t>Tools:</a:t>
            </a:r>
          </a:p>
          <a:p>
            <a:pPr marL="342900" indent="-342900">
              <a:buAutoNum type="arabicPeriod"/>
            </a:pPr>
            <a:r>
              <a:rPr lang="en-US" dirty="0"/>
              <a:t>Jupyter notebook</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20" y="92867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Google Shape;84;p18"/>
          <p:cNvSpPr txBox="1">
            <a:spLocks/>
          </p:cNvSpPr>
          <p:nvPr/>
        </p:nvSpPr>
        <p:spPr>
          <a:xfrm>
            <a:off x="251520" y="4728508"/>
            <a:ext cx="8520600" cy="572700"/>
          </a:xfrm>
          <a:prstGeom prst="rect">
            <a:avLst/>
          </a:prstGeom>
        </p:spPr>
        <p:txBody>
          <a:bodyPr spcFirstLastPara="1" vert="horz" wrap="square" lIns="91425" tIns="91425" rIns="91425" bIns="91425" rtlCol="0" anchor="t" anchorCtr="0">
            <a:normAutofit fontScale="6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05" y="188640"/>
            <a:ext cx="828675" cy="819150"/>
          </a:xfrm>
          <a:prstGeom prst="rect">
            <a:avLst/>
          </a:prstGeom>
        </p:spPr>
      </p:pic>
      <p:sp>
        <p:nvSpPr>
          <p:cNvPr id="6" name="TextBox 5">
            <a:extLst>
              <a:ext uri="{FF2B5EF4-FFF2-40B4-BE49-F238E27FC236}">
                <a16:creationId xmlns:a16="http://schemas.microsoft.com/office/drawing/2014/main" id="{F0A8A0E4-AA74-946F-9A3F-D91F3ED28E3E}"/>
              </a:ext>
            </a:extLst>
          </p:cNvPr>
          <p:cNvSpPr txBox="1"/>
          <p:nvPr/>
        </p:nvSpPr>
        <p:spPr>
          <a:xfrm>
            <a:off x="230068" y="1778988"/>
            <a:ext cx="7776864" cy="4247317"/>
          </a:xfrm>
          <a:prstGeom prst="rect">
            <a:avLst/>
          </a:prstGeom>
          <a:noFill/>
        </p:spPr>
        <p:txBody>
          <a:bodyPr wrap="square" rtlCol="0">
            <a:spAutoFit/>
          </a:bodyPr>
          <a:lstStyle/>
          <a:p>
            <a:pPr marL="342900" indent="-342900">
              <a:buAutoNum type="arabicPeriod"/>
            </a:pPr>
            <a:r>
              <a:rPr lang="en-US" dirty="0"/>
              <a:t>First step was to create a pandas </a:t>
            </a:r>
            <a:r>
              <a:rPr lang="en-US" dirty="0" err="1"/>
              <a:t>DataFrame</a:t>
            </a:r>
            <a:r>
              <a:rPr lang="en-US" dirty="0"/>
              <a:t> to hold the training data.</a:t>
            </a:r>
          </a:p>
          <a:p>
            <a:pPr marL="342900" indent="-342900">
              <a:buAutoNum type="arabicPeriod"/>
            </a:pPr>
            <a:r>
              <a:rPr lang="en-US" dirty="0"/>
              <a:t>Next we need to identify any blank/</a:t>
            </a:r>
            <a:r>
              <a:rPr lang="en-US" dirty="0" err="1"/>
              <a:t>NaN</a:t>
            </a:r>
            <a:r>
              <a:rPr lang="en-US" dirty="0"/>
              <a:t> entries in the dataset which might result in improper prediction/ error while testing model. No such entries were observed.</a:t>
            </a:r>
          </a:p>
          <a:p>
            <a:pPr marL="342900" indent="-342900">
              <a:buAutoNum type="arabicPeriod"/>
            </a:pPr>
            <a:r>
              <a:rPr lang="en-US" dirty="0"/>
              <a:t>After data cleaning step, we need to identify which columns of the training data will be required for model training. For that we used Pearson correlation technique to identify relevant columns and discarded non essential columns which might result in improper model prediction.</a:t>
            </a:r>
          </a:p>
          <a:p>
            <a:pPr marL="342900" indent="-342900">
              <a:buAutoNum type="arabicPeriod"/>
            </a:pPr>
            <a:r>
              <a:rPr lang="en-US" dirty="0"/>
              <a:t>After discarding the columns, the dataset was ready to be fed to the machine learning model.</a:t>
            </a:r>
          </a:p>
          <a:p>
            <a:pPr marL="342900" indent="-342900">
              <a:buAutoNum type="arabicPeriod"/>
            </a:pPr>
            <a:r>
              <a:rPr lang="en-US" dirty="0"/>
              <a:t>Selection of appropriate ML model was done by observing the type of data in dataset.</a:t>
            </a:r>
            <a:r>
              <a:rPr lang="en-IN" dirty="0"/>
              <a:t> Found Decision Tree algorithm to be suitable for current challenge.</a:t>
            </a:r>
          </a:p>
          <a:p>
            <a:pPr marL="342900" indent="-342900">
              <a:buAutoNum type="arabicPeriod"/>
            </a:pPr>
            <a:r>
              <a:rPr lang="en-IN" dirty="0"/>
              <a:t>Created a decision tree model and fed the training dataset.</a:t>
            </a:r>
          </a:p>
          <a:p>
            <a:pPr marL="342900" indent="-342900">
              <a:buAutoNum type="arabicPeriod"/>
            </a:pPr>
            <a:r>
              <a:rPr lang="en-IN" dirty="0"/>
              <a:t>After model training, testing data was loaded into another </a:t>
            </a:r>
            <a:r>
              <a:rPr lang="en-IN" dirty="0" err="1"/>
              <a:t>DataFrame</a:t>
            </a:r>
            <a:r>
              <a:rPr lang="en-IN" dirty="0"/>
              <a:t> and this data was used to predict the output for the testing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285720" y="1352168"/>
            <a:ext cx="8520600" cy="1428760"/>
          </a:xfrm>
          <a:prstGeom prst="rect">
            <a:avLst/>
          </a:prstGeom>
        </p:spPr>
        <p:txBody>
          <a:bodyPr spcFirstLastPara="1" vert="horz" wrap="square" lIns="91425" tIns="91425" rIns="91425" bIns="91425" rtlCol="0" anchor="t" anchorCtr="0">
            <a:normAutofit fontScale="975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Execution Demo(Video/Screenshots) </a:t>
            </a:r>
            <a:r>
              <a:rPr lang="en-US" sz="2400" b="1" dirty="0">
                <a:latin typeface="Verdana"/>
                <a:ea typeface="Verdana"/>
                <a:cs typeface="Verdana"/>
                <a:sym typeface="Verdana"/>
              </a:rPr>
              <a:t>of the solution</a:t>
            </a: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pic>
        <p:nvPicPr>
          <p:cNvPr id="1026" name="Picture 2">
            <a:extLst>
              <a:ext uri="{FF2B5EF4-FFF2-40B4-BE49-F238E27FC236}">
                <a16:creationId xmlns:a16="http://schemas.microsoft.com/office/drawing/2014/main" id="{2BF2A829-DF1D-CA61-23A1-C4B17A56B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581" y="476672"/>
            <a:ext cx="4851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E8BCEB-7F01-B8D2-E59A-50F2E361A780}"/>
              </a:ext>
            </a:extLst>
          </p:cNvPr>
          <p:cNvSpPr txBox="1"/>
          <p:nvPr/>
        </p:nvSpPr>
        <p:spPr>
          <a:xfrm>
            <a:off x="683568" y="3301338"/>
            <a:ext cx="5256584" cy="369332"/>
          </a:xfrm>
          <a:prstGeom prst="rect">
            <a:avLst/>
          </a:prstGeom>
          <a:noFill/>
        </p:spPr>
        <p:txBody>
          <a:bodyPr wrap="square" rtlCol="0">
            <a:spAutoFit/>
          </a:bodyPr>
          <a:lstStyle/>
          <a:p>
            <a:r>
              <a:rPr lang="en-US" dirty="0">
                <a:hlinkClick r:id="rId4" action="ppaction://hlinkfile"/>
              </a:rPr>
              <a:t>Solution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7158" y="928670"/>
            <a:ext cx="8520600" cy="57270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latin typeface="Verdana" panose="020B0604030504040204" pitchFamily="34" charset="0"/>
                <a:ea typeface="Verdana" panose="020B0604030504040204" pitchFamily="34" charset="0"/>
                <a:cs typeface="+mj-cs"/>
              </a:rPr>
              <a:t>Source code as ZIP or </a:t>
            </a:r>
            <a:r>
              <a:rPr lang="en-IN" sz="2400" b="1" dirty="0" err="1">
                <a:latin typeface="Verdana" panose="020B0604030504040204" pitchFamily="34" charset="0"/>
                <a:ea typeface="Verdana" panose="020B0604030504040204" pitchFamily="34" charset="0"/>
                <a:cs typeface="+mj-cs"/>
              </a:rPr>
              <a:t>Github</a:t>
            </a:r>
            <a:r>
              <a:rPr lang="en-IN" sz="2400" b="1" dirty="0">
                <a:latin typeface="Verdana" panose="020B0604030504040204" pitchFamily="34" charset="0"/>
                <a:ea typeface="Verdana" panose="020B0604030504040204" pitchFamily="34" charset="0"/>
                <a:cs typeface="+mj-cs"/>
              </a:rPr>
              <a:t> URL</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t>
            </a:r>
          </a:p>
        </p:txBody>
      </p:sp>
      <p:pic>
        <p:nvPicPr>
          <p:cNvPr id="5" name="Picture 4"/>
          <p:cNvPicPr>
            <a:picLocks noChangeAspect="1"/>
          </p:cNvPicPr>
          <p:nvPr/>
        </p:nvPicPr>
        <p:blipFill>
          <a:blip r:embed="rId2"/>
          <a:stretch>
            <a:fillRect/>
          </a:stretch>
        </p:blipFill>
        <p:spPr>
          <a:xfrm>
            <a:off x="8063805" y="188640"/>
            <a:ext cx="828675" cy="819150"/>
          </a:xfrm>
          <a:prstGeom prst="rect">
            <a:avLst/>
          </a:prstGeom>
        </p:spPr>
      </p:pic>
      <p:sp>
        <p:nvSpPr>
          <p:cNvPr id="4" name="TextBox 3">
            <a:extLst>
              <a:ext uri="{FF2B5EF4-FFF2-40B4-BE49-F238E27FC236}">
                <a16:creationId xmlns:a16="http://schemas.microsoft.com/office/drawing/2014/main" id="{F558EEA7-8169-A8EC-03D1-5C0D77E04AF5}"/>
              </a:ext>
            </a:extLst>
          </p:cNvPr>
          <p:cNvSpPr txBox="1"/>
          <p:nvPr/>
        </p:nvSpPr>
        <p:spPr>
          <a:xfrm>
            <a:off x="683568" y="3244334"/>
            <a:ext cx="5256584" cy="369332"/>
          </a:xfrm>
          <a:prstGeom prst="rect">
            <a:avLst/>
          </a:prstGeom>
          <a:noFill/>
        </p:spPr>
        <p:txBody>
          <a:bodyPr wrap="square" rtlCol="0">
            <a:spAutoFit/>
          </a:bodyPr>
          <a:lstStyle/>
          <a:p>
            <a:r>
              <a:rPr lang="en-US" dirty="0"/>
              <a:t>Source </a:t>
            </a:r>
            <a:r>
              <a:rPr lang="en-US" dirty="0">
                <a:hlinkClick r:id="rId3" action="ppaction://hlinkfile"/>
              </a:rPr>
              <a:t>ipynb</a:t>
            </a:r>
            <a:r>
              <a:rPr lang="en-US" dirty="0"/>
              <a:t> file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4" name="Picture 3"/>
          <p:cNvPicPr>
            <a:picLocks noChangeAspect="1"/>
          </p:cNvPicPr>
          <p:nvPr/>
        </p:nvPicPr>
        <p:blipFill>
          <a:blip r:embed="rId2"/>
          <a:stretch>
            <a:fillRect/>
          </a:stretch>
        </p:blipFill>
        <p:spPr>
          <a:xfrm>
            <a:off x="8063805" y="188640"/>
            <a:ext cx="828675" cy="819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431</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Roboto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Rahul Lanjewar</cp:lastModifiedBy>
  <cp:revision>42</cp:revision>
  <dcterms:created xsi:type="dcterms:W3CDTF">2022-04-28T06:07:44Z</dcterms:created>
  <dcterms:modified xsi:type="dcterms:W3CDTF">2022-06-07T17:04:06Z</dcterms:modified>
</cp:coreProperties>
</file>