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71" r:id="rId2"/>
    <p:sldId id="256" r:id="rId3"/>
    <p:sldId id="272" r:id="rId4"/>
    <p:sldId id="258" r:id="rId5"/>
    <p:sldId id="262" r:id="rId6"/>
    <p:sldId id="259" r:id="rId7"/>
    <p:sldId id="260" r:id="rId8"/>
    <p:sldId id="261" r:id="rId9"/>
    <p:sldId id="269" r:id="rId10"/>
    <p:sldId id="270"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29" autoAdjust="0"/>
    <p:restoredTop sz="94660"/>
  </p:normalViewPr>
  <p:slideViewPr>
    <p:cSldViewPr snapToGrid="0">
      <p:cViewPr varScale="1">
        <p:scale>
          <a:sx n="73" d="100"/>
          <a:sy n="73" d="100"/>
        </p:scale>
        <p:origin x="-780"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572085" y="3337560"/>
            <a:ext cx="8640064"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77400" y="1544812"/>
            <a:ext cx="8640064"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1C43D5D-8F6A-433A-A23A-B15F21544B58}" type="datetimeFigureOut">
              <a:rPr lang="en-IN" smtClean="0"/>
              <a:pPr/>
              <a:t>04-06-2020</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EAFCA691-4A39-488C-96AA-09FB4BCCBED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43D5D-8F6A-433A-A23A-B15F21544B58}" type="datetimeFigureOut">
              <a:rPr lang="en-IN" smtClean="0"/>
              <a:pPr/>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CA691-4A39-488C-96AA-09FB4BCCBED1}"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43D5D-8F6A-433A-A23A-B15F21544B58}" type="datetimeFigureOut">
              <a:rPr lang="en-IN" smtClean="0"/>
              <a:pPr/>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CA691-4A39-488C-96AA-09FB4BCCBED1}"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1C43D5D-8F6A-433A-A23A-B15F21544B58}" type="datetimeFigureOut">
              <a:rPr lang="en-IN" smtClean="0"/>
              <a:pPr/>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CA691-4A39-488C-96AA-09FB4BCCBED1}"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8140701" y="0"/>
            <a:ext cx="40513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914400" y="3583838"/>
            <a:ext cx="88392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2485800"/>
            <a:ext cx="88392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1C43D5D-8F6A-433A-A23A-B15F21544B58}" type="datetimeFigureOut">
              <a:rPr lang="en-IN" smtClean="0"/>
              <a:pPr/>
              <a:t>04-06-2020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AFCA691-4A39-488C-96AA-09FB4BCCBED1}"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99568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0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689600" y="1600201"/>
            <a:ext cx="48768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C43D5D-8F6A-433A-A23A-B15F21544B58}" type="datetimeFigureOut">
              <a:rPr lang="en-IN" smtClean="0"/>
              <a:pPr/>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CA691-4A39-488C-96AA-09FB4BCCBED1}"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86400"/>
            <a:ext cx="5386917"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8" y="5486400"/>
            <a:ext cx="5389033"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516912"/>
            <a:ext cx="5386917"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516912"/>
            <a:ext cx="5389033"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1C43D5D-8F6A-433A-A23A-B15F21544B58}" type="datetimeFigureOut">
              <a:rPr lang="en-IN" smtClean="0"/>
              <a:pPr/>
              <a:t>04-06-2020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AFCA691-4A39-488C-96AA-09FB4BCCBED1}"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320"/>
            <a:ext cx="9960864"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1C43D5D-8F6A-433A-A23A-B15F21544B58}" type="datetimeFigureOut">
              <a:rPr lang="en-IN" smtClean="0"/>
              <a:pPr/>
              <a:t>04-06-2020</a:t>
            </a:fld>
            <a:endParaRPr lang="en-IN"/>
          </a:p>
        </p:txBody>
      </p:sp>
      <p:sp>
        <p:nvSpPr>
          <p:cNvPr id="8" name="Slide Number Placeholder 7"/>
          <p:cNvSpPr>
            <a:spLocks noGrp="1"/>
          </p:cNvSpPr>
          <p:nvPr>
            <p:ph type="sldNum" sz="quarter" idx="11"/>
          </p:nvPr>
        </p:nvSpPr>
        <p:spPr/>
        <p:txBody>
          <a:bodyPr/>
          <a:lstStyle/>
          <a:p>
            <a:fld id="{EAFCA691-4A39-488C-96AA-09FB4BCCBED1}"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C43D5D-8F6A-433A-A23A-B15F21544B58}" type="datetimeFigureOut">
              <a:rPr lang="en-IN" smtClean="0"/>
              <a:pPr/>
              <a:t>04-06-2020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AFCA691-4A39-488C-96AA-09FB4BCCBED1}"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5528"/>
            <a:ext cx="42672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214424"/>
            <a:ext cx="36576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1981200"/>
            <a:ext cx="94488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1C43D5D-8F6A-433A-A23A-B15F21544B58}" type="datetimeFigureOut">
              <a:rPr lang="en-IN" smtClean="0"/>
              <a:pPr/>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875264" y="6422065"/>
            <a:ext cx="1016000" cy="365125"/>
          </a:xfrm>
        </p:spPr>
        <p:txBody>
          <a:bodyPr/>
          <a:lstStyle/>
          <a:p>
            <a:fld id="{EAFCA691-4A39-488C-96AA-09FB4BCCBED1}"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08976" y="1705709"/>
            <a:ext cx="4071824"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420837" y="1019907"/>
            <a:ext cx="54864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7408979" y="2998765"/>
            <a:ext cx="4071821"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09600" y="6422065"/>
            <a:ext cx="2844800" cy="365125"/>
          </a:xfrm>
        </p:spPr>
        <p:txBody>
          <a:bodyPr/>
          <a:lstStyle/>
          <a:p>
            <a:fld id="{91C43D5D-8F6A-433A-A23A-B15F21544B58}" type="datetimeFigureOut">
              <a:rPr lang="en-IN" smtClean="0"/>
              <a:pPr/>
              <a:t>04-06-2020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AFCA691-4A39-488C-96AA-09FB4BCCBED1}"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12192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9753600" y="0"/>
            <a:ext cx="24384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609600" y="274638"/>
            <a:ext cx="99568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600201"/>
            <a:ext cx="995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09600" y="6422065"/>
            <a:ext cx="28448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1C43D5D-8F6A-433A-A23A-B15F21544B58}" type="datetimeFigureOut">
              <a:rPr lang="en-IN" smtClean="0"/>
              <a:pPr/>
              <a:t>04-06-2020</a:t>
            </a:fld>
            <a:endParaRPr lang="en-IN"/>
          </a:p>
        </p:txBody>
      </p:sp>
      <p:sp>
        <p:nvSpPr>
          <p:cNvPr id="22" name="Footer Placeholder 21"/>
          <p:cNvSpPr>
            <a:spLocks noGrp="1"/>
          </p:cNvSpPr>
          <p:nvPr>
            <p:ph type="ftr" sz="quarter" idx="3"/>
          </p:nvPr>
        </p:nvSpPr>
        <p:spPr>
          <a:xfrm>
            <a:off x="4165600" y="6422065"/>
            <a:ext cx="38608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IN"/>
          </a:p>
        </p:txBody>
      </p:sp>
      <p:sp>
        <p:nvSpPr>
          <p:cNvPr id="18" name="Slide Number Placeholder 17"/>
          <p:cNvSpPr>
            <a:spLocks noGrp="1"/>
          </p:cNvSpPr>
          <p:nvPr>
            <p:ph type="sldNum" sz="quarter" idx="4"/>
          </p:nvPr>
        </p:nvSpPr>
        <p:spPr>
          <a:xfrm>
            <a:off x="10871200" y="6422065"/>
            <a:ext cx="1016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EAFCA691-4A39-488C-96AA-09FB4BCCBED1}" type="slidenum">
              <a:rPr lang="en-IN" smtClean="0"/>
              <a:pPr/>
              <a:t>‹#›</a:t>
            </a:fld>
            <a:endParaRPr lang="en-IN"/>
          </a:p>
        </p:txBody>
      </p:sp>
    </p:spTree>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09600" y="991517"/>
            <a:ext cx="10972800" cy="5513785"/>
          </a:xfrm>
        </p:spPr>
        <p:txBody>
          <a:bodyPr>
            <a:normAutofit fontScale="90000"/>
          </a:bodyPr>
          <a:lstStyle/>
          <a:p>
            <a:r>
              <a:rPr lang="en-US" sz="2800" dirty="0" smtClean="0"/>
              <a:t>              </a:t>
            </a:r>
            <a:br>
              <a:rPr lang="en-US" sz="2800" dirty="0" smtClean="0"/>
            </a:br>
            <a:r>
              <a:rPr lang="en-US" sz="2800" dirty="0" smtClean="0"/>
              <a:t>                </a:t>
            </a:r>
            <a:br>
              <a:rPr lang="en-US" sz="2800" dirty="0" smtClean="0"/>
            </a:br>
            <a:r>
              <a:rPr lang="en-US" sz="2800" dirty="0" smtClean="0"/>
              <a:t>                GEETHANJALI COLLEGE OF ENGINEERING AND TECHNOLOGY</a:t>
            </a:r>
            <a:br>
              <a:rPr lang="en-US" sz="2800" dirty="0" smtClean="0"/>
            </a:br>
            <a:r>
              <a:rPr lang="en-US" dirty="0" smtClean="0"/>
              <a:t/>
            </a:r>
            <a:br>
              <a:rPr lang="en-US" dirty="0" smtClean="0"/>
            </a:br>
            <a:r>
              <a:rPr lang="en-US" dirty="0" smtClean="0"/>
              <a:t/>
            </a:r>
            <a:br>
              <a:rPr lang="en-US" dirty="0" smtClean="0"/>
            </a:br>
            <a:r>
              <a:rPr lang="en-US" dirty="0" smtClean="0"/>
              <a:t>                    </a:t>
            </a:r>
            <a:r>
              <a:rPr lang="en-US" sz="2000" dirty="0" smtClean="0"/>
              <a:t>Department of Electronics &amp; Communication Engineering</a:t>
            </a:r>
            <a:br>
              <a:rPr lang="en-US" sz="2000" dirty="0" smtClean="0"/>
            </a:br>
            <a:r>
              <a:rPr lang="en-US" sz="1800" dirty="0" smtClean="0"/>
              <a:t/>
            </a:r>
            <a:br>
              <a:rPr lang="en-US" sz="1800" dirty="0" smtClean="0"/>
            </a:br>
            <a:r>
              <a:rPr lang="en-US" sz="1800" dirty="0" smtClean="0"/>
              <a:t>                                                                                        Project Report</a:t>
            </a:r>
            <a:br>
              <a:rPr lang="en-US" sz="1800" dirty="0" smtClean="0"/>
            </a:br>
            <a:r>
              <a:rPr lang="en-US" sz="1800" dirty="0" smtClean="0"/>
              <a:t/>
            </a:r>
            <a:br>
              <a:rPr lang="en-US" sz="1800" dirty="0" smtClean="0"/>
            </a:br>
            <a:r>
              <a:rPr lang="en-US" sz="1800" dirty="0" smtClean="0"/>
              <a:t>                                                                                                  on</a:t>
            </a:r>
            <a:br>
              <a:rPr lang="en-US" sz="1800" dirty="0" smtClean="0"/>
            </a:br>
            <a:r>
              <a:rPr lang="en-US" sz="1800" dirty="0" smtClean="0"/>
              <a:t/>
            </a:r>
            <a:br>
              <a:rPr lang="en-US" sz="1800" dirty="0" smtClean="0"/>
            </a:br>
            <a:r>
              <a:rPr lang="en-US" sz="1800" dirty="0" smtClean="0"/>
              <a:t>                                            </a:t>
            </a:r>
            <a:r>
              <a:rPr lang="en-US" sz="2200" dirty="0" smtClean="0"/>
              <a:t>AUTONOMOUS DRONE WITH LIVE VIDEO FEED USING GPS</a:t>
            </a:r>
            <a:r>
              <a:rPr lang="en-US" sz="1800" dirty="0" smtClean="0"/>
              <a:t/>
            </a:r>
            <a:br>
              <a:rPr lang="en-US" sz="1800" dirty="0" smtClean="0"/>
            </a:br>
            <a:r>
              <a:rPr lang="en-US" sz="1800" dirty="0" smtClean="0"/>
              <a:t/>
            </a:r>
            <a:br>
              <a:rPr lang="en-US" sz="1800" dirty="0" smtClean="0"/>
            </a:br>
            <a:r>
              <a:rPr lang="en-US" sz="1800" dirty="0" smtClean="0"/>
              <a:t>                                                                                 under the Guidance of</a:t>
            </a:r>
            <a:br>
              <a:rPr lang="en-US" sz="1800" dirty="0" smtClean="0"/>
            </a:br>
            <a:r>
              <a:rPr lang="en-US" sz="1800" dirty="0" smtClean="0"/>
              <a:t/>
            </a:r>
            <a:br>
              <a:rPr lang="en-US" sz="1800" dirty="0" smtClean="0"/>
            </a:br>
            <a:r>
              <a:rPr lang="en-US" sz="1800" dirty="0" smtClean="0"/>
              <a:t>                                                                                    </a:t>
            </a:r>
            <a:r>
              <a:rPr lang="en-US" sz="2000" dirty="0" err="1" smtClean="0"/>
              <a:t>Dr.Saladi</a:t>
            </a:r>
            <a:r>
              <a:rPr lang="en-US" sz="2000" dirty="0" smtClean="0"/>
              <a:t> </a:t>
            </a:r>
            <a:r>
              <a:rPr lang="en-US" sz="2000" dirty="0" err="1" smtClean="0"/>
              <a:t>Saritha</a:t>
            </a:r>
            <a:r>
              <a:rPr lang="en-US" sz="1800" dirty="0" smtClean="0"/>
              <a:t/>
            </a:r>
            <a:br>
              <a:rPr lang="en-US" sz="1800" dirty="0" smtClean="0"/>
            </a:br>
            <a:r>
              <a:rPr lang="en-US" sz="1800" dirty="0" smtClean="0"/>
              <a:t>                                                                                    Associate Professor</a:t>
            </a:r>
            <a:br>
              <a:rPr lang="en-US" sz="1800" dirty="0" smtClean="0"/>
            </a:br>
            <a:r>
              <a:rPr lang="en-US" sz="1800" dirty="0" smtClean="0"/>
              <a:t/>
            </a:r>
            <a:br>
              <a:rPr lang="en-US" sz="1800" dirty="0" smtClean="0"/>
            </a:br>
            <a:r>
              <a:rPr lang="en-US" sz="1800" dirty="0" smtClean="0"/>
              <a:t>                                                                                       BATCH NO-C09</a:t>
            </a:r>
            <a:br>
              <a:rPr lang="en-US" sz="1800" dirty="0" smtClean="0"/>
            </a:br>
            <a:r>
              <a:rPr lang="en-US" sz="1800" dirty="0" smtClean="0"/>
              <a:t/>
            </a:r>
            <a:br>
              <a:rPr lang="en-US" sz="1800" dirty="0" smtClean="0"/>
            </a:br>
            <a:r>
              <a:rPr lang="en-US" sz="1800" dirty="0" smtClean="0"/>
              <a:t>                                                                               </a:t>
            </a:r>
            <a:r>
              <a:rPr lang="en-US" sz="1600" dirty="0" smtClean="0"/>
              <a:t>N.MOULIKA - 17R15A0429</a:t>
            </a:r>
            <a:br>
              <a:rPr lang="en-US" sz="1600" dirty="0" smtClean="0"/>
            </a:br>
            <a:r>
              <a:rPr lang="en-US" sz="1600" dirty="0" smtClean="0"/>
              <a:t>                                                                                         A.SAI RAHUL - 16R11A0499</a:t>
            </a:r>
            <a:br>
              <a:rPr lang="en-US" sz="1600" dirty="0" smtClean="0"/>
            </a:br>
            <a:r>
              <a:rPr lang="en-US" sz="1600" dirty="0" smtClean="0"/>
              <a:t>                                                                                         R.BHASKAR - 17R15A0424</a:t>
            </a:r>
            <a:br>
              <a:rPr lang="en-US" sz="1600" dirty="0" smtClean="0"/>
            </a:br>
            <a:r>
              <a:rPr lang="en-US" sz="1800" dirty="0" smtClean="0"/>
              <a:t/>
            </a:r>
            <a:br>
              <a:rPr lang="en-US" sz="1800" dirty="0" smtClean="0"/>
            </a:br>
            <a:r>
              <a:rPr lang="en-US" sz="1800" dirty="0" smtClean="0"/>
              <a:t/>
            </a:r>
            <a:br>
              <a:rPr lang="en-US" sz="1800" dirty="0" smtClean="0"/>
            </a:br>
            <a:r>
              <a:rPr lang="en-US" sz="1800" dirty="0" smtClean="0"/>
              <a:t> </a:t>
            </a:r>
            <a:r>
              <a:rPr lang="en-US" dirty="0" smtClean="0"/>
              <a:t/>
            </a:r>
            <a:br>
              <a:rPr lang="en-US" dirty="0" smtClean="0"/>
            </a:br>
            <a:endParaRPr lang="en-US" dirty="0"/>
          </a:p>
        </p:txBody>
      </p:sp>
      <p:pic>
        <p:nvPicPr>
          <p:cNvPr id="7" name="Picture 6" descr="https://lh4.googleusercontent.com/CGo4NuCjhuTD6lu7tlbBHxpPnI8gdSgvvaY7oaJ3LBC6RW-fkILgvAUmz-gBbXBLKAH7eRxOneYXl2qNZVfuT_ug-pJZwpG8M-CVDEEOOyKnZRKRQonABA88yUyKbES-yxw5k4MbYE_aocAF"/>
          <p:cNvPicPr/>
          <p:nvPr/>
        </p:nvPicPr>
        <p:blipFill>
          <a:blip r:embed="rId2" cstate="print">
            <a:extLst>
              <a:ext uri="{28A0092B-C50C-407E-A947-70E740481C1C}">
                <a14:useLocalDpi xmlns:lc="http://schemas.openxmlformats.org/drawingml/2006/lockedCanvas" xmlns:pic="http://schemas.openxmlformats.org/drawingml/2006/picture" xmlns:a14="http://schemas.microsoft.com/office/drawing/2010/main" xmlns:wps="http://schemas.microsoft.com/office/word/2010/wordprocessingShape" xmlns:wpi="http://schemas.microsoft.com/office/word/2010/wordprocessingInk" xmlns:wpg="http://schemas.microsoft.com/office/word/2010/wordprocessingGroup" xmlns:w16se="http://schemas.microsoft.com/office/word/2015/wordml/symex" xmlns:w16="http://schemas.microsoft.com/office/word/2018/wordml" xmlns:w16cid="http://schemas.microsoft.com/office/word/2016/wordml/cid" xmlns:w16cex="http://schemas.microsoft.com/office/word/2018/wordml/cex" xmlns:w15="http://schemas.microsoft.com/office/word/2012/wordml" xmlns:w14="http://schemas.microsoft.com/office/word/2010/wordml" xmlns:w="http://schemas.openxmlformats.org/wordprocessingml/2006/main" xmlns:w10="urn:schemas-microsoft-com:office:word" xmlns:wp14="http://schemas.microsoft.com/office/word/2010/wordprocessingDrawing" xmlns:v="urn:schemas-microsoft-com:vml" xmlns:o="urn:schemas-microsoft-com:office:office" xmlns:am3d="http://schemas.microsoft.com/office/drawing/2017/model3d" xmlns:aink="http://schemas.microsoft.com/office/drawing/2016/ink" xmlns:mc="http://schemas.openxmlformats.org/markup-compatibility/2006" xmlns:cx8="http://schemas.microsoft.com/office/drawing/2016/5/14/chartex" xmlns:cx7="http://schemas.microsoft.com/office/drawing/2016/5/13/chartex" xmlns:cx6="http://schemas.microsoft.com/office/drawing/2016/5/12/chartex" xmlns:cx5="http://schemas.microsoft.com/office/drawing/2016/5/11/chartex" xmlns:cx4="http://schemas.microsoft.com/office/drawing/2016/5/10/chartex" xmlns:cx3="http://schemas.microsoft.com/office/drawing/2016/5/9/chartex" xmlns:cx2="http://schemas.microsoft.com/office/drawing/2015/10/21/chartex" xmlns:cx1="http://schemas.microsoft.com/office/drawing/2015/9/8/chartex" xmlns:cx="http://schemas.microsoft.com/office/drawing/2014/chartex" xmlns:wpc="http://schemas.microsoft.com/office/word/2010/wordprocessingCanvas" xmlns="" xmlns:wne="http://schemas.microsoft.com/office/word/2006/wordml" xmlns:wp="http://schemas.openxmlformats.org/drawingml/2006/wordprocessingDrawing" xmlns:m="http://schemas.openxmlformats.org/officeDocument/2006/math" xmlns:ve="http://schemas.openxmlformats.org/markup-compatibility/2006" val="0"/>
              </a:ext>
            </a:extLst>
          </a:blip>
          <a:srcRect/>
          <a:stretch>
            <a:fillRect/>
          </a:stretch>
        </p:blipFill>
        <p:spPr bwMode="auto">
          <a:xfrm>
            <a:off x="5408024" y="793216"/>
            <a:ext cx="1097280" cy="1061710"/>
          </a:xfrm>
          <a:prstGeom prst="rect">
            <a:avLst/>
          </a:prstGeom>
          <a:noFill/>
          <a:ln>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432192"/>
          </a:xfrm>
          <a:solidFill>
            <a:schemeClr val="accent1">
              <a:lumMod val="60000"/>
              <a:lumOff val="40000"/>
            </a:schemeClr>
          </a:solidFill>
        </p:spPr>
        <p:txBody>
          <a:bodyPr>
            <a:normAutofit/>
          </a:bodyPr>
          <a:lstStyle/>
          <a:p>
            <a:r>
              <a:rPr lang="en-US" b="1" dirty="0" smtClean="0">
                <a:solidFill>
                  <a:schemeClr val="bg1"/>
                </a:solidFill>
              </a:rPr>
              <a:t>CONCLUSION</a:t>
            </a:r>
            <a:endParaRPr lang="en-US" b="1" dirty="0">
              <a:solidFill>
                <a:schemeClr val="bg1"/>
              </a:solidFill>
            </a:endParaRPr>
          </a:p>
        </p:txBody>
      </p:sp>
      <p:sp>
        <p:nvSpPr>
          <p:cNvPr id="3" name="Content Placeholder 2"/>
          <p:cNvSpPr>
            <a:spLocks noGrp="1"/>
          </p:cNvSpPr>
          <p:nvPr>
            <p:ph idx="1"/>
          </p:nvPr>
        </p:nvSpPr>
        <p:spPr/>
        <p:txBody>
          <a:bodyPr/>
          <a:lstStyle/>
          <a:p>
            <a:r>
              <a:rPr lang="en-US" dirty="0" smtClean="0"/>
              <a:t>A small drone can help us in many ways, making a tough job easy, making a job full of risk, safe. With the drone guidelines one can operate a drone safely and correctly to optimize its function and also in an event of crash the parts can be replaced making it modular and easy to handle. Hence drones can help us in the ways we haven’t imagined yet and the future of drones has just </a:t>
            </a:r>
            <a:r>
              <a:rPr lang="en-US" dirty="0" err="1" smtClean="0"/>
              <a:t>beginned</a:t>
            </a:r>
            <a:r>
              <a:rPr lang="en-US" dirty="0" smtClean="0"/>
              <a: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6858000"/>
          </a:xfrm>
          <a:solidFill>
            <a:schemeClr val="accent1">
              <a:lumMod val="20000"/>
              <a:lumOff val="80000"/>
            </a:schemeClr>
          </a:solidFill>
        </p:spPr>
        <p:txBody>
          <a:bodyPr/>
          <a:lstStyle/>
          <a:p>
            <a:pPr algn="ctr"/>
            <a:r>
              <a:rPr lang="en-US" b="1" u="sng" dirty="0" smtClean="0">
                <a:solidFill>
                  <a:schemeClr val="bg1"/>
                </a:solidFill>
              </a:rPr>
              <a:t>THE END </a:t>
            </a:r>
            <a:endParaRPr lang="en-IN" b="1" u="sng" dirty="0">
              <a:solidFill>
                <a:schemeClr val="bg1"/>
              </a:solidFill>
            </a:endParaRPr>
          </a:p>
        </p:txBody>
      </p:sp>
    </p:spTree>
    <p:extLst>
      <p:ext uri="{BB962C8B-B14F-4D97-AF65-F5344CB8AC3E}">
        <p14:creationId xmlns="" xmlns:p14="http://schemas.microsoft.com/office/powerpoint/2010/main" val="28907915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20000"/>
              <a:lumOff val="80000"/>
            </a:schemeClr>
          </a:solidFill>
        </p:spPr>
        <p:txBody>
          <a:bodyPr>
            <a:normAutofit fontScale="90000"/>
          </a:bodyPr>
          <a:lstStyle/>
          <a:p>
            <a:r>
              <a:rPr lang="en-US" b="1" dirty="0">
                <a:solidFill>
                  <a:schemeClr val="bg1"/>
                </a:solidFill>
              </a:rPr>
              <a:t>AUTONUMOS DRONE WITH LIVE VIDEO FEED using </a:t>
            </a:r>
            <a:r>
              <a:rPr lang="en-US" b="1" dirty="0" smtClean="0">
                <a:solidFill>
                  <a:schemeClr val="bg1"/>
                </a:solidFill>
              </a:rPr>
              <a:t>GPS</a:t>
            </a:r>
            <a:endParaRPr lang="en-IN" dirty="0">
              <a:solidFill>
                <a:schemeClr val="bg1"/>
              </a:solidFill>
            </a:endParaRPr>
          </a:p>
        </p:txBody>
      </p:sp>
      <p:sp>
        <p:nvSpPr>
          <p:cNvPr id="8" name="Content Placeholder 7"/>
          <p:cNvSpPr>
            <a:spLocks noGrp="1"/>
          </p:cNvSpPr>
          <p:nvPr>
            <p:ph sz="half" idx="1"/>
          </p:nvPr>
        </p:nvSpPr>
        <p:spPr/>
        <p:txBody>
          <a:bodyPr>
            <a:normAutofit/>
          </a:bodyPr>
          <a:lstStyle/>
          <a:p>
            <a:endParaRPr lang="en-US"/>
          </a:p>
        </p:txBody>
      </p:sp>
      <p:sp>
        <p:nvSpPr>
          <p:cNvPr id="9" name="Content Placeholder 8"/>
          <p:cNvSpPr>
            <a:spLocks noGrp="1"/>
          </p:cNvSpPr>
          <p:nvPr>
            <p:ph sz="half" idx="2"/>
          </p:nvPr>
        </p:nvSpPr>
        <p:spPr>
          <a:xfrm>
            <a:off x="6588089" y="1652530"/>
            <a:ext cx="4994313" cy="4726236"/>
          </a:xfrm>
        </p:spPr>
        <p:txBody>
          <a:bodyPr>
            <a:normAutofit/>
          </a:bodyPr>
          <a:lstStyle/>
          <a:p>
            <a:pPr>
              <a:buNone/>
            </a:pPr>
            <a:r>
              <a:rPr lang="en-US" dirty="0" smtClean="0"/>
              <a:t>              </a:t>
            </a:r>
            <a:r>
              <a:rPr lang="en-US" b="1" dirty="0" smtClean="0"/>
              <a:t>CONTENTS</a:t>
            </a:r>
          </a:p>
          <a:p>
            <a:pPr marL="550926" indent="-514350">
              <a:buFont typeface="Wingdings" pitchFamily="2" charset="2"/>
              <a:buChar char="v"/>
            </a:pPr>
            <a:r>
              <a:rPr lang="en-US" b="1" dirty="0" smtClean="0"/>
              <a:t>       </a:t>
            </a:r>
            <a:r>
              <a:rPr lang="en-IN" dirty="0" smtClean="0">
                <a:solidFill>
                  <a:srgbClr val="92D050"/>
                </a:solidFill>
              </a:rPr>
              <a:t>Abstract</a:t>
            </a:r>
          </a:p>
          <a:p>
            <a:pPr marL="550926" indent="-514350">
              <a:buFont typeface="Wingdings" pitchFamily="2" charset="2"/>
              <a:buChar char="v"/>
            </a:pPr>
            <a:r>
              <a:rPr lang="en-US" dirty="0" smtClean="0"/>
              <a:t>       </a:t>
            </a:r>
            <a:r>
              <a:rPr lang="en-US" dirty="0" smtClean="0">
                <a:solidFill>
                  <a:srgbClr val="92D050"/>
                </a:solidFill>
              </a:rPr>
              <a:t>Hardware Required</a:t>
            </a:r>
          </a:p>
          <a:p>
            <a:pPr marL="550926" indent="-514350">
              <a:buFont typeface="Wingdings" pitchFamily="2" charset="2"/>
              <a:buChar char="v"/>
            </a:pPr>
            <a:r>
              <a:rPr lang="en-US" dirty="0" smtClean="0">
                <a:solidFill>
                  <a:srgbClr val="92D050"/>
                </a:solidFill>
              </a:rPr>
              <a:t>       Software Required</a:t>
            </a:r>
          </a:p>
          <a:p>
            <a:pPr marL="550926" indent="-514350">
              <a:buFont typeface="Wingdings" pitchFamily="2" charset="2"/>
              <a:buChar char="v"/>
            </a:pPr>
            <a:r>
              <a:rPr lang="en-US" dirty="0" smtClean="0">
                <a:solidFill>
                  <a:srgbClr val="92D050"/>
                </a:solidFill>
              </a:rPr>
              <a:t>       Principle of working</a:t>
            </a:r>
          </a:p>
          <a:p>
            <a:pPr marL="550926" indent="-514350">
              <a:buFont typeface="Wingdings" pitchFamily="2" charset="2"/>
              <a:buChar char="v"/>
            </a:pPr>
            <a:r>
              <a:rPr lang="en-US" dirty="0" smtClean="0">
                <a:solidFill>
                  <a:srgbClr val="92D050"/>
                </a:solidFill>
              </a:rPr>
              <a:t>       Applications </a:t>
            </a:r>
          </a:p>
          <a:p>
            <a:pPr marL="550926" indent="-514350">
              <a:buFont typeface="Wingdings" pitchFamily="2" charset="2"/>
              <a:buChar char="v"/>
            </a:pPr>
            <a:r>
              <a:rPr lang="en-US" dirty="0" smtClean="0">
                <a:solidFill>
                  <a:srgbClr val="92D050"/>
                </a:solidFill>
              </a:rPr>
              <a:t>       Conclusion</a:t>
            </a:r>
          </a:p>
        </p:txBody>
      </p:sp>
      <p:pic>
        <p:nvPicPr>
          <p:cNvPr id="4" name="Picture 3"/>
          <p:cNvPicPr>
            <a:picLocks noChangeAspect="1"/>
          </p:cNvPicPr>
          <p:nvPr/>
        </p:nvPicPr>
        <p:blipFill>
          <a:blip r:embed="rId2" cstate="print"/>
          <a:stretch>
            <a:fillRect/>
          </a:stretch>
        </p:blipFill>
        <p:spPr>
          <a:xfrm>
            <a:off x="539827" y="1531346"/>
            <a:ext cx="5874036" cy="4858438"/>
          </a:xfrm>
          <a:prstGeom prst="rect">
            <a:avLst/>
          </a:prstGeom>
        </p:spPr>
      </p:pic>
    </p:spTree>
    <p:extLst>
      <p:ext uri="{BB962C8B-B14F-4D97-AF65-F5344CB8AC3E}">
        <p14:creationId xmlns="" xmlns:p14="http://schemas.microsoft.com/office/powerpoint/2010/main" val="5862280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solidFill>
                  <a:srgbClr val="92D050"/>
                </a:solidFill>
              </a:rPr>
              <a:t>                         Abstract</a:t>
            </a:r>
            <a:endParaRPr lang="en-US" dirty="0"/>
          </a:p>
        </p:txBody>
      </p:sp>
      <p:sp>
        <p:nvSpPr>
          <p:cNvPr id="6" name="Content Placeholder 5"/>
          <p:cNvSpPr>
            <a:spLocks noGrp="1"/>
          </p:cNvSpPr>
          <p:nvPr>
            <p:ph idx="1"/>
          </p:nvPr>
        </p:nvSpPr>
        <p:spPr/>
        <p:txBody>
          <a:bodyPr>
            <a:normAutofit fontScale="62500" lnSpcReduction="20000"/>
          </a:bodyPr>
          <a:lstStyle/>
          <a:p>
            <a:pPr>
              <a:buNone/>
            </a:pPr>
            <a:r>
              <a:rPr lang="en-US" dirty="0" smtClean="0"/>
              <a:t>      A  </a:t>
            </a:r>
            <a:r>
              <a:rPr lang="en-US" dirty="0" err="1" smtClean="0"/>
              <a:t>quadcopter</a:t>
            </a:r>
            <a:r>
              <a:rPr lang="en-US" dirty="0" smtClean="0"/>
              <a:t> </a:t>
            </a:r>
            <a:r>
              <a:rPr lang="en-US" dirty="0" smtClean="0"/>
              <a:t>can achieve vertical flight in a stable manner and be used to monitor or collect data in a specific region such as Loading a mass. Technological advances have reduced the cost and increase the performance of the low power microcontrollers that allowed the general public to develop their own </a:t>
            </a:r>
            <a:r>
              <a:rPr lang="en-US" dirty="0" err="1" smtClean="0"/>
              <a:t>quadcopter</a:t>
            </a:r>
            <a:r>
              <a:rPr lang="en-US" dirty="0" smtClean="0"/>
              <a:t>. The goal of this project is to build, modify, and improve an existing </a:t>
            </a:r>
            <a:r>
              <a:rPr lang="en-US" dirty="0" err="1" smtClean="0"/>
              <a:t>quadcopter</a:t>
            </a:r>
            <a:r>
              <a:rPr lang="en-US" dirty="0" smtClean="0"/>
              <a:t> kit to obtain stable flight, gather and store GPS data, and perform auto commands, such as auto-landing. The project used an Aero quad </a:t>
            </a:r>
            <a:r>
              <a:rPr lang="en-US" dirty="0" err="1" smtClean="0"/>
              <a:t>quadcopter</a:t>
            </a:r>
            <a:r>
              <a:rPr lang="en-US" dirty="0" smtClean="0"/>
              <a:t> kit that included a frame, motors, electronic speed controllers, </a:t>
            </a:r>
            <a:r>
              <a:rPr lang="en-US" dirty="0" err="1" smtClean="0"/>
              <a:t>Arduino</a:t>
            </a:r>
            <a:r>
              <a:rPr lang="en-US" dirty="0" smtClean="0"/>
              <a:t> Mega development board, and sensor boards and used with the provided Aero quad software. Batteries, a transmitter, a receiver, a GPS module, and a micro SD card adaptor were interfaced with the kit. The aero quad software was modified to properly interface the components with the </a:t>
            </a:r>
            <a:r>
              <a:rPr lang="en-US" dirty="0" err="1" smtClean="0"/>
              <a:t>quadcopter</a:t>
            </a:r>
            <a:r>
              <a:rPr lang="en-US" dirty="0" smtClean="0"/>
              <a:t> kit.</a:t>
            </a:r>
          </a:p>
          <a:p>
            <a:pPr>
              <a:buNone/>
            </a:pPr>
            <a:r>
              <a:rPr lang="en-US" dirty="0" smtClean="0"/>
              <a:t>      - Individual </a:t>
            </a:r>
            <a:r>
              <a:rPr lang="en-US" dirty="0" smtClean="0"/>
              <a:t>components were tested and verified to work properly. Calibration and tuning of the PID controller was done to obtain proper stabilization on each axis using custom PID test benches. Currently, the </a:t>
            </a:r>
            <a:r>
              <a:rPr lang="en-US" dirty="0" err="1" smtClean="0"/>
              <a:t>quadcopter</a:t>
            </a:r>
            <a:r>
              <a:rPr lang="en-US" dirty="0" smtClean="0"/>
              <a:t> can properly stabilize itself, determine its GPS location, and store and log data. Most of the goals in this project have been achieved, resulting in a stable and maneuverable </a:t>
            </a:r>
            <a:r>
              <a:rPr lang="en-US" dirty="0" err="1" smtClean="0"/>
              <a:t>quadcopter</a:t>
            </a:r>
            <a:r>
              <a:rPr lang="en-US" dirty="0" smtClean="0"/>
              <a:t>. KEYWORDS Drone/</a:t>
            </a:r>
            <a:r>
              <a:rPr lang="en-US" dirty="0" err="1" smtClean="0"/>
              <a:t>Quadcopter</a:t>
            </a:r>
            <a:r>
              <a:rPr lang="en-US" dirty="0" smtClean="0"/>
              <a:t>, Transmitter &amp; Remote, Propellers, Electric Motors, Battery</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95680"/>
          </a:xfrm>
          <a:solidFill>
            <a:schemeClr val="accent1">
              <a:lumMod val="20000"/>
              <a:lumOff val="80000"/>
            </a:schemeClr>
          </a:solidFill>
        </p:spPr>
        <p:txBody>
          <a:bodyPr>
            <a:normAutofit/>
          </a:bodyPr>
          <a:lstStyle/>
          <a:p>
            <a:r>
              <a:rPr lang="en-US" sz="2400" b="1" dirty="0" smtClean="0">
                <a:solidFill>
                  <a:schemeClr val="bg1"/>
                </a:solidFill>
              </a:rPr>
              <a:t>HARDWARE REQUIRED </a:t>
            </a:r>
            <a:endParaRPr lang="en-IN" sz="2400" b="1" dirty="0">
              <a:solidFill>
                <a:schemeClr val="bg1"/>
              </a:solidFill>
            </a:endParaRPr>
          </a:p>
        </p:txBody>
      </p:sp>
      <p:sp>
        <p:nvSpPr>
          <p:cNvPr id="3" name="Content Placeholder 2"/>
          <p:cNvSpPr>
            <a:spLocks noGrp="1"/>
          </p:cNvSpPr>
          <p:nvPr>
            <p:ph idx="1"/>
          </p:nvPr>
        </p:nvSpPr>
        <p:spPr>
          <a:xfrm>
            <a:off x="0" y="995680"/>
            <a:ext cx="12192000" cy="5862320"/>
          </a:xfrm>
        </p:spPr>
        <p:txBody>
          <a:bodyPr>
            <a:normAutofit/>
          </a:bodyPr>
          <a:lstStyle/>
          <a:p>
            <a:pPr lvl="0"/>
            <a:r>
              <a:rPr lang="en-US" sz="2400" dirty="0"/>
              <a:t>Carbon </a:t>
            </a:r>
            <a:r>
              <a:rPr lang="en-US" sz="2400" dirty="0" smtClean="0"/>
              <a:t>fiber </a:t>
            </a:r>
            <a:r>
              <a:rPr lang="en-US" sz="2400" dirty="0"/>
              <a:t>frame </a:t>
            </a:r>
            <a:endParaRPr lang="en-IN" sz="2400" dirty="0"/>
          </a:p>
          <a:p>
            <a:pPr lvl="0"/>
            <a:r>
              <a:rPr lang="en-US" sz="2400" dirty="0"/>
              <a:t>Heavy lift motors </a:t>
            </a:r>
            <a:endParaRPr lang="en-IN" sz="2400" dirty="0"/>
          </a:p>
          <a:p>
            <a:pPr lvl="0"/>
            <a:r>
              <a:rPr lang="en-US" sz="2400" dirty="0"/>
              <a:t>Esc (30a)</a:t>
            </a:r>
            <a:endParaRPr lang="en-IN" sz="2400" dirty="0"/>
          </a:p>
          <a:p>
            <a:pPr lvl="0"/>
            <a:r>
              <a:rPr lang="en-US" sz="2400" dirty="0" err="1"/>
              <a:t>Apm</a:t>
            </a:r>
            <a:r>
              <a:rPr lang="en-US" sz="2400" dirty="0"/>
              <a:t> 2.8 flight control board </a:t>
            </a:r>
            <a:endParaRPr lang="en-IN" sz="2400" dirty="0"/>
          </a:p>
          <a:p>
            <a:pPr lvl="0"/>
            <a:r>
              <a:rPr lang="en-US" sz="2400" dirty="0" err="1"/>
              <a:t>Gps</a:t>
            </a:r>
            <a:r>
              <a:rPr lang="en-US" sz="2400" dirty="0"/>
              <a:t> neo 8</a:t>
            </a:r>
            <a:endParaRPr lang="en-IN" sz="2400" dirty="0"/>
          </a:p>
          <a:p>
            <a:pPr lvl="0"/>
            <a:r>
              <a:rPr lang="en-US" sz="2400" dirty="0"/>
              <a:t>2- axis Gimbal</a:t>
            </a:r>
            <a:endParaRPr lang="en-IN" sz="2400" dirty="0"/>
          </a:p>
          <a:p>
            <a:pPr lvl="0"/>
            <a:r>
              <a:rPr lang="en-US" sz="2400" dirty="0" err="1"/>
              <a:t>Gopro</a:t>
            </a:r>
            <a:r>
              <a:rPr lang="en-US" sz="2400" dirty="0"/>
              <a:t> camera </a:t>
            </a:r>
            <a:endParaRPr lang="en-IN" sz="2400" dirty="0"/>
          </a:p>
          <a:p>
            <a:pPr lvl="0"/>
            <a:r>
              <a:rPr lang="en-US" sz="2400" dirty="0"/>
              <a:t>Video transmitter </a:t>
            </a:r>
            <a:endParaRPr lang="en-IN" sz="2400" dirty="0"/>
          </a:p>
          <a:p>
            <a:pPr lvl="0"/>
            <a:r>
              <a:rPr lang="en-US" sz="2400" dirty="0" err="1"/>
              <a:t>Vr</a:t>
            </a:r>
            <a:r>
              <a:rPr lang="en-US" sz="2400" dirty="0"/>
              <a:t> goggles </a:t>
            </a:r>
            <a:endParaRPr lang="en-IN" sz="2400" dirty="0"/>
          </a:p>
          <a:p>
            <a:pPr lvl="0"/>
            <a:r>
              <a:rPr lang="en-US" sz="2400" dirty="0"/>
              <a:t>Circular </a:t>
            </a:r>
            <a:r>
              <a:rPr lang="en-US" sz="2400" dirty="0" err="1"/>
              <a:t>polorised</a:t>
            </a:r>
            <a:r>
              <a:rPr lang="en-US" sz="2400" dirty="0"/>
              <a:t> antenna</a:t>
            </a:r>
            <a:endParaRPr lang="en-IN" sz="2400" dirty="0"/>
          </a:p>
          <a:p>
            <a:pPr lvl="0"/>
            <a:r>
              <a:rPr lang="en-US" sz="2400" dirty="0" err="1"/>
              <a:t>Etc</a:t>
            </a:r>
            <a:endParaRPr lang="en-IN" sz="2400" dirty="0"/>
          </a:p>
          <a:p>
            <a:r>
              <a:rPr lang="en-US" sz="2400" dirty="0" smtClean="0"/>
              <a:t>Radio transmitter and </a:t>
            </a:r>
            <a:r>
              <a:rPr lang="en-US" sz="2400" dirty="0" err="1" smtClean="0"/>
              <a:t>reciever</a:t>
            </a:r>
            <a:endParaRPr lang="en-IN" sz="2400" dirty="0"/>
          </a:p>
        </p:txBody>
      </p:sp>
      <p:pic>
        <p:nvPicPr>
          <p:cNvPr id="4" name="Picture 3"/>
          <p:cNvPicPr>
            <a:picLocks noChangeAspect="1"/>
          </p:cNvPicPr>
          <p:nvPr/>
        </p:nvPicPr>
        <p:blipFill>
          <a:blip r:embed="rId2" cstate="print"/>
          <a:stretch>
            <a:fillRect/>
          </a:stretch>
        </p:blipFill>
        <p:spPr>
          <a:xfrm>
            <a:off x="4315655" y="995680"/>
            <a:ext cx="2725227" cy="2006448"/>
          </a:xfrm>
          <a:prstGeom prst="rect">
            <a:avLst/>
          </a:prstGeom>
        </p:spPr>
      </p:pic>
      <p:pic>
        <p:nvPicPr>
          <p:cNvPr id="5" name="Picture 4"/>
          <p:cNvPicPr>
            <a:picLocks noChangeAspect="1"/>
          </p:cNvPicPr>
          <p:nvPr/>
        </p:nvPicPr>
        <p:blipFill>
          <a:blip r:embed="rId3" cstate="print"/>
          <a:stretch>
            <a:fillRect/>
          </a:stretch>
        </p:blipFill>
        <p:spPr>
          <a:xfrm>
            <a:off x="7359523" y="1324059"/>
            <a:ext cx="2360119" cy="1349693"/>
          </a:xfrm>
          <a:prstGeom prst="rect">
            <a:avLst/>
          </a:prstGeom>
        </p:spPr>
      </p:pic>
      <p:pic>
        <p:nvPicPr>
          <p:cNvPr id="6" name="Picture 5"/>
          <p:cNvPicPr>
            <a:picLocks noChangeAspect="1"/>
          </p:cNvPicPr>
          <p:nvPr/>
        </p:nvPicPr>
        <p:blipFill>
          <a:blip r:embed="rId4" cstate="print"/>
          <a:stretch>
            <a:fillRect/>
          </a:stretch>
        </p:blipFill>
        <p:spPr>
          <a:xfrm>
            <a:off x="4315656" y="3002130"/>
            <a:ext cx="3043867" cy="2232367"/>
          </a:xfrm>
          <a:prstGeom prst="rect">
            <a:avLst/>
          </a:prstGeom>
        </p:spPr>
      </p:pic>
      <p:pic>
        <p:nvPicPr>
          <p:cNvPr id="7" name="Picture 6"/>
          <p:cNvPicPr>
            <a:picLocks noChangeAspect="1"/>
          </p:cNvPicPr>
          <p:nvPr/>
        </p:nvPicPr>
        <p:blipFill>
          <a:blip r:embed="rId5" cstate="print"/>
          <a:stretch>
            <a:fillRect/>
          </a:stretch>
        </p:blipFill>
        <p:spPr>
          <a:xfrm>
            <a:off x="9829800" y="1212534"/>
            <a:ext cx="2362200" cy="1933575"/>
          </a:xfrm>
          <a:prstGeom prst="rect">
            <a:avLst/>
          </a:prstGeom>
        </p:spPr>
      </p:pic>
      <p:pic>
        <p:nvPicPr>
          <p:cNvPr id="8" name="Picture 7"/>
          <p:cNvPicPr>
            <a:picLocks noChangeAspect="1"/>
          </p:cNvPicPr>
          <p:nvPr/>
        </p:nvPicPr>
        <p:blipFill>
          <a:blip r:embed="rId6" cstate="print"/>
          <a:stretch>
            <a:fillRect/>
          </a:stretch>
        </p:blipFill>
        <p:spPr>
          <a:xfrm>
            <a:off x="6961803" y="2872559"/>
            <a:ext cx="2405717" cy="2060365"/>
          </a:xfrm>
          <a:prstGeom prst="rect">
            <a:avLst/>
          </a:prstGeom>
        </p:spPr>
      </p:pic>
      <p:pic>
        <p:nvPicPr>
          <p:cNvPr id="9" name="Picture 8"/>
          <p:cNvPicPr>
            <a:picLocks noChangeAspect="1"/>
          </p:cNvPicPr>
          <p:nvPr/>
        </p:nvPicPr>
        <p:blipFill>
          <a:blip r:embed="rId7" cstate="print"/>
          <a:stretch>
            <a:fillRect/>
          </a:stretch>
        </p:blipFill>
        <p:spPr>
          <a:xfrm>
            <a:off x="9489508" y="3278958"/>
            <a:ext cx="2580504" cy="2580504"/>
          </a:xfrm>
          <a:prstGeom prst="rect">
            <a:avLst/>
          </a:prstGeom>
        </p:spPr>
      </p:pic>
      <p:pic>
        <p:nvPicPr>
          <p:cNvPr id="10" name="Picture 9"/>
          <p:cNvPicPr>
            <a:picLocks noChangeAspect="1"/>
          </p:cNvPicPr>
          <p:nvPr/>
        </p:nvPicPr>
        <p:blipFill>
          <a:blip r:embed="rId8" cstate="print"/>
          <a:stretch>
            <a:fillRect/>
          </a:stretch>
        </p:blipFill>
        <p:spPr>
          <a:xfrm>
            <a:off x="5150758" y="4983421"/>
            <a:ext cx="2212447" cy="1621155"/>
          </a:xfrm>
          <a:prstGeom prst="rect">
            <a:avLst/>
          </a:prstGeom>
        </p:spPr>
      </p:pic>
      <p:pic>
        <p:nvPicPr>
          <p:cNvPr id="11" name="Picture 10"/>
          <p:cNvPicPr>
            <a:picLocks noChangeAspect="1"/>
          </p:cNvPicPr>
          <p:nvPr/>
        </p:nvPicPr>
        <p:blipFill>
          <a:blip r:embed="rId9" cstate="print"/>
          <a:stretch>
            <a:fillRect/>
          </a:stretch>
        </p:blipFill>
        <p:spPr>
          <a:xfrm>
            <a:off x="7725351" y="4915973"/>
            <a:ext cx="1767840" cy="1767840"/>
          </a:xfrm>
          <a:prstGeom prst="rect">
            <a:avLst/>
          </a:prstGeom>
        </p:spPr>
      </p:pic>
    </p:spTree>
    <p:extLst>
      <p:ext uri="{BB962C8B-B14F-4D97-AF65-F5344CB8AC3E}">
        <p14:creationId xmlns="" xmlns:p14="http://schemas.microsoft.com/office/powerpoint/2010/main" val="24311884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stretch>
            <a:fillRect/>
          </a:stretch>
        </p:blipFill>
        <p:spPr>
          <a:xfrm>
            <a:off x="365760" y="94684"/>
            <a:ext cx="11024789" cy="6509316"/>
          </a:xfrm>
          <a:prstGeom prst="rect">
            <a:avLst/>
          </a:prstGeom>
        </p:spPr>
      </p:pic>
    </p:spTree>
    <p:extLst>
      <p:ext uri="{BB962C8B-B14F-4D97-AF65-F5344CB8AC3E}">
        <p14:creationId xmlns="" xmlns:p14="http://schemas.microsoft.com/office/powerpoint/2010/main" val="22975671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1325563"/>
          </a:xfrm>
          <a:solidFill>
            <a:schemeClr val="accent1">
              <a:lumMod val="20000"/>
              <a:lumOff val="80000"/>
            </a:schemeClr>
          </a:solidFill>
        </p:spPr>
        <p:txBody>
          <a:bodyPr/>
          <a:lstStyle/>
          <a:p>
            <a:r>
              <a:rPr lang="en-US" b="1" dirty="0" smtClean="0">
                <a:solidFill>
                  <a:schemeClr val="bg1"/>
                </a:solidFill>
              </a:rPr>
              <a:t>SOFTWARE REQUIRED</a:t>
            </a:r>
            <a:endParaRPr lang="en-IN" b="1" dirty="0">
              <a:solidFill>
                <a:schemeClr val="bg1"/>
              </a:solidFill>
            </a:endParaRPr>
          </a:p>
        </p:txBody>
      </p:sp>
      <p:sp>
        <p:nvSpPr>
          <p:cNvPr id="3" name="Content Placeholder 2"/>
          <p:cNvSpPr>
            <a:spLocks noGrp="1"/>
          </p:cNvSpPr>
          <p:nvPr>
            <p:ph idx="1"/>
          </p:nvPr>
        </p:nvSpPr>
        <p:spPr>
          <a:xfrm>
            <a:off x="228600" y="1693546"/>
            <a:ext cx="10515600" cy="5164455"/>
          </a:xfrm>
        </p:spPr>
        <p:txBody>
          <a:bodyPr>
            <a:normAutofit/>
          </a:bodyPr>
          <a:lstStyle/>
          <a:p>
            <a:r>
              <a:rPr lang="en-US" sz="3600" dirty="0"/>
              <a:t>1.Mission planner </a:t>
            </a:r>
            <a:endParaRPr lang="en-IN" sz="3600" dirty="0"/>
          </a:p>
          <a:p>
            <a:r>
              <a:rPr lang="en-US" sz="3600" dirty="0"/>
              <a:t>2.Arduino software</a:t>
            </a:r>
            <a:endParaRPr lang="en-IN" sz="3600" dirty="0"/>
          </a:p>
        </p:txBody>
      </p:sp>
      <p:pic>
        <p:nvPicPr>
          <p:cNvPr id="4" name="Picture 3"/>
          <p:cNvPicPr>
            <a:picLocks noChangeAspect="1"/>
          </p:cNvPicPr>
          <p:nvPr/>
        </p:nvPicPr>
        <p:blipFill>
          <a:blip r:embed="rId2" cstate="print"/>
          <a:stretch>
            <a:fillRect/>
          </a:stretch>
        </p:blipFill>
        <p:spPr>
          <a:xfrm>
            <a:off x="140031" y="2910429"/>
            <a:ext cx="6370179" cy="3895742"/>
          </a:xfrm>
          <a:prstGeom prst="rect">
            <a:avLst/>
          </a:prstGeom>
        </p:spPr>
      </p:pic>
      <p:pic>
        <p:nvPicPr>
          <p:cNvPr id="5" name="Picture 4"/>
          <p:cNvPicPr>
            <a:picLocks noChangeAspect="1"/>
          </p:cNvPicPr>
          <p:nvPr/>
        </p:nvPicPr>
        <p:blipFill>
          <a:blip r:embed="rId3" cstate="print"/>
          <a:stretch>
            <a:fillRect/>
          </a:stretch>
        </p:blipFill>
        <p:spPr>
          <a:xfrm>
            <a:off x="6543676" y="1885950"/>
            <a:ext cx="5648325" cy="4972050"/>
          </a:xfrm>
          <a:prstGeom prst="rect">
            <a:avLst/>
          </a:prstGeom>
        </p:spPr>
      </p:pic>
    </p:spTree>
    <p:extLst>
      <p:ext uri="{BB962C8B-B14F-4D97-AF65-F5344CB8AC3E}">
        <p14:creationId xmlns="" xmlns:p14="http://schemas.microsoft.com/office/powerpoint/2010/main" val="7706659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12192000" cy="6857999"/>
          </a:xfrm>
          <a:solidFill>
            <a:schemeClr val="accent1">
              <a:lumMod val="20000"/>
              <a:lumOff val="80000"/>
            </a:schemeClr>
          </a:solidFill>
        </p:spPr>
        <p:txBody>
          <a:bodyPr>
            <a:normAutofit/>
          </a:bodyPr>
          <a:lstStyle/>
          <a:p>
            <a:pPr algn="ctr"/>
            <a:r>
              <a:rPr lang="en-US" sz="6600" b="1" u="sng" dirty="0" smtClean="0">
                <a:solidFill>
                  <a:schemeClr val="bg1"/>
                </a:solidFill>
              </a:rPr>
              <a:t>PRINCIPLE OF WORKING </a:t>
            </a:r>
            <a:endParaRPr lang="en-IN" sz="6600" b="1" u="sng" dirty="0">
              <a:solidFill>
                <a:schemeClr val="bg1"/>
              </a:solidFill>
            </a:endParaRPr>
          </a:p>
        </p:txBody>
      </p:sp>
    </p:spTree>
    <p:extLst>
      <p:ext uri="{BB962C8B-B14F-4D97-AF65-F5344CB8AC3E}">
        <p14:creationId xmlns="" xmlns:p14="http://schemas.microsoft.com/office/powerpoint/2010/main" val="2960072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310640"/>
          </a:xfrm>
          <a:solidFill>
            <a:schemeClr val="accent1">
              <a:lumMod val="20000"/>
              <a:lumOff val="80000"/>
            </a:schemeClr>
          </a:solidFill>
        </p:spPr>
        <p:txBody>
          <a:bodyPr/>
          <a:lstStyle/>
          <a:p>
            <a:r>
              <a:rPr lang="en-US" b="1" dirty="0" smtClean="0">
                <a:solidFill>
                  <a:schemeClr val="bg1"/>
                </a:solidFill>
              </a:rPr>
              <a:t>WORKING OF DRONE</a:t>
            </a:r>
            <a:r>
              <a:rPr lang="en-US" b="1" dirty="0" smtClean="0"/>
              <a:t> </a:t>
            </a:r>
            <a:endParaRPr lang="en-IN" b="1" dirty="0"/>
          </a:p>
        </p:txBody>
      </p:sp>
      <p:sp>
        <p:nvSpPr>
          <p:cNvPr id="3" name="Content Placeholder 2"/>
          <p:cNvSpPr>
            <a:spLocks noGrp="1"/>
          </p:cNvSpPr>
          <p:nvPr>
            <p:ph idx="1"/>
          </p:nvPr>
        </p:nvSpPr>
        <p:spPr>
          <a:xfrm>
            <a:off x="0" y="1449705"/>
            <a:ext cx="12263120" cy="4351338"/>
          </a:xfrm>
        </p:spPr>
        <p:txBody>
          <a:bodyPr>
            <a:normAutofit fontScale="92500" lnSpcReduction="10000"/>
          </a:bodyPr>
          <a:lstStyle/>
          <a:p>
            <a:r>
              <a:rPr lang="en-US" dirty="0" smtClean="0"/>
              <a:t>The drone uses ATMEL MEGA MICROCONTROLLER for it perform various functions</a:t>
            </a:r>
            <a:endParaRPr lang="en-IN" dirty="0" smtClean="0"/>
          </a:p>
          <a:p>
            <a:r>
              <a:rPr lang="en-US" dirty="0" smtClean="0"/>
              <a:t>The motors are mounted in equal distance from each other in for of a </a:t>
            </a:r>
            <a:r>
              <a:rPr lang="en-US" sz="3600" dirty="0" smtClean="0"/>
              <a:t>X</a:t>
            </a:r>
          </a:p>
          <a:p>
            <a:r>
              <a:rPr lang="en-US" dirty="0" smtClean="0"/>
              <a:t>The ESC which control the speed of the motors for it to maneuver the drone to our desired inputs</a:t>
            </a:r>
          </a:p>
          <a:p>
            <a:r>
              <a:rPr lang="en-US" dirty="0" smtClean="0"/>
              <a:t>The GPS(Global Positioning System) is used in this drone for it perform automatic</a:t>
            </a:r>
            <a:r>
              <a:rPr lang="en-US" dirty="0"/>
              <a:t> </a:t>
            </a:r>
            <a:r>
              <a:rPr lang="en-US" dirty="0" smtClean="0"/>
              <a:t>flying to desired waypoints and also take off and land on its own after loosing signal</a:t>
            </a:r>
          </a:p>
          <a:p>
            <a:r>
              <a:rPr lang="en-US" dirty="0" smtClean="0"/>
              <a:t>This Setup can be understood by our subject embedded systems</a:t>
            </a:r>
          </a:p>
        </p:txBody>
      </p:sp>
    </p:spTree>
    <p:extLst>
      <p:ext uri="{BB962C8B-B14F-4D97-AF65-F5344CB8AC3E}">
        <p14:creationId xmlns="" xmlns:p14="http://schemas.microsoft.com/office/powerpoint/2010/main" val="33500710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2"/>
            <a:ext cx="12192001" cy="1410159"/>
          </a:xfrm>
          <a:solidFill>
            <a:schemeClr val="accent1">
              <a:lumMod val="40000"/>
              <a:lumOff val="60000"/>
            </a:schemeClr>
          </a:solidFill>
        </p:spPr>
        <p:txBody>
          <a:bodyPr/>
          <a:lstStyle/>
          <a:p>
            <a:r>
              <a:rPr lang="en-US" b="1" dirty="0" smtClean="0">
                <a:solidFill>
                  <a:schemeClr val="bg1">
                    <a:lumMod val="95000"/>
                  </a:schemeClr>
                </a:solidFill>
              </a:rPr>
              <a:t>Applications</a:t>
            </a:r>
            <a:endParaRPr lang="en-US" b="1" dirty="0">
              <a:solidFill>
                <a:schemeClr val="bg1">
                  <a:lumMod val="95000"/>
                </a:schemeClr>
              </a:solidFill>
            </a:endParaRPr>
          </a:p>
        </p:txBody>
      </p:sp>
      <p:sp>
        <p:nvSpPr>
          <p:cNvPr id="3" name="Content Placeholder 2"/>
          <p:cNvSpPr>
            <a:spLocks noGrp="1"/>
          </p:cNvSpPr>
          <p:nvPr>
            <p:ph idx="1"/>
          </p:nvPr>
        </p:nvSpPr>
        <p:spPr/>
        <p:txBody>
          <a:bodyPr>
            <a:normAutofit fontScale="70000" lnSpcReduction="20000"/>
          </a:bodyPr>
          <a:lstStyle/>
          <a:p>
            <a:pPr lvl="0"/>
            <a:r>
              <a:rPr lang="en-US" dirty="0" smtClean="0"/>
              <a:t>Drone reconnaissance</a:t>
            </a:r>
          </a:p>
          <a:p>
            <a:pPr>
              <a:buNone/>
            </a:pPr>
            <a:r>
              <a:rPr lang="en-US" dirty="0" smtClean="0"/>
              <a:t>      its mainly used by the military to infiltrate the enemy and also see through the enemy lines </a:t>
            </a:r>
          </a:p>
          <a:p>
            <a:pPr lvl="0"/>
            <a:r>
              <a:rPr lang="en-US" dirty="0" smtClean="0"/>
              <a:t>Disaster management</a:t>
            </a:r>
          </a:p>
          <a:p>
            <a:pPr>
              <a:buNone/>
            </a:pPr>
            <a:r>
              <a:rPr lang="en-US" dirty="0" smtClean="0"/>
              <a:t>     In the time of a natural or man made disaster we can use drones for search and rescue and also assess the severity of the situation</a:t>
            </a:r>
          </a:p>
          <a:p>
            <a:pPr lvl="0"/>
            <a:r>
              <a:rPr lang="en-US" dirty="0" smtClean="0"/>
              <a:t>Land plotting</a:t>
            </a:r>
          </a:p>
          <a:p>
            <a:pPr lvl="0"/>
            <a:r>
              <a:rPr lang="en-US" dirty="0" smtClean="0"/>
              <a:t>Surveillance live</a:t>
            </a:r>
          </a:p>
          <a:p>
            <a:pPr>
              <a:buNone/>
            </a:pPr>
            <a:r>
              <a:rPr lang="en-US" dirty="0" smtClean="0"/>
              <a:t>     It can be used as a surveillance drone because it can give the live video feed to the operator to understand the situation at that moment itself</a:t>
            </a:r>
          </a:p>
          <a:p>
            <a:pPr lvl="0"/>
            <a:r>
              <a:rPr lang="en-US" dirty="0" smtClean="0"/>
              <a:t>Power line inspection</a:t>
            </a:r>
          </a:p>
          <a:p>
            <a:pPr>
              <a:buNone/>
            </a:pPr>
            <a:r>
              <a:rPr lang="en-US" dirty="0" smtClean="0"/>
              <a:t>     Dealing with </a:t>
            </a:r>
            <a:r>
              <a:rPr lang="en-US" dirty="0" err="1" smtClean="0"/>
              <a:t>powerlines</a:t>
            </a:r>
            <a:r>
              <a:rPr lang="en-US" dirty="0" smtClean="0"/>
              <a:t> is very dangerous, the height and the conductivity is a huge risk, hence its preferred to use drones. We can see the power lines clearly through the drones live video feed</a:t>
            </a:r>
          </a:p>
          <a:p>
            <a:endParaRPr lang="en-US" dirty="0"/>
          </a:p>
        </p:txBody>
      </p:sp>
    </p:spTree>
  </p:cSld>
  <p:clrMapOvr>
    <a:masterClrMapping/>
  </p:clrMapOvr>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254</TotalTime>
  <Words>625</Words>
  <Application>Microsoft Office PowerPoint</Application>
  <PresentationFormat>Custom</PresentationFormat>
  <Paragraphs>48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Technic</vt:lpstr>
      <vt:lpstr>                                                GEETHANJALI COLLEGE OF ENGINEERING AND TECHNOLOGY                       Department of Electronics &amp; Communication Engineering                                                                                          Project Report                                                                                                    on                                              AUTONOMOUS DRONE WITH LIVE VIDEO FEED USING GPS                                                                                   under the Guidance of                                                                                      Dr.Saladi Saritha                                                                                     Associate Professor                                                                                         BATCH NO-C09                                                                                 N.MOULIKA - 17R15A0429                                                                                          A.SAI RAHUL - 16R11A0499                                                                                          R.BHASKAR - 17R15A0424     </vt:lpstr>
      <vt:lpstr>AUTONUMOS DRONE WITH LIVE VIDEO FEED using GPS</vt:lpstr>
      <vt:lpstr>                         Abstract</vt:lpstr>
      <vt:lpstr>HARDWARE REQUIRED </vt:lpstr>
      <vt:lpstr>Slide 5</vt:lpstr>
      <vt:lpstr>SOFTWARE REQUIRED</vt:lpstr>
      <vt:lpstr>PRINCIPLE OF WORKING </vt:lpstr>
      <vt:lpstr>WORKING OF DRONE </vt:lpstr>
      <vt:lpstr>Applications</vt:lpstr>
      <vt:lpstr>CONCLUSION</vt:lpstr>
      <vt:lpstr>THE END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AUTONUMOS DRONE WITH LIVE VIDEO FEED using GPS</dc:title>
  <dc:creator>Sai Rahul</dc:creator>
  <cp:lastModifiedBy>Sudheer</cp:lastModifiedBy>
  <cp:revision>26</cp:revision>
  <dcterms:created xsi:type="dcterms:W3CDTF">2019-09-28T16:37:29Z</dcterms:created>
  <dcterms:modified xsi:type="dcterms:W3CDTF">2020-06-04T12:57:30Z</dcterms:modified>
</cp:coreProperties>
</file>