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297269cc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297269cc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97269cc4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297269cc4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a298531e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2a298531e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97269cc4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97269cc4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297269cc49_0_2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297269cc49_0_2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297269cc4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297269cc4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297269cc4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297269cc4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97269cc4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297269cc4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297269cc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297269cc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97269cc4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297269cc4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297269cc4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297269cc4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297269cc4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297269cc4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297269cc4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297269cc4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297269cc4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297269cc4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97269cc4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297269cc4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97269cc4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97269cc4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97269cc4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97269cc4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a1d3242e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2a1d3242e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2a1d3242ea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2a1d3242ea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97269cc4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297269cc4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2a1d3242ea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2a1d3242ea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6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8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1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15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21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AUTOLAYOUT_28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0" y="0"/>
            <a:ext cx="9144153" cy="5143624"/>
            <a:chOff x="-77" y="25"/>
            <a:chExt cx="9144153" cy="5143624"/>
          </a:xfrm>
        </p:grpSpPr>
        <p:sp>
          <p:nvSpPr>
            <p:cNvPr id="113" name="Google Shape;113;p18"/>
            <p:cNvSpPr/>
            <p:nvPr/>
          </p:nvSpPr>
          <p:spPr>
            <a:xfrm rot="-5400000">
              <a:off x="-4765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 rot="-5400000">
              <a:off x="-4765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-4765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 rot="-5400000">
              <a:off x="-4765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 rot="-5400000">
              <a:off x="-4765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5400000">
              <a:off x="714198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rot="-5400000">
              <a:off x="714322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 rot="5400000">
              <a:off x="714198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714322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 rot="5400000">
              <a:off x="714198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 rot="-5400000">
              <a:off x="714322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 rot="5400000">
              <a:off x="714198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 rot="5400000">
              <a:off x="714198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714322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 rot="5400000">
              <a:off x="714198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 rot="-5400000">
              <a:off x="714322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 rot="5400000">
              <a:off x="1476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 rot="-5400000">
              <a:off x="1476296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5400000">
              <a:off x="1476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 rot="-5400000">
              <a:off x="1476296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 rot="5400000">
              <a:off x="1476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 rot="-5400000">
              <a:off x="1476296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 rot="5400000">
              <a:off x="1476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 rot="5400000">
              <a:off x="1476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 rot="-5400000">
              <a:off x="1476296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 rot="5400000">
              <a:off x="1476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 rot="-5400000">
              <a:off x="1476296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 rot="5400000">
              <a:off x="223814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 rot="-5400000">
              <a:off x="2238271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 rot="5400000">
              <a:off x="223814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 rot="-5400000">
              <a:off x="2238271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 rot="5400000">
              <a:off x="223814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 rot="-5400000">
              <a:off x="2238271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 rot="5400000">
              <a:off x="223814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5400000">
              <a:off x="223814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 rot="-5400000">
              <a:off x="2238271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 rot="5400000">
              <a:off x="223814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 rot="-5400000">
              <a:off x="2238271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 rot="5400000">
              <a:off x="3000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 rot="-5400000">
              <a:off x="300029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 rot="5400000">
              <a:off x="3000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 rot="-5400000">
              <a:off x="300029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 rot="5400000">
              <a:off x="3000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 rot="-5400000">
              <a:off x="300029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 rot="5400000">
              <a:off x="3000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 rot="5400000">
              <a:off x="3000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 rot="-5400000">
              <a:off x="300029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 rot="5400000">
              <a:off x="3000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 rot="-5400000">
              <a:off x="300029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 rot="5400000">
              <a:off x="3762251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 rot="-5400000">
              <a:off x="376237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 rot="5400000">
              <a:off x="3762251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 rot="-5400000">
              <a:off x="376237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 rot="5400000">
              <a:off x="3762251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 rot="-5400000">
              <a:off x="376237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 rot="5400000">
              <a:off x="3762251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 rot="5400000">
              <a:off x="3762251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 rot="-5400000">
              <a:off x="376237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 rot="5400000">
              <a:off x="3762251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 rot="-5400000">
              <a:off x="376237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 rot="5400000">
              <a:off x="-4777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 rot="5400000">
              <a:off x="-4777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rot="5400000">
              <a:off x="-4777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 rot="5400000">
              <a:off x="-4777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 rot="-5400000">
              <a:off x="166697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 rot="5400000">
              <a:off x="-4777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 rot="5400000">
              <a:off x="-4777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 flipH="1" rot="-5400000">
              <a:off x="166697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-5400000">
              <a:off x="928672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flipH="1" rot="-5400000">
              <a:off x="928672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5400000">
              <a:off x="1690646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flipH="1" rot="-5400000">
              <a:off x="1690646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-5400000">
              <a:off x="2452621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flipH="1" rot="-5400000">
              <a:off x="2452621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-5400000">
              <a:off x="3214647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flipH="1" rot="-5400000">
              <a:off x="3214647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rot="-5400000">
              <a:off x="3976724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 flipH="1" rot="-5400000">
              <a:off x="3976724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 rot="-5400000">
              <a:off x="452434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 rot="-5400000">
              <a:off x="452434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 rot="-5400000">
              <a:off x="452434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 rot="-5400000">
              <a:off x="452434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 rot="-5400000">
              <a:off x="452434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 rot="5400000">
              <a:off x="5286200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 rot="-5400000">
              <a:off x="528632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 rot="5400000">
              <a:off x="5286200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528632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5400000">
              <a:off x="5286200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rot="-5400000">
              <a:off x="528632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rot="5400000">
              <a:off x="5286200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 rot="5400000">
              <a:off x="5286200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rot="-5400000">
              <a:off x="528632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rot="5400000">
              <a:off x="5286200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 rot="-5400000">
              <a:off x="528632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 rot="5400000">
              <a:off x="6048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 rot="-5400000">
              <a:off x="6048298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 rot="5400000">
              <a:off x="6048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-5400000">
              <a:off x="6048298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5400000">
              <a:off x="6048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 rot="-5400000">
              <a:off x="6048298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 rot="5400000">
              <a:off x="6048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5400000">
              <a:off x="6048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-5400000">
              <a:off x="6048298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 rot="5400000">
              <a:off x="6048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 rot="-5400000">
              <a:off x="6048298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 rot="5400000">
              <a:off x="6810149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 rot="-5400000">
              <a:off x="681027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 rot="5400000">
              <a:off x="6810149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 rot="-5400000">
              <a:off x="681027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 rot="5400000">
              <a:off x="6810149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 rot="-5400000">
              <a:off x="681027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 rot="5400000">
              <a:off x="6810149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5400000">
              <a:off x="6810149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 rot="-5400000">
              <a:off x="681027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 rot="5400000">
              <a:off x="6810149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 rot="-5400000">
              <a:off x="681027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 rot="5400000">
              <a:off x="7572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rot="-5400000">
              <a:off x="757229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rot="5400000">
              <a:off x="7572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rot="-5400000">
              <a:off x="757229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 rot="5400000">
              <a:off x="7572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 rot="-5400000">
              <a:off x="757229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 rot="5400000">
              <a:off x="7572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400000">
              <a:off x="7572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-5400000">
              <a:off x="757229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 rot="5400000">
              <a:off x="7572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 rot="-5400000">
              <a:off x="757229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400000">
              <a:off x="833425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-5400000">
              <a:off x="833437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 rot="5400000">
              <a:off x="833425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 rot="-5400000">
              <a:off x="833437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 rot="5400000">
              <a:off x="833425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 rot="-5400000">
              <a:off x="833437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 rot="5400000">
              <a:off x="833425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 rot="5400000">
              <a:off x="833425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 rot="-5400000">
              <a:off x="833437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 rot="5400000">
              <a:off x="833425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 rot="-5400000">
              <a:off x="833437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 rot="5400000">
              <a:off x="452422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 rot="5400000">
              <a:off x="452422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 rot="5400000">
              <a:off x="452422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 rot="5400000">
              <a:off x="452422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 rot="-5400000">
              <a:off x="4738699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 rot="5400000">
              <a:off x="452422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 rot="5400000">
              <a:off x="452422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 flipH="1" rot="-5400000">
              <a:off x="4738699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 rot="-5400000">
              <a:off x="5500674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 flipH="1" rot="-5400000">
              <a:off x="5500674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 rot="-5400000">
              <a:off x="6262648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 flipH="1" rot="-5400000">
              <a:off x="6262648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 rot="-5400000">
              <a:off x="7024623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flipH="1" rot="-5400000">
              <a:off x="7024623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 rot="-5400000">
              <a:off x="7786649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 flipH="1" rot="-5400000">
              <a:off x="7786649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-5400000">
              <a:off x="8548727" y="4548163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 flipH="1" rot="-5400000">
              <a:off x="8548727" y="-166420"/>
              <a:ext cx="428700" cy="762000"/>
            </a:xfrm>
            <a:prstGeom prst="rtTriangle">
              <a:avLst/>
            </a:prstGeom>
            <a:solidFill>
              <a:srgbClr val="E4EEE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8"/>
          <p:cNvSpPr/>
          <p:nvPr/>
        </p:nvSpPr>
        <p:spPr>
          <a:xfrm>
            <a:off x="1527325" y="1290025"/>
            <a:ext cx="6089400" cy="25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 txBox="1"/>
          <p:nvPr>
            <p:ph type="title"/>
          </p:nvPr>
        </p:nvSpPr>
        <p:spPr>
          <a:xfrm>
            <a:off x="1885350" y="1897113"/>
            <a:ext cx="5373300" cy="134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71" name="Google Shape;2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29"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AUTOLAYOUT_32"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5" name="Google Shape;2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3">
  <p:cSld name="AUTOLAYOUT_33"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4">
  <p:cSld name="AUTOLAYOUT_34"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6">
  <p:cSld name="AUTOLAYOUT_36"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6" name="Google Shape;3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5">
  <p:cSld name="AUTOLAYOUT_38"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3" name="Google Shape;3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41"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5"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9">
  <p:cSld name="AUTOLAYOUT_46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27"/>
          <p:cNvGrpSpPr/>
          <p:nvPr/>
        </p:nvGrpSpPr>
        <p:grpSpPr>
          <a:xfrm>
            <a:off x="0" y="0"/>
            <a:ext cx="9144153" cy="5143624"/>
            <a:chOff x="-77" y="25"/>
            <a:chExt cx="9144153" cy="5143624"/>
          </a:xfrm>
        </p:grpSpPr>
        <p:sp>
          <p:nvSpPr>
            <p:cNvPr id="331" name="Google Shape;331;p27"/>
            <p:cNvSpPr/>
            <p:nvPr/>
          </p:nvSpPr>
          <p:spPr>
            <a:xfrm rot="-5400000">
              <a:off x="-4765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-4765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-4765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-4765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-4765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5400000">
              <a:off x="714198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714322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 rot="5400000">
              <a:off x="714198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 rot="-5400000">
              <a:off x="714322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 rot="5400000">
              <a:off x="714198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 rot="-5400000">
              <a:off x="714322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 rot="5400000">
              <a:off x="714198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 rot="5400000">
              <a:off x="714198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 rot="-5400000">
              <a:off x="714322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 rot="5400000">
              <a:off x="714198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 rot="-5400000">
              <a:off x="714322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 rot="5400000">
              <a:off x="1476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 rot="-5400000">
              <a:off x="1476296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 rot="5400000">
              <a:off x="1476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 rot="-5400000">
              <a:off x="1476296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 rot="5400000">
              <a:off x="1476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 rot="-5400000">
              <a:off x="1476296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 rot="5400000">
              <a:off x="1476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 rot="5400000">
              <a:off x="1476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 rot="-5400000">
              <a:off x="1476296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 rot="5400000">
              <a:off x="1476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 rot="-5400000">
              <a:off x="1476296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 rot="5400000">
              <a:off x="223814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 rot="-5400000">
              <a:off x="2238271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 rot="5400000">
              <a:off x="223814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 rot="-5400000">
              <a:off x="2238271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 rot="5400000">
              <a:off x="223814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 rot="-5400000">
              <a:off x="2238271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 rot="5400000">
              <a:off x="223814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 rot="5400000">
              <a:off x="223814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 rot="-5400000">
              <a:off x="2238271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 rot="5400000">
              <a:off x="223814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 rot="-5400000">
              <a:off x="2238271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 rot="5400000">
              <a:off x="3000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 rot="-5400000">
              <a:off x="300029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 rot="5400000">
              <a:off x="3000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 rot="-5400000">
              <a:off x="300029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 rot="5400000">
              <a:off x="3000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 rot="-5400000">
              <a:off x="300029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 rot="5400000">
              <a:off x="3000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 rot="5400000">
              <a:off x="3000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 rot="-5400000">
              <a:off x="300029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 rot="5400000">
              <a:off x="3000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 rot="-5400000">
              <a:off x="300029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 rot="5400000">
              <a:off x="3762251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 rot="-5400000">
              <a:off x="376237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 rot="5400000">
              <a:off x="3762251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 rot="-5400000">
              <a:off x="376237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 rot="5400000">
              <a:off x="3762251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 rot="-5400000">
              <a:off x="376237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 rot="5400000">
              <a:off x="3762251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 rot="5400000">
              <a:off x="3762251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 rot="-5400000">
              <a:off x="376237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 rot="5400000">
              <a:off x="3762251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 rot="-5400000">
              <a:off x="376237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 rot="5400000">
              <a:off x="-4777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 rot="5400000">
              <a:off x="-4777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 rot="5400000">
              <a:off x="-4777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 rot="5400000">
              <a:off x="-4777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 rot="-5400000">
              <a:off x="16669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 rot="5400000">
              <a:off x="-4777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 rot="5400000">
              <a:off x="-4777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 flipH="1" rot="-5400000">
              <a:off x="16669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 rot="-5400000">
              <a:off x="928672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 flipH="1" rot="-5400000">
              <a:off x="928672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 rot="-5400000">
              <a:off x="1690646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 flipH="1" rot="-5400000">
              <a:off x="1690646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 rot="-5400000">
              <a:off x="2452621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 flipH="1" rot="-5400000">
              <a:off x="2452621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 rot="-5400000">
              <a:off x="321464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 flipH="1" rot="-5400000">
              <a:off x="321464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 rot="-5400000">
              <a:off x="397672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 flipH="1" rot="-5400000">
              <a:off x="397672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 rot="-5400000">
              <a:off x="452434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 rot="-5400000">
              <a:off x="452434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 rot="-5400000">
              <a:off x="452434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 rot="-5400000">
              <a:off x="452434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 rot="-5400000">
              <a:off x="452434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 rot="5400000">
              <a:off x="5286200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 rot="-5400000">
              <a:off x="528632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 rot="5400000">
              <a:off x="5286200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 rot="-5400000">
              <a:off x="528632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 rot="5400000">
              <a:off x="5286200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 rot="-5400000">
              <a:off x="528632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 rot="5400000">
              <a:off x="5286200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 rot="5400000">
              <a:off x="5286200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 rot="-5400000">
              <a:off x="528632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 rot="5400000">
              <a:off x="5286200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 rot="-5400000">
              <a:off x="528632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 rot="5400000">
              <a:off x="6048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 rot="-5400000">
              <a:off x="6048298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 rot="5400000">
              <a:off x="6048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 rot="-5400000">
              <a:off x="6048298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 rot="5400000">
              <a:off x="6048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 rot="-5400000">
              <a:off x="6048298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 rot="5400000">
              <a:off x="6048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 rot="5400000">
              <a:off x="6048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 rot="-5400000">
              <a:off x="6048298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 rot="5400000">
              <a:off x="6048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 rot="-5400000">
              <a:off x="6048298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 rot="5400000">
              <a:off x="6810149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 rot="-5400000">
              <a:off x="681027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 rot="5400000">
              <a:off x="6810149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 rot="-5400000">
              <a:off x="681027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 rot="5400000">
              <a:off x="6810149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 rot="-5400000">
              <a:off x="681027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 rot="5400000">
              <a:off x="6810149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 rot="5400000">
              <a:off x="6810149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 rot="-5400000">
              <a:off x="681027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 rot="5400000">
              <a:off x="6810149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 rot="-5400000">
              <a:off x="681027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 rot="5400000">
              <a:off x="7572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 rot="-5400000">
              <a:off x="757229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 rot="5400000">
              <a:off x="7572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 rot="-5400000">
              <a:off x="757229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 rot="5400000">
              <a:off x="7572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 rot="-5400000">
              <a:off x="757229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 rot="5400000">
              <a:off x="7572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 rot="5400000">
              <a:off x="7572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 rot="-5400000">
              <a:off x="757229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 rot="5400000">
              <a:off x="7572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 rot="-5400000">
              <a:off x="757229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 rot="5400000">
              <a:off x="833425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 rot="-5400000">
              <a:off x="833437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 rot="5400000">
              <a:off x="833425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 rot="-5400000">
              <a:off x="833437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 rot="5400000">
              <a:off x="833425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 rot="-5400000">
              <a:off x="833437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 rot="5400000">
              <a:off x="833425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 rot="5400000">
              <a:off x="833425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 rot="-5400000">
              <a:off x="833437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 rot="5400000">
              <a:off x="833425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 rot="-5400000">
              <a:off x="833437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 rot="5400000">
              <a:off x="452422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 rot="5400000">
              <a:off x="452422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 rot="5400000">
              <a:off x="452422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 rot="5400000">
              <a:off x="452422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 rot="-5400000">
              <a:off x="473869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 rot="5400000">
              <a:off x="452422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 rot="5400000">
              <a:off x="452422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 flipH="1" rot="-5400000">
              <a:off x="473869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 rot="-5400000">
              <a:off x="550067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 flipH="1" rot="-5400000">
              <a:off x="550067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 rot="-5400000">
              <a:off x="6262648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 flipH="1" rot="-5400000">
              <a:off x="6262648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 rot="-5400000">
              <a:off x="7024623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 flipH="1" rot="-5400000">
              <a:off x="7024623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 rot="-5400000">
              <a:off x="778664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 flipH="1" rot="-5400000">
              <a:off x="778664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 rot="-5400000">
              <a:off x="854872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 flipH="1" rot="-5400000">
              <a:off x="854872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7"/>
          <p:cNvSpPr/>
          <p:nvPr/>
        </p:nvSpPr>
        <p:spPr>
          <a:xfrm>
            <a:off x="1525050" y="1293850"/>
            <a:ext cx="6093900" cy="25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"/>
          <p:cNvSpPr txBox="1"/>
          <p:nvPr>
            <p:ph type="title"/>
          </p:nvPr>
        </p:nvSpPr>
        <p:spPr>
          <a:xfrm>
            <a:off x="1876575" y="1668150"/>
            <a:ext cx="5391000" cy="11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1876575" y="2930428"/>
            <a:ext cx="5391000" cy="60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490" name="Google Shape;4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47">
    <p:bg>
      <p:bgPr>
        <a:solidFill>
          <a:srgbClr val="FFFFFF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6" name="Google Shape;496;p2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497" name="Google Shape;4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48"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2" name="Google Shape;502;p29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3" name="Google Shape;5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7">
  <p:cSld name="AUTOLAYOUT_50">
    <p:bg>
      <p:bgPr>
        <a:solidFill>
          <a:srgbClr val="FFFFFF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0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07" name="Google Shape;5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53">
    <p:bg>
      <p:bgPr>
        <a:solidFill>
          <a:srgbClr val="FFFFFF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1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1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1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14" name="Google Shape;5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8">
  <p:cSld name="AUTOLAYOUT_56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2"/>
          <p:cNvSpPr/>
          <p:nvPr/>
        </p:nvSpPr>
        <p:spPr>
          <a:xfrm>
            <a:off x="25" y="0"/>
            <a:ext cx="9143982" cy="3277800"/>
          </a:xfrm>
          <a:prstGeom prst="flowChartDocumen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2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2">
  <p:cSld name="AUTOLAYOUT_59">
    <p:bg>
      <p:bgPr>
        <a:solidFill>
          <a:srgbClr val="FFFFFF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23" name="Google Shape;523;p3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29" name="Google Shape;5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0">
  <p:cSld name="AUTOLAYOUT_60">
    <p:bg>
      <p:bgPr>
        <a:solidFill>
          <a:srgbClr val="FFFFF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4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4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5" name="Google Shape;535;p3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36" name="Google Shape;53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mage5.slideserve.com/10083826/user-requirements-l.jpg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mage5.slideserve.com/10083826/system-requirements-the-system-should-prompt-l.jpg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ongodb.com/" TargetMode="External"/><Relationship Id="rId4" Type="http://schemas.openxmlformats.org/officeDocument/2006/relationships/hyperlink" Target="https://devdocs.io/express/" TargetMode="External"/><Relationship Id="rId5" Type="http://schemas.openxmlformats.org/officeDocument/2006/relationships/hyperlink" Target="https://reactjs.org/docs/" TargetMode="External"/><Relationship Id="rId6" Type="http://schemas.openxmlformats.org/officeDocument/2006/relationships/hyperlink" Target="https://nodejs.org/en/doc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mage5.slideserve.com/10083826/non-functional-requirements-l.jpg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mage5.slideserve.com/10083826/screenshots-l.jpg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hyperlink" Target="https://image5.slideserve.com/10083826/screenshots-l.jpg" TargetMode="External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image5.slideserve.com/10083826/conclusion-l.jpg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age5.slideserve.com/10083826/purpose-l.jpg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5.slideserve.com/10083826/scope-l.jpg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mage5.slideserve.com/10083826/user-characteristics-l.jpg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mage5.slideserve.com/10083826/requirements-l.jp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/>
          <p:nvPr>
            <p:ph type="title"/>
          </p:nvPr>
        </p:nvSpPr>
        <p:spPr>
          <a:xfrm>
            <a:off x="1876575" y="1668150"/>
            <a:ext cx="5391000" cy="11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LIBRARY MANAGEMENT SYSTEM</a:t>
            </a:r>
            <a:endParaRPr/>
          </a:p>
        </p:txBody>
      </p:sp>
      <p:sp>
        <p:nvSpPr>
          <p:cNvPr id="542" name="Google Shape;542;p35"/>
          <p:cNvSpPr txBox="1"/>
          <p:nvPr>
            <p:ph idx="1" type="subTitle"/>
          </p:nvPr>
        </p:nvSpPr>
        <p:spPr>
          <a:xfrm>
            <a:off x="1876575" y="2930428"/>
            <a:ext cx="53910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BY:-</a:t>
            </a:r>
            <a:r>
              <a:rPr lang="en"/>
              <a:t>Rahul Arora​​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ID:- 1911985024</a:t>
            </a:r>
            <a:endParaRPr/>
          </a:p>
        </p:txBody>
      </p:sp>
      <p:pic>
        <p:nvPicPr>
          <p:cNvPr id="543" name="Google Shape;5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675" y="3102825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D9D9D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 Requirements</a:t>
            </a:r>
            <a:r>
              <a:rPr lang="en"/>
              <a:t> </a:t>
            </a:r>
            <a:endParaRPr/>
          </a:p>
        </p:txBody>
      </p:sp>
      <p:sp>
        <p:nvSpPr>
          <p:cNvPr id="605" name="Google Shape;605;p4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Provides good graphical interface for the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Any administrator can operate on the system, performing the required task such as create, update, viewing the details of the book.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Allow users to view quick reports like book issue/return etc. in between particular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Search facility based on different criteria in depth.</a:t>
            </a:r>
            <a:endParaRPr/>
          </a:p>
        </p:txBody>
      </p:sp>
      <p:pic>
        <p:nvPicPr>
          <p:cNvPr id="606" name="Google Shape;6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175" y="0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D9D9D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System requirements:</a:t>
            </a:r>
            <a:r>
              <a:rPr lang="en"/>
              <a:t> </a:t>
            </a:r>
            <a:endParaRPr/>
          </a:p>
        </p:txBody>
      </p:sp>
      <p:sp>
        <p:nvSpPr>
          <p:cNvPr id="612" name="Google Shape;612;p45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The system should prompt for the users and administrators to login to the application and for proper input criteria.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Hardware Requirements: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Operating system: Windows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Hard disk: 500GB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RAM: 2GB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Processor: intel core-i3</a:t>
            </a:r>
            <a:endParaRPr/>
          </a:p>
        </p:txBody>
      </p:sp>
      <p:pic>
        <p:nvPicPr>
          <p:cNvPr id="613" name="Google Shape;6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638" y="-9525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u="sng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u="sng">
              <a:solidFill>
                <a:srgbClr val="D9D9D9"/>
              </a:solidFill>
            </a:endParaRPr>
          </a:p>
        </p:txBody>
      </p:sp>
      <p:sp>
        <p:nvSpPr>
          <p:cNvPr id="619" name="Google Shape;619;p4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MongoDB</a:t>
            </a:r>
            <a:r>
              <a:rPr lang="en" sz="2200"/>
              <a:t> - Document database - to store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Express.js</a:t>
            </a:r>
            <a:r>
              <a:rPr lang="en" sz="2200"/>
              <a:t> - Back-end web application framework running on top of Node.js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React</a:t>
            </a:r>
            <a:r>
              <a:rPr lang="en" sz="2200"/>
              <a:t> - Front-end web app framework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Node.js</a:t>
            </a:r>
            <a:r>
              <a:rPr lang="en" sz="2200"/>
              <a:t> - JavaScript runtime environment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Non Functional Requirements</a:t>
            </a:r>
            <a:r>
              <a:rPr lang="en">
                <a:solidFill>
                  <a:srgbClr val="F3F3F3"/>
                </a:solidFill>
              </a:rPr>
              <a:t>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25" name="Google Shape;625;p4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b="1" lang="en"/>
              <a:t>Safety requirements:</a:t>
            </a:r>
            <a:r>
              <a:rPr lang="en"/>
              <a:t> The database may get crashed at any certain time due to virus or Operating system failure. Therefore, It is required to take the database backup.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b="1" lang="en"/>
              <a:t>Security Requirements:</a:t>
            </a:r>
            <a:r>
              <a:rPr lang="en"/>
              <a:t> Access rights are decided to prevent from unauthorized access.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</a:t>
            </a:r>
            <a:r>
              <a:rPr b="1" lang="en"/>
              <a:t>Hardware Constraints:</a:t>
            </a:r>
            <a:r>
              <a:rPr lang="en"/>
              <a:t> The system requires a database in order to store the persistent data. The database should have backup capabilities .</a:t>
            </a:r>
            <a:endParaRPr/>
          </a:p>
        </p:txBody>
      </p:sp>
      <p:pic>
        <p:nvPicPr>
          <p:cNvPr id="626" name="Google Shape;62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175" y="0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8"/>
          <p:cNvSpPr txBox="1"/>
          <p:nvPr>
            <p:ph type="title"/>
          </p:nvPr>
        </p:nvSpPr>
        <p:spPr>
          <a:xfrm>
            <a:off x="1885350" y="1897113"/>
            <a:ext cx="5373300" cy="13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190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Screenshots: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2" name="Google Shape;6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0" y="3124200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9"/>
          <p:cNvPicPr preferRelativeResize="0"/>
          <p:nvPr/>
        </p:nvPicPr>
        <p:blipFill rotWithShape="1">
          <a:blip r:embed="rId3">
            <a:alphaModFix/>
          </a:blip>
          <a:srcRect b="0" l="9501" r="9501" t="0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9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Page:</a:t>
            </a:r>
            <a:endParaRPr/>
          </a:p>
        </p:txBody>
      </p:sp>
      <p:pic>
        <p:nvPicPr>
          <p:cNvPr id="639" name="Google Shape;6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61788"/>
            <a:ext cx="1909940" cy="66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50"/>
          <p:cNvPicPr preferRelativeResize="0"/>
          <p:nvPr/>
        </p:nvPicPr>
        <p:blipFill rotWithShape="1">
          <a:blip r:embed="rId3">
            <a:alphaModFix/>
          </a:blip>
          <a:srcRect b="0" l="9501" r="9501" t="0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0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Login Page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46" name="Google Shape;64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0" y="61788"/>
            <a:ext cx="1909940" cy="66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51"/>
          <p:cNvPicPr preferRelativeResize="0"/>
          <p:nvPr/>
        </p:nvPicPr>
        <p:blipFill rotWithShape="1">
          <a:blip r:embed="rId3">
            <a:alphaModFix/>
          </a:blip>
          <a:srcRect b="0" l="9501" r="9501" t="0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1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Registeration Page: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653" name="Google Shape;65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61788"/>
            <a:ext cx="1909940" cy="66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52"/>
          <p:cNvPicPr preferRelativeResize="0"/>
          <p:nvPr/>
        </p:nvPicPr>
        <p:blipFill rotWithShape="1">
          <a:blip r:embed="rId3">
            <a:alphaModFix/>
          </a:blip>
          <a:srcRect b="0" l="9501" r="9501" t="0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2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Page:</a:t>
            </a:r>
            <a:endParaRPr/>
          </a:p>
        </p:txBody>
      </p:sp>
      <p:pic>
        <p:nvPicPr>
          <p:cNvPr id="660" name="Google Shape;66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61788"/>
            <a:ext cx="1909940" cy="66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53"/>
          <p:cNvPicPr preferRelativeResize="0"/>
          <p:nvPr/>
        </p:nvPicPr>
        <p:blipFill rotWithShape="1">
          <a:blip r:embed="rId3">
            <a:alphaModFix/>
          </a:blip>
          <a:srcRect b="0" l="9501" r="9501" t="0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3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ook Page:</a:t>
            </a:r>
            <a:endParaRPr/>
          </a:p>
        </p:txBody>
      </p:sp>
      <p:pic>
        <p:nvPicPr>
          <p:cNvPr id="667" name="Google Shape;66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2800" y="61788"/>
            <a:ext cx="1909940" cy="66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OVERVIEW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549" name="Google Shape;549;p3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Implementation starts with entering and updating master records like Book Details as well as Library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Any further transaction like Book Issue; book return will automatically update the current books.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• It will track on the how many books available in library and books issued to the students.</a:t>
            </a:r>
            <a:endParaRPr/>
          </a:p>
        </p:txBody>
      </p:sp>
      <p:pic>
        <p:nvPicPr>
          <p:cNvPr id="550" name="Google Shape;5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75" y="-13075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54"/>
          <p:cNvPicPr preferRelativeResize="0"/>
          <p:nvPr/>
        </p:nvPicPr>
        <p:blipFill rotWithShape="1">
          <a:blip r:embed="rId3">
            <a:alphaModFix/>
          </a:blip>
          <a:srcRect b="0" l="9501" r="9501" t="0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4"/>
          <p:cNvSpPr txBox="1"/>
          <p:nvPr>
            <p:ph type="title"/>
          </p:nvPr>
        </p:nvSpPr>
        <p:spPr>
          <a:xfrm>
            <a:off x="296400" y="723900"/>
            <a:ext cx="31014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Book </a:t>
            </a:r>
            <a:r>
              <a:rPr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ssue Page: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74" name="Google Shape;67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2800" y="61788"/>
            <a:ext cx="1909940" cy="66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5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680" name="Google Shape;680;p55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It will take care of the current book detail at any point of time.</a:t>
            </a:r>
            <a:endParaRPr/>
          </a:p>
          <a:p>
            <a:pPr indent="0" lvl="0" marL="457200" marR="1905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The book issue, book return will update the current book details automatically show that user will get the update current book details.</a:t>
            </a:r>
            <a:endParaRPr/>
          </a:p>
          <a:p>
            <a:pPr indent="0" lvl="0" marL="457200" marR="1905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The main purpose of this project is to reduce the manual work.</a:t>
            </a:r>
            <a:endParaRPr/>
          </a:p>
          <a:p>
            <a:pPr indent="0" lvl="0" marL="457200" marR="1905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This software is capable of managing book issue &amp; book return.</a:t>
            </a:r>
            <a:endParaRPr/>
          </a:p>
          <a:p>
            <a:pPr indent="0" lvl="0" marL="457200" marR="1905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438" y="4333875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6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Mr.Mukesh Kumar Jangid Sir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Mr.Mananjay Dubey Sir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125" y="76200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Purpose</a:t>
            </a:r>
            <a:r>
              <a:rPr lang="en"/>
              <a:t> </a:t>
            </a:r>
            <a:endParaRPr/>
          </a:p>
        </p:txBody>
      </p:sp>
      <p:sp>
        <p:nvSpPr>
          <p:cNvPr id="556" name="Google Shape;556;p3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To provide a friendly environment to maintain the details of books and library members.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To maintain the circulation system using computers and to provide different reports.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Improved customer service through greater access to accurate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Greater accountability and transparency in operations.</a:t>
            </a:r>
            <a:endParaRPr/>
          </a:p>
        </p:txBody>
      </p:sp>
      <p:pic>
        <p:nvPicPr>
          <p:cNvPr id="557" name="Google Shape;5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175" y="0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Scope</a:t>
            </a:r>
            <a:r>
              <a:rPr lang="en">
                <a:solidFill>
                  <a:srgbClr val="CCCCCC"/>
                </a:solidFill>
              </a:rPr>
              <a:t> 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563" name="Google Shape;563;p3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• Only cover the requirement specifications for the library management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Does not provide any other information except library management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Does not provide any references to the other component of the library management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All the dependencies are also identified in this document.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Updates the manually library sysyetm into a software based application.</a:t>
            </a:r>
            <a:endParaRPr/>
          </a:p>
        </p:txBody>
      </p:sp>
      <p:pic>
        <p:nvPicPr>
          <p:cNvPr id="564" name="Google Shape;5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175" y="0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 Characteristics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570" name="Google Shape;570;p3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have two levels of users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 u="sng"/>
              <a:t>User Side:</a:t>
            </a:r>
            <a:r>
              <a:rPr lang="en"/>
              <a:t>- User will check the availability of the books.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 u="sng"/>
              <a:t>Administration Side:</a:t>
            </a:r>
            <a:r>
              <a:rPr lang="en"/>
              <a:t>- The following are the calibre in the administration side.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Register user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Entry book details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Book issue</a:t>
            </a:r>
            <a:endParaRPr/>
          </a:p>
        </p:txBody>
      </p:sp>
      <p:pic>
        <p:nvPicPr>
          <p:cNvPr id="571" name="Google Shape;5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175" y="0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"/>
          <p:cNvSpPr txBox="1"/>
          <p:nvPr>
            <p:ph type="title"/>
          </p:nvPr>
        </p:nvSpPr>
        <p:spPr>
          <a:xfrm>
            <a:off x="981300" y="351875"/>
            <a:ext cx="17046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12121"/>
                </a:solidFill>
              </a:rPr>
              <a:t>Class Diagram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77" name="Google Shape;5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175" y="0"/>
            <a:ext cx="21431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950" y="1011775"/>
            <a:ext cx="4649126" cy="34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</a:rPr>
              <a:t>Class Diagram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584" name="Google Shape;5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5" y="165825"/>
            <a:ext cx="8955900" cy="24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175" y="0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2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D9D9D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Requirements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591" name="Google Shape;591;p42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b="1" lang="en"/>
              <a:t>Book Entry:</a:t>
            </a:r>
            <a:r>
              <a:rPr lang="en"/>
              <a:t> In this module the book’s information can be store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b="1" lang="en"/>
              <a:t>Book Issue:</a:t>
            </a:r>
            <a:r>
              <a:rPr lang="en"/>
              <a:t> This module is used to keep the track of books issue details.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</a:t>
            </a:r>
            <a:r>
              <a:rPr b="1" lang="en"/>
              <a:t>Book Return:</a:t>
            </a:r>
            <a:r>
              <a:rPr lang="en"/>
              <a:t> Also, this module enables to keep a track of returned books.</a:t>
            </a:r>
            <a:endParaRPr/>
          </a:p>
        </p:txBody>
      </p:sp>
      <p:pic>
        <p:nvPicPr>
          <p:cNvPr id="592" name="Google Shape;5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360" y="0"/>
            <a:ext cx="2168366" cy="7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"/>
          <p:cNvSpPr txBox="1"/>
          <p:nvPr>
            <p:ph type="title"/>
          </p:nvPr>
        </p:nvSpPr>
        <p:spPr>
          <a:xfrm>
            <a:off x="1313425" y="1856125"/>
            <a:ext cx="19635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598" name="Google Shape;5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900" y="192700"/>
            <a:ext cx="3169375" cy="47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175" y="0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