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3"/>
  </p:notesMasterIdLst>
  <p:sldIdLst>
    <p:sldId id="256" r:id="rId2"/>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a:ea typeface="Trebuchet MS"/>
              <a:cs typeface="Trebuchet MS"/>
              <a:sym typeface="Trebuchet MS"/>
            </a:endParaRPr>
          </a:p>
        </p:txBody>
      </p:sp>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a:ea typeface="Trebuchet MS"/>
                <a:cs typeface="Trebuchet MS"/>
                <a:sym typeface="Trebuchet MS"/>
              </a:rPr>
              <a:t>Copyright © 2020 by Boston Consulting Group. All rights reserved.</a:t>
            </a:r>
            <a:endParaRPr sz="700" b="0" i="0" u="none" strike="noStrike" cap="non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chemeClr val="lt1"/>
              </a:solidFill>
              <a:latin typeface="Trebuchet MS"/>
              <a:ea typeface="Trebuchet MS"/>
              <a:cs typeface="Trebuchet MS"/>
              <a:sym typeface="Trebuchet MS"/>
            </a:endParaRPr>
          </a:p>
        </p:txBody>
      </p:sp>
      <p:pic>
        <p:nvPicPr>
          <p:cNvPr id="24" name="Google Shape;24;p4"/>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5" name="Google Shape;25;p4"/>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6" name="Google Shape;26;p4"/>
          <p:cNvSpPr>
            <a:spLocks noGrp="1"/>
          </p:cNvSpPr>
          <p:nvPr>
            <p:ph type="pic" idx="2"/>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b="0" i="0" u="none" strike="noStrike" cap="none">
              <a:solidFill>
                <a:srgbClr val="FFFFFF"/>
              </a:solidFill>
              <a:latin typeface="Trebuchet MS"/>
              <a:ea typeface="Trebuchet MS"/>
              <a:cs typeface="Trebuchet MS"/>
              <a:sym typeface="Trebuchet MS"/>
            </a:endParaRPr>
          </a:p>
        </p:txBody>
      </p:sp>
      <p:sp>
        <p:nvSpPr>
          <p:cNvPr id="28" name="Google Shape;28;p4"/>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9" name="Google Shape;29;p4"/>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30" name="Google Shape;30;p4"/>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Lst>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662979" y="2771849"/>
            <a:ext cx="2698786" cy="1314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dirty="0">
                <a:solidFill>
                  <a:srgbClr val="D4DF33"/>
                </a:solidFill>
              </a:rPr>
              <a:t>Executive summary model solution</a:t>
            </a:r>
            <a:endParaRPr dirty="0"/>
          </a:p>
        </p:txBody>
      </p:sp>
      <p:sp>
        <p:nvSpPr>
          <p:cNvPr id="512" name="Google Shape;512;p1"/>
          <p:cNvSpPr txBox="1"/>
          <p:nvPr/>
        </p:nvSpPr>
        <p:spPr>
          <a:xfrm>
            <a:off x="5942560" y="1170452"/>
            <a:ext cx="5775354" cy="4517093"/>
          </a:xfrm>
          <a:prstGeom prst="rect">
            <a:avLst/>
          </a:prstGeom>
          <a:noFill/>
          <a:ln>
            <a:noFill/>
          </a:ln>
        </p:spPr>
        <p:txBody>
          <a:bodyPr spcFirstLastPara="1" wrap="square" lIns="91425" tIns="45700" rIns="91425" bIns="45700" anchor="t" anchorCtr="0">
            <a:noAutofit/>
          </a:bodyPr>
          <a:lstStyle/>
          <a:p>
            <a:pPr marL="108000" marR="0" lvl="1" indent="0" algn="l" rtl="0">
              <a:lnSpc>
                <a:spcPct val="90000"/>
              </a:lnSpc>
              <a:spcBef>
                <a:spcPts val="0"/>
              </a:spcBef>
              <a:spcAft>
                <a:spcPts val="0"/>
              </a:spcAft>
              <a:buClr>
                <a:srgbClr val="28BA73"/>
              </a:buClr>
              <a:buSzPts val="1600"/>
              <a:buFont typeface="Arial"/>
              <a:buNone/>
            </a:pPr>
            <a:r>
              <a:rPr lang="en-IN" sz="1600" dirty="0">
                <a:solidFill>
                  <a:schemeClr val="dk1"/>
                </a:solidFill>
                <a:latin typeface="Trebuchet MS"/>
                <a:ea typeface="Trebuchet MS"/>
                <a:cs typeface="Trebuchet MS"/>
                <a:sym typeface="Trebuchet MS"/>
              </a:rPr>
              <a:t>Churn is indeed high in the SME division</a:t>
            </a:r>
          </a:p>
          <a:p>
            <a:pPr marL="393750" marR="0" lvl="1" indent="-285750" algn="l" rtl="0">
              <a:lnSpc>
                <a:spcPct val="90000"/>
              </a:lnSpc>
              <a:spcBef>
                <a:spcPts val="0"/>
              </a:spcBef>
              <a:spcAft>
                <a:spcPts val="0"/>
              </a:spcAft>
              <a:buClr>
                <a:srgbClr val="28BA73"/>
              </a:buClr>
              <a:buSzPts val="1600"/>
              <a:buFont typeface="Arial" panose="020B0604020202020204" pitchFamily="34" charset="0"/>
              <a:buChar char="•"/>
            </a:pPr>
            <a:r>
              <a:rPr lang="en-IN" sz="1600" dirty="0">
                <a:solidFill>
                  <a:schemeClr val="dk1"/>
                </a:solidFill>
                <a:latin typeface="Trebuchet MS"/>
                <a:ea typeface="Trebuchet MS"/>
                <a:cs typeface="Trebuchet MS"/>
                <a:sym typeface="Trebuchet MS"/>
              </a:rPr>
              <a:t>9.7% across 14606 customers</a:t>
            </a:r>
          </a:p>
          <a:p>
            <a:pPr marL="393750" marR="0" lvl="1" indent="-285750" algn="l" rtl="0">
              <a:lnSpc>
                <a:spcPct val="90000"/>
              </a:lnSpc>
              <a:spcBef>
                <a:spcPts val="0"/>
              </a:spcBef>
              <a:spcAft>
                <a:spcPts val="0"/>
              </a:spcAft>
              <a:buClr>
                <a:srgbClr val="28BA73"/>
              </a:buClr>
              <a:buSzPts val="1600"/>
              <a:buFont typeface="Arial" panose="020B0604020202020204" pitchFamily="34" charset="0"/>
              <a:buChar char="•"/>
            </a:pPr>
            <a:endParaRPr lang="en-IN" sz="1600" dirty="0">
              <a:solidFill>
                <a:schemeClr val="dk1"/>
              </a:solidFill>
              <a:latin typeface="Trebuchet MS"/>
              <a:ea typeface="Trebuchet MS"/>
              <a:cs typeface="Trebuchet MS"/>
              <a:sym typeface="Trebuchet MS"/>
            </a:endParaRPr>
          </a:p>
          <a:p>
            <a:pPr marL="108000" marR="0" lvl="1" algn="l" rtl="0">
              <a:lnSpc>
                <a:spcPct val="90000"/>
              </a:lnSpc>
              <a:spcBef>
                <a:spcPts val="0"/>
              </a:spcBef>
              <a:spcAft>
                <a:spcPts val="0"/>
              </a:spcAft>
              <a:buClr>
                <a:srgbClr val="28BA73"/>
              </a:buClr>
              <a:buSzPts val="1600"/>
            </a:pPr>
            <a:endParaRPr lang="en-IN" sz="1600" dirty="0">
              <a:solidFill>
                <a:schemeClr val="dk1"/>
              </a:solidFill>
              <a:latin typeface="Trebuchet MS"/>
              <a:ea typeface="Trebuchet MS"/>
              <a:cs typeface="Trebuchet MS"/>
              <a:sym typeface="Trebuchet MS"/>
            </a:endParaRPr>
          </a:p>
          <a:p>
            <a:pPr marL="108000" marR="0" lvl="1" algn="l" rtl="0">
              <a:lnSpc>
                <a:spcPct val="90000"/>
              </a:lnSpc>
              <a:spcBef>
                <a:spcPts val="0"/>
              </a:spcBef>
              <a:spcAft>
                <a:spcPts val="0"/>
              </a:spcAft>
              <a:buClr>
                <a:srgbClr val="28BA73"/>
              </a:buClr>
              <a:buSzPts val="1600"/>
            </a:pPr>
            <a:endParaRPr lang="en-IN" sz="1600" dirty="0">
              <a:solidFill>
                <a:schemeClr val="dk1"/>
              </a:solidFill>
              <a:latin typeface="Trebuchet MS"/>
              <a:ea typeface="Trebuchet MS"/>
              <a:cs typeface="Trebuchet MS"/>
              <a:sym typeface="Trebuchet MS"/>
            </a:endParaRPr>
          </a:p>
          <a:p>
            <a:pPr marL="108000" marR="0" lvl="1" algn="l" rtl="0">
              <a:lnSpc>
                <a:spcPct val="90000"/>
              </a:lnSpc>
              <a:spcBef>
                <a:spcPts val="0"/>
              </a:spcBef>
              <a:spcAft>
                <a:spcPts val="0"/>
              </a:spcAft>
              <a:buClr>
                <a:srgbClr val="28BA73"/>
              </a:buClr>
              <a:buSzPts val="1600"/>
            </a:pPr>
            <a:endParaRPr lang="en-IN" sz="1600" dirty="0">
              <a:solidFill>
                <a:schemeClr val="dk1"/>
              </a:solidFill>
              <a:latin typeface="Trebuchet MS"/>
              <a:ea typeface="Trebuchet MS"/>
              <a:cs typeface="Trebuchet MS"/>
              <a:sym typeface="Trebuchet MS"/>
            </a:endParaRPr>
          </a:p>
          <a:p>
            <a:pPr marL="108000" marR="0" lvl="1" algn="l" rtl="0">
              <a:lnSpc>
                <a:spcPct val="90000"/>
              </a:lnSpc>
              <a:spcBef>
                <a:spcPts val="0"/>
              </a:spcBef>
              <a:spcAft>
                <a:spcPts val="0"/>
              </a:spcAft>
              <a:buClr>
                <a:srgbClr val="28BA73"/>
              </a:buClr>
              <a:buSzPts val="1600"/>
            </a:pPr>
            <a:endParaRPr lang="en-IN" sz="1600" dirty="0">
              <a:solidFill>
                <a:schemeClr val="dk1"/>
              </a:solidFill>
              <a:latin typeface="Trebuchet MS"/>
              <a:ea typeface="Trebuchet MS"/>
              <a:cs typeface="Trebuchet MS"/>
              <a:sym typeface="Trebuchet MS"/>
            </a:endParaRPr>
          </a:p>
          <a:p>
            <a:pPr marL="108000" marR="0" lvl="1" algn="l" rtl="0">
              <a:lnSpc>
                <a:spcPct val="90000"/>
              </a:lnSpc>
              <a:spcBef>
                <a:spcPts val="0"/>
              </a:spcBef>
              <a:spcAft>
                <a:spcPts val="0"/>
              </a:spcAft>
              <a:buClr>
                <a:srgbClr val="28BA73"/>
              </a:buClr>
              <a:buSzPts val="1600"/>
            </a:pPr>
            <a:r>
              <a:rPr lang="en-IN" sz="1600" dirty="0">
                <a:solidFill>
                  <a:schemeClr val="dk1"/>
                </a:solidFill>
                <a:latin typeface="Trebuchet MS"/>
                <a:ea typeface="Trebuchet MS"/>
                <a:cs typeface="Trebuchet MS"/>
                <a:sym typeface="Trebuchet MS"/>
              </a:rPr>
              <a:t>The predictive model can predict churn but the main driver is not customer price sensitivity</a:t>
            </a:r>
          </a:p>
          <a:p>
            <a:pPr marL="393750" marR="0" lvl="1" indent="-285750" algn="l" rtl="0">
              <a:lnSpc>
                <a:spcPct val="90000"/>
              </a:lnSpc>
              <a:spcBef>
                <a:spcPts val="0"/>
              </a:spcBef>
              <a:spcAft>
                <a:spcPts val="0"/>
              </a:spcAft>
              <a:buClr>
                <a:srgbClr val="28BA73"/>
              </a:buClr>
              <a:buSzPts val="1600"/>
              <a:buFont typeface="Arial" panose="020B0604020202020204" pitchFamily="34" charset="0"/>
              <a:buChar char="•"/>
            </a:pPr>
            <a:r>
              <a:rPr lang="en-IN" sz="1600" dirty="0">
                <a:solidFill>
                  <a:schemeClr val="dk1"/>
                </a:solidFill>
                <a:latin typeface="Trebuchet MS"/>
                <a:ea typeface="Trebuchet MS"/>
                <a:cs typeface="Trebuchet MS"/>
                <a:sym typeface="Trebuchet MS"/>
              </a:rPr>
              <a:t>Yearly consumption, forecasted consumption, and net margin are the 3 largest churn drivers</a:t>
            </a:r>
          </a:p>
          <a:p>
            <a:pPr marL="108000" marR="0" lvl="1" algn="l" rtl="0">
              <a:lnSpc>
                <a:spcPct val="90000"/>
              </a:lnSpc>
              <a:spcBef>
                <a:spcPts val="0"/>
              </a:spcBef>
              <a:spcAft>
                <a:spcPts val="0"/>
              </a:spcAft>
              <a:buClr>
                <a:srgbClr val="28BA73"/>
              </a:buClr>
              <a:buSzPts val="1600"/>
            </a:pPr>
            <a:endParaRPr lang="en-IN" sz="1600" dirty="0">
              <a:solidFill>
                <a:schemeClr val="dk1"/>
              </a:solidFill>
              <a:latin typeface="Trebuchet MS"/>
              <a:ea typeface="Trebuchet MS"/>
              <a:cs typeface="Trebuchet MS"/>
              <a:sym typeface="Trebuchet MS"/>
            </a:endParaRPr>
          </a:p>
          <a:p>
            <a:pPr marL="108000" marR="0" lvl="1" algn="l" rtl="0">
              <a:lnSpc>
                <a:spcPct val="90000"/>
              </a:lnSpc>
              <a:spcBef>
                <a:spcPts val="0"/>
              </a:spcBef>
              <a:spcAft>
                <a:spcPts val="0"/>
              </a:spcAft>
              <a:buClr>
                <a:srgbClr val="28BA73"/>
              </a:buClr>
              <a:buSzPts val="1600"/>
            </a:pPr>
            <a:endParaRPr lang="en-IN" sz="1600" dirty="0">
              <a:solidFill>
                <a:schemeClr val="dk1"/>
              </a:solidFill>
              <a:latin typeface="Trebuchet MS"/>
              <a:ea typeface="Trebuchet MS"/>
              <a:cs typeface="Trebuchet MS"/>
              <a:sym typeface="Trebuchet MS"/>
            </a:endParaRPr>
          </a:p>
          <a:p>
            <a:pPr marL="108000" marR="0" lvl="1" algn="l" rtl="0">
              <a:lnSpc>
                <a:spcPct val="90000"/>
              </a:lnSpc>
              <a:spcBef>
                <a:spcPts val="0"/>
              </a:spcBef>
              <a:spcAft>
                <a:spcPts val="0"/>
              </a:spcAft>
              <a:buClr>
                <a:srgbClr val="28BA73"/>
              </a:buClr>
              <a:buSzPts val="1600"/>
            </a:pPr>
            <a:endParaRPr lang="en-IN" sz="1600" dirty="0">
              <a:solidFill>
                <a:schemeClr val="dk1"/>
              </a:solidFill>
              <a:latin typeface="Trebuchet MS"/>
              <a:ea typeface="Trebuchet MS"/>
              <a:cs typeface="Trebuchet MS"/>
              <a:sym typeface="Trebuchet MS"/>
            </a:endParaRPr>
          </a:p>
          <a:p>
            <a:pPr marL="108000" marR="0" lvl="1" algn="l" rtl="0">
              <a:lnSpc>
                <a:spcPct val="90000"/>
              </a:lnSpc>
              <a:spcBef>
                <a:spcPts val="0"/>
              </a:spcBef>
              <a:spcAft>
                <a:spcPts val="0"/>
              </a:spcAft>
              <a:buClr>
                <a:srgbClr val="28BA73"/>
              </a:buClr>
              <a:buSzPts val="1600"/>
            </a:pPr>
            <a:endParaRPr lang="en-IN" sz="1600" dirty="0">
              <a:solidFill>
                <a:schemeClr val="dk1"/>
              </a:solidFill>
              <a:latin typeface="Trebuchet MS"/>
              <a:ea typeface="Trebuchet MS"/>
              <a:cs typeface="Trebuchet MS"/>
              <a:sym typeface="Trebuchet MS"/>
            </a:endParaRPr>
          </a:p>
          <a:p>
            <a:pPr marL="108000" marR="0" lvl="1" algn="l" rtl="0">
              <a:lnSpc>
                <a:spcPct val="90000"/>
              </a:lnSpc>
              <a:spcBef>
                <a:spcPts val="0"/>
              </a:spcBef>
              <a:spcAft>
                <a:spcPts val="0"/>
              </a:spcAft>
              <a:buClr>
                <a:srgbClr val="28BA73"/>
              </a:buClr>
              <a:buSzPts val="1600"/>
            </a:pPr>
            <a:r>
              <a:rPr lang="en-IN" sz="1600" dirty="0">
                <a:solidFill>
                  <a:schemeClr val="dk1"/>
                </a:solidFill>
                <a:latin typeface="Trebuchet MS"/>
                <a:ea typeface="Trebuchet MS"/>
                <a:cs typeface="Trebuchet MS"/>
                <a:sym typeface="Trebuchet MS"/>
              </a:rPr>
              <a:t>The discount strategy of 20% is effective but only if targeted appropriately</a:t>
            </a:r>
          </a:p>
          <a:p>
            <a:pPr marL="393750" marR="0" lvl="1" indent="-285750" algn="l" rtl="0">
              <a:lnSpc>
                <a:spcPct val="90000"/>
              </a:lnSpc>
              <a:spcBef>
                <a:spcPts val="0"/>
              </a:spcBef>
              <a:spcAft>
                <a:spcPts val="0"/>
              </a:spcAft>
              <a:buClr>
                <a:srgbClr val="28BA73"/>
              </a:buClr>
              <a:buSzPts val="1600"/>
              <a:buFont typeface="Arial" panose="020B0604020202020204" pitchFamily="34" charset="0"/>
              <a:buChar char="•"/>
            </a:pPr>
            <a:r>
              <a:rPr lang="en-IN" sz="1600" dirty="0">
                <a:solidFill>
                  <a:schemeClr val="dk1"/>
                </a:solidFill>
                <a:latin typeface="Trebuchet MS"/>
                <a:ea typeface="Trebuchet MS"/>
                <a:cs typeface="Trebuchet MS"/>
                <a:sym typeface="Trebuchet MS"/>
              </a:rPr>
              <a:t>Offer discounts to only high-value customers with high churn probability.</a:t>
            </a:r>
            <a:endParaRPr sz="1600" dirty="0">
              <a:solidFill>
                <a:schemeClr val="dk1"/>
              </a:solidFill>
              <a:latin typeface="Trebuchet MS"/>
              <a:ea typeface="Trebuchet MS"/>
              <a:cs typeface="Trebuchet MS"/>
              <a:sym typeface="Trebuchet MS"/>
            </a:endParaRPr>
          </a:p>
        </p:txBody>
      </p:sp>
      <p:pic>
        <p:nvPicPr>
          <p:cNvPr id="3" name="Graphic 2" descr="Upward trend">
            <a:extLst>
              <a:ext uri="{FF2B5EF4-FFF2-40B4-BE49-F238E27FC236}">
                <a16:creationId xmlns:a16="http://schemas.microsoft.com/office/drawing/2014/main" id="{B7356960-A7ED-3C24-B0BF-111FF374EAB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4790" y="813469"/>
            <a:ext cx="1326777" cy="1326777"/>
          </a:xfrm>
          <a:prstGeom prst="rect">
            <a:avLst/>
          </a:prstGeom>
        </p:spPr>
      </p:pic>
      <p:pic>
        <p:nvPicPr>
          <p:cNvPr id="5" name="Graphic 4" descr="Web design">
            <a:extLst>
              <a:ext uri="{FF2B5EF4-FFF2-40B4-BE49-F238E27FC236}">
                <a16:creationId xmlns:a16="http://schemas.microsoft.com/office/drawing/2014/main" id="{7D898605-13DA-77AE-96EF-2B761E16097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94790" y="2511872"/>
            <a:ext cx="1326777" cy="1326777"/>
          </a:xfrm>
          <a:prstGeom prst="rect">
            <a:avLst/>
          </a:prstGeom>
        </p:spPr>
      </p:pic>
      <p:pic>
        <p:nvPicPr>
          <p:cNvPr id="7" name="Graphic 6" descr="Shopping cart">
            <a:extLst>
              <a:ext uri="{FF2B5EF4-FFF2-40B4-BE49-F238E27FC236}">
                <a16:creationId xmlns:a16="http://schemas.microsoft.com/office/drawing/2014/main" id="{C5172C61-EE15-56B2-5447-8FACBE8AF0D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394789" y="4210275"/>
            <a:ext cx="1326777" cy="132677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75</Words>
  <Application>Microsoft Office PowerPoint</Application>
  <PresentationFormat>Widescreen</PresentationFormat>
  <Paragraphs>17</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Trebuchet MS</vt:lpstr>
      <vt:lpstr>BCG Grid 16:9</vt:lpstr>
      <vt:lpstr>Executive summary model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The Boston Consulting Group</dc:creator>
  <cp:lastModifiedBy>Rahul B</cp:lastModifiedBy>
  <cp:revision>1</cp:revision>
  <dcterms:created xsi:type="dcterms:W3CDTF">2016-11-04T11:46:04Z</dcterms:created>
  <dcterms:modified xsi:type="dcterms:W3CDTF">2024-05-29T01:09:55Z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