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6B6"/>
    <a:srgbClr val="FFFFFF"/>
    <a:srgbClr val="9A55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1" d="100"/>
          <a:sy n="81"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308433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369BCD-CDB4-4D0B-9F21-999778D325E1}"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348592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199746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6987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38543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2972549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2589843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1654718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172601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405640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222996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369BCD-CDB4-4D0B-9F21-999778D325E1}"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61609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369BCD-CDB4-4D0B-9F21-999778D325E1}"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374628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218602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3078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369BCD-CDB4-4D0B-9F21-999778D325E1}" type="datetimeFigureOut">
              <a:rPr lang="en-IN" smtClean="0"/>
              <a:t>13-07-2024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187576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369BCD-CDB4-4D0B-9F21-999778D325E1}"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0488E7-F4B5-4908-97AA-D20386097C87}" type="slidenum">
              <a:rPr lang="en-IN" smtClean="0"/>
              <a:t>‹#›</a:t>
            </a:fld>
            <a:endParaRPr lang="en-IN"/>
          </a:p>
        </p:txBody>
      </p:sp>
    </p:spTree>
    <p:extLst>
      <p:ext uri="{BB962C8B-B14F-4D97-AF65-F5344CB8AC3E}">
        <p14:creationId xmlns:p14="http://schemas.microsoft.com/office/powerpoint/2010/main" val="134032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369BCD-CDB4-4D0B-9F21-999778D325E1}" type="datetimeFigureOut">
              <a:rPr lang="en-IN" smtClean="0"/>
              <a:t>13-07-2024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0488E7-F4B5-4908-97AA-D20386097C87}" type="slidenum">
              <a:rPr lang="en-IN" smtClean="0"/>
              <a:t>‹#›</a:t>
            </a:fld>
            <a:endParaRPr lang="en-IN"/>
          </a:p>
        </p:txBody>
      </p:sp>
    </p:spTree>
    <p:extLst>
      <p:ext uri="{BB962C8B-B14F-4D97-AF65-F5344CB8AC3E}">
        <p14:creationId xmlns:p14="http://schemas.microsoft.com/office/powerpoint/2010/main" val="18802055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uoteinspector.com/images/car-insurance/claim-approved-denied/"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quoteinspector.com/images/car-insurance/car-insurance-0625961450/"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9311-1D0F-40D8-6DD1-04065C984AA0}"/>
              </a:ext>
            </a:extLst>
          </p:cNvPr>
          <p:cNvSpPr>
            <a:spLocks noGrp="1"/>
          </p:cNvSpPr>
          <p:nvPr>
            <p:ph type="ctrTitle"/>
          </p:nvPr>
        </p:nvSpPr>
        <p:spPr>
          <a:xfrm>
            <a:off x="-1" y="3974841"/>
            <a:ext cx="12191999" cy="2883159"/>
          </a:xfrm>
          <a:pattFill prst="horzBrick">
            <a:fgClr>
              <a:srgbClr val="2E56B6"/>
            </a:fgClr>
            <a:bgClr>
              <a:schemeClr val="bg1"/>
            </a:bgClr>
          </a:pattFill>
          <a:ln cap="flat">
            <a:solidFill>
              <a:schemeClr val="bg1"/>
            </a:solidFill>
          </a:ln>
        </p:spPr>
        <p:txBody>
          <a:bodyPr>
            <a:noAutofit/>
          </a:bodyPr>
          <a:lstStyle/>
          <a:p>
            <a:pPr algn="ctr"/>
            <a:r>
              <a:rPr lang="en-GB" sz="4000" b="1" u="none" strike="noStrike" dirty="0">
                <a:solidFill>
                  <a:schemeClr val="tx1"/>
                </a:solidFill>
                <a:effectLst/>
                <a:ea typeface="Calibri" panose="020F0502020204030204" pitchFamily="34" charset="0"/>
                <a:cs typeface="Calibri" panose="020F0502020204030204" pitchFamily="34" charset="0"/>
              </a:rPr>
              <a:t>PREDICTIVE MODELING FOR INSURANCE CLAIM PROBABILITY BASED ON COMPREHENSIVE CAR POLICY FEATURES AND SAFETY RATINGS</a:t>
            </a:r>
            <a:br>
              <a:rPr lang="en-GB" sz="3000" b="1" u="none" strike="noStrike" dirty="0">
                <a:solidFill>
                  <a:schemeClr val="tx1"/>
                </a:solidFill>
                <a:effectLst/>
                <a:ea typeface="Calibri" panose="020F0502020204030204" pitchFamily="34" charset="0"/>
                <a:cs typeface="Calibri" panose="020F0502020204030204" pitchFamily="34" charset="0"/>
              </a:rPr>
            </a:br>
            <a:br>
              <a:rPr lang="en-GB" sz="3000" b="1" u="none" strike="noStrike" dirty="0">
                <a:solidFill>
                  <a:schemeClr val="tx1"/>
                </a:solidFill>
                <a:effectLst/>
                <a:ea typeface="Calibri" panose="020F0502020204030204" pitchFamily="34" charset="0"/>
                <a:cs typeface="Calibri" panose="020F0502020204030204" pitchFamily="34" charset="0"/>
              </a:rPr>
            </a:br>
            <a:r>
              <a:rPr lang="en-GB" sz="3000" b="1" u="none" strike="noStrike" dirty="0">
                <a:solidFill>
                  <a:schemeClr val="tx1"/>
                </a:solidFill>
                <a:effectLst/>
                <a:latin typeface="+mn-lt"/>
                <a:ea typeface="Calibri" panose="020F0502020204030204" pitchFamily="34" charset="0"/>
                <a:cs typeface="Calibri" panose="020F0502020204030204" pitchFamily="34" charset="0"/>
              </a:rPr>
              <a:t>Project by: Rahul B</a:t>
            </a:r>
            <a:endParaRPr lang="en-IN" sz="3000" b="1" dirty="0">
              <a:solidFill>
                <a:schemeClr val="tx1"/>
              </a:solidFill>
              <a:latin typeface="+mn-lt"/>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2004C570-EA9B-DFB6-3FB0-AE1C60DF7B4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0" cy="3974841"/>
          </a:xfrm>
          <a:prstGeom prst="rect">
            <a:avLst/>
          </a:prstGeom>
        </p:spPr>
      </p:pic>
    </p:spTree>
    <p:extLst>
      <p:ext uri="{BB962C8B-B14F-4D97-AF65-F5344CB8AC3E}">
        <p14:creationId xmlns:p14="http://schemas.microsoft.com/office/powerpoint/2010/main" val="319792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A89B1-DB03-45A7-84BE-F40880C0C44A}"/>
              </a:ext>
            </a:extLst>
          </p:cNvPr>
          <p:cNvSpPr txBox="1"/>
          <p:nvPr/>
        </p:nvSpPr>
        <p:spPr>
          <a:xfrm>
            <a:off x="403412" y="1511983"/>
            <a:ext cx="7602070" cy="4801314"/>
          </a:xfrm>
          <a:prstGeom prst="rect">
            <a:avLst/>
          </a:prstGeom>
          <a:noFill/>
        </p:spPr>
        <p:txBody>
          <a:bodyPr wrap="square">
            <a:spAutoFit/>
          </a:bodyPr>
          <a:lstStyle/>
          <a:p>
            <a:r>
              <a:rPr lang="en-IN" b="0" dirty="0">
                <a:solidFill>
                  <a:srgbClr val="C586C0"/>
                </a:solidFill>
                <a:effectLst/>
                <a:highlight>
                  <a:srgbClr val="1E1E1E"/>
                </a:highlight>
                <a:latin typeface="Courier New" panose="02070309020205020404" pitchFamily="49" charset="0"/>
              </a:rPr>
              <a:t>from</a:t>
            </a:r>
            <a:r>
              <a:rPr lang="en-IN" b="0" dirty="0">
                <a:solidFill>
                  <a:srgbClr val="D4D4D4"/>
                </a:solidFill>
                <a:effectLst/>
                <a:highlight>
                  <a:srgbClr val="1E1E1E"/>
                </a:highlight>
                <a:latin typeface="Courier New" panose="02070309020205020404" pitchFamily="49" charset="0"/>
              </a:rPr>
              <a:t> sklearn.model_selection </a:t>
            </a:r>
            <a:r>
              <a:rPr lang="en-IN" b="0" dirty="0">
                <a:solidFill>
                  <a:srgbClr val="C586C0"/>
                </a:solidFill>
                <a:effectLst/>
                <a:highlight>
                  <a:srgbClr val="1E1E1E"/>
                </a:highlight>
                <a:latin typeface="Courier New" panose="02070309020205020404" pitchFamily="49" charset="0"/>
              </a:rPr>
              <a:t>import</a:t>
            </a:r>
            <a:r>
              <a:rPr lang="en-IN" b="0" dirty="0">
                <a:solidFill>
                  <a:srgbClr val="D4D4D4"/>
                </a:solidFill>
                <a:effectLst/>
                <a:highlight>
                  <a:srgbClr val="1E1E1E"/>
                </a:highlight>
                <a:latin typeface="Courier New" panose="02070309020205020404" pitchFamily="49" charset="0"/>
              </a:rPr>
              <a:t> GridSearchCV</a:t>
            </a:r>
          </a:p>
          <a:p>
            <a:br>
              <a:rPr lang="en-IN" b="0" dirty="0">
                <a:solidFill>
                  <a:srgbClr val="D4D4D4"/>
                </a:solidFill>
                <a:effectLst/>
                <a:highlight>
                  <a:srgbClr val="1E1E1E"/>
                </a:highlight>
                <a:latin typeface="Courier New" panose="02070309020205020404" pitchFamily="49" charset="0"/>
              </a:rPr>
            </a:br>
            <a:r>
              <a:rPr lang="en-IN" b="0" dirty="0">
                <a:solidFill>
                  <a:srgbClr val="D4D4D4"/>
                </a:solidFill>
                <a:effectLst/>
                <a:highlight>
                  <a:srgbClr val="1E1E1E"/>
                </a:highlight>
                <a:latin typeface="Courier New" panose="02070309020205020404" pitchFamily="49" charset="0"/>
              </a:rPr>
              <a:t>param_grid = </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    </a:t>
            </a:r>
            <a:r>
              <a:rPr lang="en-IN" b="0" dirty="0">
                <a:solidFill>
                  <a:srgbClr val="CE9178"/>
                </a:solidFill>
                <a:effectLst/>
                <a:highlight>
                  <a:srgbClr val="1E1E1E"/>
                </a:highlight>
                <a:latin typeface="Courier New" panose="02070309020205020404" pitchFamily="49" charset="0"/>
              </a:rPr>
              <a:t>'n_estimators'</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a:t>
            </a:r>
            <a:r>
              <a:rPr lang="en-IN" b="0" dirty="0">
                <a:solidFill>
                  <a:srgbClr val="DCDCDC"/>
                </a:solidFill>
                <a:effectLst/>
                <a:highlight>
                  <a:srgbClr val="1E1E1E"/>
                </a:highlight>
                <a:latin typeface="Courier New" panose="02070309020205020404" pitchFamily="49" charset="0"/>
              </a:rPr>
              <a:t>[</a:t>
            </a:r>
            <a:r>
              <a:rPr lang="en-IN" b="0" dirty="0">
                <a:solidFill>
                  <a:srgbClr val="B5CEA8"/>
                </a:solidFill>
                <a:effectLst/>
                <a:highlight>
                  <a:srgbClr val="1E1E1E"/>
                </a:highlight>
                <a:latin typeface="Courier New" panose="02070309020205020404" pitchFamily="49" charset="0"/>
              </a:rPr>
              <a:t>100</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a:t>
            </a:r>
            <a:r>
              <a:rPr lang="en-IN" b="0" dirty="0">
                <a:solidFill>
                  <a:srgbClr val="B5CEA8"/>
                </a:solidFill>
                <a:effectLst/>
                <a:highlight>
                  <a:srgbClr val="1E1E1E"/>
                </a:highlight>
                <a:latin typeface="Courier New" panose="02070309020205020404" pitchFamily="49" charset="0"/>
              </a:rPr>
              <a:t>200</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a:t>
            </a:r>
            <a:r>
              <a:rPr lang="en-IN" b="0" dirty="0">
                <a:solidFill>
                  <a:srgbClr val="B5CEA8"/>
                </a:solidFill>
                <a:effectLst/>
                <a:highlight>
                  <a:srgbClr val="1E1E1E"/>
                </a:highlight>
                <a:latin typeface="Courier New" panose="02070309020205020404" pitchFamily="49" charset="0"/>
              </a:rPr>
              <a:t>400</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    </a:t>
            </a:r>
            <a:r>
              <a:rPr lang="en-IN" b="0" dirty="0">
                <a:solidFill>
                  <a:srgbClr val="CE9178"/>
                </a:solidFill>
                <a:effectLst/>
                <a:highlight>
                  <a:srgbClr val="1E1E1E"/>
                </a:highlight>
                <a:latin typeface="Courier New" panose="02070309020205020404" pitchFamily="49" charset="0"/>
              </a:rPr>
              <a:t>'max_depth'</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a:t>
            </a:r>
            <a:r>
              <a:rPr lang="en-IN" b="0" dirty="0">
                <a:solidFill>
                  <a:srgbClr val="DCDCDC"/>
                </a:solidFill>
                <a:effectLst/>
                <a:highlight>
                  <a:srgbClr val="1E1E1E"/>
                </a:highlight>
                <a:latin typeface="Courier New" panose="02070309020205020404" pitchFamily="49" charset="0"/>
              </a:rPr>
              <a:t>[</a:t>
            </a:r>
            <a:r>
              <a:rPr lang="en-IN" b="0" dirty="0">
                <a:solidFill>
                  <a:srgbClr val="B5CEA8"/>
                </a:solidFill>
                <a:effectLst/>
                <a:highlight>
                  <a:srgbClr val="1E1E1E"/>
                </a:highlight>
                <a:latin typeface="Courier New" panose="02070309020205020404" pitchFamily="49" charset="0"/>
              </a:rPr>
              <a:t>10</a:t>
            </a:r>
            <a:r>
              <a:rPr lang="en-IN" b="0" dirty="0">
                <a:solidFill>
                  <a:srgbClr val="DCDCDC"/>
                </a:solidFill>
                <a:effectLst/>
                <a:highlight>
                  <a:srgbClr val="1E1E1E"/>
                </a:highlight>
                <a:latin typeface="Courier New" panose="02070309020205020404" pitchFamily="49" charset="0"/>
              </a:rPr>
              <a:t>,</a:t>
            </a:r>
            <a:r>
              <a:rPr lang="en-IN" b="0" dirty="0">
                <a:solidFill>
                  <a:srgbClr val="B5CEA8"/>
                </a:solidFill>
                <a:effectLst/>
                <a:highlight>
                  <a:srgbClr val="1E1E1E"/>
                </a:highlight>
                <a:latin typeface="Courier New" panose="02070309020205020404" pitchFamily="49" charset="0"/>
              </a:rPr>
              <a:t>15</a:t>
            </a:r>
            <a:r>
              <a:rPr lang="en-IN" b="0" dirty="0">
                <a:solidFill>
                  <a:srgbClr val="DCDCDC"/>
                </a:solidFill>
                <a:effectLst/>
                <a:highlight>
                  <a:srgbClr val="1E1E1E"/>
                </a:highlight>
                <a:latin typeface="Courier New" panose="02070309020205020404" pitchFamily="49" charset="0"/>
              </a:rPr>
              <a:t>,</a:t>
            </a:r>
            <a:r>
              <a:rPr lang="en-IN" b="0" dirty="0">
                <a:solidFill>
                  <a:srgbClr val="B5CEA8"/>
                </a:solidFill>
                <a:effectLst/>
                <a:highlight>
                  <a:srgbClr val="1E1E1E"/>
                </a:highlight>
                <a:latin typeface="Courier New" panose="02070309020205020404" pitchFamily="49" charset="0"/>
              </a:rPr>
              <a:t>20</a:t>
            </a:r>
            <a:r>
              <a:rPr lang="en-IN" b="0" dirty="0">
                <a:solidFill>
                  <a:srgbClr val="DCDCDC"/>
                </a:solidFill>
                <a:effectLst/>
                <a:highlight>
                  <a:srgbClr val="1E1E1E"/>
                </a:highlight>
                <a:latin typeface="Courier New" panose="02070309020205020404" pitchFamily="49" charset="0"/>
              </a:rPr>
              <a:t>,</a:t>
            </a:r>
            <a:r>
              <a:rPr lang="en-IN" b="0" dirty="0">
                <a:solidFill>
                  <a:srgbClr val="B5CEA8"/>
                </a:solidFill>
                <a:effectLst/>
                <a:highlight>
                  <a:srgbClr val="1E1E1E"/>
                </a:highlight>
                <a:latin typeface="Courier New" panose="02070309020205020404" pitchFamily="49" charset="0"/>
              </a:rPr>
              <a:t>25</a:t>
            </a:r>
            <a:r>
              <a:rPr lang="en-IN" b="0" dirty="0">
                <a:solidFill>
                  <a:srgbClr val="DCDCDC"/>
                </a:solidFill>
                <a:effectLst/>
                <a:highlight>
                  <a:srgbClr val="1E1E1E"/>
                </a:highlight>
                <a:latin typeface="Courier New" panose="02070309020205020404" pitchFamily="49" charset="0"/>
              </a:rPr>
              <a:t>,</a:t>
            </a:r>
            <a:r>
              <a:rPr lang="en-IN" b="0" dirty="0">
                <a:solidFill>
                  <a:srgbClr val="B5CEA8"/>
                </a:solidFill>
                <a:effectLst/>
                <a:highlight>
                  <a:srgbClr val="1E1E1E"/>
                </a:highlight>
                <a:latin typeface="Courier New" panose="02070309020205020404" pitchFamily="49" charset="0"/>
              </a:rPr>
              <a:t>30</a:t>
            </a:r>
            <a:r>
              <a:rPr lang="en-IN" b="0" dirty="0">
                <a:solidFill>
                  <a:srgbClr val="DCDCDC"/>
                </a:solidFill>
                <a:effectLst/>
                <a:highlight>
                  <a:srgbClr val="1E1E1E"/>
                </a:highlight>
                <a:latin typeface="Courier New" panose="02070309020205020404" pitchFamily="49" charset="0"/>
              </a:rPr>
              <a:t>,</a:t>
            </a:r>
            <a:r>
              <a:rPr lang="en-IN" b="0" dirty="0">
                <a:solidFill>
                  <a:srgbClr val="B5CEA8"/>
                </a:solidFill>
                <a:effectLst/>
                <a:highlight>
                  <a:srgbClr val="1E1E1E"/>
                </a:highlight>
                <a:latin typeface="Courier New" panose="02070309020205020404" pitchFamily="49" charset="0"/>
              </a:rPr>
              <a:t>35</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br>
              <a:rPr lang="en-IN" b="0" dirty="0">
                <a:solidFill>
                  <a:srgbClr val="D4D4D4"/>
                </a:solidFill>
                <a:effectLst/>
                <a:highlight>
                  <a:srgbClr val="1E1E1E"/>
                </a:highlight>
                <a:latin typeface="Courier New" panose="02070309020205020404" pitchFamily="49" charset="0"/>
              </a:rPr>
            </a:br>
            <a:r>
              <a:rPr lang="en-IN" b="0" dirty="0">
                <a:solidFill>
                  <a:srgbClr val="D4D4D4"/>
                </a:solidFill>
                <a:effectLst/>
                <a:highlight>
                  <a:srgbClr val="1E1E1E"/>
                </a:highlight>
                <a:latin typeface="Courier New" panose="02070309020205020404" pitchFamily="49" charset="0"/>
              </a:rPr>
              <a:t>rf_model = RandomForestClassifier</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random_state=</a:t>
            </a:r>
            <a:r>
              <a:rPr lang="en-IN" b="0" dirty="0">
                <a:solidFill>
                  <a:srgbClr val="B5CEA8"/>
                </a:solidFill>
                <a:effectLst/>
                <a:highlight>
                  <a:srgbClr val="1E1E1E"/>
                </a:highlight>
                <a:latin typeface="Courier New" panose="02070309020205020404" pitchFamily="49" charset="0"/>
              </a:rPr>
              <a:t>42</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grid_search = GridSearchCV</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rf_model</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param_grid</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cv=</a:t>
            </a:r>
            <a:r>
              <a:rPr lang="en-IN" b="0" dirty="0">
                <a:solidFill>
                  <a:srgbClr val="B5CEA8"/>
                </a:solidFill>
                <a:effectLst/>
                <a:highlight>
                  <a:srgbClr val="1E1E1E"/>
                </a:highlight>
                <a:latin typeface="Courier New" panose="02070309020205020404" pitchFamily="49" charset="0"/>
              </a:rPr>
              <a:t>5</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grid_search.fit</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X_train</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y_train</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br>
              <a:rPr lang="en-IN" b="0" dirty="0">
                <a:solidFill>
                  <a:srgbClr val="D4D4D4"/>
                </a:solidFill>
                <a:effectLst/>
                <a:highlight>
                  <a:srgbClr val="1E1E1E"/>
                </a:highlight>
                <a:latin typeface="Courier New" panose="02070309020205020404" pitchFamily="49" charset="0"/>
              </a:rPr>
            </a:br>
            <a:r>
              <a:rPr lang="en-IN" b="0" dirty="0">
                <a:solidFill>
                  <a:srgbClr val="D4D4D4"/>
                </a:solidFill>
                <a:effectLst/>
                <a:highlight>
                  <a:srgbClr val="1E1E1E"/>
                </a:highlight>
                <a:latin typeface="Courier New" panose="02070309020205020404" pitchFamily="49" charset="0"/>
              </a:rPr>
              <a:t>best_params = grid_search.best_params_</a:t>
            </a:r>
            <a:br>
              <a:rPr lang="en-IN" b="0" dirty="0">
                <a:solidFill>
                  <a:srgbClr val="D4D4D4"/>
                </a:solidFill>
                <a:effectLst/>
                <a:highlight>
                  <a:srgbClr val="1E1E1E"/>
                </a:highlight>
                <a:latin typeface="Courier New" panose="02070309020205020404" pitchFamily="49" charset="0"/>
              </a:rPr>
            </a:br>
            <a:r>
              <a:rPr lang="en-IN" b="0" dirty="0">
                <a:solidFill>
                  <a:srgbClr val="DCDCAA"/>
                </a:solidFill>
                <a:effectLst/>
                <a:highlight>
                  <a:srgbClr val="1E1E1E"/>
                </a:highlight>
                <a:latin typeface="Courier New" panose="02070309020205020404" pitchFamily="49" charset="0"/>
              </a:rPr>
              <a:t>print</a:t>
            </a:r>
            <a:r>
              <a:rPr lang="en-IN" b="0" dirty="0">
                <a:solidFill>
                  <a:srgbClr val="DCDCDC"/>
                </a:solidFill>
                <a:effectLst/>
                <a:highlight>
                  <a:srgbClr val="1E1E1E"/>
                </a:highlight>
                <a:latin typeface="Courier New" panose="02070309020205020404" pitchFamily="49" charset="0"/>
              </a:rPr>
              <a:t>(</a:t>
            </a:r>
            <a:r>
              <a:rPr lang="en-IN" b="0" dirty="0">
                <a:solidFill>
                  <a:srgbClr val="CE9178"/>
                </a:solidFill>
                <a:effectLst/>
                <a:highlight>
                  <a:srgbClr val="1E1E1E"/>
                </a:highlight>
                <a:latin typeface="Courier New" panose="02070309020205020404" pitchFamily="49" charset="0"/>
              </a:rPr>
              <a:t>"Best parameters:"</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best_params</a:t>
            </a:r>
            <a:r>
              <a:rPr lang="en-IN" b="0" dirty="0">
                <a:solidFill>
                  <a:srgbClr val="DCDCDC"/>
                </a:solidFill>
                <a:effectLst/>
                <a:highlight>
                  <a:srgbClr val="1E1E1E"/>
                </a:highlight>
                <a:latin typeface="Courier New" panose="02070309020205020404" pitchFamily="49" charset="0"/>
              </a:rPr>
              <a:t>)</a:t>
            </a:r>
          </a:p>
          <a:p>
            <a:endParaRPr lang="en-IN" dirty="0">
              <a:solidFill>
                <a:srgbClr val="DCDCDC"/>
              </a:solidFill>
              <a:highlight>
                <a:srgbClr val="1E1E1E"/>
              </a:highlight>
              <a:latin typeface="Courier New" panose="02070309020205020404" pitchFamily="49" charset="0"/>
            </a:endParaRPr>
          </a:p>
          <a:p>
            <a:pPr marL="285750" indent="-285750">
              <a:buFont typeface="Arial" panose="020B0604020202020204" pitchFamily="34" charset="0"/>
              <a:buChar char="•"/>
            </a:pPr>
            <a:r>
              <a:rPr lang="en-IN" dirty="0"/>
              <a:t>THE BEST PARAMS OBTAINED ARE:</a:t>
            </a:r>
          </a:p>
          <a:p>
            <a:pPr marL="742950" lvl="1" indent="-285750">
              <a:buFont typeface="Arial" panose="020B0604020202020204" pitchFamily="34" charset="0"/>
              <a:buChar char="•"/>
            </a:pPr>
            <a:r>
              <a:rPr lang="en-IN" dirty="0"/>
              <a:t>n_estimators: 200</a:t>
            </a:r>
          </a:p>
          <a:p>
            <a:pPr marL="742950" lvl="1" indent="-285750">
              <a:buFont typeface="Arial" panose="020B0604020202020204" pitchFamily="34" charset="0"/>
              <a:buChar char="•"/>
            </a:pPr>
            <a:r>
              <a:rPr lang="en-IN" dirty="0"/>
              <a:t>max_depth: 30</a:t>
            </a:r>
          </a:p>
        </p:txBody>
      </p:sp>
      <p:sp>
        <p:nvSpPr>
          <p:cNvPr id="4" name="Title 1">
            <a:extLst>
              <a:ext uri="{FF2B5EF4-FFF2-40B4-BE49-F238E27FC236}">
                <a16:creationId xmlns:a16="http://schemas.microsoft.com/office/drawing/2014/main" id="{1F1AF2AB-2805-B797-1DEC-898E2C05DD90}"/>
              </a:ext>
            </a:extLst>
          </p:cNvPr>
          <p:cNvSpPr txBox="1">
            <a:spLocks/>
          </p:cNvSpPr>
          <p:nvPr/>
        </p:nvSpPr>
        <p:spPr>
          <a:xfrm>
            <a:off x="403412" y="392303"/>
            <a:ext cx="10299795" cy="77544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5. MODELLING</a:t>
            </a:r>
          </a:p>
        </p:txBody>
      </p:sp>
    </p:spTree>
    <p:extLst>
      <p:ext uri="{BB962C8B-B14F-4D97-AF65-F5344CB8AC3E}">
        <p14:creationId xmlns:p14="http://schemas.microsoft.com/office/powerpoint/2010/main" val="150256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25ED535F-3FB3-6A0F-BF88-C9DAA53CF378}"/>
              </a:ext>
            </a:extLst>
          </p:cNvPr>
          <p:cNvSpPr txBox="1"/>
          <p:nvPr/>
        </p:nvSpPr>
        <p:spPr>
          <a:xfrm>
            <a:off x="546847" y="2353337"/>
            <a:ext cx="6096000" cy="1200329"/>
          </a:xfrm>
          <a:prstGeom prst="rect">
            <a:avLst/>
          </a:prstGeom>
          <a:noFill/>
        </p:spPr>
        <p:txBody>
          <a:bodyPr wrap="square">
            <a:spAutoFit/>
          </a:bodyPr>
          <a:lstStyle/>
          <a:p>
            <a:r>
              <a:rPr lang="en-IN" dirty="0"/>
              <a:t>INITIALIZING OUR MODEL WITH BEST PARAMS</a:t>
            </a:r>
            <a:endParaRPr lang="en-IN" b="0" dirty="0">
              <a:solidFill>
                <a:srgbClr val="D4D4D4"/>
              </a:solidFill>
              <a:effectLst/>
              <a:highlight>
                <a:srgbClr val="1E1E1E"/>
              </a:highlight>
              <a:latin typeface="Courier New" panose="02070309020205020404" pitchFamily="49" charset="0"/>
            </a:endParaRPr>
          </a:p>
          <a:p>
            <a:endParaRPr lang="en-IN" dirty="0">
              <a:solidFill>
                <a:srgbClr val="D4D4D4"/>
              </a:solidFill>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RandomForestClassifier</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n_estimators=</a:t>
            </a:r>
            <a:r>
              <a:rPr lang="en-IN" b="0" dirty="0">
                <a:solidFill>
                  <a:srgbClr val="B5CEA8"/>
                </a:solidFill>
                <a:effectLst/>
                <a:highlight>
                  <a:srgbClr val="1E1E1E"/>
                </a:highlight>
                <a:latin typeface="Courier New" panose="02070309020205020404" pitchFamily="49" charset="0"/>
              </a:rPr>
              <a:t>200</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max_depth=</a:t>
            </a:r>
            <a:r>
              <a:rPr lang="en-IN" b="0" dirty="0">
                <a:solidFill>
                  <a:srgbClr val="B5CEA8"/>
                </a:solidFill>
                <a:effectLst/>
                <a:highlight>
                  <a:srgbClr val="1E1E1E"/>
                </a:highlight>
                <a:latin typeface="Courier New" panose="02070309020205020404" pitchFamily="49" charset="0"/>
              </a:rPr>
              <a:t>30</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random_state=</a:t>
            </a:r>
            <a:r>
              <a:rPr lang="en-IN" b="0" dirty="0">
                <a:solidFill>
                  <a:srgbClr val="B5CEA8"/>
                </a:solidFill>
                <a:effectLst/>
                <a:highlight>
                  <a:srgbClr val="1E1E1E"/>
                </a:highlight>
                <a:latin typeface="Courier New" panose="02070309020205020404" pitchFamily="49" charset="0"/>
              </a:rPr>
              <a:t>42</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p:txBody>
      </p:sp>
      <p:sp>
        <p:nvSpPr>
          <p:cNvPr id="29" name="Title 1">
            <a:extLst>
              <a:ext uri="{FF2B5EF4-FFF2-40B4-BE49-F238E27FC236}">
                <a16:creationId xmlns:a16="http://schemas.microsoft.com/office/drawing/2014/main" id="{A1A1CAAF-8951-EE88-E371-48A659D2DF3A}"/>
              </a:ext>
            </a:extLst>
          </p:cNvPr>
          <p:cNvSpPr>
            <a:spLocks noGrp="1"/>
          </p:cNvSpPr>
          <p:nvPr>
            <p:ph type="title"/>
          </p:nvPr>
        </p:nvSpPr>
        <p:spPr>
          <a:xfrm>
            <a:off x="715682" y="1397748"/>
            <a:ext cx="4916099" cy="592196"/>
          </a:xfrm>
        </p:spPr>
        <p:txBody>
          <a:bodyPr/>
          <a:lstStyle/>
          <a:p>
            <a:r>
              <a:rPr lang="en-IN" sz="2400" dirty="0"/>
              <a:t>MODELLING WITH ALL FEATURES</a:t>
            </a:r>
          </a:p>
        </p:txBody>
      </p:sp>
      <p:pic>
        <p:nvPicPr>
          <p:cNvPr id="33" name="Picture 32">
            <a:extLst>
              <a:ext uri="{FF2B5EF4-FFF2-40B4-BE49-F238E27FC236}">
                <a16:creationId xmlns:a16="http://schemas.microsoft.com/office/drawing/2014/main" id="{D9E3BE91-1637-ED99-0180-985B55447178}"/>
              </a:ext>
            </a:extLst>
          </p:cNvPr>
          <p:cNvPicPr>
            <a:picLocks noChangeAspect="1"/>
          </p:cNvPicPr>
          <p:nvPr/>
        </p:nvPicPr>
        <p:blipFill>
          <a:blip r:embed="rId2"/>
          <a:stretch>
            <a:fillRect/>
          </a:stretch>
        </p:blipFill>
        <p:spPr>
          <a:xfrm>
            <a:off x="994222" y="3917059"/>
            <a:ext cx="4359018" cy="1966130"/>
          </a:xfrm>
          <a:prstGeom prst="rect">
            <a:avLst/>
          </a:prstGeom>
        </p:spPr>
      </p:pic>
      <p:sp>
        <p:nvSpPr>
          <p:cNvPr id="34" name="Title 1">
            <a:extLst>
              <a:ext uri="{FF2B5EF4-FFF2-40B4-BE49-F238E27FC236}">
                <a16:creationId xmlns:a16="http://schemas.microsoft.com/office/drawing/2014/main" id="{4BA32851-79CF-A28C-949B-B0C695834AC4}"/>
              </a:ext>
            </a:extLst>
          </p:cNvPr>
          <p:cNvSpPr txBox="1">
            <a:spLocks/>
          </p:cNvSpPr>
          <p:nvPr/>
        </p:nvSpPr>
        <p:spPr>
          <a:xfrm>
            <a:off x="269054" y="390994"/>
            <a:ext cx="6366436" cy="8250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6. MODEL EVALUATION</a:t>
            </a:r>
          </a:p>
        </p:txBody>
      </p:sp>
      <p:pic>
        <p:nvPicPr>
          <p:cNvPr id="5126" name="Picture 6">
            <a:extLst>
              <a:ext uri="{FF2B5EF4-FFF2-40B4-BE49-F238E27FC236}">
                <a16:creationId xmlns:a16="http://schemas.microsoft.com/office/drawing/2014/main" id="{825A874A-56D4-91A5-CC9F-01388ABC8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220" y="562005"/>
            <a:ext cx="3851358" cy="285587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249CBECB-30DE-70BD-2E78-B76FD4A05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220" y="3553667"/>
            <a:ext cx="3851358" cy="285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BF43-650F-EB96-2C89-A69B659E6AEF}"/>
              </a:ext>
            </a:extLst>
          </p:cNvPr>
          <p:cNvSpPr>
            <a:spLocks noGrp="1"/>
          </p:cNvSpPr>
          <p:nvPr>
            <p:ph type="title"/>
          </p:nvPr>
        </p:nvSpPr>
        <p:spPr>
          <a:xfrm>
            <a:off x="715682" y="564472"/>
            <a:ext cx="4439023" cy="825058"/>
          </a:xfrm>
        </p:spPr>
        <p:txBody>
          <a:bodyPr/>
          <a:lstStyle/>
          <a:p>
            <a:r>
              <a:rPr lang="en-IN" dirty="0"/>
              <a:t>MODELLING WITH SELECTING ONLY THE BEST FEATURES</a:t>
            </a:r>
          </a:p>
        </p:txBody>
      </p:sp>
      <p:pic>
        <p:nvPicPr>
          <p:cNvPr id="5122" name="Picture 2">
            <a:extLst>
              <a:ext uri="{FF2B5EF4-FFF2-40B4-BE49-F238E27FC236}">
                <a16:creationId xmlns:a16="http://schemas.microsoft.com/office/drawing/2014/main" id="{8CC80B93-BA57-92FC-F074-037253B03A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0220" y="564471"/>
            <a:ext cx="3851358" cy="285094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797D1574-DE81-84E5-416D-580343DE9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220" y="3553666"/>
            <a:ext cx="3851358" cy="2850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122B28-FEB4-21F0-474A-105C497AB3A8}"/>
              </a:ext>
            </a:extLst>
          </p:cNvPr>
          <p:cNvPicPr>
            <a:picLocks noChangeAspect="1"/>
          </p:cNvPicPr>
          <p:nvPr/>
        </p:nvPicPr>
        <p:blipFill>
          <a:blip r:embed="rId4"/>
          <a:stretch>
            <a:fillRect/>
          </a:stretch>
        </p:blipFill>
        <p:spPr>
          <a:xfrm>
            <a:off x="1056749" y="3790687"/>
            <a:ext cx="4359018" cy="2019475"/>
          </a:xfrm>
          <a:prstGeom prst="rect">
            <a:avLst/>
          </a:prstGeom>
        </p:spPr>
      </p:pic>
      <p:sp>
        <p:nvSpPr>
          <p:cNvPr id="8" name="TextBox 7">
            <a:extLst>
              <a:ext uri="{FF2B5EF4-FFF2-40B4-BE49-F238E27FC236}">
                <a16:creationId xmlns:a16="http://schemas.microsoft.com/office/drawing/2014/main" id="{7547AA9F-B0D2-1913-6879-0B67762573CF}"/>
              </a:ext>
            </a:extLst>
          </p:cNvPr>
          <p:cNvSpPr txBox="1"/>
          <p:nvPr/>
        </p:nvSpPr>
        <p:spPr>
          <a:xfrm>
            <a:off x="564776" y="1989944"/>
            <a:ext cx="6096000" cy="1200329"/>
          </a:xfrm>
          <a:prstGeom prst="rect">
            <a:avLst/>
          </a:prstGeom>
          <a:noFill/>
        </p:spPr>
        <p:txBody>
          <a:bodyPr wrap="square">
            <a:spAutoFit/>
          </a:bodyPr>
          <a:lstStyle/>
          <a:p>
            <a:r>
              <a:rPr lang="en-IN" dirty="0"/>
              <a:t>INITIALIZING OUR MODEL WITH BEST PARAMS</a:t>
            </a:r>
            <a:endParaRPr lang="en-IN" b="0" dirty="0">
              <a:solidFill>
                <a:srgbClr val="D4D4D4"/>
              </a:solidFill>
              <a:effectLst/>
              <a:highlight>
                <a:srgbClr val="1E1E1E"/>
              </a:highlight>
              <a:latin typeface="Courier New" panose="02070309020205020404" pitchFamily="49" charset="0"/>
            </a:endParaRPr>
          </a:p>
          <a:p>
            <a:endParaRPr lang="en-IN" dirty="0">
              <a:solidFill>
                <a:srgbClr val="D4D4D4"/>
              </a:solidFill>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RandomForestClassifier</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n_estimators=</a:t>
            </a:r>
            <a:r>
              <a:rPr lang="en-IN" b="0" dirty="0">
                <a:solidFill>
                  <a:srgbClr val="B5CEA8"/>
                </a:solidFill>
                <a:effectLst/>
                <a:highlight>
                  <a:srgbClr val="1E1E1E"/>
                </a:highlight>
                <a:latin typeface="Courier New" panose="02070309020205020404" pitchFamily="49" charset="0"/>
              </a:rPr>
              <a:t>200</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max_depth=</a:t>
            </a:r>
            <a:r>
              <a:rPr lang="en-IN" b="0" dirty="0">
                <a:solidFill>
                  <a:srgbClr val="B5CEA8"/>
                </a:solidFill>
                <a:effectLst/>
                <a:highlight>
                  <a:srgbClr val="1E1E1E"/>
                </a:highlight>
                <a:latin typeface="Courier New" panose="02070309020205020404" pitchFamily="49" charset="0"/>
              </a:rPr>
              <a:t>30</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random_state=</a:t>
            </a:r>
            <a:r>
              <a:rPr lang="en-IN" b="0" dirty="0">
                <a:solidFill>
                  <a:srgbClr val="B5CEA8"/>
                </a:solidFill>
                <a:effectLst/>
                <a:highlight>
                  <a:srgbClr val="1E1E1E"/>
                </a:highlight>
                <a:latin typeface="Courier New" panose="02070309020205020404" pitchFamily="49" charset="0"/>
              </a:rPr>
              <a:t>42</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p:txBody>
      </p:sp>
    </p:spTree>
    <p:extLst>
      <p:ext uri="{BB962C8B-B14F-4D97-AF65-F5344CB8AC3E}">
        <p14:creationId xmlns:p14="http://schemas.microsoft.com/office/powerpoint/2010/main" val="370718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32E76-63BB-79AC-C9E7-458A4054357B}"/>
              </a:ext>
            </a:extLst>
          </p:cNvPr>
          <p:cNvSpPr txBox="1"/>
          <p:nvPr/>
        </p:nvSpPr>
        <p:spPr>
          <a:xfrm>
            <a:off x="1192306" y="878542"/>
            <a:ext cx="4381328" cy="738664"/>
          </a:xfrm>
          <a:prstGeom prst="rect">
            <a:avLst/>
          </a:prstGeom>
          <a:noFill/>
        </p:spPr>
        <p:txBody>
          <a:bodyPr wrap="none" rtlCol="0">
            <a:spAutoFit/>
          </a:bodyPr>
          <a:lstStyle/>
          <a:p>
            <a:r>
              <a:rPr lang="en-IN" sz="4200" dirty="0">
                <a:latin typeface="+mj-lt"/>
              </a:rPr>
              <a:t>7. CONCLUSION</a:t>
            </a:r>
          </a:p>
        </p:txBody>
      </p:sp>
      <p:sp>
        <p:nvSpPr>
          <p:cNvPr id="4" name="TextBox 3">
            <a:extLst>
              <a:ext uri="{FF2B5EF4-FFF2-40B4-BE49-F238E27FC236}">
                <a16:creationId xmlns:a16="http://schemas.microsoft.com/office/drawing/2014/main" id="{F352F403-EBA6-21A0-3454-753E12E2DE65}"/>
              </a:ext>
            </a:extLst>
          </p:cNvPr>
          <p:cNvSpPr txBox="1"/>
          <p:nvPr/>
        </p:nvSpPr>
        <p:spPr>
          <a:xfrm>
            <a:off x="1192306" y="1617206"/>
            <a:ext cx="9087439" cy="4801314"/>
          </a:xfrm>
          <a:prstGeom prst="rect">
            <a:avLst/>
          </a:prstGeom>
          <a:noFill/>
        </p:spPr>
        <p:txBody>
          <a:bodyPr wrap="square" rtlCol="0">
            <a:spAutoFit/>
          </a:bodyPr>
          <a:lstStyle/>
          <a:p>
            <a:pPr marL="285750" indent="-285750">
              <a:buFont typeface="Arial" panose="020B0604020202020204" pitchFamily="34" charset="0"/>
              <a:buChar char="•"/>
            </a:pPr>
            <a:r>
              <a:rPr lang="en-IN" dirty="0"/>
              <a:t>ANALYZING THE TARGET COLUMN AND TREATING THIS AS A CLASSIFICATION PROBLEM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OVERSAMPLING OF MINORITY CLASS WAS NECESSARY TO NORMALIZE THE TARGET COLUMN, OTHERWISE OUR MODEL WAS PRONE TO PREDICTING THE WRONG CLASS.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FEATURE EXTRACTION PLAYS A MAJOR ROLE WHEN THE DATASET HAS MANY COLUMNS AND EXTRACTING THOSE COLUMNS THAT AFFECT THE PERFORMANCE AND ACCURACY OF OUR MODEL BECOMES NECESSARY.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COMPARING THE RESULTS OF BOTH MODELS, THE MODEL WITH THE BEST FEATURES PERFORMED SLIGHTLY BETTER THAN THE OTHER WITH ALL FEATURES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SINCE WE HAVE OVERSAMPLED THE MINORITY CLASS AND TRAINED THE MODEL, IT CAN PERFORM WELL ON ACTUAL DATA CONTAINING BIAS AND VARIANCE WITH 94% ACCURACY.</a:t>
            </a:r>
          </a:p>
        </p:txBody>
      </p:sp>
    </p:spTree>
    <p:extLst>
      <p:ext uri="{BB962C8B-B14F-4D97-AF65-F5344CB8AC3E}">
        <p14:creationId xmlns:p14="http://schemas.microsoft.com/office/powerpoint/2010/main" val="373532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CE05B-CDB2-4C83-687A-A9F45CC778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7434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EAB0C-681C-E989-34CB-5BFE5107165B}"/>
              </a:ext>
            </a:extLst>
          </p:cNvPr>
          <p:cNvSpPr txBox="1"/>
          <p:nvPr/>
        </p:nvSpPr>
        <p:spPr>
          <a:xfrm>
            <a:off x="0" y="12680"/>
            <a:ext cx="5374433" cy="6832640"/>
          </a:xfrm>
          <a:prstGeom prst="rect">
            <a:avLst/>
          </a:prstGeom>
          <a:solidFill>
            <a:srgbClr val="FFFFFF"/>
          </a:solidFill>
        </p:spPr>
        <p:txBody>
          <a:bodyPr wrap="square" rtlCol="0">
            <a:spAutoFit/>
          </a:bodyPr>
          <a:lstStyle/>
          <a:p>
            <a:pPr algn="ctr"/>
            <a:endParaRPr lang="en-IN" sz="3000" b="1" dirty="0">
              <a:solidFill>
                <a:schemeClr val="bg1"/>
              </a:solidFill>
              <a:latin typeface="+mj-lt"/>
            </a:endParaRPr>
          </a:p>
          <a:p>
            <a:pPr algn="ctr"/>
            <a:r>
              <a:rPr lang="en-IN" sz="4000" b="1" dirty="0">
                <a:solidFill>
                  <a:schemeClr val="bg1"/>
                </a:solidFill>
                <a:latin typeface="+mj-lt"/>
              </a:rPr>
              <a:t>Contents</a:t>
            </a:r>
            <a:r>
              <a:rPr lang="en-IN" sz="3600" b="1" dirty="0">
                <a:solidFill>
                  <a:schemeClr val="bg1"/>
                </a:solidFill>
              </a:rPr>
              <a:t>:</a:t>
            </a:r>
          </a:p>
          <a:p>
            <a:endParaRPr lang="en-IN" dirty="0">
              <a:solidFill>
                <a:schemeClr val="bg1"/>
              </a:solidFill>
            </a:endParaRPr>
          </a:p>
          <a:p>
            <a:endParaRPr lang="en-IN" dirty="0">
              <a:solidFill>
                <a:schemeClr val="bg1"/>
              </a:solidFill>
            </a:endParaRPr>
          </a:p>
          <a:p>
            <a:pPr marL="457200" indent="-457200">
              <a:buFont typeface="+mj-lt"/>
              <a:buAutoNum type="arabicPeriod"/>
            </a:pPr>
            <a:r>
              <a:rPr lang="en-IN" sz="2400" b="1" dirty="0">
                <a:solidFill>
                  <a:schemeClr val="bg1"/>
                </a:solidFill>
                <a:latin typeface="+mj-lt"/>
              </a:rPr>
              <a:t>Problem Statement</a:t>
            </a:r>
          </a:p>
          <a:p>
            <a:pPr marL="457200" indent="-457200">
              <a:buFont typeface="+mj-lt"/>
              <a:buAutoNum type="arabicPeriod"/>
            </a:pPr>
            <a:endParaRPr lang="en-IN" sz="2400" b="1" dirty="0">
              <a:solidFill>
                <a:schemeClr val="bg1"/>
              </a:solidFill>
              <a:latin typeface="+mj-lt"/>
            </a:endParaRPr>
          </a:p>
          <a:p>
            <a:pPr marL="457200" indent="-457200">
              <a:buFont typeface="+mj-lt"/>
              <a:buAutoNum type="arabicPeriod"/>
            </a:pPr>
            <a:r>
              <a:rPr lang="en-IN" sz="2400" b="1" dirty="0">
                <a:solidFill>
                  <a:schemeClr val="bg1"/>
                </a:solidFill>
                <a:latin typeface="+mj-lt"/>
              </a:rPr>
              <a:t>Data Preparation</a:t>
            </a:r>
          </a:p>
          <a:p>
            <a:pPr marL="457200" indent="-457200">
              <a:buFont typeface="+mj-lt"/>
              <a:buAutoNum type="arabicPeriod"/>
            </a:pPr>
            <a:endParaRPr lang="en-IN" sz="2400" b="1" dirty="0">
              <a:solidFill>
                <a:schemeClr val="bg1"/>
              </a:solidFill>
              <a:latin typeface="+mj-lt"/>
            </a:endParaRPr>
          </a:p>
          <a:p>
            <a:pPr marL="457200" indent="-457200">
              <a:buFont typeface="+mj-lt"/>
              <a:buAutoNum type="arabicPeriod"/>
            </a:pPr>
            <a:r>
              <a:rPr lang="en-IN" sz="2400" b="1" dirty="0">
                <a:solidFill>
                  <a:schemeClr val="bg1"/>
                </a:solidFill>
                <a:latin typeface="+mj-lt"/>
              </a:rPr>
              <a:t>Exploratory Data Analysis (EDA)</a:t>
            </a:r>
          </a:p>
          <a:p>
            <a:pPr marL="457200" indent="-457200">
              <a:buFont typeface="+mj-lt"/>
              <a:buAutoNum type="arabicPeriod"/>
            </a:pPr>
            <a:endParaRPr lang="en-IN" sz="2400" b="1" dirty="0">
              <a:solidFill>
                <a:schemeClr val="bg1"/>
              </a:solidFill>
              <a:latin typeface="+mj-lt"/>
            </a:endParaRPr>
          </a:p>
          <a:p>
            <a:pPr marL="457200" indent="-457200">
              <a:buFont typeface="+mj-lt"/>
              <a:buAutoNum type="arabicPeriod"/>
            </a:pPr>
            <a:r>
              <a:rPr lang="en-IN" sz="2400" b="1" dirty="0">
                <a:solidFill>
                  <a:schemeClr val="bg1"/>
                </a:solidFill>
                <a:latin typeface="+mj-lt"/>
              </a:rPr>
              <a:t>Feature Engineering</a:t>
            </a:r>
          </a:p>
          <a:p>
            <a:pPr marL="457200" indent="-457200">
              <a:buFont typeface="+mj-lt"/>
              <a:buAutoNum type="arabicPeriod"/>
            </a:pPr>
            <a:endParaRPr lang="en-IN" sz="2400" b="1" dirty="0">
              <a:solidFill>
                <a:schemeClr val="bg1"/>
              </a:solidFill>
              <a:latin typeface="+mj-lt"/>
            </a:endParaRPr>
          </a:p>
          <a:p>
            <a:pPr marL="457200" indent="-457200">
              <a:buFont typeface="+mj-lt"/>
              <a:buAutoNum type="arabicPeriod"/>
            </a:pPr>
            <a:r>
              <a:rPr lang="en-IN" sz="2400" b="1" dirty="0">
                <a:solidFill>
                  <a:schemeClr val="bg1"/>
                </a:solidFill>
                <a:latin typeface="+mj-lt"/>
              </a:rPr>
              <a:t>Modelling</a:t>
            </a:r>
          </a:p>
          <a:p>
            <a:pPr marL="457200" indent="-457200">
              <a:buFont typeface="+mj-lt"/>
              <a:buAutoNum type="arabicPeriod"/>
            </a:pPr>
            <a:endParaRPr lang="en-IN" sz="2400" b="1" dirty="0">
              <a:solidFill>
                <a:schemeClr val="bg1"/>
              </a:solidFill>
              <a:latin typeface="+mj-lt"/>
            </a:endParaRPr>
          </a:p>
          <a:p>
            <a:pPr marL="457200" indent="-457200">
              <a:buFont typeface="+mj-lt"/>
              <a:buAutoNum type="arabicPeriod"/>
            </a:pPr>
            <a:r>
              <a:rPr lang="en-IN" sz="2400" b="1" dirty="0">
                <a:solidFill>
                  <a:schemeClr val="bg1"/>
                </a:solidFill>
                <a:latin typeface="+mj-lt"/>
              </a:rPr>
              <a:t>Evaluation</a:t>
            </a:r>
          </a:p>
          <a:p>
            <a:pPr marL="457200" indent="-457200">
              <a:buFont typeface="+mj-lt"/>
              <a:buAutoNum type="arabicPeriod"/>
            </a:pPr>
            <a:endParaRPr lang="en-IN" sz="2400" b="1" dirty="0">
              <a:solidFill>
                <a:schemeClr val="bg1"/>
              </a:solidFill>
              <a:latin typeface="+mj-lt"/>
            </a:endParaRPr>
          </a:p>
          <a:p>
            <a:pPr marL="457200" indent="-457200">
              <a:buFont typeface="+mj-lt"/>
              <a:buAutoNum type="arabicPeriod"/>
            </a:pPr>
            <a:r>
              <a:rPr lang="en-IN" sz="2400" b="1" dirty="0">
                <a:solidFill>
                  <a:schemeClr val="bg1"/>
                </a:solidFill>
                <a:latin typeface="+mj-lt"/>
              </a:rPr>
              <a:t>Conclusion</a:t>
            </a:r>
          </a:p>
          <a:p>
            <a:pPr marL="457200" indent="-457200">
              <a:buFont typeface="+mj-lt"/>
              <a:buAutoNum type="arabicPeriod"/>
            </a:pPr>
            <a:endParaRPr lang="en-IN" sz="2400" b="1" dirty="0">
              <a:solidFill>
                <a:schemeClr val="bg1"/>
              </a:solidFill>
              <a:latin typeface="+mj-lt"/>
            </a:endParaRPr>
          </a:p>
        </p:txBody>
      </p:sp>
      <p:pic>
        <p:nvPicPr>
          <p:cNvPr id="8" name="Picture 7">
            <a:extLst>
              <a:ext uri="{FF2B5EF4-FFF2-40B4-BE49-F238E27FC236}">
                <a16:creationId xmlns:a16="http://schemas.microsoft.com/office/drawing/2014/main" id="{49078514-6639-5AA1-0B7C-51F199DE8F0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74432" y="0"/>
            <a:ext cx="6817565" cy="6857999"/>
          </a:xfrm>
          <a:prstGeom prst="rect">
            <a:avLst/>
          </a:prstGeom>
        </p:spPr>
      </p:pic>
    </p:spTree>
    <p:extLst>
      <p:ext uri="{BB962C8B-B14F-4D97-AF65-F5344CB8AC3E}">
        <p14:creationId xmlns:p14="http://schemas.microsoft.com/office/powerpoint/2010/main" val="415410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E480-4040-B4BA-5DB7-DC146954900B}"/>
              </a:ext>
            </a:extLst>
          </p:cNvPr>
          <p:cNvSpPr>
            <a:spLocks noGrp="1"/>
          </p:cNvSpPr>
          <p:nvPr>
            <p:ph type="title"/>
          </p:nvPr>
        </p:nvSpPr>
        <p:spPr>
          <a:xfrm>
            <a:off x="1154955" y="1231640"/>
            <a:ext cx="8825657" cy="615927"/>
          </a:xfrm>
        </p:spPr>
        <p:txBody>
          <a:bodyPr/>
          <a:lstStyle/>
          <a:p>
            <a:r>
              <a:rPr lang="en-IN" dirty="0"/>
              <a:t>1. Problem Statement</a:t>
            </a:r>
          </a:p>
        </p:txBody>
      </p:sp>
      <p:sp>
        <p:nvSpPr>
          <p:cNvPr id="3" name="Text Placeholder 2">
            <a:extLst>
              <a:ext uri="{FF2B5EF4-FFF2-40B4-BE49-F238E27FC236}">
                <a16:creationId xmlns:a16="http://schemas.microsoft.com/office/drawing/2014/main" id="{987F889F-9422-2438-516A-37D9B5FEE8E2}"/>
              </a:ext>
            </a:extLst>
          </p:cNvPr>
          <p:cNvSpPr>
            <a:spLocks noGrp="1"/>
          </p:cNvSpPr>
          <p:nvPr>
            <p:ph type="body" idx="1"/>
          </p:nvPr>
        </p:nvSpPr>
        <p:spPr>
          <a:xfrm>
            <a:off x="1154954" y="2677994"/>
            <a:ext cx="8726163" cy="2341876"/>
          </a:xfrm>
        </p:spPr>
        <p:txBody>
          <a:bodyPr>
            <a:noAutofit/>
          </a:bodyPr>
          <a:lstStyle/>
          <a:p>
            <a:r>
              <a:rPr lang="en-GB" b="0" i="0" u="none" strike="noStrike" dirty="0">
                <a:solidFill>
                  <a:schemeClr val="tx1"/>
                </a:solidFill>
                <a:effectLst/>
              </a:rPr>
              <a:t>Develop a predictive model that assesses the claim probability for car insurance policies. The objective would be to understand the factors influencing claim frequency and severity in six months and enable insurance companies to better assess risk and determine appropriate premiums for policyholders.</a:t>
            </a:r>
            <a:endParaRPr lang="en-IN" b="1" dirty="0">
              <a:solidFill>
                <a:schemeClr val="tx1"/>
              </a:solidFill>
            </a:endParaRPr>
          </a:p>
        </p:txBody>
      </p:sp>
    </p:spTree>
    <p:extLst>
      <p:ext uri="{BB962C8B-B14F-4D97-AF65-F5344CB8AC3E}">
        <p14:creationId xmlns:p14="http://schemas.microsoft.com/office/powerpoint/2010/main" val="229408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E480-4040-B4BA-5DB7-DC146954900B}"/>
              </a:ext>
            </a:extLst>
          </p:cNvPr>
          <p:cNvSpPr>
            <a:spLocks noGrp="1"/>
          </p:cNvSpPr>
          <p:nvPr>
            <p:ph type="title"/>
          </p:nvPr>
        </p:nvSpPr>
        <p:spPr>
          <a:xfrm>
            <a:off x="483151" y="513182"/>
            <a:ext cx="8825657" cy="615927"/>
          </a:xfrm>
        </p:spPr>
        <p:txBody>
          <a:bodyPr/>
          <a:lstStyle/>
          <a:p>
            <a:r>
              <a:rPr lang="en-IN" dirty="0"/>
              <a:t>2. Data Preparation</a:t>
            </a:r>
          </a:p>
        </p:txBody>
      </p:sp>
      <p:sp>
        <p:nvSpPr>
          <p:cNvPr id="3" name="Text Placeholder 2">
            <a:extLst>
              <a:ext uri="{FF2B5EF4-FFF2-40B4-BE49-F238E27FC236}">
                <a16:creationId xmlns:a16="http://schemas.microsoft.com/office/drawing/2014/main" id="{987F889F-9422-2438-516A-37D9B5FEE8E2}"/>
              </a:ext>
            </a:extLst>
          </p:cNvPr>
          <p:cNvSpPr>
            <a:spLocks noGrp="1"/>
          </p:cNvSpPr>
          <p:nvPr>
            <p:ph type="body" idx="1"/>
          </p:nvPr>
        </p:nvSpPr>
        <p:spPr>
          <a:xfrm>
            <a:off x="483150" y="1222310"/>
            <a:ext cx="6542801" cy="5243804"/>
          </a:xfrm>
        </p:spPr>
        <p:txBody>
          <a:bodyPr>
            <a:normAutofit/>
          </a:bodyPr>
          <a:lstStyle/>
          <a:p>
            <a:pPr marL="342900" indent="-342900">
              <a:buFont typeface="Arial" panose="020B0604020202020204" pitchFamily="34" charset="0"/>
              <a:buChar char="•"/>
            </a:pPr>
            <a:r>
              <a:rPr lang="en-IN" dirty="0">
                <a:solidFill>
                  <a:schemeClr val="tx1"/>
                </a:solidFill>
              </a:rPr>
              <a:t>import the dataset using the pandas library </a:t>
            </a:r>
            <a:r>
              <a:rPr lang="en-IN" cap="none" dirty="0">
                <a:solidFill>
                  <a:srgbClr val="FFFF00"/>
                </a:solidFill>
                <a:latin typeface="+mn-lt"/>
              </a:rPr>
              <a:t>pd.read_csv(path/to/file.csv)</a:t>
            </a:r>
            <a:endParaRPr lang="en-IN" cap="none" dirty="0">
              <a:solidFill>
                <a:schemeClr val="tx1"/>
              </a:solidFill>
              <a:latin typeface="+mn-lt"/>
            </a:endParaRPr>
          </a:p>
          <a:p>
            <a:pPr marL="342900" indent="-342900">
              <a:buFont typeface="Arial" panose="020B0604020202020204" pitchFamily="34" charset="0"/>
              <a:buChar char="•"/>
            </a:pPr>
            <a:r>
              <a:rPr lang="en-IN" dirty="0">
                <a:solidFill>
                  <a:schemeClr val="tx1"/>
                </a:solidFill>
                <a:latin typeface="+mn-lt"/>
              </a:rPr>
              <a:t>Check for null values using </a:t>
            </a:r>
            <a:r>
              <a:rPr lang="en-IN" cap="none" dirty="0">
                <a:solidFill>
                  <a:srgbClr val="FFFF00"/>
                </a:solidFill>
                <a:latin typeface="+mn-lt"/>
              </a:rPr>
              <a:t>df.isna().sum()</a:t>
            </a:r>
          </a:p>
          <a:p>
            <a:pPr marL="342900" indent="-342900">
              <a:buFont typeface="Arial" panose="020B0604020202020204" pitchFamily="34" charset="0"/>
              <a:buChar char="•"/>
            </a:pPr>
            <a:r>
              <a:rPr lang="en-IN" dirty="0">
                <a:solidFill>
                  <a:schemeClr val="tx1"/>
                </a:solidFill>
                <a:latin typeface="+mn-lt"/>
              </a:rPr>
              <a:t>Check for duplicate values using </a:t>
            </a:r>
            <a:r>
              <a:rPr lang="en-IN" cap="none" dirty="0">
                <a:solidFill>
                  <a:srgbClr val="FFFF00"/>
                </a:solidFill>
                <a:latin typeface="+mn-lt"/>
              </a:rPr>
              <a:t>df.duplicated().sum()</a:t>
            </a:r>
          </a:p>
          <a:p>
            <a:pPr marL="342900" indent="-342900">
              <a:buFont typeface="Arial" panose="020B0604020202020204" pitchFamily="34" charset="0"/>
              <a:buChar char="•"/>
            </a:pPr>
            <a:r>
              <a:rPr lang="en-IN" dirty="0">
                <a:solidFill>
                  <a:schemeClr val="tx1"/>
                </a:solidFill>
                <a:latin typeface="+mn-lt"/>
              </a:rPr>
              <a:t>Transform column </a:t>
            </a:r>
            <a:r>
              <a:rPr lang="en-IN" cap="none" dirty="0">
                <a:solidFill>
                  <a:srgbClr val="FFFF00"/>
                </a:solidFill>
                <a:latin typeface="+mn-lt"/>
              </a:rPr>
              <a:t>df[‘policy_tenure’]</a:t>
            </a:r>
            <a:r>
              <a:rPr lang="en-IN" cap="none" dirty="0">
                <a:solidFill>
                  <a:schemeClr val="tx1"/>
                </a:solidFill>
                <a:latin typeface="+mn-lt"/>
              </a:rPr>
              <a:t> </a:t>
            </a:r>
            <a:r>
              <a:rPr lang="en-IN" dirty="0">
                <a:solidFill>
                  <a:schemeClr val="tx1"/>
                </a:solidFill>
                <a:latin typeface="+mn-lt"/>
              </a:rPr>
              <a:t>data to months by multiplying it by 12.</a:t>
            </a:r>
          </a:p>
          <a:p>
            <a:pPr marL="342900" indent="-342900">
              <a:buFont typeface="Arial" panose="020B0604020202020204" pitchFamily="34" charset="0"/>
              <a:buChar char="•"/>
            </a:pPr>
            <a:r>
              <a:rPr lang="en-IN" dirty="0">
                <a:solidFill>
                  <a:schemeClr val="tx1"/>
                </a:solidFill>
                <a:latin typeface="+mn-lt"/>
              </a:rPr>
              <a:t>Transform column </a:t>
            </a:r>
            <a:r>
              <a:rPr lang="en-IN" cap="none" dirty="0">
                <a:solidFill>
                  <a:srgbClr val="FFFF00"/>
                </a:solidFill>
                <a:latin typeface="+mn-lt"/>
              </a:rPr>
              <a:t>df[‘age_of_car’] </a:t>
            </a:r>
            <a:r>
              <a:rPr lang="en-IN" dirty="0">
                <a:solidFill>
                  <a:schemeClr val="tx1"/>
                </a:solidFill>
                <a:latin typeface="+mn-lt"/>
              </a:rPr>
              <a:t>data to months by multiplying it by 12.</a:t>
            </a:r>
          </a:p>
          <a:p>
            <a:pPr marL="342900" indent="-342900">
              <a:buFont typeface="Arial" panose="020B0604020202020204" pitchFamily="34" charset="0"/>
              <a:buChar char="•"/>
            </a:pPr>
            <a:r>
              <a:rPr lang="en-IN" dirty="0">
                <a:solidFill>
                  <a:schemeClr val="tx1"/>
                </a:solidFill>
                <a:latin typeface="+mn-lt"/>
              </a:rPr>
              <a:t>Analysing the </a:t>
            </a:r>
            <a:r>
              <a:rPr lang="en-IN" cap="none" dirty="0">
                <a:solidFill>
                  <a:srgbClr val="FFFF00"/>
                </a:solidFill>
                <a:latin typeface="+mn-lt"/>
              </a:rPr>
              <a:t>age_of_policyholder </a:t>
            </a:r>
            <a:r>
              <a:rPr lang="en-IN" dirty="0">
                <a:solidFill>
                  <a:schemeClr val="tx1"/>
                </a:solidFill>
                <a:latin typeface="+mn-lt"/>
              </a:rPr>
              <a:t>column, since all values are between 0 and 1, no transformation techniques are applied.</a:t>
            </a:r>
          </a:p>
          <a:p>
            <a:pPr marL="342900" indent="-342900">
              <a:buFont typeface="Arial" panose="020B0604020202020204" pitchFamily="34" charset="0"/>
              <a:buChar char="•"/>
            </a:pPr>
            <a:r>
              <a:rPr lang="en-IN" dirty="0">
                <a:solidFill>
                  <a:schemeClr val="tx1"/>
                </a:solidFill>
                <a:latin typeface="+mn-lt"/>
              </a:rPr>
              <a:t>Column </a:t>
            </a:r>
            <a:r>
              <a:rPr lang="en-IN" cap="none" dirty="0">
                <a:solidFill>
                  <a:srgbClr val="FFFF00"/>
                </a:solidFill>
                <a:latin typeface="+mn-lt"/>
              </a:rPr>
              <a:t>policy_id </a:t>
            </a:r>
            <a:r>
              <a:rPr lang="en-IN" dirty="0">
                <a:solidFill>
                  <a:schemeClr val="tx1"/>
                </a:solidFill>
                <a:latin typeface="+mn-lt"/>
              </a:rPr>
              <a:t>can be dropped for its uniqueness</a:t>
            </a:r>
          </a:p>
        </p:txBody>
      </p:sp>
      <p:pic>
        <p:nvPicPr>
          <p:cNvPr id="5" name="Picture 4">
            <a:extLst>
              <a:ext uri="{FF2B5EF4-FFF2-40B4-BE49-F238E27FC236}">
                <a16:creationId xmlns:a16="http://schemas.microsoft.com/office/drawing/2014/main" id="{94CE993F-DBC6-4DC9-52B3-18E55DF8B72A}"/>
              </a:ext>
            </a:extLst>
          </p:cNvPr>
          <p:cNvPicPr>
            <a:picLocks noChangeAspect="1"/>
          </p:cNvPicPr>
          <p:nvPr/>
        </p:nvPicPr>
        <p:blipFill>
          <a:blip r:embed="rId2"/>
          <a:stretch>
            <a:fillRect/>
          </a:stretch>
        </p:blipFill>
        <p:spPr>
          <a:xfrm>
            <a:off x="7117805" y="513182"/>
            <a:ext cx="4591044" cy="5952932"/>
          </a:xfrm>
          <a:prstGeom prst="rect">
            <a:avLst/>
          </a:prstGeom>
        </p:spPr>
      </p:pic>
    </p:spTree>
    <p:extLst>
      <p:ext uri="{BB962C8B-B14F-4D97-AF65-F5344CB8AC3E}">
        <p14:creationId xmlns:p14="http://schemas.microsoft.com/office/powerpoint/2010/main" val="110213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50A0-1583-3280-0683-FCB73AA7B2F3}"/>
              </a:ext>
            </a:extLst>
          </p:cNvPr>
          <p:cNvSpPr>
            <a:spLocks noGrp="1"/>
          </p:cNvSpPr>
          <p:nvPr>
            <p:ph type="title"/>
          </p:nvPr>
        </p:nvSpPr>
        <p:spPr>
          <a:xfrm>
            <a:off x="233735" y="363071"/>
            <a:ext cx="10299795" cy="775447"/>
          </a:xfrm>
        </p:spPr>
        <p:txBody>
          <a:bodyPr/>
          <a:lstStyle/>
          <a:p>
            <a:r>
              <a:rPr lang="en-IN" dirty="0"/>
              <a:t>3. EXPLORATORY DATA ANALYSIS (EDA)</a:t>
            </a:r>
          </a:p>
        </p:txBody>
      </p:sp>
      <p:sp>
        <p:nvSpPr>
          <p:cNvPr id="4" name="TextBox 3">
            <a:extLst>
              <a:ext uri="{FF2B5EF4-FFF2-40B4-BE49-F238E27FC236}">
                <a16:creationId xmlns:a16="http://schemas.microsoft.com/office/drawing/2014/main" id="{00BF9E84-61B5-FD06-2808-6B9E9ADF81B9}"/>
              </a:ext>
            </a:extLst>
          </p:cNvPr>
          <p:cNvSpPr txBox="1"/>
          <p:nvPr/>
        </p:nvSpPr>
        <p:spPr>
          <a:xfrm>
            <a:off x="233735" y="1138518"/>
            <a:ext cx="8641324" cy="2031325"/>
          </a:xfrm>
          <a:prstGeom prst="rect">
            <a:avLst/>
          </a:prstGeom>
          <a:noFill/>
        </p:spPr>
        <p:txBody>
          <a:bodyPr wrap="square">
            <a:spAutoFit/>
          </a:bodyPr>
          <a:lstStyle/>
          <a:p>
            <a:pPr marL="285750" indent="-285750">
              <a:buFont typeface="Arial" panose="020B0604020202020204" pitchFamily="34" charset="0"/>
              <a:buChar char="•"/>
            </a:pPr>
            <a:r>
              <a:rPr lang="en-IN" dirty="0"/>
              <a:t>WE EXPLORE THE DATA BY UNDERSTANDING ITS MEAN, STD, MIN VALUE, MAX VALUE, AND ITS DISTRIBUTION USING </a:t>
            </a:r>
            <a:r>
              <a:rPr lang="en-IN" dirty="0">
                <a:solidFill>
                  <a:srgbClr val="FFFF00"/>
                </a:solidFill>
              </a:rPr>
              <a:t>df.describe()</a:t>
            </a:r>
          </a:p>
          <a:p>
            <a:endParaRPr lang="en-IN" dirty="0">
              <a:solidFill>
                <a:srgbClr val="FFFF00"/>
              </a:solidFill>
            </a:endParaRPr>
          </a:p>
          <a:p>
            <a:pPr marL="285750" indent="-285750">
              <a:buFont typeface="Arial" panose="020B0604020202020204" pitchFamily="34" charset="0"/>
              <a:buChar char="•"/>
            </a:pPr>
            <a:r>
              <a:rPr lang="en-IN" dirty="0"/>
              <a:t>CHECKING FOR OUTLIERS USING BOXPLOTS FOR NUMERIC COLUMNS</a:t>
            </a:r>
            <a:endParaRPr lang="en-IN" b="0" dirty="0">
              <a:effectLst/>
              <a:highlight>
                <a:srgbClr val="1E1E1E"/>
              </a:highlight>
              <a:latin typeface="Courier New" panose="02070309020205020404" pitchFamily="49" charset="0"/>
            </a:endParaRPr>
          </a:p>
          <a:p>
            <a:r>
              <a:rPr lang="en-IN" b="0" dirty="0">
                <a:solidFill>
                  <a:srgbClr val="C586C0"/>
                </a:solidFill>
                <a:effectLst/>
                <a:highlight>
                  <a:srgbClr val="1E1E1E"/>
                </a:highlight>
                <a:latin typeface="Courier New" panose="02070309020205020404" pitchFamily="49" charset="0"/>
              </a:rPr>
              <a:t>for</a:t>
            </a:r>
            <a:r>
              <a:rPr lang="en-IN" b="0" dirty="0">
                <a:solidFill>
                  <a:srgbClr val="D4D4D4"/>
                </a:solidFill>
                <a:effectLst/>
                <a:highlight>
                  <a:srgbClr val="1E1E1E"/>
                </a:highlight>
                <a:latin typeface="Courier New" panose="02070309020205020404" pitchFamily="49" charset="0"/>
              </a:rPr>
              <a:t> column </a:t>
            </a:r>
            <a:r>
              <a:rPr lang="en-IN" b="0" dirty="0">
                <a:solidFill>
                  <a:srgbClr val="82C6FF"/>
                </a:solidFill>
                <a:effectLst/>
                <a:highlight>
                  <a:srgbClr val="1E1E1E"/>
                </a:highlight>
                <a:latin typeface="Courier New" panose="02070309020205020404" pitchFamily="49" charset="0"/>
              </a:rPr>
              <a:t>in</a:t>
            </a:r>
            <a:r>
              <a:rPr lang="en-IN" b="0" dirty="0">
                <a:solidFill>
                  <a:srgbClr val="D4D4D4"/>
                </a:solidFill>
                <a:effectLst/>
                <a:highlight>
                  <a:srgbClr val="1E1E1E"/>
                </a:highlight>
                <a:latin typeface="Courier New" panose="02070309020205020404" pitchFamily="49" charset="0"/>
              </a:rPr>
              <a:t> df.select_dtypes</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include=</a:t>
            </a:r>
            <a:r>
              <a:rPr lang="en-IN" b="0" dirty="0">
                <a:solidFill>
                  <a:srgbClr val="DCDCDC"/>
                </a:solidFill>
                <a:effectLst/>
                <a:highlight>
                  <a:srgbClr val="1E1E1E"/>
                </a:highlight>
                <a:latin typeface="Courier New" panose="02070309020205020404" pitchFamily="49" charset="0"/>
              </a:rPr>
              <a:t>[</a:t>
            </a:r>
            <a:r>
              <a:rPr lang="en-IN" b="0" dirty="0">
                <a:solidFill>
                  <a:srgbClr val="CE9178"/>
                </a:solidFill>
                <a:effectLst/>
                <a:highlight>
                  <a:srgbClr val="1E1E1E"/>
                </a:highlight>
                <a:latin typeface="Courier New" panose="02070309020205020404" pitchFamily="49" charset="0"/>
              </a:rPr>
              <a:t>'int64'</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 </a:t>
            </a:r>
            <a:r>
              <a:rPr lang="en-IN" b="0" dirty="0">
                <a:solidFill>
                  <a:srgbClr val="CE9178"/>
                </a:solidFill>
                <a:effectLst/>
                <a:highlight>
                  <a:srgbClr val="1E1E1E"/>
                </a:highlight>
                <a:latin typeface="Courier New" panose="02070309020205020404" pitchFamily="49" charset="0"/>
              </a:rPr>
              <a:t>'float64'</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  sns.boxplot</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x=df</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column</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  plt.show</a:t>
            </a:r>
            <a:r>
              <a:rPr lang="en-IN" b="0" dirty="0">
                <a:solidFill>
                  <a:srgbClr val="DCDCDC"/>
                </a:solidFill>
                <a:effectLst/>
                <a:highlight>
                  <a:srgbClr val="1E1E1E"/>
                </a:highlight>
                <a:latin typeface="Courier New" panose="02070309020205020404" pitchFamily="49" charset="0"/>
              </a:rPr>
              <a:t>()</a:t>
            </a:r>
            <a:endParaRPr lang="en-IN" dirty="0">
              <a:solidFill>
                <a:srgbClr val="FFFF00"/>
              </a:solidFill>
            </a:endParaRPr>
          </a:p>
        </p:txBody>
      </p:sp>
      <p:pic>
        <p:nvPicPr>
          <p:cNvPr id="2050" name="Picture 2">
            <a:extLst>
              <a:ext uri="{FF2B5EF4-FFF2-40B4-BE49-F238E27FC236}">
                <a16:creationId xmlns:a16="http://schemas.microsoft.com/office/drawing/2014/main" id="{6404CFB9-14D0-A29F-0A85-5BDFF9E4E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03" y="3568849"/>
            <a:ext cx="3652557" cy="30067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306EF19-35BD-F4EC-17BD-CFE4C1E83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721" y="3568848"/>
            <a:ext cx="3652557" cy="30067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465FC88-6A53-3FB6-549E-E394AA6633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3039" y="3568849"/>
            <a:ext cx="3652557" cy="300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42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F71EB72-B637-5963-674F-7D728180F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9721"/>
            <a:ext cx="8686799" cy="639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76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659920-EE2D-9033-4B7A-B5CD056DD83B}"/>
              </a:ext>
            </a:extLst>
          </p:cNvPr>
          <p:cNvSpPr txBox="1"/>
          <p:nvPr/>
        </p:nvSpPr>
        <p:spPr>
          <a:xfrm>
            <a:off x="637146" y="1120588"/>
            <a:ext cx="9340572" cy="1200329"/>
          </a:xfrm>
          <a:prstGeom prst="rect">
            <a:avLst/>
          </a:prstGeom>
          <a:noFill/>
        </p:spPr>
        <p:txBody>
          <a:bodyPr wrap="square">
            <a:spAutoFit/>
          </a:bodyPr>
          <a:lstStyle/>
          <a:p>
            <a:pPr marL="285750" indent="-285750">
              <a:buFont typeface="Arial" panose="020B0604020202020204" pitchFamily="34" charset="0"/>
              <a:buChar char="•"/>
            </a:pPr>
            <a:r>
              <a:rPr lang="en-IN" dirty="0"/>
              <a:t>CHECKING FOR OUTLIERS USING HISTOGRAMS FOR CATEGORICAL COLUMNS</a:t>
            </a:r>
            <a:endParaRPr lang="en-IN" b="0" dirty="0">
              <a:effectLst/>
              <a:highlight>
                <a:srgbClr val="1E1E1E"/>
              </a:highlight>
              <a:latin typeface="Courier New" panose="02070309020205020404" pitchFamily="49" charset="0"/>
            </a:endParaRPr>
          </a:p>
          <a:p>
            <a:r>
              <a:rPr lang="en-IN" b="0" dirty="0">
                <a:solidFill>
                  <a:srgbClr val="C586C0"/>
                </a:solidFill>
                <a:effectLst/>
                <a:highlight>
                  <a:srgbClr val="1E1E1E"/>
                </a:highlight>
                <a:latin typeface="Courier New" panose="02070309020205020404" pitchFamily="49" charset="0"/>
              </a:rPr>
              <a:t>for</a:t>
            </a:r>
            <a:r>
              <a:rPr lang="en-IN" b="0" dirty="0">
                <a:solidFill>
                  <a:srgbClr val="D4D4D4"/>
                </a:solidFill>
                <a:effectLst/>
                <a:highlight>
                  <a:srgbClr val="1E1E1E"/>
                </a:highlight>
                <a:latin typeface="Courier New" panose="02070309020205020404" pitchFamily="49" charset="0"/>
              </a:rPr>
              <a:t> column </a:t>
            </a:r>
            <a:r>
              <a:rPr lang="en-IN" b="0" dirty="0">
                <a:solidFill>
                  <a:srgbClr val="82C6FF"/>
                </a:solidFill>
                <a:effectLst/>
                <a:highlight>
                  <a:srgbClr val="1E1E1E"/>
                </a:highlight>
                <a:latin typeface="Courier New" panose="02070309020205020404" pitchFamily="49" charset="0"/>
              </a:rPr>
              <a:t>in</a:t>
            </a:r>
            <a:r>
              <a:rPr lang="en-IN" b="0" dirty="0">
                <a:solidFill>
                  <a:srgbClr val="D4D4D4"/>
                </a:solidFill>
                <a:effectLst/>
                <a:highlight>
                  <a:srgbClr val="1E1E1E"/>
                </a:highlight>
                <a:latin typeface="Courier New" panose="02070309020205020404" pitchFamily="49" charset="0"/>
              </a:rPr>
              <a:t> df.select_dtypes</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include=</a:t>
            </a:r>
            <a:r>
              <a:rPr lang="en-IN" b="0" dirty="0">
                <a:solidFill>
                  <a:srgbClr val="DCDCDC"/>
                </a:solidFill>
                <a:effectLst/>
                <a:highlight>
                  <a:srgbClr val="1E1E1E"/>
                </a:highlight>
                <a:latin typeface="Courier New" panose="02070309020205020404" pitchFamily="49" charset="0"/>
              </a:rPr>
              <a:t>[</a:t>
            </a:r>
            <a:r>
              <a:rPr lang="en-IN" b="0" dirty="0">
                <a:solidFill>
                  <a:srgbClr val="CE9178"/>
                </a:solidFill>
                <a:effectLst/>
                <a:highlight>
                  <a:srgbClr val="1E1E1E"/>
                </a:highlight>
                <a:latin typeface="Courier New" panose="02070309020205020404" pitchFamily="49" charset="0"/>
              </a:rPr>
              <a:t>‘object’</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  sns.boxplot</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x=df</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column</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a:solidFill>
                  <a:srgbClr val="D4D4D4"/>
                </a:solidFill>
                <a:effectLst/>
                <a:highlight>
                  <a:srgbClr val="1E1E1E"/>
                </a:highlight>
                <a:latin typeface="Courier New" panose="02070309020205020404" pitchFamily="49" charset="0"/>
              </a:rPr>
              <a:t>  plt.show</a:t>
            </a:r>
            <a:r>
              <a:rPr lang="en-IN" b="0" dirty="0">
                <a:solidFill>
                  <a:srgbClr val="DCDCDC"/>
                </a:solidFill>
                <a:effectLst/>
                <a:highlight>
                  <a:srgbClr val="1E1E1E"/>
                </a:highlight>
                <a:latin typeface="Courier New" panose="02070309020205020404" pitchFamily="49" charset="0"/>
              </a:rPr>
              <a:t>()</a:t>
            </a:r>
            <a:endParaRPr lang="en-IN" dirty="0">
              <a:solidFill>
                <a:srgbClr val="FFFF00"/>
              </a:solidFill>
            </a:endParaRPr>
          </a:p>
        </p:txBody>
      </p:sp>
      <p:pic>
        <p:nvPicPr>
          <p:cNvPr id="3074" name="Picture 2">
            <a:extLst>
              <a:ext uri="{FF2B5EF4-FFF2-40B4-BE49-F238E27FC236}">
                <a16:creationId xmlns:a16="http://schemas.microsoft.com/office/drawing/2014/main" id="{AC4708AE-3D1B-C0AD-27A0-BBD3AD180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06" y="3003177"/>
            <a:ext cx="3911268" cy="28687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1998666-D4D5-9988-B725-A28039C76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365" y="3003177"/>
            <a:ext cx="3911269" cy="286870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B7487C4-328F-1313-A826-D86B29AC50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725" y="3003177"/>
            <a:ext cx="3911268" cy="286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51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601318E-A602-52B0-BCFB-84AFE858A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65" y="2308839"/>
            <a:ext cx="4284288" cy="34920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7B90054-5C78-2B85-BF36-90D1F8657D39}"/>
              </a:ext>
            </a:extLst>
          </p:cNvPr>
          <p:cNvPicPr>
            <a:picLocks noChangeAspect="1"/>
          </p:cNvPicPr>
          <p:nvPr/>
        </p:nvPicPr>
        <p:blipFill>
          <a:blip r:embed="rId3"/>
          <a:stretch>
            <a:fillRect/>
          </a:stretch>
        </p:blipFill>
        <p:spPr>
          <a:xfrm>
            <a:off x="4669964" y="1865792"/>
            <a:ext cx="7288111" cy="4378126"/>
          </a:xfrm>
          <a:prstGeom prst="rect">
            <a:avLst/>
          </a:prstGeom>
        </p:spPr>
      </p:pic>
      <p:sp>
        <p:nvSpPr>
          <p:cNvPr id="7" name="TextBox 6">
            <a:extLst>
              <a:ext uri="{FF2B5EF4-FFF2-40B4-BE49-F238E27FC236}">
                <a16:creationId xmlns:a16="http://schemas.microsoft.com/office/drawing/2014/main" id="{8A035942-9290-2326-EAFC-65E6ECE66A4D}"/>
              </a:ext>
            </a:extLst>
          </p:cNvPr>
          <p:cNvSpPr txBox="1"/>
          <p:nvPr/>
        </p:nvSpPr>
        <p:spPr>
          <a:xfrm>
            <a:off x="475781" y="614082"/>
            <a:ext cx="9340572" cy="923330"/>
          </a:xfrm>
          <a:prstGeom prst="rect">
            <a:avLst/>
          </a:prstGeom>
          <a:noFill/>
        </p:spPr>
        <p:txBody>
          <a:bodyPr wrap="square">
            <a:spAutoFit/>
          </a:bodyPr>
          <a:lstStyle/>
          <a:p>
            <a:pPr marL="285750" indent="-285750">
              <a:buFont typeface="Arial" panose="020B0604020202020204" pitchFamily="34" charset="0"/>
              <a:buChar char="•"/>
            </a:pPr>
            <a:r>
              <a:rPr lang="en-IN" dirty="0"/>
              <a:t>OVERSAMPLING MINORITY CLASS - TARGET VARIABLE (“</a:t>
            </a:r>
            <a:r>
              <a:rPr lang="en-IN" dirty="0">
                <a:solidFill>
                  <a:srgbClr val="FFFF00"/>
                </a:solidFill>
              </a:rPr>
              <a:t>is_claim</a:t>
            </a:r>
            <a:r>
              <a:rPr lang="en-IN" dirty="0"/>
              <a:t>”) TO MAINTAIN A NORMAL DISTRIBUTION, AND GIVE ENOUGH DATA FOR OUR MODEL TO UNDERSTAND OUTLIERS, BIAS, AND VARIANCE.</a:t>
            </a:r>
          </a:p>
        </p:txBody>
      </p:sp>
    </p:spTree>
    <p:extLst>
      <p:ext uri="{BB962C8B-B14F-4D97-AF65-F5344CB8AC3E}">
        <p14:creationId xmlns:p14="http://schemas.microsoft.com/office/powerpoint/2010/main" val="268395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9E51-A98D-C051-E8FA-27D9758AC11C}"/>
              </a:ext>
            </a:extLst>
          </p:cNvPr>
          <p:cNvSpPr txBox="1">
            <a:spLocks/>
          </p:cNvSpPr>
          <p:nvPr/>
        </p:nvSpPr>
        <p:spPr>
          <a:xfrm>
            <a:off x="233735" y="363071"/>
            <a:ext cx="10299795" cy="77544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4. FEATURE ENGINEERING</a:t>
            </a:r>
          </a:p>
        </p:txBody>
      </p:sp>
      <p:sp>
        <p:nvSpPr>
          <p:cNvPr id="3" name="TextBox 2">
            <a:extLst>
              <a:ext uri="{FF2B5EF4-FFF2-40B4-BE49-F238E27FC236}">
                <a16:creationId xmlns:a16="http://schemas.microsoft.com/office/drawing/2014/main" id="{DA37A085-5B62-EC8E-5D96-C75FE770F04C}"/>
              </a:ext>
            </a:extLst>
          </p:cNvPr>
          <p:cNvSpPr txBox="1"/>
          <p:nvPr/>
        </p:nvSpPr>
        <p:spPr>
          <a:xfrm>
            <a:off x="233735" y="1138518"/>
            <a:ext cx="8641324" cy="923330"/>
          </a:xfrm>
          <a:prstGeom prst="rect">
            <a:avLst/>
          </a:prstGeom>
          <a:noFill/>
        </p:spPr>
        <p:txBody>
          <a:bodyPr wrap="square">
            <a:spAutoFit/>
          </a:bodyPr>
          <a:lstStyle/>
          <a:p>
            <a:pPr marL="285750" indent="-285750">
              <a:buFont typeface="Arial" panose="020B0604020202020204" pitchFamily="34" charset="0"/>
              <a:buChar char="•"/>
            </a:pPr>
            <a:r>
              <a:rPr lang="en-IN" dirty="0"/>
              <a:t>ENCODE CATEGORICAL COLUMN VALUES USING LABELENCODER</a:t>
            </a:r>
          </a:p>
          <a:p>
            <a:endParaRPr lang="en-IN" dirty="0"/>
          </a:p>
          <a:p>
            <a:pPr marL="285750" indent="-285750">
              <a:buFont typeface="Arial" panose="020B0604020202020204" pitchFamily="34" charset="0"/>
              <a:buChar char="•"/>
            </a:pPr>
            <a:r>
              <a:rPr lang="en-IN" dirty="0"/>
              <a:t>USING RANDOMFORESTCLASSIFIER FOR FEATURE EXTRACTION</a:t>
            </a:r>
          </a:p>
        </p:txBody>
      </p:sp>
      <p:sp>
        <p:nvSpPr>
          <p:cNvPr id="5" name="TextBox 4">
            <a:extLst>
              <a:ext uri="{FF2B5EF4-FFF2-40B4-BE49-F238E27FC236}">
                <a16:creationId xmlns:a16="http://schemas.microsoft.com/office/drawing/2014/main" id="{DA0C9418-6DC5-14FE-BE72-5069AD6F7FE3}"/>
              </a:ext>
            </a:extLst>
          </p:cNvPr>
          <p:cNvSpPr txBox="1"/>
          <p:nvPr/>
        </p:nvSpPr>
        <p:spPr>
          <a:xfrm>
            <a:off x="233736" y="2187354"/>
            <a:ext cx="7395230" cy="4616648"/>
          </a:xfrm>
          <a:prstGeom prst="rect">
            <a:avLst/>
          </a:prstGeom>
          <a:noFill/>
        </p:spPr>
        <p:txBody>
          <a:bodyPr wrap="square">
            <a:spAutoFit/>
          </a:bodyPr>
          <a:lstStyle/>
          <a:p>
            <a:r>
              <a:rPr lang="en-IN" sz="1400" b="0" dirty="0">
                <a:solidFill>
                  <a:srgbClr val="D4D4D4"/>
                </a:solidFill>
                <a:effectLst/>
                <a:highlight>
                  <a:srgbClr val="1E1E1E"/>
                </a:highlight>
                <a:latin typeface="Courier New" panose="02070309020205020404" pitchFamily="49" charset="0"/>
              </a:rPr>
              <a:t>lab_encoder = LabelEncoder</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br>
              <a:rPr lang="en-IN" sz="1400" b="0" dirty="0">
                <a:solidFill>
                  <a:srgbClr val="D4D4D4"/>
                </a:solidFill>
                <a:effectLst/>
                <a:highlight>
                  <a:srgbClr val="1E1E1E"/>
                </a:highlight>
                <a:latin typeface="Courier New" panose="02070309020205020404" pitchFamily="49" charset="0"/>
              </a:rPr>
            </a:br>
            <a:r>
              <a:rPr lang="en-IN" sz="1400" b="0" dirty="0">
                <a:solidFill>
                  <a:srgbClr val="D4D4D4"/>
                </a:solidFill>
                <a:effectLst/>
                <a:highlight>
                  <a:srgbClr val="1E1E1E"/>
                </a:highlight>
                <a:latin typeface="Courier New" panose="02070309020205020404" pitchFamily="49" charset="0"/>
              </a:rPr>
              <a:t>encoded_data = df.apply</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569CD6"/>
                </a:solidFill>
                <a:effectLst/>
                <a:highlight>
                  <a:srgbClr val="1E1E1E"/>
                </a:highlight>
                <a:latin typeface="Courier New" panose="02070309020205020404" pitchFamily="49" charset="0"/>
              </a:rPr>
              <a:t>lambda</a:t>
            </a:r>
            <a:r>
              <a:rPr lang="en-IN" sz="1400" b="0" dirty="0">
                <a:solidFill>
                  <a:srgbClr val="D4D4D4"/>
                </a:solidFill>
                <a:effectLst/>
                <a:highlight>
                  <a:srgbClr val="1E1E1E"/>
                </a:highlight>
                <a:latin typeface="Courier New" panose="02070309020205020404" pitchFamily="49" charset="0"/>
              </a:rPr>
              <a:t> col</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lab_encoder.fit_transform</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col</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a:t>
            </a:r>
            <a:r>
              <a:rPr lang="en-IN" sz="1400" b="0" dirty="0">
                <a:solidFill>
                  <a:srgbClr val="C586C0"/>
                </a:solidFill>
                <a:effectLst/>
                <a:highlight>
                  <a:srgbClr val="1E1E1E"/>
                </a:highlight>
                <a:latin typeface="Courier New" panose="02070309020205020404" pitchFamily="49" charset="0"/>
              </a:rPr>
              <a:t>if</a:t>
            </a:r>
            <a:r>
              <a:rPr lang="en-IN" sz="1400" b="0" dirty="0">
                <a:solidFill>
                  <a:srgbClr val="D4D4D4"/>
                </a:solidFill>
                <a:effectLst/>
                <a:highlight>
                  <a:srgbClr val="1E1E1E"/>
                </a:highlight>
                <a:latin typeface="Courier New" panose="02070309020205020404" pitchFamily="49" charset="0"/>
              </a:rPr>
              <a:t> col.dtype == </a:t>
            </a:r>
            <a:r>
              <a:rPr lang="en-IN" sz="1400" b="0" dirty="0">
                <a:solidFill>
                  <a:srgbClr val="CE9178"/>
                </a:solidFill>
                <a:effectLst/>
                <a:highlight>
                  <a:srgbClr val="1E1E1E"/>
                </a:highlight>
                <a:latin typeface="Courier New" panose="02070309020205020404" pitchFamily="49" charset="0"/>
              </a:rPr>
              <a:t>'object'</a:t>
            </a:r>
            <a:r>
              <a:rPr lang="en-IN" sz="1400" b="0" dirty="0">
                <a:solidFill>
                  <a:srgbClr val="D4D4D4"/>
                </a:solidFill>
                <a:effectLst/>
                <a:highlight>
                  <a:srgbClr val="1E1E1E"/>
                </a:highlight>
                <a:latin typeface="Courier New" panose="02070309020205020404" pitchFamily="49" charset="0"/>
              </a:rPr>
              <a:t> </a:t>
            </a:r>
            <a:r>
              <a:rPr lang="en-IN" sz="1400" b="0" dirty="0">
                <a:solidFill>
                  <a:srgbClr val="C586C0"/>
                </a:solidFill>
                <a:effectLst/>
                <a:highlight>
                  <a:srgbClr val="1E1E1E"/>
                </a:highlight>
                <a:latin typeface="Courier New" panose="02070309020205020404" pitchFamily="49" charset="0"/>
              </a:rPr>
              <a:t>else</a:t>
            </a:r>
            <a:r>
              <a:rPr lang="en-IN" sz="1400" b="0" dirty="0">
                <a:solidFill>
                  <a:srgbClr val="D4D4D4"/>
                </a:solidFill>
                <a:effectLst/>
                <a:highlight>
                  <a:srgbClr val="1E1E1E"/>
                </a:highlight>
                <a:latin typeface="Courier New" panose="02070309020205020404" pitchFamily="49" charset="0"/>
              </a:rPr>
              <a:t> col</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br>
              <a:rPr lang="en-IN" sz="1400" b="0" dirty="0">
                <a:solidFill>
                  <a:srgbClr val="D4D4D4"/>
                </a:solidFill>
                <a:effectLst/>
                <a:highlight>
                  <a:srgbClr val="1E1E1E"/>
                </a:highlight>
                <a:latin typeface="Courier New" panose="02070309020205020404" pitchFamily="49" charset="0"/>
              </a:rPr>
            </a:br>
            <a:r>
              <a:rPr lang="en-IN" sz="1400" b="0" dirty="0">
                <a:solidFill>
                  <a:srgbClr val="D4D4D4"/>
                </a:solidFill>
                <a:effectLst/>
                <a:highlight>
                  <a:srgbClr val="1E1E1E"/>
                </a:highlight>
                <a:latin typeface="Courier New" panose="02070309020205020404" pitchFamily="49" charset="0"/>
              </a:rPr>
              <a:t>X = encoded_data.drop</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CE9178"/>
                </a:solidFill>
                <a:effectLst/>
                <a:highlight>
                  <a:srgbClr val="1E1E1E"/>
                </a:highlight>
                <a:latin typeface="Courier New" panose="02070309020205020404" pitchFamily="49" charset="0"/>
              </a:rPr>
              <a:t>'is_claim'</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axis=</a:t>
            </a:r>
            <a:r>
              <a:rPr lang="en-IN" sz="1400" b="0" dirty="0">
                <a:solidFill>
                  <a:srgbClr val="B5CEA8"/>
                </a:solidFill>
                <a:effectLst/>
                <a:highlight>
                  <a:srgbClr val="1E1E1E"/>
                </a:highlight>
                <a:latin typeface="Courier New" panose="02070309020205020404" pitchFamily="49" charset="0"/>
              </a:rPr>
              <a:t>1</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r>
              <a:rPr lang="en-IN" sz="1400" b="0" dirty="0">
                <a:solidFill>
                  <a:srgbClr val="D4D4D4"/>
                </a:solidFill>
                <a:effectLst/>
                <a:highlight>
                  <a:srgbClr val="1E1E1E"/>
                </a:highlight>
                <a:latin typeface="Courier New" panose="02070309020205020404" pitchFamily="49" charset="0"/>
              </a:rPr>
              <a:t>y = encoded_data</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CE9178"/>
                </a:solidFill>
                <a:effectLst/>
                <a:highlight>
                  <a:srgbClr val="1E1E1E"/>
                </a:highlight>
                <a:latin typeface="Courier New" panose="02070309020205020404" pitchFamily="49" charset="0"/>
              </a:rPr>
              <a:t>'is_claim’</a:t>
            </a:r>
            <a:r>
              <a:rPr lang="en-IN" sz="1400" b="0" dirty="0">
                <a:solidFill>
                  <a:srgbClr val="DCDCDC"/>
                </a:solidFill>
                <a:effectLst/>
                <a:highlight>
                  <a:srgbClr val="1E1E1E"/>
                </a:highlight>
                <a:latin typeface="Courier New" panose="02070309020205020404" pitchFamily="49" charset="0"/>
              </a:rPr>
              <a:t>]</a:t>
            </a:r>
          </a:p>
          <a:p>
            <a:endParaRPr lang="en-IN" sz="1400" dirty="0">
              <a:solidFill>
                <a:srgbClr val="DCDCDC"/>
              </a:solidFill>
              <a:highlight>
                <a:srgbClr val="1E1E1E"/>
              </a:highlight>
              <a:latin typeface="Courier New" panose="02070309020205020404" pitchFamily="49" charset="0"/>
            </a:endParaRPr>
          </a:p>
          <a:p>
            <a:r>
              <a:rPr lang="en-IN" sz="1400" b="0" dirty="0">
                <a:solidFill>
                  <a:srgbClr val="D4D4D4"/>
                </a:solidFill>
                <a:effectLst/>
                <a:highlight>
                  <a:srgbClr val="1E1E1E"/>
                </a:highlight>
                <a:latin typeface="Courier New" panose="02070309020205020404" pitchFamily="49" charset="0"/>
              </a:rPr>
              <a:t>scaler = StandardScaler</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r>
              <a:rPr lang="en-IN" sz="1400" b="0" dirty="0">
                <a:solidFill>
                  <a:srgbClr val="D4D4D4"/>
                </a:solidFill>
                <a:effectLst/>
                <a:highlight>
                  <a:srgbClr val="1E1E1E"/>
                </a:highlight>
                <a:latin typeface="Courier New" panose="02070309020205020404" pitchFamily="49" charset="0"/>
              </a:rPr>
              <a:t>X_scaled = scaler.fit_transform</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X</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br>
              <a:rPr lang="en-IN" sz="1400" b="0" dirty="0">
                <a:solidFill>
                  <a:srgbClr val="D4D4D4"/>
                </a:solidFill>
                <a:effectLst/>
                <a:highlight>
                  <a:srgbClr val="1E1E1E"/>
                </a:highlight>
                <a:latin typeface="Courier New" panose="02070309020205020404" pitchFamily="49" charset="0"/>
              </a:rPr>
            </a:br>
            <a:r>
              <a:rPr lang="en-IN" sz="1400" b="0" dirty="0">
                <a:solidFill>
                  <a:srgbClr val="D4D4D4"/>
                </a:solidFill>
                <a:effectLst/>
                <a:highlight>
                  <a:srgbClr val="1E1E1E"/>
                </a:highlight>
                <a:latin typeface="Courier New" panose="02070309020205020404" pitchFamily="49" charset="0"/>
              </a:rPr>
              <a:t>rf = RandomForestClassifier</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random_state=</a:t>
            </a:r>
            <a:r>
              <a:rPr lang="en-IN" sz="1400" b="0" dirty="0">
                <a:solidFill>
                  <a:srgbClr val="B5CEA8"/>
                </a:solidFill>
                <a:effectLst/>
                <a:highlight>
                  <a:srgbClr val="1E1E1E"/>
                </a:highlight>
                <a:latin typeface="Courier New" panose="02070309020205020404" pitchFamily="49" charset="0"/>
              </a:rPr>
              <a:t>42</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r>
              <a:rPr lang="en-IN" sz="1400" b="0" dirty="0">
                <a:solidFill>
                  <a:srgbClr val="D4D4D4"/>
                </a:solidFill>
                <a:effectLst/>
                <a:highlight>
                  <a:srgbClr val="1E1E1E"/>
                </a:highlight>
                <a:latin typeface="Courier New" panose="02070309020205020404" pitchFamily="49" charset="0"/>
              </a:rPr>
              <a:t>rf.fit</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X_scaled</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y</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endParaRPr lang="en-IN" sz="1400" b="0" dirty="0">
              <a:solidFill>
                <a:srgbClr val="DCDCDC"/>
              </a:solidFill>
              <a:effectLst/>
              <a:highlight>
                <a:srgbClr val="1E1E1E"/>
              </a:highlight>
              <a:latin typeface="Courier New" panose="02070309020205020404" pitchFamily="49" charset="0"/>
            </a:endParaRPr>
          </a:p>
          <a:p>
            <a:r>
              <a:rPr lang="en-IN" sz="1400" b="0" dirty="0">
                <a:solidFill>
                  <a:srgbClr val="D4D4D4"/>
                </a:solidFill>
                <a:effectLst/>
                <a:highlight>
                  <a:srgbClr val="1E1E1E"/>
                </a:highlight>
                <a:latin typeface="Courier New" panose="02070309020205020404" pitchFamily="49" charset="0"/>
              </a:rPr>
              <a:t>features_df = pd.DataFrame</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CE9178"/>
                </a:solidFill>
                <a:effectLst/>
                <a:highlight>
                  <a:srgbClr val="1E1E1E"/>
                </a:highlight>
                <a:latin typeface="Courier New" panose="02070309020205020404" pitchFamily="49" charset="0"/>
              </a:rPr>
              <a:t>'Feature'</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X.columns</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a:t>
            </a:r>
            <a:r>
              <a:rPr lang="en-IN" sz="1400" b="0" dirty="0">
                <a:solidFill>
                  <a:srgbClr val="CE9178"/>
                </a:solidFill>
                <a:effectLst/>
                <a:highlight>
                  <a:srgbClr val="1E1E1E"/>
                </a:highlight>
                <a:latin typeface="Courier New" panose="02070309020205020404" pitchFamily="49" charset="0"/>
              </a:rPr>
              <a:t>'Importance'</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rf.feature_importances_</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br>
              <a:rPr lang="en-IN" sz="1400" b="0" dirty="0">
                <a:solidFill>
                  <a:srgbClr val="D4D4D4"/>
                </a:solidFill>
                <a:effectLst/>
                <a:highlight>
                  <a:srgbClr val="1E1E1E"/>
                </a:highlight>
                <a:latin typeface="Courier New" panose="02070309020205020404" pitchFamily="49" charset="0"/>
              </a:rPr>
            </a:br>
            <a:r>
              <a:rPr lang="en-IN" sz="1400" b="0" dirty="0">
                <a:solidFill>
                  <a:srgbClr val="D4D4D4"/>
                </a:solidFill>
                <a:effectLst/>
                <a:highlight>
                  <a:srgbClr val="1E1E1E"/>
                </a:highlight>
                <a:latin typeface="Courier New" panose="02070309020205020404" pitchFamily="49" charset="0"/>
              </a:rPr>
              <a:t>features_df = features_df.sort_values</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by=</a:t>
            </a:r>
            <a:r>
              <a:rPr lang="en-IN" sz="1400" b="0" dirty="0">
                <a:solidFill>
                  <a:srgbClr val="CE9178"/>
                </a:solidFill>
                <a:effectLst/>
                <a:highlight>
                  <a:srgbClr val="1E1E1E"/>
                </a:highlight>
                <a:latin typeface="Courier New" panose="02070309020205020404" pitchFamily="49" charset="0"/>
              </a:rPr>
              <a:t>'Importance'</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ascending=</a:t>
            </a:r>
            <a:r>
              <a:rPr lang="en-IN" sz="1400" b="0" dirty="0">
                <a:solidFill>
                  <a:srgbClr val="569CD6"/>
                </a:solidFill>
                <a:effectLst/>
                <a:highlight>
                  <a:srgbClr val="1E1E1E"/>
                </a:highlight>
                <a:latin typeface="Courier New" panose="02070309020205020404" pitchFamily="49" charset="0"/>
              </a:rPr>
              <a:t>False</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a:p>
            <a:br>
              <a:rPr lang="en-IN" sz="1400" b="0" dirty="0">
                <a:solidFill>
                  <a:srgbClr val="D4D4D4"/>
                </a:solidFill>
                <a:effectLst/>
                <a:highlight>
                  <a:srgbClr val="1E1E1E"/>
                </a:highlight>
                <a:latin typeface="Courier New" panose="02070309020205020404" pitchFamily="49" charset="0"/>
              </a:rPr>
            </a:br>
            <a:r>
              <a:rPr lang="en-IN" sz="1400" b="0" dirty="0">
                <a:solidFill>
                  <a:srgbClr val="D4D4D4"/>
                </a:solidFill>
                <a:effectLst/>
                <a:highlight>
                  <a:srgbClr val="1E1E1E"/>
                </a:highlight>
                <a:latin typeface="Courier New" panose="02070309020205020404" pitchFamily="49" charset="0"/>
              </a:rPr>
              <a:t>features_df.head</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B5CEA8"/>
                </a:solidFill>
                <a:effectLst/>
                <a:highlight>
                  <a:srgbClr val="1E1E1E"/>
                </a:highlight>
                <a:latin typeface="Courier New" panose="02070309020205020404" pitchFamily="49" charset="0"/>
              </a:rPr>
              <a:t>10</a:t>
            </a:r>
            <a:r>
              <a:rPr lang="en-IN" sz="1400" b="0" dirty="0">
                <a:solidFill>
                  <a:srgbClr val="DCDCDC"/>
                </a:solidFill>
                <a:effectLst/>
                <a:highlight>
                  <a:srgbClr val="1E1E1E"/>
                </a:highlight>
                <a:latin typeface="Courier New" panose="02070309020205020404" pitchFamily="49" charset="0"/>
              </a:rPr>
              <a:t>)</a:t>
            </a:r>
            <a:endParaRPr lang="en-IN" sz="1400" b="0" dirty="0">
              <a:solidFill>
                <a:srgbClr val="D4D4D4"/>
              </a:solidFill>
              <a:effectLst/>
              <a:highlight>
                <a:srgbClr val="1E1E1E"/>
              </a:highlight>
              <a:latin typeface="Courier New" panose="02070309020205020404" pitchFamily="49" charset="0"/>
            </a:endParaRPr>
          </a:p>
        </p:txBody>
      </p:sp>
      <p:pic>
        <p:nvPicPr>
          <p:cNvPr id="7" name="Picture 6">
            <a:extLst>
              <a:ext uri="{FF2B5EF4-FFF2-40B4-BE49-F238E27FC236}">
                <a16:creationId xmlns:a16="http://schemas.microsoft.com/office/drawing/2014/main" id="{E6BCF19A-00BA-0C40-365B-6EE81E6A78B5}"/>
              </a:ext>
            </a:extLst>
          </p:cNvPr>
          <p:cNvPicPr>
            <a:picLocks noChangeAspect="1"/>
          </p:cNvPicPr>
          <p:nvPr/>
        </p:nvPicPr>
        <p:blipFill>
          <a:blip r:embed="rId2"/>
          <a:stretch>
            <a:fillRect/>
          </a:stretch>
        </p:blipFill>
        <p:spPr>
          <a:xfrm>
            <a:off x="7996518" y="1809728"/>
            <a:ext cx="3415553" cy="3909753"/>
          </a:xfrm>
          <a:prstGeom prst="rect">
            <a:avLst/>
          </a:prstGeom>
        </p:spPr>
      </p:pic>
    </p:spTree>
    <p:extLst>
      <p:ext uri="{BB962C8B-B14F-4D97-AF65-F5344CB8AC3E}">
        <p14:creationId xmlns:p14="http://schemas.microsoft.com/office/powerpoint/2010/main" val="758461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240</TotalTime>
  <Words>820</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Ion</vt:lpstr>
      <vt:lpstr>PREDICTIVE MODELING FOR INSURANCE CLAIM PROBABILITY BASED ON COMPREHENSIVE CAR POLICY FEATURES AND SAFETY RATINGS  Project by: Rahul B</vt:lpstr>
      <vt:lpstr>PowerPoint Presentation</vt:lpstr>
      <vt:lpstr>1. Problem Statement</vt:lpstr>
      <vt:lpstr>2. Data Preparation</vt:lpstr>
      <vt:lpstr>3. EXPLORATORY DATA ANALYSIS (EDA)</vt:lpstr>
      <vt:lpstr>PowerPoint Presentation</vt:lpstr>
      <vt:lpstr>PowerPoint Presentation</vt:lpstr>
      <vt:lpstr>PowerPoint Presentation</vt:lpstr>
      <vt:lpstr>PowerPoint Presentation</vt:lpstr>
      <vt:lpstr>PowerPoint Presentation</vt:lpstr>
      <vt:lpstr>MODELLING WITH ALL FEATURES</vt:lpstr>
      <vt:lpstr>MODELLING WITH SELECTING ONLY THE BEST FEATURES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B</dc:creator>
  <cp:lastModifiedBy>Rahul B</cp:lastModifiedBy>
  <cp:revision>3</cp:revision>
  <dcterms:created xsi:type="dcterms:W3CDTF">2024-07-13T13:18:59Z</dcterms:created>
  <dcterms:modified xsi:type="dcterms:W3CDTF">2024-07-13T17:25:20Z</dcterms:modified>
</cp:coreProperties>
</file>