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5DB16-21B6-504A-8FC9-0D65F85C6FC2}"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18344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5DB16-21B6-504A-8FC9-0D65F85C6FC2}"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162512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5DB16-21B6-504A-8FC9-0D65F85C6FC2}"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182261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5DB16-21B6-504A-8FC9-0D65F85C6FC2}"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4724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5DB16-21B6-504A-8FC9-0D65F85C6FC2}"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47473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5DB16-21B6-504A-8FC9-0D65F85C6FC2}"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96042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5DB16-21B6-504A-8FC9-0D65F85C6FC2}" type="datetimeFigureOut">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131633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5DB16-21B6-504A-8FC9-0D65F85C6FC2}" type="datetimeFigureOut">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29853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5DB16-21B6-504A-8FC9-0D65F85C6FC2}" type="datetimeFigureOut">
              <a:rPr lang="en-US" smtClean="0"/>
              <a:t>10/12/17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98678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5DB16-21B6-504A-8FC9-0D65F85C6FC2}"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205119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5DB16-21B6-504A-8FC9-0D65F85C6FC2}"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636E1-D5D0-BB45-8ACB-1128C085409B}" type="slidenum">
              <a:rPr lang="en-US" smtClean="0"/>
              <a:t>‹#›</a:t>
            </a:fld>
            <a:endParaRPr lang="en-US"/>
          </a:p>
        </p:txBody>
      </p:sp>
    </p:spTree>
    <p:extLst>
      <p:ext uri="{BB962C8B-B14F-4D97-AF65-F5344CB8AC3E}">
        <p14:creationId xmlns:p14="http://schemas.microsoft.com/office/powerpoint/2010/main" val="8531103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5DB16-21B6-504A-8FC9-0D65F85C6FC2}" type="datetimeFigureOut">
              <a:rPr lang="en-US" smtClean="0"/>
              <a:t>10/12/17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636E1-D5D0-BB45-8ACB-1128C085409B}" type="slidenum">
              <a:rPr lang="en-US" smtClean="0"/>
              <a:t>‹#›</a:t>
            </a:fld>
            <a:endParaRPr lang="en-US"/>
          </a:p>
        </p:txBody>
      </p:sp>
    </p:spTree>
    <p:extLst>
      <p:ext uri="{BB962C8B-B14F-4D97-AF65-F5344CB8AC3E}">
        <p14:creationId xmlns:p14="http://schemas.microsoft.com/office/powerpoint/2010/main" val="27750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240" y="369869"/>
            <a:ext cx="7931925" cy="3539430"/>
          </a:xfrm>
          <a:prstGeom prst="rect">
            <a:avLst/>
          </a:prstGeom>
          <a:noFill/>
        </p:spPr>
        <p:txBody>
          <a:bodyPr wrap="square" rtlCol="0">
            <a:spAutoFit/>
          </a:bodyPr>
          <a:lstStyle/>
          <a:p>
            <a:pPr marL="457200" indent="-457200">
              <a:buFont typeface="Arial" charset="0"/>
              <a:buChar char="•"/>
            </a:pPr>
            <a:r>
              <a:rPr lang="en-US" sz="3200" dirty="0"/>
              <a:t>What is Client Side </a:t>
            </a:r>
            <a:r>
              <a:rPr lang="en-US" sz="3200" dirty="0" smtClean="0"/>
              <a:t>Rendering</a:t>
            </a:r>
          </a:p>
          <a:p>
            <a:pPr marL="457200" indent="-457200">
              <a:buFont typeface="Arial" charset="0"/>
              <a:buChar char="•"/>
            </a:pPr>
            <a:r>
              <a:rPr lang="en-US" sz="3200" dirty="0" smtClean="0"/>
              <a:t>What </a:t>
            </a:r>
            <a:r>
              <a:rPr lang="en-US" sz="3200" dirty="0"/>
              <a:t>is Server Side </a:t>
            </a:r>
            <a:r>
              <a:rPr lang="en-US" sz="3200" dirty="0" smtClean="0"/>
              <a:t>Rendering</a:t>
            </a:r>
          </a:p>
          <a:p>
            <a:pPr marL="457200" indent="-457200">
              <a:buFont typeface="Arial" charset="0"/>
              <a:buChar char="•"/>
            </a:pPr>
            <a:r>
              <a:rPr lang="en-US" sz="3200" dirty="0" smtClean="0"/>
              <a:t>What </a:t>
            </a:r>
            <a:r>
              <a:rPr lang="en-US" sz="3200" dirty="0"/>
              <a:t>are Isomorphic </a:t>
            </a:r>
            <a:r>
              <a:rPr lang="en-US" sz="3200" dirty="0" smtClean="0"/>
              <a:t>Apps</a:t>
            </a:r>
          </a:p>
          <a:p>
            <a:pPr marL="457200" indent="-457200">
              <a:buFont typeface="Arial" charset="0"/>
              <a:buChar char="•"/>
            </a:pPr>
            <a:r>
              <a:rPr lang="en-US" sz="3200" dirty="0" smtClean="0"/>
              <a:t>Difference </a:t>
            </a:r>
            <a:r>
              <a:rPr lang="en-US" sz="3200" dirty="0"/>
              <a:t>between CSR and </a:t>
            </a:r>
            <a:r>
              <a:rPr lang="en-US" sz="3200" dirty="0" smtClean="0"/>
              <a:t>SSR</a:t>
            </a:r>
          </a:p>
          <a:p>
            <a:pPr marL="457200" indent="-457200">
              <a:buFont typeface="Arial" charset="0"/>
              <a:buChar char="•"/>
            </a:pPr>
            <a:r>
              <a:rPr lang="en-US" sz="3200" dirty="0" smtClean="0"/>
              <a:t>Pros </a:t>
            </a:r>
            <a:r>
              <a:rPr lang="en-US" sz="3200" dirty="0"/>
              <a:t>and cons of CSR and </a:t>
            </a:r>
            <a:r>
              <a:rPr lang="en-US" sz="3200" dirty="0" smtClean="0"/>
              <a:t>SSR</a:t>
            </a:r>
          </a:p>
          <a:p>
            <a:pPr marL="457200" indent="-457200">
              <a:buFont typeface="Arial" charset="0"/>
              <a:buChar char="•"/>
            </a:pPr>
            <a:r>
              <a:rPr lang="en-US" sz="3200" dirty="0" smtClean="0"/>
              <a:t>When </a:t>
            </a:r>
            <a:r>
              <a:rPr lang="en-US" sz="3200" dirty="0"/>
              <a:t>to use </a:t>
            </a:r>
            <a:r>
              <a:rPr lang="en-US" sz="3200" dirty="0" smtClean="0"/>
              <a:t>CSR</a:t>
            </a:r>
          </a:p>
          <a:p>
            <a:pPr marL="457200" indent="-457200">
              <a:buFont typeface="Arial" charset="0"/>
              <a:buChar char="•"/>
            </a:pPr>
            <a:r>
              <a:rPr lang="en-US" sz="3200" dirty="0" smtClean="0"/>
              <a:t>When </a:t>
            </a:r>
            <a:r>
              <a:rPr lang="en-US" sz="3200" dirty="0"/>
              <a:t>to use SSR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197" y="3635197"/>
            <a:ext cx="8577803" cy="3222803"/>
          </a:xfrm>
          <a:prstGeom prst="rect">
            <a:avLst/>
          </a:prstGeom>
        </p:spPr>
      </p:pic>
    </p:spTree>
    <p:extLst>
      <p:ext uri="{BB962C8B-B14F-4D97-AF65-F5344CB8AC3E}">
        <p14:creationId xmlns:p14="http://schemas.microsoft.com/office/powerpoint/2010/main" val="195674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692" y="462337"/>
            <a:ext cx="5281831" cy="3416320"/>
          </a:xfrm>
          <a:prstGeom prst="rect">
            <a:avLst/>
          </a:prstGeom>
          <a:noFill/>
        </p:spPr>
        <p:txBody>
          <a:bodyPr wrap="none" rtlCol="0">
            <a:spAutoFit/>
          </a:bodyPr>
          <a:lstStyle/>
          <a:p>
            <a:r>
              <a:rPr lang="en-US" b="1" u="sng" dirty="0"/>
              <a:t>When to use </a:t>
            </a:r>
            <a:r>
              <a:rPr lang="en-US" b="1" u="sng" dirty="0" smtClean="0"/>
              <a:t>CSR</a:t>
            </a:r>
          </a:p>
          <a:p>
            <a:endParaRPr lang="en-US" b="1" u="sng" dirty="0" smtClean="0"/>
          </a:p>
          <a:p>
            <a:pPr marL="285750" indent="-285750">
              <a:buFont typeface="Arial" charset="0"/>
              <a:buChar char="•"/>
            </a:pPr>
            <a:r>
              <a:rPr lang="en-US" dirty="0" smtClean="0"/>
              <a:t>If </a:t>
            </a:r>
            <a:r>
              <a:rPr lang="en-US" dirty="0"/>
              <a:t>your app/site have Rich Content or Interactive UI</a:t>
            </a:r>
            <a:r>
              <a:rPr lang="en-US" dirty="0" smtClean="0"/>
              <a:t>.</a:t>
            </a:r>
          </a:p>
          <a:p>
            <a:pPr marL="285750" indent="-285750">
              <a:buFont typeface="Arial" charset="0"/>
              <a:buChar char="•"/>
            </a:pPr>
            <a:r>
              <a:rPr lang="en-US" dirty="0" smtClean="0"/>
              <a:t>Fast </a:t>
            </a:r>
            <a:r>
              <a:rPr lang="en-US" dirty="0"/>
              <a:t>page loads after initial page load</a:t>
            </a:r>
            <a:r>
              <a:rPr lang="en-US" dirty="0" smtClean="0"/>
              <a:t>.</a:t>
            </a:r>
          </a:p>
          <a:p>
            <a:pPr marL="285750" indent="-285750">
              <a:buFont typeface="Arial" charset="0"/>
              <a:buChar char="•"/>
            </a:pPr>
            <a:r>
              <a:rPr lang="en-US" dirty="0" smtClean="0"/>
              <a:t>If </a:t>
            </a:r>
            <a:r>
              <a:rPr lang="en-US" dirty="0"/>
              <a:t>you are using different </a:t>
            </a:r>
            <a:r>
              <a:rPr lang="en-US" dirty="0" err="1"/>
              <a:t>js</a:t>
            </a:r>
            <a:r>
              <a:rPr lang="en-US" dirty="0"/>
              <a:t> libraries</a:t>
            </a:r>
            <a:r>
              <a:rPr lang="en-US" dirty="0" smtClean="0"/>
              <a:t>.</a:t>
            </a:r>
          </a:p>
          <a:p>
            <a:endParaRPr lang="en-US" dirty="0" smtClean="0"/>
          </a:p>
          <a:p>
            <a:endParaRPr lang="en-US" dirty="0"/>
          </a:p>
          <a:p>
            <a:r>
              <a:rPr lang="en-US" b="1" u="sng" dirty="0" smtClean="0"/>
              <a:t>When </a:t>
            </a:r>
            <a:r>
              <a:rPr lang="en-US" b="1" u="sng" dirty="0"/>
              <a:t>to use </a:t>
            </a:r>
            <a:r>
              <a:rPr lang="en-US" b="1" u="sng" dirty="0" smtClean="0"/>
              <a:t>SSR</a:t>
            </a:r>
          </a:p>
          <a:p>
            <a:endParaRPr lang="en-US" b="1" u="sng" dirty="0" smtClean="0"/>
          </a:p>
          <a:p>
            <a:pPr marL="285750" indent="-285750">
              <a:buFont typeface="Arial" charset="0"/>
              <a:buChar char="•"/>
            </a:pPr>
            <a:r>
              <a:rPr lang="en-US" dirty="0" smtClean="0"/>
              <a:t>Good </a:t>
            </a:r>
            <a:r>
              <a:rPr lang="en-US" dirty="0"/>
              <a:t>for static content</a:t>
            </a:r>
            <a:r>
              <a:rPr lang="en-US" dirty="0" smtClean="0"/>
              <a:t>.</a:t>
            </a:r>
          </a:p>
          <a:p>
            <a:pPr marL="285750" indent="-285750">
              <a:buFont typeface="Arial" charset="0"/>
              <a:buChar char="•"/>
            </a:pPr>
            <a:r>
              <a:rPr lang="en-US" dirty="0" smtClean="0"/>
              <a:t>If </a:t>
            </a:r>
            <a:r>
              <a:rPr lang="en-US" dirty="0"/>
              <a:t>you want to make site Search Engine Friendly</a:t>
            </a:r>
            <a:r>
              <a:rPr lang="en-US" dirty="0" smtClean="0"/>
              <a:t>.</a:t>
            </a:r>
          </a:p>
          <a:p>
            <a:pPr marL="285750" indent="-285750">
              <a:buFont typeface="Arial" charset="0"/>
              <a:buChar char="•"/>
            </a:pPr>
            <a:r>
              <a:rPr lang="en-US" dirty="0" smtClean="0"/>
              <a:t>For </a:t>
            </a:r>
            <a:r>
              <a:rPr lang="en-US" dirty="0"/>
              <a:t>faster </a:t>
            </a:r>
            <a:r>
              <a:rPr lang="en-US" dirty="0" smtClean="0"/>
              <a:t>initial </a:t>
            </a:r>
            <a:r>
              <a:rPr lang="en-US" dirty="0"/>
              <a:t>page load.</a:t>
            </a:r>
          </a:p>
        </p:txBody>
      </p:sp>
    </p:spTree>
    <p:extLst>
      <p:ext uri="{BB962C8B-B14F-4D97-AF65-F5344CB8AC3E}">
        <p14:creationId xmlns:p14="http://schemas.microsoft.com/office/powerpoint/2010/main" val="62569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401" y="593332"/>
            <a:ext cx="8379490" cy="5912778"/>
          </a:xfrm>
          <a:prstGeom prst="rect">
            <a:avLst/>
          </a:prstGeom>
        </p:spPr>
      </p:pic>
      <p:sp>
        <p:nvSpPr>
          <p:cNvPr id="2" name="Rectangle 1"/>
          <p:cNvSpPr/>
          <p:nvPr/>
        </p:nvSpPr>
        <p:spPr>
          <a:xfrm>
            <a:off x="212334" y="2309788"/>
            <a:ext cx="3917878" cy="1477328"/>
          </a:xfrm>
          <a:prstGeom prst="rect">
            <a:avLst/>
          </a:prstGeom>
        </p:spPr>
        <p:txBody>
          <a:bodyPr wrap="square">
            <a:spAutoFit/>
          </a:bodyPr>
          <a:lstStyle/>
          <a:p>
            <a:r>
              <a:rPr lang="en-US" b="1" u="sng"/>
              <a:t>Client-Side Rendering</a:t>
            </a:r>
            <a:r>
              <a:rPr lang="en-US"/>
              <a:t>  the client, that is, the browser somehow gets the data, forms the DOM nodes, manipulates the DOM and displays the elements (rendering);</a:t>
            </a:r>
            <a:endParaRPr lang="en-US" dirty="0"/>
          </a:p>
        </p:txBody>
      </p:sp>
    </p:spTree>
    <p:extLst>
      <p:ext uri="{BB962C8B-B14F-4D97-AF65-F5344CB8AC3E}">
        <p14:creationId xmlns:p14="http://schemas.microsoft.com/office/powerpoint/2010/main" val="167652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276" y="643606"/>
            <a:ext cx="8022763" cy="5721233"/>
          </a:xfrm>
          <a:prstGeom prst="rect">
            <a:avLst/>
          </a:prstGeom>
        </p:spPr>
      </p:pic>
      <p:sp>
        <p:nvSpPr>
          <p:cNvPr id="2" name="Rectangle 1"/>
          <p:cNvSpPr/>
          <p:nvPr/>
        </p:nvSpPr>
        <p:spPr>
          <a:xfrm>
            <a:off x="325348" y="2535820"/>
            <a:ext cx="3619928" cy="1477328"/>
          </a:xfrm>
          <a:prstGeom prst="rect">
            <a:avLst/>
          </a:prstGeom>
        </p:spPr>
        <p:txBody>
          <a:bodyPr wrap="square">
            <a:spAutoFit/>
          </a:bodyPr>
          <a:lstStyle/>
          <a:p>
            <a:r>
              <a:rPr lang="en-US" b="1" u="sng"/>
              <a:t>Server-side Rendering  </a:t>
            </a:r>
            <a:r>
              <a:rPr lang="en-US"/>
              <a:t>the server sends a pre-rendered (i.e., all the steps I outlines above been executed on the server-side) page, and that is displayed to the user.</a:t>
            </a:r>
            <a:endParaRPr lang="en-US" dirty="0"/>
          </a:p>
        </p:txBody>
      </p:sp>
    </p:spTree>
    <p:extLst>
      <p:ext uri="{BB962C8B-B14F-4D97-AF65-F5344CB8AC3E}">
        <p14:creationId xmlns:p14="http://schemas.microsoft.com/office/powerpoint/2010/main" val="13244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58" y="466047"/>
            <a:ext cx="10058400" cy="5431536"/>
          </a:xfrm>
          <a:prstGeom prst="rect">
            <a:avLst/>
          </a:prstGeom>
        </p:spPr>
      </p:pic>
    </p:spTree>
    <p:extLst>
      <p:ext uri="{BB962C8B-B14F-4D97-AF65-F5344CB8AC3E}">
        <p14:creationId xmlns:p14="http://schemas.microsoft.com/office/powerpoint/2010/main" val="721973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8723835"/>
              </p:ext>
            </p:extLst>
          </p:nvPr>
        </p:nvGraphicFramePr>
        <p:xfrm>
          <a:off x="955499" y="719666"/>
          <a:ext cx="9986478" cy="2371029"/>
        </p:xfrm>
        <a:graphic>
          <a:graphicData uri="http://schemas.openxmlformats.org/drawingml/2006/table">
            <a:tbl>
              <a:tblPr firstRow="1" bandRow="1">
                <a:tableStyleId>{5940675A-B579-460E-94D1-54222C63F5DA}</a:tableStyleId>
              </a:tblPr>
              <a:tblGrid>
                <a:gridCol w="1787701"/>
                <a:gridCol w="4315146"/>
                <a:gridCol w="3883631"/>
              </a:tblGrid>
              <a:tr h="379669">
                <a:tc>
                  <a:txBody>
                    <a:bodyPr/>
                    <a:lstStyle/>
                    <a:p>
                      <a:pPr algn="ctr"/>
                      <a:endParaRPr lang="en-US" dirty="0">
                        <a:solidFill>
                          <a:schemeClr val="bg1"/>
                        </a:solidFill>
                      </a:endParaRPr>
                    </a:p>
                  </a:txBody>
                  <a:tcPr>
                    <a:solidFill>
                      <a:srgbClr val="002060"/>
                    </a:solidFill>
                  </a:tcPr>
                </a:tc>
                <a:tc>
                  <a:txBody>
                    <a:bodyPr/>
                    <a:lstStyle/>
                    <a:p>
                      <a:pPr algn="ctr"/>
                      <a:r>
                        <a:rPr lang="en-US" dirty="0" smtClean="0">
                          <a:solidFill>
                            <a:schemeClr val="bg1"/>
                          </a:solidFill>
                        </a:rPr>
                        <a:t>Server Side Rendering</a:t>
                      </a:r>
                      <a:endParaRPr lang="en-US" dirty="0">
                        <a:solidFill>
                          <a:schemeClr val="bg1"/>
                        </a:solidFill>
                      </a:endParaRPr>
                    </a:p>
                  </a:txBody>
                  <a:tcPr>
                    <a:solidFill>
                      <a:srgbClr val="002060"/>
                    </a:solidFill>
                  </a:tcPr>
                </a:tc>
                <a:tc>
                  <a:txBody>
                    <a:bodyPr/>
                    <a:lstStyle/>
                    <a:p>
                      <a:pPr algn="ctr"/>
                      <a:r>
                        <a:rPr lang="en-US" dirty="0" smtClean="0">
                          <a:solidFill>
                            <a:schemeClr val="bg1"/>
                          </a:solidFill>
                        </a:rPr>
                        <a:t>Client Side Rendering</a:t>
                      </a:r>
                      <a:endParaRPr lang="en-US" dirty="0">
                        <a:solidFill>
                          <a:schemeClr val="bg1"/>
                        </a:solidFill>
                      </a:endParaRPr>
                    </a:p>
                  </a:txBody>
                  <a:tcPr>
                    <a:solidFill>
                      <a:srgbClr val="002060"/>
                    </a:solidFill>
                  </a:tcPr>
                </a:tc>
              </a:tr>
              <a:tr h="370840">
                <a:tc>
                  <a:txBody>
                    <a:bodyPr/>
                    <a:lstStyle/>
                    <a:p>
                      <a:r>
                        <a:rPr lang="en-US" dirty="0" smtClean="0"/>
                        <a:t>Initial Load</a:t>
                      </a:r>
                      <a:endParaRPr lang="en-US" dirty="0"/>
                    </a:p>
                  </a:txBody>
                  <a:tcPr/>
                </a:tc>
                <a:tc>
                  <a:txBody>
                    <a:bodyPr/>
                    <a:lstStyle/>
                    <a:p>
                      <a:r>
                        <a:rPr lang="en-US" sz="1400" dirty="0" smtClean="0"/>
                        <a:t>Fast</a:t>
                      </a:r>
                      <a:endParaRPr lang="en-US" sz="1400" dirty="0"/>
                    </a:p>
                  </a:txBody>
                  <a:tcPr/>
                </a:tc>
                <a:tc>
                  <a:txBody>
                    <a:bodyPr/>
                    <a:lstStyle/>
                    <a:p>
                      <a:r>
                        <a:rPr lang="en-US" sz="1400" dirty="0" smtClean="0"/>
                        <a:t>Slow</a:t>
                      </a:r>
                      <a:endParaRPr lang="en-US" sz="1400" dirty="0"/>
                    </a:p>
                  </a:txBody>
                  <a:tcPr/>
                </a:tc>
              </a:tr>
              <a:tr h="370840">
                <a:tc>
                  <a:txBody>
                    <a:bodyPr/>
                    <a:lstStyle/>
                    <a:p>
                      <a:r>
                        <a:rPr lang="en-US" dirty="0" smtClean="0"/>
                        <a:t>SEO</a:t>
                      </a:r>
                      <a:endParaRPr lang="en-US" dirty="0"/>
                    </a:p>
                  </a:txBody>
                  <a:tcPr/>
                </a:tc>
                <a:tc>
                  <a:txBody>
                    <a:bodyPr/>
                    <a:lstStyle/>
                    <a:p>
                      <a:r>
                        <a:rPr lang="en-US" sz="1400" b="0" i="0" kern="1200" dirty="0" smtClean="0">
                          <a:solidFill>
                            <a:schemeClr val="tx1"/>
                          </a:solidFill>
                          <a:effectLst/>
                          <a:latin typeface="+mn-lt"/>
                          <a:ea typeface="+mn-ea"/>
                          <a:cs typeface="+mn-cs"/>
                        </a:rPr>
                        <a:t>Rendering server-side helps search engine crawlers find your content.</a:t>
                      </a:r>
                      <a:endParaRPr lang="en-US" sz="1400" dirty="0"/>
                    </a:p>
                  </a:txBody>
                  <a:tcPr/>
                </a:tc>
                <a:tc>
                  <a:txBody>
                    <a:bodyPr/>
                    <a:lstStyle/>
                    <a:p>
                      <a:r>
                        <a:rPr lang="en-US" sz="1400" dirty="0" smtClean="0"/>
                        <a:t>Not All search engine have capability to craw client side rendering content. (Google can crawl CSR content partially.)</a:t>
                      </a:r>
                      <a:endParaRPr lang="en-US" sz="1400" dirty="0"/>
                    </a:p>
                  </a:txBody>
                  <a:tcPr/>
                </a:tc>
              </a:tr>
              <a:tr h="370840">
                <a:tc>
                  <a:txBody>
                    <a:bodyPr/>
                    <a:lstStyle/>
                    <a:p>
                      <a:r>
                        <a:rPr lang="en-US" dirty="0" smtClean="0"/>
                        <a:t>Rich Content</a:t>
                      </a:r>
                      <a:endParaRPr lang="en-US" dirty="0"/>
                    </a:p>
                  </a:txBody>
                  <a:tcPr/>
                </a:tc>
                <a:tc>
                  <a:txBody>
                    <a:bodyPr/>
                    <a:lstStyle/>
                    <a:p>
                      <a:r>
                        <a:rPr lang="en-US" sz="1400" b="0" i="0" kern="1200" dirty="0" smtClean="0">
                          <a:solidFill>
                            <a:schemeClr val="tx1"/>
                          </a:solidFill>
                          <a:effectLst/>
                          <a:latin typeface="+mn-lt"/>
                          <a:ea typeface="+mn-ea"/>
                          <a:cs typeface="+mn-cs"/>
                        </a:rPr>
                        <a:t>Non-rich site interaction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mn-lt"/>
                          <a:ea typeface="+mn-ea"/>
                          <a:cs typeface="+mn-cs"/>
                        </a:rPr>
                        <a:t>Rich site interactions</a:t>
                      </a:r>
                    </a:p>
                    <a:p>
                      <a:endParaRPr lang="en-US" sz="1400" dirty="0"/>
                    </a:p>
                  </a:txBody>
                  <a:tcPr/>
                </a:tc>
              </a:tr>
              <a:tr h="370840">
                <a:tc>
                  <a:txBody>
                    <a:bodyPr/>
                    <a:lstStyle/>
                    <a:p>
                      <a:r>
                        <a:rPr lang="en-US" dirty="0" smtClean="0"/>
                        <a:t>Cost</a:t>
                      </a:r>
                      <a:endParaRPr lang="en-US" dirty="0"/>
                    </a:p>
                  </a:txBody>
                  <a:tcPr/>
                </a:tc>
                <a:tc>
                  <a:txBody>
                    <a:bodyPr/>
                    <a:lstStyle/>
                    <a:p>
                      <a:r>
                        <a:rPr lang="en-US" sz="1400" dirty="0" smtClean="0"/>
                        <a:t>More</a:t>
                      </a:r>
                      <a:endParaRPr lang="en-US" sz="1400" dirty="0"/>
                    </a:p>
                  </a:txBody>
                  <a:tcPr/>
                </a:tc>
                <a:tc>
                  <a:txBody>
                    <a:bodyPr/>
                    <a:lstStyle/>
                    <a:p>
                      <a:r>
                        <a:rPr lang="en-US" sz="1400" smtClean="0"/>
                        <a:t>Less</a:t>
                      </a:r>
                      <a:endParaRPr lang="en-US" sz="1400" dirty="0"/>
                    </a:p>
                  </a:txBody>
                  <a:tcPr/>
                </a:tc>
              </a:tr>
            </a:tbl>
          </a:graphicData>
        </a:graphic>
      </p:graphicFrame>
    </p:spTree>
    <p:extLst>
      <p:ext uri="{BB962C8B-B14F-4D97-AF65-F5344CB8AC3E}">
        <p14:creationId xmlns:p14="http://schemas.microsoft.com/office/powerpoint/2010/main" val="204262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4975" y="1575390"/>
            <a:ext cx="5496675" cy="3416320"/>
          </a:xfrm>
          <a:prstGeom prst="rect">
            <a:avLst/>
          </a:prstGeom>
        </p:spPr>
        <p:txBody>
          <a:bodyPr wrap="square">
            <a:spAutoFit/>
          </a:bodyPr>
          <a:lstStyle/>
          <a:p>
            <a:r>
              <a:rPr lang="en-US" b="1" u="sng" dirty="0"/>
              <a:t>Server-side pros</a:t>
            </a:r>
            <a:r>
              <a:rPr lang="en-US" b="1" u="sng" dirty="0" smtClean="0"/>
              <a:t>:</a:t>
            </a:r>
          </a:p>
          <a:p>
            <a:endParaRPr lang="en-US" b="1" u="sng" dirty="0" smtClean="0"/>
          </a:p>
          <a:p>
            <a:pPr marL="285750" indent="-285750">
              <a:buFont typeface="Arial" charset="0"/>
              <a:buChar char="•"/>
            </a:pPr>
            <a:r>
              <a:rPr lang="en-US" dirty="0" smtClean="0"/>
              <a:t>Search </a:t>
            </a:r>
            <a:r>
              <a:rPr lang="en-US" dirty="0"/>
              <a:t>engines can crawl the site for better SEO</a:t>
            </a:r>
            <a:r>
              <a:rPr lang="en-US" dirty="0" smtClean="0"/>
              <a:t>.</a:t>
            </a:r>
          </a:p>
          <a:p>
            <a:pPr marL="285750" indent="-285750">
              <a:buFont typeface="Arial" charset="0"/>
              <a:buChar char="•"/>
            </a:pPr>
            <a:r>
              <a:rPr lang="en-US" dirty="0" smtClean="0"/>
              <a:t>The </a:t>
            </a:r>
            <a:r>
              <a:rPr lang="en-US" dirty="0"/>
              <a:t>initial page load is faster</a:t>
            </a:r>
            <a:r>
              <a:rPr lang="en-US" dirty="0" smtClean="0"/>
              <a:t>.</a:t>
            </a:r>
          </a:p>
          <a:p>
            <a:pPr marL="285750" indent="-285750">
              <a:buFont typeface="Arial" charset="0"/>
              <a:buChar char="•"/>
            </a:pPr>
            <a:r>
              <a:rPr lang="en-US" dirty="0" smtClean="0"/>
              <a:t>Great </a:t>
            </a:r>
            <a:r>
              <a:rPr lang="en-US" dirty="0"/>
              <a:t>for static sites</a:t>
            </a:r>
            <a:r>
              <a:rPr lang="en-US" dirty="0" smtClean="0"/>
              <a:t>.</a:t>
            </a:r>
          </a:p>
          <a:p>
            <a:pPr marL="285750" indent="-285750">
              <a:buFont typeface="Arial" charset="0"/>
              <a:buChar char="•"/>
            </a:pPr>
            <a:endParaRPr lang="en-US" dirty="0" smtClean="0"/>
          </a:p>
          <a:p>
            <a:r>
              <a:rPr lang="en-US" b="1" u="sng" dirty="0" smtClean="0"/>
              <a:t>Server-side </a:t>
            </a:r>
            <a:r>
              <a:rPr lang="en-US" b="1" u="sng" dirty="0"/>
              <a:t>cons</a:t>
            </a:r>
            <a:r>
              <a:rPr lang="en-US" b="1" u="sng" dirty="0" smtClean="0"/>
              <a:t>:</a:t>
            </a:r>
          </a:p>
          <a:p>
            <a:endParaRPr lang="en-US" b="1" u="sng" dirty="0" smtClean="0"/>
          </a:p>
          <a:p>
            <a:pPr marL="285750" indent="-285750">
              <a:buFont typeface="Arial" charset="0"/>
              <a:buChar char="•"/>
            </a:pPr>
            <a:r>
              <a:rPr lang="en-US" dirty="0" smtClean="0"/>
              <a:t>Frequent </a:t>
            </a:r>
            <a:r>
              <a:rPr lang="en-US" dirty="0"/>
              <a:t>server requests</a:t>
            </a:r>
            <a:r>
              <a:rPr lang="en-US" dirty="0" smtClean="0"/>
              <a:t>.</a:t>
            </a:r>
          </a:p>
          <a:p>
            <a:pPr marL="285750" indent="-285750">
              <a:buFont typeface="Arial" charset="0"/>
              <a:buChar char="•"/>
            </a:pPr>
            <a:r>
              <a:rPr lang="en-US" dirty="0" smtClean="0"/>
              <a:t>An </a:t>
            </a:r>
            <a:r>
              <a:rPr lang="en-US" dirty="0"/>
              <a:t>overall slow page rendering</a:t>
            </a:r>
            <a:r>
              <a:rPr lang="en-US" dirty="0" smtClean="0"/>
              <a:t>.</a:t>
            </a:r>
          </a:p>
          <a:p>
            <a:pPr marL="285750" indent="-285750">
              <a:buFont typeface="Arial" charset="0"/>
              <a:buChar char="•"/>
            </a:pPr>
            <a:r>
              <a:rPr lang="en-US" dirty="0" smtClean="0"/>
              <a:t>Full </a:t>
            </a:r>
            <a:r>
              <a:rPr lang="en-US" dirty="0"/>
              <a:t>page reloads</a:t>
            </a:r>
            <a:r>
              <a:rPr lang="en-US" dirty="0" smtClean="0"/>
              <a:t>.</a:t>
            </a:r>
          </a:p>
          <a:p>
            <a:pPr marL="285750" indent="-285750">
              <a:buFont typeface="Arial" charset="0"/>
              <a:buChar char="•"/>
            </a:pPr>
            <a:r>
              <a:rPr lang="en-US" dirty="0" smtClean="0"/>
              <a:t>Non-rich </a:t>
            </a:r>
            <a:r>
              <a:rPr lang="en-US" dirty="0"/>
              <a:t>site interactions.</a:t>
            </a:r>
          </a:p>
        </p:txBody>
      </p:sp>
    </p:spTree>
    <p:extLst>
      <p:ext uri="{BB962C8B-B14F-4D97-AF65-F5344CB8AC3E}">
        <p14:creationId xmlns:p14="http://schemas.microsoft.com/office/powerpoint/2010/main" val="19532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6355" y="1570453"/>
            <a:ext cx="6096000" cy="3416320"/>
          </a:xfrm>
          <a:prstGeom prst="rect">
            <a:avLst/>
          </a:prstGeom>
        </p:spPr>
        <p:txBody>
          <a:bodyPr>
            <a:spAutoFit/>
          </a:bodyPr>
          <a:lstStyle/>
          <a:p>
            <a:r>
              <a:rPr lang="en-US" b="1" u="sng" dirty="0"/>
              <a:t>Client-side pros</a:t>
            </a:r>
            <a:r>
              <a:rPr lang="en-US" b="1" u="sng" dirty="0" smtClean="0"/>
              <a:t>:</a:t>
            </a:r>
          </a:p>
          <a:p>
            <a:endParaRPr lang="en-US" dirty="0" smtClean="0"/>
          </a:p>
          <a:p>
            <a:pPr marL="285750" indent="-285750">
              <a:buFont typeface="Arial" charset="0"/>
              <a:buChar char="•"/>
            </a:pPr>
            <a:r>
              <a:rPr lang="en-US" dirty="0" smtClean="0"/>
              <a:t>Rich </a:t>
            </a:r>
            <a:r>
              <a:rPr lang="en-US" dirty="0"/>
              <a:t>site </a:t>
            </a:r>
            <a:r>
              <a:rPr lang="en-US" dirty="0" smtClean="0"/>
              <a:t>interactions</a:t>
            </a:r>
          </a:p>
          <a:p>
            <a:pPr marL="285750" indent="-285750">
              <a:buFont typeface="Arial" charset="0"/>
              <a:buChar char="•"/>
            </a:pPr>
            <a:r>
              <a:rPr lang="en-US" dirty="0" smtClean="0"/>
              <a:t>Fast </a:t>
            </a:r>
            <a:r>
              <a:rPr lang="en-US" dirty="0"/>
              <a:t>website rendering after the initial load</a:t>
            </a:r>
            <a:r>
              <a:rPr lang="en-US" dirty="0" smtClean="0"/>
              <a:t>.</a:t>
            </a:r>
          </a:p>
          <a:p>
            <a:pPr marL="285750" indent="-285750">
              <a:buFont typeface="Arial" charset="0"/>
              <a:buChar char="•"/>
            </a:pPr>
            <a:r>
              <a:rPr lang="en-US" dirty="0" smtClean="0"/>
              <a:t>Great </a:t>
            </a:r>
            <a:r>
              <a:rPr lang="en-US" dirty="0"/>
              <a:t>for web applications</a:t>
            </a:r>
            <a:r>
              <a:rPr lang="en-US" dirty="0" smtClean="0"/>
              <a:t>.</a:t>
            </a:r>
          </a:p>
          <a:p>
            <a:pPr marL="285750" indent="-285750">
              <a:buFont typeface="Arial" charset="0"/>
              <a:buChar char="•"/>
            </a:pPr>
            <a:r>
              <a:rPr lang="en-US" dirty="0" smtClean="0"/>
              <a:t>Robust </a:t>
            </a:r>
            <a:r>
              <a:rPr lang="en-US" dirty="0"/>
              <a:t>selection of JavaScript libraries</a:t>
            </a:r>
            <a:r>
              <a:rPr lang="en-US" dirty="0" smtClean="0"/>
              <a:t>.</a:t>
            </a:r>
          </a:p>
          <a:p>
            <a:endParaRPr lang="en-US" dirty="0"/>
          </a:p>
          <a:p>
            <a:r>
              <a:rPr lang="en-US" b="1" u="sng" dirty="0" smtClean="0"/>
              <a:t>Client-side </a:t>
            </a:r>
            <a:r>
              <a:rPr lang="en-US" b="1" u="sng" dirty="0"/>
              <a:t>cons</a:t>
            </a:r>
            <a:r>
              <a:rPr lang="en-US" b="1" u="sng" dirty="0" smtClean="0"/>
              <a:t>:</a:t>
            </a:r>
          </a:p>
          <a:p>
            <a:endParaRPr lang="en-US" dirty="0" smtClean="0"/>
          </a:p>
          <a:p>
            <a:pPr marL="285750" indent="-285750">
              <a:buFont typeface="Arial" charset="0"/>
              <a:buChar char="•"/>
            </a:pPr>
            <a:r>
              <a:rPr lang="en-US" dirty="0" smtClean="0"/>
              <a:t>Low </a:t>
            </a:r>
            <a:r>
              <a:rPr lang="en-US" dirty="0"/>
              <a:t>SEO if not implemented correctly</a:t>
            </a:r>
            <a:r>
              <a:rPr lang="en-US" dirty="0" smtClean="0"/>
              <a:t>.</a:t>
            </a:r>
          </a:p>
          <a:p>
            <a:pPr marL="285750" indent="-285750">
              <a:buFont typeface="Arial" charset="0"/>
              <a:buChar char="•"/>
            </a:pPr>
            <a:r>
              <a:rPr lang="en-US" dirty="0" smtClean="0"/>
              <a:t>Initial </a:t>
            </a:r>
            <a:r>
              <a:rPr lang="en-US" dirty="0"/>
              <a:t>load might require more time</a:t>
            </a:r>
            <a:r>
              <a:rPr lang="en-US" dirty="0" smtClean="0"/>
              <a:t>.</a:t>
            </a:r>
          </a:p>
          <a:p>
            <a:pPr marL="285750" indent="-285750">
              <a:buFont typeface="Arial" charset="0"/>
              <a:buChar char="•"/>
            </a:pPr>
            <a:r>
              <a:rPr lang="en-US" dirty="0" smtClean="0"/>
              <a:t>In </a:t>
            </a:r>
            <a:r>
              <a:rPr lang="en-US" dirty="0"/>
              <a:t>most cases, requires an external library.</a:t>
            </a:r>
          </a:p>
        </p:txBody>
      </p:sp>
    </p:spTree>
    <p:extLst>
      <p:ext uri="{BB962C8B-B14F-4D97-AF65-F5344CB8AC3E}">
        <p14:creationId xmlns:p14="http://schemas.microsoft.com/office/powerpoint/2010/main" val="196473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6" y="415533"/>
            <a:ext cx="11526357" cy="3786597"/>
          </a:xfrm>
          <a:prstGeom prst="rect">
            <a:avLst/>
          </a:prstGeom>
        </p:spPr>
      </p:pic>
      <p:sp>
        <p:nvSpPr>
          <p:cNvPr id="5" name="TextBox 4"/>
          <p:cNvSpPr txBox="1"/>
          <p:nvPr/>
        </p:nvSpPr>
        <p:spPr>
          <a:xfrm>
            <a:off x="410966" y="4489807"/>
            <a:ext cx="11352944" cy="1384995"/>
          </a:xfrm>
          <a:prstGeom prst="rect">
            <a:avLst/>
          </a:prstGeom>
          <a:noFill/>
        </p:spPr>
        <p:txBody>
          <a:bodyPr wrap="square" rtlCol="0">
            <a:spAutoFit/>
          </a:bodyPr>
          <a:lstStyle/>
          <a:p>
            <a:r>
              <a:rPr lang="en-US" dirty="0" smtClean="0"/>
              <a:t>Production applications </a:t>
            </a:r>
            <a:r>
              <a:rPr lang="en-US" dirty="0"/>
              <a:t>of </a:t>
            </a:r>
            <a:r>
              <a:rPr lang="en-US" dirty="0" err="1"/>
              <a:t>walmart.com</a:t>
            </a:r>
            <a:r>
              <a:rPr lang="en-US" dirty="0"/>
              <a:t> rendered with SSR vs CSR</a:t>
            </a:r>
            <a:r>
              <a:rPr lang="en-US" dirty="0" smtClean="0"/>
              <a:t>.</a:t>
            </a:r>
          </a:p>
          <a:p>
            <a:endParaRPr lang="en-US" dirty="0"/>
          </a:p>
          <a:p>
            <a:r>
              <a:rPr lang="en-US" sz="1200" dirty="0"/>
              <a:t>We compared three of our applications(home, category, and search) in SSR vs CSR. These are the chrome network screen grabs of the pages being rendered. You’ll notice that SSR renders faster, and that using CSR has the blank white page while loading. Most applications that use CSR will obviously replace the blank white page with a loading icon, but since we use SSR for our normal operations, when forced into CSR mode, the pages are blank. Please note these are one off captures, with our machines, at a certain time of day with the current prod build, so individual performance can vary-but this should be the general trend that you see for apps.</a:t>
            </a:r>
            <a:endParaRPr lang="en-US" sz="1200" dirty="0"/>
          </a:p>
        </p:txBody>
      </p:sp>
    </p:spTree>
    <p:extLst>
      <p:ext uri="{BB962C8B-B14F-4D97-AF65-F5344CB8AC3E}">
        <p14:creationId xmlns:p14="http://schemas.microsoft.com/office/powerpoint/2010/main" val="205383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81" y="0"/>
            <a:ext cx="6921500" cy="4318000"/>
          </a:xfrm>
          <a:prstGeom prst="rect">
            <a:avLst/>
          </a:prstGeom>
        </p:spPr>
      </p:pic>
      <p:sp>
        <p:nvSpPr>
          <p:cNvPr id="5" name="TextBox 4"/>
          <p:cNvSpPr txBox="1"/>
          <p:nvPr/>
        </p:nvSpPr>
        <p:spPr>
          <a:xfrm>
            <a:off x="606175" y="4654193"/>
            <a:ext cx="11054994" cy="646331"/>
          </a:xfrm>
          <a:prstGeom prst="rect">
            <a:avLst/>
          </a:prstGeom>
          <a:noFill/>
        </p:spPr>
        <p:txBody>
          <a:bodyPr wrap="square" rtlCol="0">
            <a:spAutoFit/>
          </a:bodyPr>
          <a:lstStyle/>
          <a:p>
            <a:r>
              <a:rPr lang="en-US" sz="1200" dirty="0"/>
              <a:t>Here is the first server response for home, category and search pages. I would ignore the green bar, because that is more relative compared to the rest of the network graph. The two things I want to call attention to is the document size and the TTFB. Since the server is responding with HTML for the page, you’ll notice the document size for SSR is always bigger. Another point that was talked about earlier, the CSR response is faster(except for home page for some reason in this test).</a:t>
            </a:r>
            <a:endParaRPr lang="en-US" sz="1200" dirty="0"/>
          </a:p>
        </p:txBody>
      </p:sp>
    </p:spTree>
    <p:extLst>
      <p:ext uri="{BB962C8B-B14F-4D97-AF65-F5344CB8AC3E}">
        <p14:creationId xmlns:p14="http://schemas.microsoft.com/office/powerpoint/2010/main" val="153140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536</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2017-10-11T15:52:22Z</dcterms:created>
  <dcterms:modified xsi:type="dcterms:W3CDTF">2017-10-13T09:17:11Z</dcterms:modified>
</cp:coreProperties>
</file>