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8"/>
  </p:notesMasterIdLst>
  <p:sldIdLst>
    <p:sldId id="256" r:id="rId2"/>
    <p:sldId id="271" r:id="rId3"/>
    <p:sldId id="272" r:id="rId4"/>
    <p:sldId id="257" r:id="rId5"/>
    <p:sldId id="258" r:id="rId6"/>
    <p:sldId id="261" r:id="rId7"/>
    <p:sldId id="264" r:id="rId8"/>
    <p:sldId id="262" r:id="rId9"/>
    <p:sldId id="263" r:id="rId10"/>
    <p:sldId id="265" r:id="rId11"/>
    <p:sldId id="266" r:id="rId12"/>
    <p:sldId id="268" r:id="rId13"/>
    <p:sldId id="267" r:id="rId14"/>
    <p:sldId id="270" r:id="rId15"/>
    <p:sldId id="26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1"/>
    <p:restoredTop sz="95761"/>
  </p:normalViewPr>
  <p:slideViewPr>
    <p:cSldViewPr snapToGrid="0">
      <p:cViewPr>
        <p:scale>
          <a:sx n="109" d="100"/>
          <a:sy n="109" d="100"/>
        </p:scale>
        <p:origin x="112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F59C8-907C-F242-A9EE-51F0930AFF11}" type="datetimeFigureOut">
              <a:rPr lang="en-US" smtClean="0"/>
              <a:t>8/12/24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FD042-BE4A-F94F-AF04-8EA55243C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9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FD042-BE4A-F94F-AF04-8EA55243CF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E14C8511-BA35-7A4E-9A87-B694B5C63649}" type="datetimeFigureOut">
              <a:rPr lang="en-US" smtClean="0"/>
              <a:t>8/10/24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E5F7-FDE8-2046-BE0D-B8775C4DE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4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8511-BA35-7A4E-9A87-B694B5C63649}" type="datetimeFigureOut">
              <a:rPr lang="en-US" smtClean="0"/>
              <a:t>8/10/24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E5F7-FDE8-2046-BE0D-B8775C4DEEAC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8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8511-BA35-7A4E-9A87-B694B5C63649}" type="datetimeFigureOut">
              <a:rPr lang="en-US" smtClean="0"/>
              <a:t>8/10/24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E5F7-FDE8-2046-BE0D-B8775C4DEEAC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9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8511-BA35-7A4E-9A87-B694B5C63649}" type="datetimeFigureOut">
              <a:rPr lang="en-US" smtClean="0"/>
              <a:t>8/10/24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E5F7-FDE8-2046-BE0D-B8775C4DE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8511-BA35-7A4E-9A87-B694B5C63649}" type="datetimeFigureOut">
              <a:rPr lang="en-US" smtClean="0"/>
              <a:t>8/10/24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E5F7-FDE8-2046-BE0D-B8775C4DE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2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8511-BA35-7A4E-9A87-B694B5C63649}" type="datetimeFigureOut">
              <a:rPr lang="en-US" smtClean="0"/>
              <a:t>8/10/24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E5F7-FDE8-2046-BE0D-B8775C4DEEAC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4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8511-BA35-7A4E-9A87-B694B5C63649}" type="datetimeFigureOut">
              <a:rPr lang="en-US" smtClean="0"/>
              <a:t>8/10/24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E5F7-FDE8-2046-BE0D-B8775C4DEEAC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9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8511-BA35-7A4E-9A87-B694B5C63649}" type="datetimeFigureOut">
              <a:rPr lang="en-US" smtClean="0"/>
              <a:t>8/10/24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E5F7-FDE8-2046-BE0D-B8775C4DEEAC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9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8511-BA35-7A4E-9A87-B694B5C63649}" type="datetimeFigureOut">
              <a:rPr lang="en-US" smtClean="0"/>
              <a:t>8/10/24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E5F7-FDE8-2046-BE0D-B8775C4DEEAC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8511-BA35-7A4E-9A87-B694B5C63649}" type="datetimeFigureOut">
              <a:rPr lang="en-US" smtClean="0"/>
              <a:t>8/10/24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E5F7-FDE8-2046-BE0D-B8775C4DEEAC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7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8511-BA35-7A4E-9A87-B694B5C63649}" type="datetimeFigureOut">
              <a:rPr lang="en-US" smtClean="0"/>
              <a:t>8/10/24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E5F7-FDE8-2046-BE0D-B8775C4DEEAC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8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E14C8511-BA35-7A4E-9A87-B694B5C63649}" type="datetimeFigureOut">
              <a:rPr lang="en-US" smtClean="0"/>
              <a:t>8/10/24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B14DE5F7-FDE8-2046-BE0D-B8775C4DE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chalkboard/t/thank-you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D68F-DF05-101D-F143-D246B5FE9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3938" y="1542402"/>
            <a:ext cx="6485635" cy="2091752"/>
          </a:xfrm>
        </p:spPr>
        <p:txBody>
          <a:bodyPr anchor="b">
            <a:noAutofit/>
          </a:bodyPr>
          <a:lstStyle/>
          <a:p>
            <a:r>
              <a:rPr lang="en-IN" sz="6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Intuit Craft Demo</a:t>
            </a:r>
            <a:endParaRPr lang="en-US" sz="66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278CC-851A-2863-31DD-556C692BB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1983" y="4258380"/>
            <a:ext cx="5188034" cy="68207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By Rahul Bansal</a:t>
            </a:r>
          </a:p>
        </p:txBody>
      </p:sp>
    </p:spTree>
    <p:extLst>
      <p:ext uri="{BB962C8B-B14F-4D97-AF65-F5344CB8AC3E}">
        <p14:creationId xmlns:p14="http://schemas.microsoft.com/office/powerpoint/2010/main" val="2409015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06A5-00CD-77C2-61A1-105F96C7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98" y="242819"/>
            <a:ext cx="8267296" cy="1446550"/>
          </a:xfrm>
        </p:spPr>
        <p:txBody>
          <a:bodyPr/>
          <a:lstStyle/>
          <a:p>
            <a:r>
              <a:rPr lang="en-US" dirty="0"/>
              <a:t>API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EAE62-8313-F087-BD32-EA6F4E377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98" y="1151908"/>
            <a:ext cx="10515600" cy="53528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300" b="1" dirty="0"/>
              <a:t>1. Create a Job - </a:t>
            </a:r>
            <a:r>
              <a:rPr lang="en-IN" sz="2300" dirty="0"/>
              <a:t>Creates a new job posting.</a:t>
            </a:r>
            <a:endParaRPr lang="en-IN" sz="2300" b="1" dirty="0"/>
          </a:p>
          <a:p>
            <a:pPr marL="457200" lvl="1" indent="0">
              <a:buNone/>
            </a:pPr>
            <a:r>
              <a:rPr lang="en-IN" sz="2300" dirty="0"/>
              <a:t>Endpoint</a:t>
            </a:r>
            <a:r>
              <a:rPr lang="en-IN" sz="2300" b="1" dirty="0"/>
              <a:t>:</a:t>
            </a:r>
            <a:r>
              <a:rPr lang="en-IN" sz="2300" dirty="0"/>
              <a:t> POST /</a:t>
            </a:r>
            <a:r>
              <a:rPr lang="en-IN" sz="2300" dirty="0" err="1"/>
              <a:t>api</a:t>
            </a:r>
            <a:r>
              <a:rPr lang="en-IN" sz="2300" dirty="0"/>
              <a:t>/v1/jobs</a:t>
            </a:r>
          </a:p>
          <a:p>
            <a:pPr marL="457200" lvl="1" indent="0">
              <a:buNone/>
            </a:pPr>
            <a:r>
              <a:rPr lang="en-IN" sz="2300" dirty="0"/>
              <a:t>Request Body:</a:t>
            </a:r>
          </a:p>
          <a:p>
            <a:pPr lvl="2"/>
            <a:r>
              <a:rPr lang="en-IN" b="1" dirty="0"/>
              <a:t>title</a:t>
            </a:r>
            <a:r>
              <a:rPr lang="en-IN" dirty="0"/>
              <a:t>: The title or name of the job</a:t>
            </a:r>
          </a:p>
          <a:p>
            <a:pPr lvl="2"/>
            <a:r>
              <a:rPr lang="en-IN" b="1" dirty="0"/>
              <a:t>description</a:t>
            </a:r>
            <a:r>
              <a:rPr lang="en-IN" dirty="0"/>
              <a:t>: A detailed description of the job</a:t>
            </a:r>
          </a:p>
          <a:p>
            <a:pPr lvl="2"/>
            <a:r>
              <a:rPr lang="en-IN" b="1" dirty="0"/>
              <a:t>requirements</a:t>
            </a:r>
            <a:r>
              <a:rPr lang="en-IN" dirty="0"/>
              <a:t>: Specific qualifications required for the job.</a:t>
            </a:r>
          </a:p>
          <a:p>
            <a:pPr lvl="2"/>
            <a:r>
              <a:rPr lang="en-IN" b="1" dirty="0" err="1"/>
              <a:t>expirationDate</a:t>
            </a:r>
            <a:r>
              <a:rPr lang="en-IN" dirty="0"/>
              <a:t>: The date and time when the job posting expires.</a:t>
            </a:r>
          </a:p>
          <a:p>
            <a:pPr lvl="2"/>
            <a:r>
              <a:rPr lang="en-IN" b="1" dirty="0" err="1"/>
              <a:t>startingPrice</a:t>
            </a:r>
            <a:r>
              <a:rPr lang="en-IN" dirty="0"/>
              <a:t>: The starting price or budget for the job (e.g. - 100.0).</a:t>
            </a:r>
          </a:p>
          <a:p>
            <a:pPr lvl="2"/>
            <a:r>
              <a:rPr lang="en-IN" b="1" dirty="0" err="1"/>
              <a:t>jobType</a:t>
            </a:r>
            <a:r>
              <a:rPr lang="en-IN" dirty="0"/>
              <a:t>: The type of job (e.g. – “DESIGN”, “WRITING”).</a:t>
            </a:r>
          </a:p>
          <a:p>
            <a:pPr lvl="2"/>
            <a:r>
              <a:rPr lang="en-IN" b="1" dirty="0" err="1"/>
              <a:t>userId</a:t>
            </a:r>
            <a:r>
              <a:rPr lang="en-IN" dirty="0"/>
              <a:t>: </a:t>
            </a:r>
            <a:r>
              <a:rPr lang="en-IN" dirty="0" err="1"/>
              <a:t>userId</a:t>
            </a:r>
            <a:r>
              <a:rPr lang="en-IN" dirty="0"/>
              <a:t> of the poster</a:t>
            </a:r>
          </a:p>
          <a:p>
            <a:pPr marL="457200" lvl="1" indent="0">
              <a:buNone/>
            </a:pPr>
            <a:r>
              <a:rPr lang="en-IN" sz="2300" dirty="0"/>
              <a:t>Response:</a:t>
            </a:r>
          </a:p>
          <a:p>
            <a:pPr marL="914400" lvl="2" indent="0">
              <a:buNone/>
            </a:pPr>
            <a:r>
              <a:rPr lang="en-IN" dirty="0"/>
              <a:t>Status Code</a:t>
            </a:r>
            <a:r>
              <a:rPr lang="en-IN" b="1" dirty="0"/>
              <a:t>:</a:t>
            </a:r>
            <a:r>
              <a:rPr lang="en-IN" dirty="0"/>
              <a:t> 201 Created</a:t>
            </a:r>
          </a:p>
          <a:p>
            <a:pPr marL="914400" lvl="2" indent="0">
              <a:buNone/>
            </a:pPr>
            <a:r>
              <a:rPr lang="en-IN" dirty="0"/>
              <a:t>Description: Returns the details of the created job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IN" sz="2400" b="1" dirty="0"/>
              <a:t>2. </a:t>
            </a:r>
            <a:r>
              <a:rPr lang="en-IN" sz="2300" b="1" dirty="0"/>
              <a:t>Get list of Jobs – </a:t>
            </a:r>
            <a:r>
              <a:rPr lang="en-IN" sz="2300" dirty="0"/>
              <a:t>get list of Jobs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IN" sz="2300" dirty="0"/>
              <a:t>            Endpoint: GET /</a:t>
            </a:r>
            <a:r>
              <a:rPr lang="en-IN" sz="2300" dirty="0" err="1"/>
              <a:t>api</a:t>
            </a:r>
            <a:r>
              <a:rPr lang="en-IN" sz="2300" dirty="0"/>
              <a:t>/v1/jobs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IN" sz="2300" dirty="0"/>
              <a:t>            Query parameters:</a:t>
            </a:r>
          </a:p>
          <a:p>
            <a:pPr marL="1257300" lvl="4" indent="-342900">
              <a:spcBef>
                <a:spcPts val="1000"/>
              </a:spcBef>
            </a:pPr>
            <a:r>
              <a:rPr lang="en-IN" sz="2200" dirty="0" err="1"/>
              <a:t>jobStatus</a:t>
            </a:r>
            <a:r>
              <a:rPr lang="en-IN" sz="2200" dirty="0"/>
              <a:t>, </a:t>
            </a:r>
            <a:r>
              <a:rPr lang="en-IN" sz="2200" dirty="0" err="1"/>
              <a:t>jobType</a:t>
            </a:r>
            <a:r>
              <a:rPr lang="en-IN" sz="2200" dirty="0"/>
              <a:t>, </a:t>
            </a:r>
            <a:r>
              <a:rPr lang="en-IN" sz="2200" dirty="0" err="1"/>
              <a:t>sortBy</a:t>
            </a:r>
            <a:r>
              <a:rPr lang="en-IN" sz="2200" dirty="0"/>
              <a:t>, </a:t>
            </a:r>
            <a:r>
              <a:rPr lang="en-IN" sz="2200" dirty="0" err="1"/>
              <a:t>createdAt</a:t>
            </a:r>
            <a:r>
              <a:rPr lang="en-IN" sz="2200" dirty="0"/>
              <a:t>, </a:t>
            </a:r>
            <a:r>
              <a:rPr lang="en-IN" sz="2200" dirty="0" err="1"/>
              <a:t>userId</a:t>
            </a:r>
            <a:r>
              <a:rPr lang="en-IN" sz="2200" dirty="0"/>
              <a:t>, order, page, size</a:t>
            </a:r>
          </a:p>
          <a:p>
            <a:pPr marL="1257300" lvl="4" indent="-342900">
              <a:spcBef>
                <a:spcPts val="1000"/>
              </a:spcBef>
            </a:pPr>
            <a:endParaRPr lang="en-IN" dirty="0"/>
          </a:p>
          <a:p>
            <a:pPr lvl="1"/>
            <a:r>
              <a:rPr lang="en-IN" sz="2300" dirty="0"/>
              <a:t>Top 10 Active jobs - /</a:t>
            </a:r>
            <a:r>
              <a:rPr lang="en-IN" sz="2300" dirty="0" err="1"/>
              <a:t>api</a:t>
            </a:r>
            <a:r>
              <a:rPr lang="en-IN" sz="2300" dirty="0"/>
              <a:t>/v1/</a:t>
            </a:r>
            <a:r>
              <a:rPr lang="en-IN" sz="2300" dirty="0" err="1"/>
              <a:t>jobs?jobStatus</a:t>
            </a:r>
            <a:r>
              <a:rPr lang="en-IN" sz="2300" dirty="0"/>
              <a:t>=</a:t>
            </a:r>
            <a:r>
              <a:rPr lang="en-IN" sz="2300" dirty="0" err="1"/>
              <a:t>OPEN&amp;sortBy</a:t>
            </a:r>
            <a:r>
              <a:rPr lang="en-IN" sz="2300" dirty="0"/>
              <a:t>=</a:t>
            </a:r>
            <a:r>
              <a:rPr lang="en-IN" sz="2300" dirty="0" err="1"/>
              <a:t>bidCount&amp;order</a:t>
            </a:r>
            <a:r>
              <a:rPr lang="en-IN" sz="2300" dirty="0"/>
              <a:t>=</a:t>
            </a:r>
            <a:r>
              <a:rPr lang="en-IN" sz="2300" dirty="0" err="1"/>
              <a:t>DESC&amp;page</a:t>
            </a:r>
            <a:r>
              <a:rPr lang="en-IN" sz="2300" dirty="0"/>
              <a:t>=0&amp;size=10</a:t>
            </a:r>
          </a:p>
          <a:p>
            <a:pPr lvl="1"/>
            <a:r>
              <a:rPr lang="en-IN" sz="2300" dirty="0"/>
              <a:t>Top 10 Recent jobs - /</a:t>
            </a:r>
            <a:r>
              <a:rPr lang="en-IN" sz="2300" dirty="0" err="1"/>
              <a:t>api</a:t>
            </a:r>
            <a:r>
              <a:rPr lang="en-IN" sz="2300" dirty="0"/>
              <a:t>/v1/jobs? </a:t>
            </a:r>
            <a:r>
              <a:rPr lang="en-IN" sz="2300" dirty="0" err="1"/>
              <a:t>jobStatus</a:t>
            </a:r>
            <a:r>
              <a:rPr lang="en-IN" sz="2300" dirty="0"/>
              <a:t>=</a:t>
            </a:r>
            <a:r>
              <a:rPr lang="en-IN" sz="2300" dirty="0" err="1"/>
              <a:t>OPEN&amp;sortBy</a:t>
            </a:r>
            <a:r>
              <a:rPr lang="en-IN" sz="2300" dirty="0"/>
              <a:t>=</a:t>
            </a:r>
            <a:r>
              <a:rPr lang="en-IN" sz="2300" dirty="0" err="1"/>
              <a:t>createdAt&amp;order</a:t>
            </a:r>
            <a:r>
              <a:rPr lang="en-IN" sz="2300" dirty="0"/>
              <a:t>=</a:t>
            </a:r>
            <a:r>
              <a:rPr lang="en-IN" sz="2300" dirty="0" err="1"/>
              <a:t>DESC&amp;page</a:t>
            </a:r>
            <a:r>
              <a:rPr lang="en-IN" sz="2300" dirty="0"/>
              <a:t>=0&amp;size=10</a:t>
            </a:r>
          </a:p>
        </p:txBody>
      </p:sp>
    </p:spTree>
    <p:extLst>
      <p:ext uri="{BB962C8B-B14F-4D97-AF65-F5344CB8AC3E}">
        <p14:creationId xmlns:p14="http://schemas.microsoft.com/office/powerpoint/2010/main" val="2409789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BC54-8079-6282-7EE8-C0F11867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98" y="349698"/>
            <a:ext cx="8267296" cy="778458"/>
          </a:xfrm>
        </p:spPr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28A97-C1F4-8370-4835-3525BB514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095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2. Place a Bid - </a:t>
            </a:r>
            <a:r>
              <a:rPr lang="en-IN" sz="1600" dirty="0"/>
              <a:t>Places a bid on a job.</a:t>
            </a:r>
            <a:endParaRPr lang="en-IN" sz="1600" b="1" dirty="0"/>
          </a:p>
          <a:p>
            <a:pPr marL="457200" lvl="1" indent="0">
              <a:buNone/>
            </a:pPr>
            <a:r>
              <a:rPr lang="en-IN" sz="1600" dirty="0"/>
              <a:t>Endpoint</a:t>
            </a:r>
            <a:r>
              <a:rPr lang="en-IN" sz="1600" b="1" dirty="0"/>
              <a:t>:</a:t>
            </a:r>
            <a:r>
              <a:rPr lang="en-IN" sz="1600" dirty="0"/>
              <a:t> POST /</a:t>
            </a:r>
            <a:r>
              <a:rPr lang="en-IN" sz="1600" dirty="0" err="1"/>
              <a:t>api</a:t>
            </a:r>
            <a:r>
              <a:rPr lang="en-IN" sz="1600" dirty="0"/>
              <a:t>/v1/jobs/{</a:t>
            </a:r>
            <a:r>
              <a:rPr lang="en-IN" sz="1600" dirty="0" err="1"/>
              <a:t>jobId</a:t>
            </a:r>
            <a:r>
              <a:rPr lang="en-IN" sz="1600" dirty="0"/>
              <a:t>}/bids</a:t>
            </a:r>
          </a:p>
          <a:p>
            <a:pPr marL="457200" lvl="1" indent="0">
              <a:buNone/>
            </a:pPr>
            <a:r>
              <a:rPr lang="en-IN" sz="1600" dirty="0"/>
              <a:t>Request Body:</a:t>
            </a:r>
          </a:p>
          <a:p>
            <a:pPr lvl="2"/>
            <a:r>
              <a:rPr lang="en-IN" sz="1400" b="1" dirty="0" err="1"/>
              <a:t>bidPrice</a:t>
            </a:r>
            <a:r>
              <a:rPr lang="en-IN" sz="1400" dirty="0"/>
              <a:t>: The amount being bid for the job (e.g., 150.0).</a:t>
            </a:r>
          </a:p>
          <a:p>
            <a:pPr lvl="2"/>
            <a:r>
              <a:rPr lang="en-IN" sz="1400" b="1" dirty="0" err="1"/>
              <a:t>userId</a:t>
            </a:r>
            <a:r>
              <a:rPr lang="en-IN" sz="1400" dirty="0"/>
              <a:t>: </a:t>
            </a:r>
            <a:r>
              <a:rPr lang="en-IN" sz="1400" dirty="0" err="1"/>
              <a:t>userId</a:t>
            </a:r>
            <a:r>
              <a:rPr lang="en-IN" sz="1400" dirty="0"/>
              <a:t> of the bidder</a:t>
            </a:r>
          </a:p>
          <a:p>
            <a:pPr marL="457200" lvl="1" indent="0">
              <a:buNone/>
            </a:pPr>
            <a:r>
              <a:rPr lang="en-IN" sz="1600" dirty="0"/>
              <a:t>Response</a:t>
            </a:r>
            <a:r>
              <a:rPr lang="en-IN" sz="1600" b="1" dirty="0"/>
              <a:t>:</a:t>
            </a:r>
            <a:endParaRPr lang="en-IN" sz="1600" dirty="0"/>
          </a:p>
          <a:p>
            <a:pPr marL="914400" lvl="2" indent="0">
              <a:buNone/>
            </a:pPr>
            <a:r>
              <a:rPr lang="en-IN" sz="1400" dirty="0"/>
              <a:t>Status Code: 200 OK</a:t>
            </a:r>
          </a:p>
          <a:p>
            <a:pPr marL="914400" lvl="2" indent="0">
              <a:buNone/>
            </a:pPr>
            <a:r>
              <a:rPr lang="en-IN" sz="1400" dirty="0"/>
              <a:t>Description: Returns the details of the placed bid, including the bid ID, bid price, bidder’s details, and the job details</a:t>
            </a:r>
          </a:p>
          <a:p>
            <a:pPr marL="914400" lvl="2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600" b="1" dirty="0"/>
              <a:t>3. Delete a Bid - </a:t>
            </a:r>
            <a:r>
              <a:rPr lang="en-IN" sz="1600" dirty="0"/>
              <a:t>Deletes a bid from a job.</a:t>
            </a:r>
            <a:endParaRPr lang="en-IN" sz="1600" b="1" dirty="0"/>
          </a:p>
          <a:p>
            <a:pPr marL="457200" lvl="1" indent="0">
              <a:buNone/>
            </a:pPr>
            <a:r>
              <a:rPr lang="en-IN" sz="1600" dirty="0"/>
              <a:t>Endpoint: DELETE /</a:t>
            </a:r>
            <a:r>
              <a:rPr lang="en-IN" sz="1600" dirty="0" err="1"/>
              <a:t>api</a:t>
            </a:r>
            <a:r>
              <a:rPr lang="en-IN" sz="1600" dirty="0"/>
              <a:t>/v1/jobs/{</a:t>
            </a:r>
            <a:r>
              <a:rPr lang="en-IN" sz="1600" dirty="0" err="1"/>
              <a:t>jobId</a:t>
            </a:r>
            <a:r>
              <a:rPr lang="en-IN" sz="1600" dirty="0"/>
              <a:t>}/bids/{</a:t>
            </a:r>
            <a:r>
              <a:rPr lang="en-IN" sz="1600" dirty="0" err="1"/>
              <a:t>bidId</a:t>
            </a:r>
            <a:r>
              <a:rPr lang="en-IN" sz="1600" dirty="0"/>
              <a:t>}</a:t>
            </a:r>
          </a:p>
          <a:p>
            <a:pPr marL="457200" lvl="1" indent="0">
              <a:buNone/>
            </a:pPr>
            <a:r>
              <a:rPr lang="en-IN" sz="1600" dirty="0"/>
              <a:t>Query Parameters:</a:t>
            </a:r>
          </a:p>
          <a:p>
            <a:pPr lvl="2"/>
            <a:r>
              <a:rPr lang="en-IN" sz="1400" b="1" dirty="0" err="1"/>
              <a:t>user_id</a:t>
            </a:r>
            <a:r>
              <a:rPr lang="en-IN" sz="1400" dirty="0"/>
              <a:t>: ID of the user attempting to delete the bid.</a:t>
            </a:r>
          </a:p>
          <a:p>
            <a:pPr marL="457200" lvl="1" indent="0">
              <a:buNone/>
            </a:pPr>
            <a:r>
              <a:rPr lang="en-IN" sz="1600" dirty="0"/>
              <a:t>Response:</a:t>
            </a:r>
          </a:p>
          <a:p>
            <a:pPr lvl="2"/>
            <a:r>
              <a:rPr lang="en-IN" sz="1400" b="1" dirty="0"/>
              <a:t>Status Code:</a:t>
            </a:r>
            <a:r>
              <a:rPr lang="en-IN" sz="1400" dirty="0"/>
              <a:t> 200 OK</a:t>
            </a:r>
          </a:p>
          <a:p>
            <a:pPr lvl="2"/>
            <a:r>
              <a:rPr lang="en-IN" sz="1400" b="1" dirty="0"/>
              <a:t>Description:</a:t>
            </a:r>
            <a:r>
              <a:rPr lang="en-IN" sz="1400" dirty="0"/>
              <a:t> Confirms successful deletion of the bid.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38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95CD-C833-1BA2-E99B-FEB71B1A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7296" cy="612356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Low level design</a:t>
            </a:r>
          </a:p>
        </p:txBody>
      </p:sp>
      <p:pic>
        <p:nvPicPr>
          <p:cNvPr id="11" name="Content Placeholder 10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B73B370-605F-E8EE-51B6-5A4F74E4E6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33043" y="659544"/>
            <a:ext cx="7281854" cy="6198456"/>
          </a:xfrm>
        </p:spPr>
      </p:pic>
    </p:spTree>
    <p:extLst>
      <p:ext uri="{BB962C8B-B14F-4D97-AF65-F5344CB8AC3E}">
        <p14:creationId xmlns:p14="http://schemas.microsoft.com/office/powerpoint/2010/main" val="2784117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DA5B-DCD8-6436-88F0-DB4D16B8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055773"/>
            <a:ext cx="4114800" cy="1077218"/>
          </a:xfrm>
        </p:spPr>
        <p:txBody>
          <a:bodyPr anchor="b">
            <a:normAutofit/>
          </a:bodyPr>
          <a:lstStyle/>
          <a:p>
            <a:r>
              <a:rPr lang="en-US" dirty="0"/>
              <a:t>Database selection and design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8144D7E-EF5B-83C7-3A80-8891ED6D4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968" y="1594382"/>
            <a:ext cx="7102697" cy="395975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45A24-904E-4FBA-B95F-6FF27B76F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496632"/>
            <a:ext cx="4114800" cy="31858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MySQL supports a well-defined relational schema that efficiently handles the structured data of users, jobs, and bids.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ACID properties ensures data integrity and supports transactions, which is needed for maintaining consistency in job and bid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Optimistic locking </a:t>
            </a:r>
            <a:r>
              <a:rPr lang="en-IN" dirty="0"/>
              <a:t>can be used to manage concurrent updates.</a:t>
            </a:r>
          </a:p>
        </p:txBody>
      </p:sp>
    </p:spTree>
    <p:extLst>
      <p:ext uri="{BB962C8B-B14F-4D97-AF65-F5344CB8AC3E}">
        <p14:creationId xmlns:p14="http://schemas.microsoft.com/office/powerpoint/2010/main" val="2109513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2964928-E919-9167-7989-A0BCF883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/>
          <a:lstStyle/>
          <a:p>
            <a:r>
              <a:rPr lang="en-US" dirty="0"/>
              <a:t>Extended Requirements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2DCB3AC-41F3-73C2-DA99-FD451F36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8267296" cy="3188586"/>
          </a:xfrm>
        </p:spPr>
        <p:txBody>
          <a:bodyPr>
            <a:normAutofit/>
          </a:bodyPr>
          <a:lstStyle/>
          <a:p>
            <a:r>
              <a:rPr lang="en-IN" sz="1600" dirty="0"/>
              <a:t>Authentication &amp; Authorization</a:t>
            </a:r>
          </a:p>
          <a:p>
            <a:r>
              <a:rPr lang="en-IN" sz="1600" dirty="0"/>
              <a:t>Real-time Notifications</a:t>
            </a:r>
            <a:r>
              <a:rPr lang="en-IN" sz="1600" b="1" dirty="0"/>
              <a:t> </a:t>
            </a:r>
            <a:r>
              <a:rPr lang="en-IN" sz="1600" dirty="0"/>
              <a:t>for bid updates, job status changes and other events to enhance user experience.</a:t>
            </a:r>
          </a:p>
          <a:p>
            <a:r>
              <a:rPr lang="en-IN" sz="1600" dirty="0"/>
              <a:t>SSE(server-sent events can be used for real-time bid updates on a job posting)</a:t>
            </a:r>
          </a:p>
          <a:p>
            <a:r>
              <a:rPr lang="en-IN" sz="1600" dirty="0"/>
              <a:t>Auditing service can be implemented for bid actions to track changes, maintain records.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5050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CCFEFDD-BDAA-F4B2-F3D5-C8DCC0CA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211375"/>
            <a:ext cx="9422914" cy="823221"/>
          </a:xfrm>
        </p:spPr>
        <p:txBody>
          <a:bodyPr>
            <a:normAutofit/>
          </a:bodyPr>
          <a:lstStyle/>
          <a:p>
            <a:r>
              <a:rPr lang="en-GB" sz="3200" b="0" i="0" kern="1200" dirty="0">
                <a:latin typeface="+mn-lt"/>
                <a:ea typeface="+mn-ea"/>
                <a:cs typeface="+mn-cs"/>
              </a:rPr>
              <a:t>High Level Design - Extended Requirements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C1D23-9CF7-E387-22BB-669ABCB4B1B9}"/>
              </a:ext>
            </a:extLst>
          </p:cNvPr>
          <p:cNvSpPr txBox="1"/>
          <p:nvPr/>
        </p:nvSpPr>
        <p:spPr>
          <a:xfrm>
            <a:off x="565149" y="2368295"/>
            <a:ext cx="4114800" cy="318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endParaRPr lang="en-GB" sz="1600" b="0" i="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15" name="Content Placeholder 14" descr="A screenshot of a computer&#10;&#10;Description automatically generated">
            <a:extLst>
              <a:ext uri="{FF2B5EF4-FFF2-40B4-BE49-F238E27FC236}">
                <a16:creationId xmlns:a16="http://schemas.microsoft.com/office/drawing/2014/main" id="{A9BF9AED-9598-597B-44ED-9F57BEA40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250" y="1123572"/>
            <a:ext cx="9277936" cy="5523053"/>
          </a:xfrm>
        </p:spPr>
      </p:pic>
    </p:spTree>
    <p:extLst>
      <p:ext uri="{BB962C8B-B14F-4D97-AF65-F5344CB8AC3E}">
        <p14:creationId xmlns:p14="http://schemas.microsoft.com/office/powerpoint/2010/main" val="101404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halkboard with a message on it&#10;&#10;Description automatically generated">
            <a:extLst>
              <a:ext uri="{FF2B5EF4-FFF2-40B4-BE49-F238E27FC236}">
                <a16:creationId xmlns:a16="http://schemas.microsoft.com/office/drawing/2014/main" id="{79DC44DF-85D9-7697-FDCB-8F7D16CFF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79331" y="1049216"/>
            <a:ext cx="7772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0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7F87-13CD-CF2C-704B-A3CE781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628435"/>
            <a:ext cx="8267296" cy="1036242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C9C5-1E69-0C61-627A-8D44CC2B1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67126"/>
            <a:ext cx="8267296" cy="4262439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Functional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Non-Functional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Assumptions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System Targets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Back-of-the-envelope Estimation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Implemented Design &amp; Tech Stack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API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 Level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Extended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Level Design</a:t>
            </a:r>
          </a:p>
        </p:txBody>
      </p:sp>
    </p:spTree>
    <p:extLst>
      <p:ext uri="{BB962C8B-B14F-4D97-AF65-F5344CB8AC3E}">
        <p14:creationId xmlns:p14="http://schemas.microsoft.com/office/powerpoint/2010/main" val="190316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7F87-13CD-CF2C-704B-A3CE7810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C9C5-1E69-0C61-627A-8D44CC2B1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286000"/>
            <a:ext cx="8267296" cy="359422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Currently Working as a Software Engineer at PayPal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3 years of total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Working on configuration platform, allowing applications to manage and modify application configurations independently from code,  enabling dynamic updates without requiring to restart the instance.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Features developed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Implemented ”Live Test” functionality where users can deploy configurations on select few instances before going for a full rollout, which reduces deployment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The tech stack that I am working </a:t>
            </a:r>
            <a:r>
              <a:rPr lang="en-US" sz="1800" dirty="0"/>
              <a:t>on is Java, Spring Boot and MySQL</a:t>
            </a:r>
          </a:p>
        </p:txBody>
      </p:sp>
    </p:spTree>
    <p:extLst>
      <p:ext uri="{BB962C8B-B14F-4D97-AF65-F5344CB8AC3E}">
        <p14:creationId xmlns:p14="http://schemas.microsoft.com/office/powerpoint/2010/main" val="143818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0B6E-F8F4-8C1C-25A1-3F322FE8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299"/>
          </a:xfrm>
        </p:spPr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D944-56D3-3F5A-7ADD-1404BC235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751"/>
            <a:ext cx="10515600" cy="547524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700"/>
              </a:spcBef>
              <a:buNone/>
            </a:pPr>
            <a:r>
              <a:rPr lang="en-IN" sz="1600" dirty="0">
                <a:effectLst/>
                <a:latin typeface="Tenorite" pitchFamily="2" charset="0"/>
              </a:rPr>
              <a:t>You are building a Market Place where people can post contract jobs to be performed. The jobs are bid on in an auction format similar to eBay but for jobs/tasks instead products.</a:t>
            </a:r>
          </a:p>
          <a:p>
            <a:pPr marL="0" indent="0">
              <a:lnSpc>
                <a:spcPct val="110000"/>
              </a:lnSpc>
              <a:spcBef>
                <a:spcPts val="700"/>
              </a:spcBef>
              <a:buNone/>
            </a:pPr>
            <a:r>
              <a:rPr lang="en-IN" sz="1600" b="1" dirty="0">
                <a:latin typeface="Tenorite" pitchFamily="2" charset="0"/>
              </a:rPr>
              <a:t>The site has a home page that</a:t>
            </a:r>
          </a:p>
          <a:p>
            <a:pPr>
              <a:lnSpc>
                <a:spcPct val="110000"/>
              </a:lnSpc>
              <a:spcBef>
                <a:spcPts val="700"/>
              </a:spcBef>
            </a:pPr>
            <a:r>
              <a:rPr lang="en-IN" sz="1600" dirty="0">
                <a:latin typeface="Tenorite" pitchFamily="2" charset="0"/>
              </a:rPr>
              <a:t>Displays the 10 most recently published job postings.</a:t>
            </a:r>
          </a:p>
          <a:p>
            <a:pPr>
              <a:lnSpc>
                <a:spcPct val="110000"/>
              </a:lnSpc>
              <a:spcBef>
                <a:spcPts val="700"/>
              </a:spcBef>
            </a:pPr>
            <a:r>
              <a:rPr lang="en-IN" sz="1600" dirty="0">
                <a:latin typeface="Tenorite" pitchFamily="2" charset="0"/>
              </a:rPr>
              <a:t>Displays the top 10 most active and open jobs (measured by number of bids).</a:t>
            </a:r>
          </a:p>
          <a:p>
            <a:pPr>
              <a:lnSpc>
                <a:spcPct val="110000"/>
              </a:lnSpc>
              <a:spcBef>
                <a:spcPts val="700"/>
              </a:spcBef>
            </a:pPr>
            <a:r>
              <a:rPr lang="en-IN" sz="1600" dirty="0">
                <a:latin typeface="Tenorite" pitchFamily="2" charset="0"/>
              </a:rPr>
              <a:t>Includes a link to publish a new job posting</a:t>
            </a:r>
          </a:p>
          <a:p>
            <a:pPr marL="0" indent="0">
              <a:lnSpc>
                <a:spcPct val="110000"/>
              </a:lnSpc>
              <a:spcBef>
                <a:spcPts val="700"/>
              </a:spcBef>
              <a:buNone/>
            </a:pPr>
            <a:r>
              <a:rPr lang="en-IN" sz="1600" b="1" dirty="0">
                <a:latin typeface="Tenorite" pitchFamily="2" charset="0"/>
              </a:rPr>
              <a:t>The site has a page allowing new jobs to be posted that:</a:t>
            </a:r>
          </a:p>
          <a:p>
            <a:pPr>
              <a:lnSpc>
                <a:spcPct val="110000"/>
              </a:lnSpc>
              <a:spcBef>
                <a:spcPts val="700"/>
              </a:spcBef>
            </a:pPr>
            <a:r>
              <a:rPr lang="en-IN" sz="1600" dirty="0">
                <a:latin typeface="Tenorite" pitchFamily="2" charset="0"/>
              </a:rPr>
              <a:t>Displays a form collecting the following data points</a:t>
            </a:r>
          </a:p>
          <a:p>
            <a:pPr lvl="1">
              <a:lnSpc>
                <a:spcPct val="110000"/>
              </a:lnSpc>
              <a:spcBef>
                <a:spcPts val="700"/>
              </a:spcBef>
            </a:pPr>
            <a:r>
              <a:rPr lang="en-IN" sz="1400" dirty="0">
                <a:latin typeface="Tenorite" pitchFamily="2" charset="0"/>
              </a:rPr>
              <a:t>Job description with maximum length of 16KB.</a:t>
            </a:r>
          </a:p>
          <a:p>
            <a:pPr lvl="1">
              <a:lnSpc>
                <a:spcPct val="110000"/>
              </a:lnSpc>
              <a:spcBef>
                <a:spcPts val="700"/>
              </a:spcBef>
            </a:pPr>
            <a:r>
              <a:rPr lang="en-IN" sz="1400" dirty="0">
                <a:latin typeface="Tenorite" pitchFamily="2" charset="0"/>
              </a:rPr>
              <a:t>Job requirements with maximum length of 16KB.</a:t>
            </a:r>
          </a:p>
          <a:p>
            <a:pPr lvl="1">
              <a:lnSpc>
                <a:spcPct val="110000"/>
              </a:lnSpc>
              <a:spcBef>
                <a:spcPts val="700"/>
              </a:spcBef>
            </a:pPr>
            <a:r>
              <a:rPr lang="en-IN" sz="1400" dirty="0">
                <a:latin typeface="Tenorite" pitchFamily="2" charset="0"/>
              </a:rPr>
              <a:t>Name and contact info of the job poster.</a:t>
            </a:r>
          </a:p>
          <a:p>
            <a:pPr>
              <a:lnSpc>
                <a:spcPct val="110000"/>
              </a:lnSpc>
              <a:spcBef>
                <a:spcPts val="700"/>
              </a:spcBef>
            </a:pPr>
            <a:r>
              <a:rPr lang="en-IN" sz="1600" dirty="0">
                <a:latin typeface="Tenorite" pitchFamily="2" charset="0"/>
              </a:rPr>
              <a:t>Displays the current lowest bid amount</a:t>
            </a:r>
          </a:p>
          <a:p>
            <a:pPr>
              <a:lnSpc>
                <a:spcPct val="110000"/>
              </a:lnSpc>
              <a:spcBef>
                <a:spcPts val="700"/>
              </a:spcBef>
            </a:pPr>
            <a:r>
              <a:rPr lang="en-IN" sz="1600" dirty="0">
                <a:latin typeface="Tenorite" pitchFamily="2" charset="0"/>
              </a:rPr>
              <a:t>Displays the number of bids.</a:t>
            </a:r>
          </a:p>
          <a:p>
            <a:pPr>
              <a:lnSpc>
                <a:spcPct val="110000"/>
              </a:lnSpc>
              <a:spcBef>
                <a:spcPts val="700"/>
              </a:spcBef>
            </a:pPr>
            <a:r>
              <a:rPr lang="en-IN" sz="1600" dirty="0">
                <a:latin typeface="Tenorite" pitchFamily="2" charset="0"/>
              </a:rPr>
              <a:t>Displays the auction expiration date/time and time remaining to bid.</a:t>
            </a:r>
          </a:p>
          <a:p>
            <a:pPr>
              <a:lnSpc>
                <a:spcPct val="110000"/>
              </a:lnSpc>
              <a:spcBef>
                <a:spcPts val="700"/>
              </a:spcBef>
            </a:pPr>
            <a:r>
              <a:rPr lang="en-IN" sz="1600" dirty="0">
                <a:latin typeface="Tenorite" pitchFamily="2" charset="0"/>
              </a:rPr>
              <a:t>Includes a form for placing a bid.</a:t>
            </a:r>
          </a:p>
          <a:p>
            <a:pPr marL="0" indent="0">
              <a:lnSpc>
                <a:spcPct val="110000"/>
              </a:lnSpc>
              <a:spcBef>
                <a:spcPts val="700"/>
              </a:spcBef>
              <a:buNone/>
            </a:pPr>
            <a:r>
              <a:rPr lang="en-IN" sz="1600" b="1" dirty="0">
                <a:latin typeface="Tenorite" pitchFamily="2" charset="0"/>
              </a:rPr>
              <a:t>The system:</a:t>
            </a:r>
          </a:p>
          <a:p>
            <a:pPr>
              <a:lnSpc>
                <a:spcPct val="110000"/>
              </a:lnSpc>
              <a:spcBef>
                <a:spcPts val="700"/>
              </a:spcBef>
            </a:pPr>
            <a:r>
              <a:rPr lang="en-IN" sz="1600" dirty="0">
                <a:latin typeface="Tenorite" pitchFamily="2" charset="0"/>
              </a:rPr>
              <a:t>Automatically closes bidding when the posting expiration date/time is reached.</a:t>
            </a:r>
          </a:p>
          <a:p>
            <a:pPr>
              <a:lnSpc>
                <a:spcPct val="110000"/>
              </a:lnSpc>
              <a:spcBef>
                <a:spcPts val="700"/>
              </a:spcBef>
            </a:pPr>
            <a:r>
              <a:rPr lang="en-IN" sz="1600" dirty="0">
                <a:latin typeface="Tenorite" pitchFamily="2" charset="0"/>
              </a:rPr>
              <a:t>Automatically assigns the lowest Bidder as the winner of the auction when the auction is closed</a:t>
            </a:r>
          </a:p>
        </p:txBody>
      </p:sp>
    </p:spTree>
    <p:extLst>
      <p:ext uri="{BB962C8B-B14F-4D97-AF65-F5344CB8AC3E}">
        <p14:creationId xmlns:p14="http://schemas.microsoft.com/office/powerpoint/2010/main" val="280215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0B6E-F8F4-8C1C-25A1-3F322FE8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88407"/>
            <a:ext cx="8267296" cy="861585"/>
          </a:xfrm>
        </p:spPr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D944-56D3-3F5A-7ADD-1404BC235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293917"/>
            <a:ext cx="8267296" cy="334488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Demonstrable &amp; functionally correct code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Unit Testing for the core functionalities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Functional APIs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Ensure high availability and reliability of the bidding service to handle concurrent requests and system load.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Code readability, Entity modelling, Modularity &amp; Extensibility, Separation of concerns, Abstractions. Use design patterns wherever applicable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Apply relevant design patterns for common design problems.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419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2EB1-8BA1-EB4F-FCDB-144D19E6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E2A14-5005-E3AB-EF96-D8B054FE4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/>
              <a:t>Authentication is Not implemented at this stage, assumed users are authorized based on their provided data.</a:t>
            </a:r>
          </a:p>
          <a:p>
            <a:r>
              <a:rPr lang="en-IN" sz="1400" dirty="0"/>
              <a:t>Users can both post jobs and place bids on other jobs. A single user can act in multiple roles.</a:t>
            </a:r>
          </a:p>
          <a:p>
            <a:r>
              <a:rPr lang="en-IN" sz="1400" dirty="0"/>
              <a:t>Users will register with contact information, which will be used for jobs they post.</a:t>
            </a:r>
          </a:p>
          <a:p>
            <a:r>
              <a:rPr lang="en-IN" sz="1400" dirty="0"/>
              <a:t>A bid is successful only if the bid price is lower than the current lowest bid price for that job.</a:t>
            </a:r>
          </a:p>
          <a:p>
            <a:r>
              <a:rPr lang="en-IN" sz="1400" dirty="0">
                <a:latin typeface="Tenorite" pitchFamily="2" charset="0"/>
              </a:rPr>
              <a:t>When a job is closed, the lowest bidder is decided as the winner, but future changes to this approach are possible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2206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FB38-0980-06C1-194E-162D663B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2F617-F322-E1D4-B77B-51B9281F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700"/>
              </a:spcBef>
            </a:pPr>
            <a:r>
              <a:rPr lang="en-IN" sz="1600"/>
              <a:t>There are 100K registered Bidders with 2K new Bidders registered per day.</a:t>
            </a:r>
          </a:p>
          <a:p>
            <a:pPr>
              <a:spcBef>
                <a:spcPts val="700"/>
              </a:spcBef>
            </a:pPr>
            <a:r>
              <a:rPr lang="en-IN" sz="1600"/>
              <a:t>1k jobs are posted every day growing at a rate of 250 jobs per week.</a:t>
            </a:r>
          </a:p>
          <a:p>
            <a:pPr>
              <a:spcBef>
                <a:spcPts val="700"/>
              </a:spcBef>
            </a:pPr>
            <a:r>
              <a:rPr lang="en-IN" sz="1600"/>
              <a:t>Every job receives an average of 20 bids.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641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8338-F1F7-84AD-3977-7B7CFFA93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07194"/>
            <a:ext cx="8267296" cy="1446550"/>
          </a:xfrm>
        </p:spPr>
        <p:txBody>
          <a:bodyPr/>
          <a:lstStyle/>
          <a:p>
            <a:r>
              <a:rPr lang="en-IN" dirty="0"/>
              <a:t>Back-of-the-envelope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B7FFC-27A1-8042-D4C0-F6024C18D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484417"/>
            <a:ext cx="8267296" cy="4738254"/>
          </a:xfrm>
        </p:spPr>
        <p:txBody>
          <a:bodyPr>
            <a:normAutofit lnSpcReduction="10000"/>
          </a:bodyPr>
          <a:lstStyle/>
          <a:p>
            <a:r>
              <a:rPr lang="en-IN" sz="1800" dirty="0"/>
              <a:t>Traffic Estimation (For next 5 Years):</a:t>
            </a:r>
          </a:p>
          <a:p>
            <a:pPr lvl="1">
              <a:spcBef>
                <a:spcPts val="600"/>
              </a:spcBef>
            </a:pPr>
            <a:r>
              <a:rPr lang="en-IN" sz="1400" dirty="0"/>
              <a:t>Registered Bidders: ~3,75,000 (100K + 2K new per day)</a:t>
            </a:r>
          </a:p>
          <a:p>
            <a:pPr lvl="1">
              <a:spcBef>
                <a:spcPts val="600"/>
              </a:spcBef>
            </a:pPr>
            <a:r>
              <a:rPr lang="en-IN" sz="1400" b="1" dirty="0"/>
              <a:t>DAU (Daily Active Users) = ~375,000</a:t>
            </a:r>
            <a:r>
              <a:rPr lang="en-IN" sz="1400" dirty="0"/>
              <a:t> (Assuming 10% of Total bidders)</a:t>
            </a:r>
          </a:p>
          <a:p>
            <a:pPr lvl="1">
              <a:spcBef>
                <a:spcPts val="600"/>
              </a:spcBef>
            </a:pPr>
            <a:r>
              <a:rPr lang="en-IN" sz="1400" dirty="0"/>
              <a:t>Jobs Posted per day = 1,375 (1,000 initial + 250 increase per week)</a:t>
            </a:r>
          </a:p>
          <a:p>
            <a:pPr lvl="1">
              <a:spcBef>
                <a:spcPts val="600"/>
              </a:spcBef>
            </a:pPr>
            <a:r>
              <a:rPr lang="en-IN" sz="1400" dirty="0"/>
              <a:t>Bids per day = 20,720 (1,000 jobs per day * 20 bids per job)</a:t>
            </a:r>
          </a:p>
          <a:p>
            <a:pPr lvl="1">
              <a:spcBef>
                <a:spcPts val="600"/>
              </a:spcBef>
            </a:pPr>
            <a:r>
              <a:rPr lang="en-IN" sz="1400" b="1" dirty="0"/>
              <a:t>QPS(for bid placement) = 0.24/sec</a:t>
            </a:r>
          </a:p>
          <a:p>
            <a:pPr lvl="1">
              <a:spcBef>
                <a:spcPts val="600"/>
              </a:spcBef>
            </a:pPr>
            <a:r>
              <a:rPr lang="en-IN" sz="1400" b="1" dirty="0"/>
              <a:t>Total QPS = 4/sec</a:t>
            </a:r>
          </a:p>
          <a:p>
            <a:pPr lvl="1">
              <a:spcBef>
                <a:spcPts val="600"/>
              </a:spcBef>
            </a:pPr>
            <a:endParaRPr lang="en-IN" sz="1400" b="1" dirty="0"/>
          </a:p>
          <a:p>
            <a:pPr>
              <a:spcBef>
                <a:spcPts val="600"/>
              </a:spcBef>
            </a:pPr>
            <a:r>
              <a:rPr lang="en-IN" sz="1800" dirty="0"/>
              <a:t>Storage Estimation (For next 5 years):</a:t>
            </a:r>
          </a:p>
          <a:p>
            <a:pPr lvl="1">
              <a:spcBef>
                <a:spcPts val="600"/>
              </a:spcBef>
            </a:pPr>
            <a:r>
              <a:rPr lang="en-IN" sz="1400" dirty="0"/>
              <a:t>Total jobs: ~2 Million</a:t>
            </a:r>
          </a:p>
          <a:p>
            <a:pPr lvl="1">
              <a:spcBef>
                <a:spcPts val="600"/>
              </a:spcBef>
            </a:pPr>
            <a:r>
              <a:rPr lang="en-IN" sz="1400" dirty="0"/>
              <a:t>Average job size: 33KB (16KB description + 16KB requirements + ~1KB)</a:t>
            </a:r>
          </a:p>
          <a:p>
            <a:pPr lvl="1">
              <a:spcBef>
                <a:spcPts val="600"/>
              </a:spcBef>
            </a:pPr>
            <a:endParaRPr lang="en-IN" sz="1400" dirty="0"/>
          </a:p>
          <a:p>
            <a:pPr lvl="1">
              <a:spcBef>
                <a:spcPts val="600"/>
              </a:spcBef>
            </a:pPr>
            <a:r>
              <a:rPr lang="en-IN" sz="1400" dirty="0"/>
              <a:t>Total bids: 2M * 20 = 40 Million</a:t>
            </a:r>
          </a:p>
          <a:p>
            <a:pPr lvl="1">
              <a:spcBef>
                <a:spcPts val="600"/>
              </a:spcBef>
            </a:pPr>
            <a:r>
              <a:rPr lang="en-IN" sz="1400" dirty="0"/>
              <a:t>Average bid size: 100 Bytes</a:t>
            </a:r>
          </a:p>
          <a:p>
            <a:pPr lvl="1">
              <a:spcBef>
                <a:spcPts val="600"/>
              </a:spcBef>
            </a:pPr>
            <a:endParaRPr lang="en-IN" sz="1400" dirty="0"/>
          </a:p>
          <a:p>
            <a:pPr lvl="1">
              <a:spcBef>
                <a:spcPts val="600"/>
              </a:spcBef>
            </a:pPr>
            <a:r>
              <a:rPr lang="en-IN" sz="1400" dirty="0"/>
              <a:t>Total storage for next 5 years = (2M jobs * 33 KB)  + (40M bids * 100 Bytes) ≈ 66GB + 4GB = 70GB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8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B616-1E23-337F-3A6F-6826BB29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25947"/>
            <a:ext cx="9303246" cy="861585"/>
          </a:xfrm>
        </p:spPr>
        <p:txBody>
          <a:bodyPr>
            <a:normAutofit/>
          </a:bodyPr>
          <a:lstStyle/>
          <a:p>
            <a:r>
              <a:rPr lang="en-US" sz="4000" dirty="0"/>
              <a:t>Implemented Design &amp; Tech Stack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5027C-1333-D79F-06D2-A4265C726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79418"/>
            <a:ext cx="9303246" cy="4300806"/>
          </a:xfrm>
        </p:spPr>
        <p:txBody>
          <a:bodyPr>
            <a:normAutofit/>
          </a:bodyPr>
          <a:lstStyle/>
          <a:p>
            <a:r>
              <a:rPr lang="en-US" sz="1600" b="1" dirty="0"/>
              <a:t>Spring boot </a:t>
            </a:r>
            <a:r>
              <a:rPr lang="en-US" sz="1600" dirty="0"/>
              <a:t>is used for developing Rest APIs</a:t>
            </a:r>
            <a:endParaRPr lang="en-IN" sz="1600" dirty="0"/>
          </a:p>
          <a:p>
            <a:r>
              <a:rPr lang="en-IN" sz="1600" dirty="0"/>
              <a:t>An </a:t>
            </a:r>
            <a:r>
              <a:rPr lang="en-IN" sz="1600" b="1" dirty="0"/>
              <a:t>SQL Database </a:t>
            </a:r>
            <a:r>
              <a:rPr lang="en-IN" sz="1600" dirty="0"/>
              <a:t>is used for storing User and Job information, ensuring relational integrity and consistency.</a:t>
            </a:r>
          </a:p>
          <a:p>
            <a:r>
              <a:rPr lang="en-IN" sz="1600" dirty="0"/>
              <a:t>Concurrency Management: Optimistic locking is employed to handle concurrent access and modifications to job and bid records.</a:t>
            </a:r>
          </a:p>
          <a:p>
            <a:r>
              <a:rPr lang="en-IN" sz="1600" b="1" dirty="0"/>
              <a:t>Strategy design pattern </a:t>
            </a:r>
            <a:r>
              <a:rPr lang="en-IN" sz="1600" dirty="0"/>
              <a:t>is used to decide the winning bid for the job, with the default strategy being the </a:t>
            </a:r>
            <a:r>
              <a:rPr lang="en-IN" sz="1600" dirty="0" err="1"/>
              <a:t>lowestBidderStrategy</a:t>
            </a:r>
            <a:r>
              <a:rPr lang="en-IN" sz="1600" dirty="0"/>
              <a:t>. This is configurable and can be changed in the future.</a:t>
            </a:r>
          </a:p>
          <a:p>
            <a:r>
              <a:rPr lang="en-IN" sz="1600" b="1" dirty="0"/>
              <a:t>Mediator design pattern </a:t>
            </a:r>
            <a:r>
              <a:rPr lang="en-IN" sz="1600" dirty="0"/>
              <a:t>is applied to facilitate communication between Job and Bid entities, with the Auction Mediator managing bid operations and job status changes.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01859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FE7EE6C-A9AE-F840-A747-21547C296933}" vid="{A73DC71A-F289-4448-AF26-C01BAB7F11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2989</TotalTime>
  <Words>1268</Words>
  <Application>Microsoft Macintosh PowerPoint</Application>
  <PresentationFormat>Widescreen</PresentationFormat>
  <Paragraphs>129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Seaford Display</vt:lpstr>
      <vt:lpstr>System Font Regular</vt:lpstr>
      <vt:lpstr>Tenorite</vt:lpstr>
      <vt:lpstr>Theme1</vt:lpstr>
      <vt:lpstr>Intuit Craft Demo</vt:lpstr>
      <vt:lpstr>Index</vt:lpstr>
      <vt:lpstr>Introduction</vt:lpstr>
      <vt:lpstr>Functional Requirements</vt:lpstr>
      <vt:lpstr>Non-Functional Requirements</vt:lpstr>
      <vt:lpstr>Assumptions</vt:lpstr>
      <vt:lpstr>System Targets</vt:lpstr>
      <vt:lpstr>Back-of-the-envelope Estimation</vt:lpstr>
      <vt:lpstr>Implemented Design &amp; Tech Stack used</vt:lpstr>
      <vt:lpstr>API Design</vt:lpstr>
      <vt:lpstr>Contd.</vt:lpstr>
      <vt:lpstr>Low level design</vt:lpstr>
      <vt:lpstr>Database selection and design</vt:lpstr>
      <vt:lpstr>Extended Requirements</vt:lpstr>
      <vt:lpstr>High Level Design - Extended Requirements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Bansal</dc:creator>
  <cp:lastModifiedBy>Rahul Bansal</cp:lastModifiedBy>
  <cp:revision>27</cp:revision>
  <dcterms:created xsi:type="dcterms:W3CDTF">2024-08-10T12:44:49Z</dcterms:created>
  <dcterms:modified xsi:type="dcterms:W3CDTF">2024-08-12T14:34:14Z</dcterms:modified>
</cp:coreProperties>
</file>