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Calibri" pitchFamily="34" charset="0"/>
      <p:regular r:id="rId30"/>
      <p:bold r:id="rId31"/>
      <p:italic r:id="rId32"/>
      <p:boldItalic r:id="rId33"/>
    </p:embeddedFont>
    <p:embeddedFont>
      <p:font typeface="Anton" charset="0"/>
      <p:regular r:id="rId34"/>
    </p:embeddedFont>
    <p:embeddedFont>
      <p:font typeface="Inter Medium" charset="0"/>
      <p:regular r:id="rId35"/>
    </p:embeddedFont>
    <p:embeddedFont>
      <p:font typeface="Inter" charset="0"/>
      <p:regular r:id="rId36"/>
    </p:embeddedFont>
    <p:embeddedFont>
      <p:font typeface="Inter Bold"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64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9" d="100"/>
          <a:sy n="49" d="100"/>
        </p:scale>
        <p:origin x="-5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D750B3-8EAF-4DDC-80D9-91F751FAEEA3}" type="datetimeFigureOut">
              <a:rPr lang="en-US" smtClean="0"/>
              <a:t>11/17/2024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07B017-CBC3-442E-AA51-F7175EBA3D3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07B017-CBC3-442E-AA51-F7175EBA3D38}"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otnet.microsoft.com/apps/xamarin"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svg"/><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3.svg"/><Relationship Id="rId10"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2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7986619" y="-1723307"/>
            <a:ext cx="2482762" cy="12622447"/>
            <a:chOff x="0" y="0"/>
            <a:chExt cx="679229" cy="3453224"/>
          </a:xfrm>
        </p:grpSpPr>
        <p:sp>
          <p:nvSpPr>
            <p:cNvPr id="3" name="Freeform 3"/>
            <p:cNvSpPr/>
            <p:nvPr/>
          </p:nvSpPr>
          <p:spPr>
            <a:xfrm>
              <a:off x="0" y="0"/>
              <a:ext cx="679229" cy="3453224"/>
            </a:xfrm>
            <a:custGeom>
              <a:avLst/>
              <a:gdLst/>
              <a:ahLst/>
              <a:cxnLst/>
              <a:rect l="l" t="t" r="r" b="b"/>
              <a:pathLst>
                <a:path w="679229" h="3453224">
                  <a:moveTo>
                    <a:pt x="0" y="0"/>
                  </a:moveTo>
                  <a:lnTo>
                    <a:pt x="679229" y="0"/>
                  </a:lnTo>
                  <a:lnTo>
                    <a:pt x="679229" y="3453224"/>
                  </a:lnTo>
                  <a:lnTo>
                    <a:pt x="0" y="3453224"/>
                  </a:lnTo>
                  <a:close/>
                </a:path>
              </a:pathLst>
            </a:custGeom>
            <a:solidFill>
              <a:srgbClr val="000000">
                <a:alpha val="0"/>
              </a:srgbClr>
            </a:solidFill>
            <a:ln w="190500" cap="sq">
              <a:solidFill>
                <a:srgbClr val="72C3C0"/>
              </a:solidFill>
              <a:prstDash val="solid"/>
              <a:miter/>
            </a:ln>
          </p:spPr>
        </p:sp>
        <p:sp>
          <p:nvSpPr>
            <p:cNvPr id="4" name="TextBox 4"/>
            <p:cNvSpPr txBox="1"/>
            <p:nvPr/>
          </p:nvSpPr>
          <p:spPr>
            <a:xfrm>
              <a:off x="0" y="-38100"/>
              <a:ext cx="679229" cy="349132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612907" y="1641633"/>
            <a:ext cx="1057672" cy="8487143"/>
            <a:chOff x="0" y="0"/>
            <a:chExt cx="289356" cy="2321896"/>
          </a:xfrm>
        </p:grpSpPr>
        <p:sp>
          <p:nvSpPr>
            <p:cNvPr id="6" name="Freeform 6"/>
            <p:cNvSpPr/>
            <p:nvPr/>
          </p:nvSpPr>
          <p:spPr>
            <a:xfrm>
              <a:off x="0" y="0"/>
              <a:ext cx="289356" cy="2321896"/>
            </a:xfrm>
            <a:custGeom>
              <a:avLst/>
              <a:gdLst/>
              <a:ahLst/>
              <a:cxnLst/>
              <a:rect l="l" t="t" r="r" b="b"/>
              <a:pathLst>
                <a:path w="289356" h="2321896">
                  <a:moveTo>
                    <a:pt x="0" y="0"/>
                  </a:moveTo>
                  <a:lnTo>
                    <a:pt x="289356" y="0"/>
                  </a:lnTo>
                  <a:lnTo>
                    <a:pt x="289356" y="2321896"/>
                  </a:lnTo>
                  <a:lnTo>
                    <a:pt x="0" y="2321896"/>
                  </a:lnTo>
                  <a:close/>
                </a:path>
              </a:pathLst>
            </a:custGeom>
            <a:solidFill>
              <a:srgbClr val="FFFFFF"/>
            </a:solidFill>
          </p:spPr>
        </p:sp>
        <p:sp>
          <p:nvSpPr>
            <p:cNvPr id="7" name="TextBox 7"/>
            <p:cNvSpPr txBox="1"/>
            <p:nvPr/>
          </p:nvSpPr>
          <p:spPr>
            <a:xfrm>
              <a:off x="0" y="-38100"/>
              <a:ext cx="289356" cy="235999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190074" y="3791723"/>
            <a:ext cx="12584939" cy="1807088"/>
          </a:xfrm>
          <a:prstGeom prst="rect">
            <a:avLst/>
          </a:prstGeom>
        </p:spPr>
        <p:txBody>
          <a:bodyPr lIns="0" tIns="0" rIns="0" bIns="0" rtlCol="0" anchor="t">
            <a:spAutoFit/>
          </a:bodyPr>
          <a:lstStyle/>
          <a:p>
            <a:pPr algn="ctr">
              <a:lnSpc>
                <a:spcPts val="7056"/>
              </a:lnSpc>
            </a:pPr>
            <a:r>
              <a:rPr lang="en-US" sz="6300">
                <a:solidFill>
                  <a:srgbClr val="060644"/>
                </a:solidFill>
                <a:latin typeface="Anton"/>
                <a:ea typeface="Anton"/>
                <a:cs typeface="Anton"/>
                <a:sym typeface="Anton"/>
              </a:rPr>
              <a:t>HYPERLEDGER INDY: ENABLING DECENTRALIZED DIGITAL IDENTITIES</a:t>
            </a:r>
          </a:p>
        </p:txBody>
      </p:sp>
      <p:sp>
        <p:nvSpPr>
          <p:cNvPr id="9" name="TextBox 9"/>
          <p:cNvSpPr txBox="1"/>
          <p:nvPr/>
        </p:nvSpPr>
        <p:spPr>
          <a:xfrm>
            <a:off x="4283843" y="5837580"/>
            <a:ext cx="9888314" cy="790253"/>
          </a:xfrm>
          <a:prstGeom prst="rect">
            <a:avLst/>
          </a:prstGeom>
        </p:spPr>
        <p:txBody>
          <a:bodyPr lIns="0" tIns="0" rIns="0" bIns="0" rtlCol="0" anchor="t">
            <a:spAutoFit/>
          </a:bodyPr>
          <a:lstStyle/>
          <a:p>
            <a:pPr algn="ctr">
              <a:lnSpc>
                <a:spcPts val="3167"/>
              </a:lnSpc>
              <a:spcBef>
                <a:spcPct val="0"/>
              </a:spcBef>
            </a:pPr>
            <a:r>
              <a:rPr lang="en-US" sz="2262" b="1">
                <a:solidFill>
                  <a:srgbClr val="060644"/>
                </a:solidFill>
                <a:latin typeface="Inter Medium"/>
                <a:ea typeface="Inter Medium"/>
                <a:cs typeface="Inter Medium"/>
                <a:sym typeface="Inter Medium"/>
              </a:rPr>
              <a:t>SECURE, PRIVATE, AND TRUSTED IDENTITY MANAGEMENT FOR THE MODERN ERA</a:t>
            </a:r>
          </a:p>
        </p:txBody>
      </p:sp>
      <p:sp>
        <p:nvSpPr>
          <p:cNvPr id="10" name="TextBox 10"/>
          <p:cNvSpPr txBox="1"/>
          <p:nvPr/>
        </p:nvSpPr>
        <p:spPr>
          <a:xfrm>
            <a:off x="7358865" y="8852535"/>
            <a:ext cx="2893182" cy="405765"/>
          </a:xfrm>
          <a:prstGeom prst="rect">
            <a:avLst/>
          </a:prstGeom>
        </p:spPr>
        <p:txBody>
          <a:bodyPr lIns="0" tIns="0" rIns="0" bIns="0" rtlCol="0" anchor="t">
            <a:spAutoFit/>
          </a:bodyPr>
          <a:lstStyle/>
          <a:p>
            <a:pPr algn="l">
              <a:lnSpc>
                <a:spcPts val="3359"/>
              </a:lnSpc>
              <a:spcBef>
                <a:spcPct val="0"/>
              </a:spcBef>
            </a:pPr>
            <a:r>
              <a:rPr lang="en-US" sz="2400">
                <a:solidFill>
                  <a:srgbClr val="060644"/>
                </a:solidFill>
                <a:latin typeface="Inter"/>
                <a:ea typeface="Inter"/>
                <a:cs typeface="Inter"/>
                <a:sym typeface="Inter"/>
              </a:rPr>
              <a:t>Presented By:</a:t>
            </a:r>
          </a:p>
        </p:txBody>
      </p:sp>
      <p:sp>
        <p:nvSpPr>
          <p:cNvPr id="11" name="TextBox 11"/>
          <p:cNvSpPr txBox="1"/>
          <p:nvPr/>
        </p:nvSpPr>
        <p:spPr>
          <a:xfrm>
            <a:off x="8539124" y="8852535"/>
            <a:ext cx="2893182" cy="405765"/>
          </a:xfrm>
          <a:prstGeom prst="rect">
            <a:avLst/>
          </a:prstGeom>
        </p:spPr>
        <p:txBody>
          <a:bodyPr lIns="0" tIns="0" rIns="0" bIns="0" rtlCol="0" anchor="t">
            <a:spAutoFit/>
          </a:bodyPr>
          <a:lstStyle/>
          <a:p>
            <a:pPr algn="r">
              <a:lnSpc>
                <a:spcPts val="3359"/>
              </a:lnSpc>
              <a:spcBef>
                <a:spcPct val="0"/>
              </a:spcBef>
            </a:pPr>
            <a:r>
              <a:rPr lang="en-US" sz="2400" b="1" err="1">
                <a:solidFill>
                  <a:srgbClr val="060644"/>
                </a:solidFill>
                <a:latin typeface="Inter Medium"/>
                <a:ea typeface="Inter Medium"/>
                <a:cs typeface="Inter Medium"/>
                <a:sym typeface="Inter Medium"/>
              </a:rPr>
              <a:t>Rahul</a:t>
            </a:r>
            <a:r>
              <a:rPr lang="en-US" sz="2400" b="1">
                <a:solidFill>
                  <a:srgbClr val="060644"/>
                </a:solidFill>
                <a:latin typeface="Inter Medium"/>
                <a:ea typeface="Inter Medium"/>
                <a:cs typeface="Inter Medium"/>
                <a:sym typeface="Inter Medium"/>
              </a:rPr>
              <a:t> Batham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8314" y="3311774"/>
            <a:ext cx="5164124" cy="1348053"/>
          </a:xfrm>
          <a:prstGeom prst="rect">
            <a:avLst/>
          </a:prstGeom>
        </p:spPr>
        <p:txBody>
          <a:bodyPr lIns="0" tIns="0" rIns="0" bIns="0" rtlCol="0" anchor="t">
            <a:spAutoFit/>
          </a:bodyPr>
          <a:lstStyle/>
          <a:p>
            <a:pPr algn="l">
              <a:lnSpc>
                <a:spcPts val="5293"/>
              </a:lnSpc>
            </a:pPr>
            <a:r>
              <a:rPr lang="en-US" sz="4726">
                <a:solidFill>
                  <a:srgbClr val="060644"/>
                </a:solidFill>
                <a:latin typeface="Anton"/>
                <a:ea typeface="Anton"/>
                <a:cs typeface="Anton"/>
                <a:sym typeface="Anton"/>
              </a:rPr>
              <a:t>STATE AND STORAGE</a:t>
            </a:r>
          </a:p>
          <a:p>
            <a:pPr algn="l">
              <a:lnSpc>
                <a:spcPts val="5293"/>
              </a:lnSpc>
            </a:pPr>
            <a:endParaRPr/>
          </a:p>
        </p:txBody>
      </p:sp>
      <p:sp>
        <p:nvSpPr>
          <p:cNvPr id="3" name="Freeform 3"/>
          <p:cNvSpPr/>
          <p:nvPr/>
        </p:nvSpPr>
        <p:spPr>
          <a:xfrm>
            <a:off x="9258882" y="3273674"/>
            <a:ext cx="3882331" cy="5423089"/>
          </a:xfrm>
          <a:custGeom>
            <a:avLst/>
            <a:gdLst/>
            <a:ahLst/>
            <a:cxnLst/>
            <a:rect l="l" t="t" r="r" b="b"/>
            <a:pathLst>
              <a:path w="3882331" h="5423089">
                <a:moveTo>
                  <a:pt x="0" y="0"/>
                </a:moveTo>
                <a:lnTo>
                  <a:pt x="3882331" y="0"/>
                </a:lnTo>
                <a:lnTo>
                  <a:pt x="3882331" y="5423089"/>
                </a:lnTo>
                <a:lnTo>
                  <a:pt x="0" y="5423089"/>
                </a:lnTo>
                <a:lnTo>
                  <a:pt x="0" y="0"/>
                </a:lnTo>
                <a:close/>
              </a:path>
            </a:pathLst>
          </a:custGeom>
          <a:blipFill>
            <a:blip r:embed="rId2"/>
            <a:stretch>
              <a:fillRect l="-51519" t="-6795" r="-47386"/>
            </a:stretch>
          </a:blipFill>
        </p:spPr>
      </p:sp>
      <p:sp>
        <p:nvSpPr>
          <p:cNvPr id="4" name="Freeform 4"/>
          <p:cNvSpPr/>
          <p:nvPr/>
        </p:nvSpPr>
        <p:spPr>
          <a:xfrm>
            <a:off x="13690392" y="3377924"/>
            <a:ext cx="4597608" cy="3531153"/>
          </a:xfrm>
          <a:custGeom>
            <a:avLst/>
            <a:gdLst/>
            <a:ahLst/>
            <a:cxnLst/>
            <a:rect l="l" t="t" r="r" b="b"/>
            <a:pathLst>
              <a:path w="4597608" h="3531153">
                <a:moveTo>
                  <a:pt x="0" y="0"/>
                </a:moveTo>
                <a:lnTo>
                  <a:pt x="4597608" y="0"/>
                </a:lnTo>
                <a:lnTo>
                  <a:pt x="4597608" y="3531152"/>
                </a:lnTo>
                <a:lnTo>
                  <a:pt x="0" y="3531152"/>
                </a:lnTo>
                <a:lnTo>
                  <a:pt x="0" y="0"/>
                </a:lnTo>
                <a:close/>
              </a:path>
            </a:pathLst>
          </a:custGeom>
          <a:blipFill>
            <a:blip r:embed="rId3"/>
            <a:stretch>
              <a:fillRect/>
            </a:stretch>
          </a:blipFill>
        </p:spPr>
      </p:sp>
      <p:sp>
        <p:nvSpPr>
          <p:cNvPr id="5" name="TextBox 5"/>
          <p:cNvSpPr txBox="1"/>
          <p:nvPr/>
        </p:nvSpPr>
        <p:spPr>
          <a:xfrm>
            <a:off x="-152199" y="5067300"/>
            <a:ext cx="9411081" cy="2874951"/>
          </a:xfrm>
          <a:prstGeom prst="rect">
            <a:avLst/>
          </a:prstGeom>
        </p:spPr>
        <p:txBody>
          <a:bodyPr lIns="0" tIns="0" rIns="0" bIns="0" rtlCol="0" anchor="t">
            <a:spAutoFit/>
          </a:bodyPr>
          <a:lstStyle/>
          <a:p>
            <a:pPr marL="759438" lvl="1" indent="-379719" algn="l">
              <a:lnSpc>
                <a:spcPts val="4924"/>
              </a:lnSpc>
              <a:buFont typeface="Arial"/>
              <a:buChar char="•"/>
            </a:pPr>
            <a:r>
              <a:rPr lang="en-US" sz="3517">
                <a:solidFill>
                  <a:srgbClr val="060644"/>
                </a:solidFill>
                <a:latin typeface="Inter"/>
                <a:ea typeface="Inter"/>
                <a:cs typeface="Inter"/>
                <a:sym typeface="Inter"/>
              </a:rPr>
              <a:t>Patricia Trie: Manages fast lookups and data integrity.</a:t>
            </a:r>
          </a:p>
          <a:p>
            <a:pPr marL="759438" lvl="1" indent="-379719" algn="l">
              <a:lnSpc>
                <a:spcPts val="4924"/>
              </a:lnSpc>
              <a:buFont typeface="Arial"/>
              <a:buChar char="•"/>
            </a:pPr>
            <a:r>
              <a:rPr lang="en-US" sz="3517">
                <a:solidFill>
                  <a:srgbClr val="060644"/>
                </a:solidFill>
                <a:latin typeface="Inter"/>
                <a:ea typeface="Inter"/>
                <a:cs typeface="Inter"/>
                <a:sym typeface="Inter"/>
              </a:rPr>
              <a:t>LevelDB: Provides efficient, ordered key-value storage.</a:t>
            </a:r>
          </a:p>
          <a:p>
            <a:pPr algn="just">
              <a:lnSpc>
                <a:spcPts val="2954"/>
              </a:lnSpc>
            </a:pPr>
            <a:endParaRPr/>
          </a:p>
        </p:txBody>
      </p:sp>
      <p:sp>
        <p:nvSpPr>
          <p:cNvPr id="6" name="TextBox 6"/>
          <p:cNvSpPr txBox="1"/>
          <p:nvPr/>
        </p:nvSpPr>
        <p:spPr>
          <a:xfrm>
            <a:off x="2321679" y="432070"/>
            <a:ext cx="13644641" cy="870585"/>
          </a:xfrm>
          <a:prstGeom prst="rect">
            <a:avLst/>
          </a:prstGeom>
        </p:spPr>
        <p:txBody>
          <a:bodyPr lIns="0" tIns="0" rIns="0" bIns="0" rtlCol="0" anchor="t">
            <a:spAutoFit/>
          </a:bodyPr>
          <a:lstStyle/>
          <a:p>
            <a:pPr algn="l">
              <a:lnSpc>
                <a:spcPts val="6720"/>
              </a:lnSpc>
            </a:pPr>
            <a:r>
              <a:rPr lang="en-US" sz="6000">
                <a:solidFill>
                  <a:srgbClr val="060644"/>
                </a:solidFill>
                <a:latin typeface="Anton"/>
                <a:ea typeface="Anton"/>
                <a:cs typeface="Anton"/>
                <a:sym typeface="Anton"/>
              </a:rPr>
              <a:t>MODULAR ARCHITECTURE OF HYPERLEDGER INDY</a:t>
            </a:r>
          </a:p>
        </p:txBody>
      </p:sp>
      <p:sp>
        <p:nvSpPr>
          <p:cNvPr id="7" name="TextBox 7"/>
          <p:cNvSpPr txBox="1"/>
          <p:nvPr/>
        </p:nvSpPr>
        <p:spPr>
          <a:xfrm>
            <a:off x="14194061" y="7409310"/>
            <a:ext cx="3544520" cy="798331"/>
          </a:xfrm>
          <a:prstGeom prst="rect">
            <a:avLst/>
          </a:prstGeom>
        </p:spPr>
        <p:txBody>
          <a:bodyPr lIns="0" tIns="0" rIns="0" bIns="0" rtlCol="0" anchor="t">
            <a:spAutoFit/>
          </a:bodyPr>
          <a:lstStyle/>
          <a:p>
            <a:pPr algn="ctr">
              <a:lnSpc>
                <a:spcPts val="6265"/>
              </a:lnSpc>
              <a:spcBef>
                <a:spcPct val="0"/>
              </a:spcBef>
            </a:pPr>
            <a:r>
              <a:rPr lang="en-US" sz="5594">
                <a:solidFill>
                  <a:srgbClr val="6EAEC4"/>
                </a:solidFill>
                <a:latin typeface="Anton"/>
                <a:ea typeface="Anton"/>
                <a:cs typeface="Anton"/>
                <a:sym typeface="Anton"/>
              </a:rPr>
              <a:t>PATRICIA</a:t>
            </a:r>
            <a:r>
              <a:rPr lang="en-US" sz="5594">
                <a:solidFill>
                  <a:srgbClr val="060644"/>
                </a:solidFill>
                <a:latin typeface="Anton"/>
                <a:ea typeface="Anton"/>
                <a:cs typeface="Anton"/>
                <a:sym typeface="Anton"/>
              </a:rPr>
              <a:t> </a:t>
            </a:r>
            <a:r>
              <a:rPr lang="en-US" sz="5594">
                <a:solidFill>
                  <a:srgbClr val="DD6849"/>
                </a:solidFill>
                <a:latin typeface="Anton"/>
                <a:ea typeface="Anton"/>
                <a:cs typeface="Anton"/>
                <a:sym typeface="Anton"/>
              </a:rPr>
              <a:t>TRIE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344587" y="2813759"/>
            <a:ext cx="7696342" cy="6899620"/>
          </a:xfrm>
          <a:custGeom>
            <a:avLst/>
            <a:gdLst/>
            <a:ahLst/>
            <a:cxnLst/>
            <a:rect l="l" t="t" r="r" b="b"/>
            <a:pathLst>
              <a:path w="7696342" h="6899620">
                <a:moveTo>
                  <a:pt x="0" y="0"/>
                </a:moveTo>
                <a:lnTo>
                  <a:pt x="7696343" y="0"/>
                </a:lnTo>
                <a:lnTo>
                  <a:pt x="7696343" y="6899619"/>
                </a:lnTo>
                <a:lnTo>
                  <a:pt x="0" y="6899619"/>
                </a:lnTo>
                <a:lnTo>
                  <a:pt x="0" y="0"/>
                </a:lnTo>
                <a:close/>
              </a:path>
            </a:pathLst>
          </a:custGeom>
          <a:blipFill>
            <a:blip r:embed="rId2"/>
            <a:stretch>
              <a:fillRect/>
            </a:stretch>
          </a:blipFill>
        </p:spPr>
      </p:sp>
      <p:sp>
        <p:nvSpPr>
          <p:cNvPr id="3" name="TextBox 3"/>
          <p:cNvSpPr txBox="1"/>
          <p:nvPr/>
        </p:nvSpPr>
        <p:spPr>
          <a:xfrm>
            <a:off x="2165523" y="507873"/>
            <a:ext cx="13558708" cy="2063877"/>
          </a:xfrm>
          <a:prstGeom prst="rect">
            <a:avLst/>
          </a:prstGeom>
        </p:spPr>
        <p:txBody>
          <a:bodyPr lIns="0" tIns="0" rIns="0" bIns="0" rtlCol="0" anchor="t">
            <a:spAutoFit/>
          </a:bodyPr>
          <a:lstStyle/>
          <a:p>
            <a:pPr algn="l">
              <a:lnSpc>
                <a:spcPts val="8064"/>
              </a:lnSpc>
            </a:pPr>
            <a:r>
              <a:rPr lang="en-US" sz="7200">
                <a:solidFill>
                  <a:srgbClr val="060644"/>
                </a:solidFill>
                <a:latin typeface="Anton"/>
                <a:ea typeface="Anton"/>
                <a:cs typeface="Anton"/>
                <a:sym typeface="Anton"/>
              </a:rPr>
              <a:t>COMPONENTS OF HYPERLEDGER INDY</a:t>
            </a:r>
          </a:p>
          <a:p>
            <a:pPr algn="l">
              <a:lnSpc>
                <a:spcPts val="8064"/>
              </a:lnSpc>
            </a:pPr>
            <a:endParaRPr/>
          </a:p>
        </p:txBody>
      </p:sp>
      <p:sp>
        <p:nvSpPr>
          <p:cNvPr id="4" name="TextBox 4"/>
          <p:cNvSpPr txBox="1"/>
          <p:nvPr/>
        </p:nvSpPr>
        <p:spPr>
          <a:xfrm>
            <a:off x="-183624" y="3210323"/>
            <a:ext cx="10257882" cy="5265407"/>
          </a:xfrm>
          <a:prstGeom prst="rect">
            <a:avLst/>
          </a:prstGeom>
        </p:spPr>
        <p:txBody>
          <a:bodyPr lIns="0" tIns="0" rIns="0" bIns="0" rtlCol="0" anchor="t">
            <a:spAutoFit/>
          </a:bodyPr>
          <a:lstStyle/>
          <a:p>
            <a:pPr algn="just">
              <a:lnSpc>
                <a:spcPts val="4613"/>
              </a:lnSpc>
            </a:pPr>
            <a:endParaRPr/>
          </a:p>
          <a:p>
            <a:pPr algn="just">
              <a:lnSpc>
                <a:spcPts val="4613"/>
              </a:lnSpc>
            </a:pPr>
            <a:endParaRPr/>
          </a:p>
          <a:p>
            <a:pPr algn="just">
              <a:lnSpc>
                <a:spcPts val="4613"/>
              </a:lnSpc>
            </a:pPr>
            <a:endParaRPr/>
          </a:p>
          <a:p>
            <a:pPr marL="711423" lvl="1" indent="-355712" algn="just">
              <a:lnSpc>
                <a:spcPts val="4613"/>
              </a:lnSpc>
              <a:buFont typeface="Arial"/>
              <a:buChar char="•"/>
            </a:pPr>
            <a:r>
              <a:rPr lang="en-US" sz="3295" b="1">
                <a:solidFill>
                  <a:srgbClr val="060644"/>
                </a:solidFill>
                <a:latin typeface="Inter Bold"/>
                <a:ea typeface="Inter Bold"/>
                <a:cs typeface="Inter Bold"/>
                <a:sym typeface="Inter Bold"/>
              </a:rPr>
              <a:t>Indy-node</a:t>
            </a:r>
            <a:r>
              <a:rPr lang="en-US" sz="3295">
                <a:solidFill>
                  <a:srgbClr val="060644"/>
                </a:solidFill>
                <a:latin typeface="Inter"/>
                <a:ea typeface="Inter"/>
                <a:cs typeface="Inter"/>
                <a:sym typeface="Inter"/>
              </a:rPr>
              <a:t> : Provides core functionality to run nodes a s validators or observers.</a:t>
            </a:r>
          </a:p>
          <a:p>
            <a:pPr algn="just">
              <a:lnSpc>
                <a:spcPts val="4613"/>
              </a:lnSpc>
            </a:pPr>
            <a:endParaRPr/>
          </a:p>
          <a:p>
            <a:pPr marL="711423" lvl="1" indent="-355712" algn="l">
              <a:lnSpc>
                <a:spcPts val="4613"/>
              </a:lnSpc>
              <a:buFont typeface="Arial"/>
              <a:buChar char="•"/>
            </a:pPr>
            <a:r>
              <a:rPr lang="en-US" sz="3295" b="1">
                <a:solidFill>
                  <a:srgbClr val="060644"/>
                </a:solidFill>
                <a:latin typeface="Inter Bold"/>
                <a:ea typeface="Inter Bold"/>
                <a:cs typeface="Inter Bold"/>
                <a:sym typeface="Inter Bold"/>
              </a:rPr>
              <a:t>Indy-plenum</a:t>
            </a:r>
            <a:r>
              <a:rPr lang="en-US" sz="3295">
                <a:solidFill>
                  <a:srgbClr val="060644"/>
                </a:solidFill>
                <a:latin typeface="Inter"/>
                <a:ea typeface="Inter"/>
                <a:cs typeface="Inter"/>
                <a:sym typeface="Inter"/>
              </a:rPr>
              <a:t>:Handles consensus, cryptography, and ledger operations.</a:t>
            </a:r>
          </a:p>
          <a:p>
            <a:pPr algn="l">
              <a:lnSpc>
                <a:spcPts val="4613"/>
              </a:lnSpc>
            </a:pPr>
            <a:endParaRPr/>
          </a:p>
        </p:txBody>
      </p:sp>
      <p:sp>
        <p:nvSpPr>
          <p:cNvPr id="5" name="TextBox 5"/>
          <p:cNvSpPr txBox="1"/>
          <p:nvPr/>
        </p:nvSpPr>
        <p:spPr>
          <a:xfrm>
            <a:off x="15957438" y="5411248"/>
            <a:ext cx="861224" cy="490855"/>
          </a:xfrm>
          <a:prstGeom prst="rect">
            <a:avLst/>
          </a:prstGeom>
        </p:spPr>
        <p:txBody>
          <a:bodyPr lIns="0" tIns="0" rIns="0" bIns="0" rtlCol="0" anchor="t">
            <a:spAutoFit/>
          </a:bodyPr>
          <a:lstStyle/>
          <a:p>
            <a:pPr algn="ctr">
              <a:lnSpc>
                <a:spcPts val="3919"/>
              </a:lnSpc>
              <a:spcBef>
                <a:spcPct val="0"/>
              </a:spcBef>
            </a:pPr>
            <a:r>
              <a:rPr lang="en-US" sz="2799" b="1">
                <a:solidFill>
                  <a:srgbClr val="FFFFFF"/>
                </a:solidFill>
                <a:latin typeface="Inter Medium"/>
                <a:ea typeface="Inter Medium"/>
                <a:cs typeface="Inter Medium"/>
                <a:sym typeface="Inter Medium"/>
              </a:rPr>
              <a:t>07</a:t>
            </a:r>
          </a:p>
        </p:txBody>
      </p:sp>
      <p:sp>
        <p:nvSpPr>
          <p:cNvPr id="6" name="TextBox 6"/>
          <p:cNvSpPr txBox="1"/>
          <p:nvPr/>
        </p:nvSpPr>
        <p:spPr>
          <a:xfrm>
            <a:off x="476306" y="3324623"/>
            <a:ext cx="4469011" cy="676673"/>
          </a:xfrm>
          <a:prstGeom prst="rect">
            <a:avLst/>
          </a:prstGeom>
        </p:spPr>
        <p:txBody>
          <a:bodyPr lIns="0" tIns="0" rIns="0" bIns="0" rtlCol="0" anchor="t">
            <a:spAutoFit/>
          </a:bodyPr>
          <a:lstStyle/>
          <a:p>
            <a:pPr algn="ctr">
              <a:lnSpc>
                <a:spcPts val="5293"/>
              </a:lnSpc>
              <a:spcBef>
                <a:spcPct val="0"/>
              </a:spcBef>
            </a:pPr>
            <a:r>
              <a:rPr lang="en-US" sz="4726">
                <a:solidFill>
                  <a:srgbClr val="060644"/>
                </a:solidFill>
                <a:latin typeface="Anton"/>
                <a:ea typeface="Anton"/>
                <a:cs typeface="Anton"/>
                <a:sym typeface="Anton"/>
              </a:rPr>
              <a:t>DISTRIBUTED LEDGER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65523" y="507873"/>
            <a:ext cx="13558708" cy="2063877"/>
          </a:xfrm>
          <a:prstGeom prst="rect">
            <a:avLst/>
          </a:prstGeom>
        </p:spPr>
        <p:txBody>
          <a:bodyPr lIns="0" tIns="0" rIns="0" bIns="0" rtlCol="0" anchor="t">
            <a:spAutoFit/>
          </a:bodyPr>
          <a:lstStyle/>
          <a:p>
            <a:pPr algn="l">
              <a:lnSpc>
                <a:spcPts val="8064"/>
              </a:lnSpc>
            </a:pPr>
            <a:r>
              <a:rPr lang="en-US" sz="7200">
                <a:solidFill>
                  <a:srgbClr val="060644"/>
                </a:solidFill>
                <a:latin typeface="Anton"/>
                <a:ea typeface="Anton"/>
                <a:cs typeface="Anton"/>
                <a:sym typeface="Anton"/>
              </a:rPr>
              <a:t>COMPONENTS OF HYPERLEDGER INDY</a:t>
            </a:r>
          </a:p>
          <a:p>
            <a:pPr algn="l">
              <a:lnSpc>
                <a:spcPts val="8064"/>
              </a:lnSpc>
            </a:pPr>
            <a:endParaRPr/>
          </a:p>
        </p:txBody>
      </p:sp>
      <p:sp>
        <p:nvSpPr>
          <p:cNvPr id="3" name="TextBox 3"/>
          <p:cNvSpPr txBox="1"/>
          <p:nvPr/>
        </p:nvSpPr>
        <p:spPr>
          <a:xfrm>
            <a:off x="0" y="5135023"/>
            <a:ext cx="7857032" cy="4104513"/>
          </a:xfrm>
          <a:prstGeom prst="rect">
            <a:avLst/>
          </a:prstGeom>
        </p:spPr>
        <p:txBody>
          <a:bodyPr lIns="0" tIns="0" rIns="0" bIns="0" rtlCol="0" anchor="t">
            <a:spAutoFit/>
          </a:bodyPr>
          <a:lstStyle/>
          <a:p>
            <a:pPr marL="604521" lvl="1" indent="-302261" algn="l">
              <a:lnSpc>
                <a:spcPts val="4116"/>
              </a:lnSpc>
              <a:buFont typeface="Arial"/>
              <a:buChar char="•"/>
            </a:pPr>
            <a:r>
              <a:rPr lang="en-US" sz="2800" b="1">
                <a:solidFill>
                  <a:srgbClr val="060644"/>
                </a:solidFill>
                <a:latin typeface="Inter Bold"/>
                <a:ea typeface="Inter Bold"/>
                <a:cs typeface="Inter Bold"/>
                <a:sym typeface="Inter Bold"/>
              </a:rPr>
              <a:t>Indy VDR ledger interface/client: </a:t>
            </a:r>
            <a:r>
              <a:rPr lang="en-US" sz="2800">
                <a:solidFill>
                  <a:srgbClr val="060644"/>
                </a:solidFill>
                <a:latin typeface="Inter"/>
                <a:ea typeface="Inter"/>
                <a:cs typeface="Inter"/>
                <a:sym typeface="Inter"/>
              </a:rPr>
              <a:t>New</a:t>
            </a:r>
            <a:r>
              <a:rPr lang="en-US" sz="2800" b="1">
                <a:solidFill>
                  <a:srgbClr val="060644"/>
                </a:solidFill>
                <a:latin typeface="Inter Bold"/>
                <a:ea typeface="Inter Bold"/>
                <a:cs typeface="Inter Bold"/>
                <a:sym typeface="Inter Bold"/>
              </a:rPr>
              <a:t> </a:t>
            </a:r>
            <a:r>
              <a:rPr lang="en-US" sz="2800">
                <a:solidFill>
                  <a:srgbClr val="060644"/>
                </a:solidFill>
                <a:latin typeface="Inter"/>
                <a:ea typeface="Inter"/>
                <a:cs typeface="Inter"/>
                <a:sym typeface="Inter"/>
              </a:rPr>
              <a:t>ledger interface/client for secure decentralized identity management.</a:t>
            </a:r>
          </a:p>
          <a:p>
            <a:pPr algn="l">
              <a:lnSpc>
                <a:spcPts val="4116"/>
              </a:lnSpc>
            </a:pPr>
            <a:endParaRPr/>
          </a:p>
          <a:p>
            <a:pPr marL="604521" lvl="1" indent="-302261" algn="l">
              <a:lnSpc>
                <a:spcPts val="4116"/>
              </a:lnSpc>
              <a:buFont typeface="Arial"/>
              <a:buChar char="•"/>
            </a:pPr>
            <a:r>
              <a:rPr lang="en-US" sz="2800" b="1">
                <a:solidFill>
                  <a:srgbClr val="060644"/>
                </a:solidFill>
                <a:latin typeface="Inter Bold"/>
                <a:ea typeface="Inter Bold"/>
                <a:cs typeface="Inter Bold"/>
                <a:sym typeface="Inter Bold"/>
              </a:rPr>
              <a:t>Aries Askar </a:t>
            </a:r>
            <a:r>
              <a:rPr lang="en-US" sz="2800">
                <a:solidFill>
                  <a:srgbClr val="060644"/>
                </a:solidFill>
                <a:latin typeface="Inter"/>
                <a:ea typeface="Inter"/>
                <a:cs typeface="Inter"/>
                <a:sym typeface="Inter"/>
              </a:rPr>
              <a:t>: Secure storage library for managing Decentralized Identifiers (DIDs) and credentials.</a:t>
            </a:r>
          </a:p>
          <a:p>
            <a:pPr algn="l">
              <a:lnSpc>
                <a:spcPts val="4116"/>
              </a:lnSpc>
            </a:pPr>
            <a:endParaRPr/>
          </a:p>
        </p:txBody>
      </p:sp>
      <p:sp>
        <p:nvSpPr>
          <p:cNvPr id="4" name="TextBox 4"/>
          <p:cNvSpPr txBox="1"/>
          <p:nvPr/>
        </p:nvSpPr>
        <p:spPr>
          <a:xfrm>
            <a:off x="15957438" y="5411248"/>
            <a:ext cx="861224" cy="490855"/>
          </a:xfrm>
          <a:prstGeom prst="rect">
            <a:avLst/>
          </a:prstGeom>
        </p:spPr>
        <p:txBody>
          <a:bodyPr lIns="0" tIns="0" rIns="0" bIns="0" rtlCol="0" anchor="t">
            <a:spAutoFit/>
          </a:bodyPr>
          <a:lstStyle/>
          <a:p>
            <a:pPr algn="ctr">
              <a:lnSpc>
                <a:spcPts val="3919"/>
              </a:lnSpc>
              <a:spcBef>
                <a:spcPct val="0"/>
              </a:spcBef>
            </a:pPr>
            <a:r>
              <a:rPr lang="en-US" sz="2799" b="1">
                <a:solidFill>
                  <a:srgbClr val="FFFFFF"/>
                </a:solidFill>
                <a:latin typeface="Inter Medium"/>
                <a:ea typeface="Inter Medium"/>
                <a:cs typeface="Inter Medium"/>
                <a:sym typeface="Inter Medium"/>
              </a:rPr>
              <a:t>07</a:t>
            </a:r>
          </a:p>
        </p:txBody>
      </p:sp>
      <p:sp>
        <p:nvSpPr>
          <p:cNvPr id="5" name="TextBox 5"/>
          <p:cNvSpPr txBox="1"/>
          <p:nvPr/>
        </p:nvSpPr>
        <p:spPr>
          <a:xfrm>
            <a:off x="541113" y="3324623"/>
            <a:ext cx="3248819" cy="1343423"/>
          </a:xfrm>
          <a:prstGeom prst="rect">
            <a:avLst/>
          </a:prstGeom>
        </p:spPr>
        <p:txBody>
          <a:bodyPr lIns="0" tIns="0" rIns="0" bIns="0" rtlCol="0" anchor="t">
            <a:spAutoFit/>
          </a:bodyPr>
          <a:lstStyle/>
          <a:p>
            <a:pPr algn="ctr">
              <a:lnSpc>
                <a:spcPts val="5293"/>
              </a:lnSpc>
            </a:pPr>
            <a:r>
              <a:rPr lang="en-US" sz="4726">
                <a:solidFill>
                  <a:srgbClr val="060644"/>
                </a:solidFill>
                <a:latin typeface="Anton"/>
                <a:ea typeface="Anton"/>
                <a:cs typeface="Anton"/>
                <a:sym typeface="Anton"/>
              </a:rPr>
              <a:t>CLIENT TOOLS</a:t>
            </a:r>
          </a:p>
          <a:p>
            <a:pPr algn="ctr">
              <a:lnSpc>
                <a:spcPts val="5293"/>
              </a:lnSpc>
              <a:spcBef>
                <a:spcPct val="0"/>
              </a:spcBef>
            </a:pPr>
            <a:endParaRPr/>
          </a:p>
        </p:txBody>
      </p:sp>
      <p:sp>
        <p:nvSpPr>
          <p:cNvPr id="6" name="TextBox 6"/>
          <p:cNvSpPr txBox="1"/>
          <p:nvPr/>
        </p:nvSpPr>
        <p:spPr>
          <a:xfrm>
            <a:off x="8944877" y="5125281"/>
            <a:ext cx="9844771" cy="3189084"/>
          </a:xfrm>
          <a:prstGeom prst="rect">
            <a:avLst/>
          </a:prstGeom>
        </p:spPr>
        <p:txBody>
          <a:bodyPr lIns="0" tIns="0" rIns="0" bIns="0" rtlCol="0" anchor="t">
            <a:spAutoFit/>
          </a:bodyPr>
          <a:lstStyle/>
          <a:p>
            <a:pPr marL="627422" lvl="1" indent="-313711" algn="l">
              <a:lnSpc>
                <a:spcPts val="4271"/>
              </a:lnSpc>
              <a:buFont typeface="Arial"/>
              <a:buChar char="•"/>
            </a:pPr>
            <a:r>
              <a:rPr lang="en-US" sz="2906" b="1">
                <a:solidFill>
                  <a:srgbClr val="060644"/>
                </a:solidFill>
                <a:latin typeface="Inter Bold"/>
                <a:ea typeface="Inter Bold"/>
                <a:cs typeface="Inter Bold"/>
                <a:sym typeface="Inter Bold"/>
              </a:rPr>
              <a:t>Hyperledger </a:t>
            </a:r>
            <a:r>
              <a:rPr lang="en-US" sz="2906" b="1" err="1">
                <a:solidFill>
                  <a:srgbClr val="060644"/>
                </a:solidFill>
                <a:latin typeface="Inter Bold"/>
                <a:ea typeface="Inter Bold"/>
                <a:cs typeface="Inter Bold"/>
                <a:sym typeface="Inter Bold"/>
              </a:rPr>
              <a:t>AnonCreds</a:t>
            </a:r>
            <a:r>
              <a:rPr lang="en-US" sz="2906" b="1">
                <a:solidFill>
                  <a:srgbClr val="060644"/>
                </a:solidFill>
                <a:latin typeface="Inter Bold"/>
                <a:ea typeface="Inter Bold"/>
                <a:cs typeface="Inter Bold"/>
                <a:sym typeface="Inter Bold"/>
              </a:rPr>
              <a:t>: </a:t>
            </a:r>
            <a:r>
              <a:rPr lang="en-US" sz="2906">
                <a:solidFill>
                  <a:srgbClr val="060644"/>
                </a:solidFill>
                <a:latin typeface="Inter"/>
                <a:ea typeface="Inter"/>
                <a:cs typeface="Inter"/>
                <a:sym typeface="Inter"/>
              </a:rPr>
              <a:t>Verifiable Credentials implementation.</a:t>
            </a:r>
          </a:p>
          <a:p>
            <a:pPr algn="l">
              <a:lnSpc>
                <a:spcPts val="4271"/>
              </a:lnSpc>
            </a:pPr>
            <a:endParaRPr/>
          </a:p>
          <a:p>
            <a:pPr marL="627422" lvl="1" indent="-313711" algn="l">
              <a:lnSpc>
                <a:spcPts val="4271"/>
              </a:lnSpc>
              <a:buFont typeface="Arial"/>
              <a:buChar char="•"/>
            </a:pPr>
            <a:r>
              <a:rPr lang="en-US" sz="2906" b="1">
                <a:solidFill>
                  <a:srgbClr val="060644"/>
                </a:solidFill>
                <a:latin typeface="Inter Bold"/>
                <a:ea typeface="Inter Bold"/>
                <a:cs typeface="Inter Bold"/>
                <a:sym typeface="Inter Bold"/>
              </a:rPr>
              <a:t>Indy CLI: </a:t>
            </a:r>
            <a:r>
              <a:rPr lang="en-US" sz="2906">
                <a:solidFill>
                  <a:srgbClr val="060644"/>
                </a:solidFill>
                <a:latin typeface="Inter"/>
                <a:ea typeface="Inter"/>
                <a:cs typeface="Inter"/>
                <a:sym typeface="Inter"/>
              </a:rPr>
              <a:t>Command-line tool for executing Indy operations and managing identities.</a:t>
            </a:r>
          </a:p>
          <a:p>
            <a:pPr algn="l">
              <a:lnSpc>
                <a:spcPts val="4271"/>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43642" y="744255"/>
            <a:ext cx="13558708" cy="2063877"/>
          </a:xfrm>
          <a:prstGeom prst="rect">
            <a:avLst/>
          </a:prstGeom>
        </p:spPr>
        <p:txBody>
          <a:bodyPr lIns="0" tIns="0" rIns="0" bIns="0" rtlCol="0" anchor="t">
            <a:spAutoFit/>
          </a:bodyPr>
          <a:lstStyle/>
          <a:p>
            <a:pPr algn="l">
              <a:lnSpc>
                <a:spcPts val="8064"/>
              </a:lnSpc>
            </a:pPr>
            <a:r>
              <a:rPr lang="en-US" sz="7200">
                <a:solidFill>
                  <a:srgbClr val="060644"/>
                </a:solidFill>
                <a:latin typeface="Anton"/>
                <a:ea typeface="Anton"/>
                <a:cs typeface="Anton"/>
                <a:sym typeface="Anton"/>
              </a:rPr>
              <a:t>COMPONENTS OF HYPERLEDGER INDY</a:t>
            </a:r>
          </a:p>
          <a:p>
            <a:pPr algn="l">
              <a:lnSpc>
                <a:spcPts val="8064"/>
              </a:lnSpc>
            </a:pPr>
            <a:endParaRPr/>
          </a:p>
        </p:txBody>
      </p:sp>
      <p:sp>
        <p:nvSpPr>
          <p:cNvPr id="3" name="TextBox 3"/>
          <p:cNvSpPr txBox="1"/>
          <p:nvPr/>
        </p:nvSpPr>
        <p:spPr>
          <a:xfrm>
            <a:off x="1143000" y="4381500"/>
            <a:ext cx="14283153" cy="5860579"/>
          </a:xfrm>
          <a:prstGeom prst="rect">
            <a:avLst/>
          </a:prstGeom>
        </p:spPr>
        <p:txBody>
          <a:bodyPr wrap="square" lIns="0" tIns="0" rIns="0" bIns="0" rtlCol="0" anchor="t">
            <a:spAutoFit/>
          </a:bodyPr>
          <a:lstStyle/>
          <a:p>
            <a:pPr algn="just">
              <a:lnSpc>
                <a:spcPts val="4074"/>
              </a:lnSpc>
            </a:pPr>
            <a:r>
              <a:rPr lang="en-US" sz="2910">
                <a:solidFill>
                  <a:srgbClr val="060644"/>
                </a:solidFill>
                <a:latin typeface="Inter"/>
                <a:ea typeface="Inter"/>
                <a:cs typeface="Inter"/>
                <a:sym typeface="Inter"/>
              </a:rPr>
              <a:t>•</a:t>
            </a:r>
            <a:r>
              <a:rPr lang="en-US" sz="2910" b="1">
                <a:solidFill>
                  <a:srgbClr val="060644"/>
                </a:solidFill>
                <a:latin typeface="Inter Bold"/>
                <a:ea typeface="Inter Bold"/>
                <a:cs typeface="Inter Bold"/>
                <a:sym typeface="Inter Bold"/>
              </a:rPr>
              <a:t>Aries Cloud Agent Python: </a:t>
            </a:r>
            <a:r>
              <a:rPr lang="en-US" sz="2910">
                <a:solidFill>
                  <a:srgbClr val="060644"/>
                </a:solidFill>
                <a:latin typeface="Inter"/>
                <a:ea typeface="Inter"/>
                <a:cs typeface="Inter"/>
                <a:sym typeface="Inter"/>
              </a:rPr>
              <a:t>Python framework for building secure identity management applications</a:t>
            </a:r>
            <a:r>
              <a:rPr lang="en-US" sz="2910" smtClean="0">
                <a:solidFill>
                  <a:srgbClr val="060644"/>
                </a:solidFill>
                <a:latin typeface="Inter"/>
                <a:ea typeface="Inter"/>
                <a:cs typeface="Inter"/>
                <a:sym typeface="Inter"/>
              </a:rPr>
              <a:t>.</a:t>
            </a:r>
          </a:p>
          <a:p>
            <a:pPr algn="just">
              <a:lnSpc>
                <a:spcPts val="4074"/>
              </a:lnSpc>
            </a:pPr>
            <a:endParaRPr/>
          </a:p>
          <a:p>
            <a:pPr algn="just">
              <a:lnSpc>
                <a:spcPts val="4074"/>
              </a:lnSpc>
            </a:pPr>
            <a:r>
              <a:rPr lang="en-US" sz="2910">
                <a:solidFill>
                  <a:srgbClr val="060644"/>
                </a:solidFill>
                <a:latin typeface="Inter"/>
                <a:ea typeface="Inter"/>
                <a:cs typeface="Inter"/>
                <a:sym typeface="Inter"/>
              </a:rPr>
              <a:t>•</a:t>
            </a:r>
            <a:r>
              <a:rPr lang="en-US" sz="2910" b="1">
                <a:solidFill>
                  <a:srgbClr val="060644"/>
                </a:solidFill>
                <a:latin typeface="Inter Bold"/>
                <a:ea typeface="Inter Bold"/>
                <a:cs typeface="Inter Bold"/>
                <a:sym typeface="Inter Bold"/>
              </a:rPr>
              <a:t>Credo:</a:t>
            </a:r>
            <a:r>
              <a:rPr lang="en-US" sz="2910">
                <a:solidFill>
                  <a:srgbClr val="060644"/>
                </a:solidFill>
                <a:latin typeface="Inter"/>
                <a:ea typeface="Inter"/>
                <a:cs typeface="Inter"/>
                <a:sym typeface="Inter"/>
              </a:rPr>
              <a:t>JavaScript framework for creating web and mobile identity agents</a:t>
            </a:r>
            <a:r>
              <a:rPr lang="en-US" sz="2910" smtClean="0">
                <a:solidFill>
                  <a:srgbClr val="060644"/>
                </a:solidFill>
                <a:latin typeface="Inter"/>
                <a:ea typeface="Inter"/>
                <a:cs typeface="Inter"/>
                <a:sym typeface="Inter"/>
              </a:rPr>
              <a:t>.</a:t>
            </a:r>
            <a:endParaRPr/>
          </a:p>
          <a:p>
            <a:pPr>
              <a:lnSpc>
                <a:spcPts val="4200"/>
              </a:lnSpc>
            </a:pPr>
            <a:endParaRPr lang="en-US" sz="3000" smtClean="0">
              <a:solidFill>
                <a:srgbClr val="060644"/>
              </a:solidFill>
              <a:latin typeface="Inter"/>
              <a:ea typeface="Inter"/>
              <a:cs typeface="Inter"/>
              <a:sym typeface="Inter"/>
            </a:endParaRPr>
          </a:p>
          <a:p>
            <a:pPr>
              <a:lnSpc>
                <a:spcPts val="4200"/>
              </a:lnSpc>
            </a:pPr>
            <a:r>
              <a:rPr lang="en-US" sz="3000" smtClean="0">
                <a:solidFill>
                  <a:srgbClr val="060644"/>
                </a:solidFill>
                <a:latin typeface="Inter"/>
                <a:ea typeface="Inter"/>
                <a:cs typeface="Inter"/>
                <a:sym typeface="Inter"/>
              </a:rPr>
              <a:t>•</a:t>
            </a:r>
            <a:r>
              <a:rPr lang="en-US" sz="3000" b="1">
                <a:solidFill>
                  <a:srgbClr val="060644"/>
                </a:solidFill>
                <a:latin typeface="Inter Bold"/>
                <a:ea typeface="Inter Bold"/>
                <a:cs typeface="Inter Bold"/>
                <a:sym typeface="Inter Bold"/>
              </a:rPr>
              <a:t>Aries VCX:</a:t>
            </a:r>
            <a:r>
              <a:rPr lang="en-US" sz="3000">
                <a:solidFill>
                  <a:srgbClr val="060644"/>
                </a:solidFill>
                <a:latin typeface="Inter"/>
                <a:ea typeface="Inter"/>
                <a:cs typeface="Inter"/>
                <a:sym typeface="Inter"/>
              </a:rPr>
              <a:t> Framework for managing verifiable credentials in identity agents.</a:t>
            </a:r>
          </a:p>
          <a:p>
            <a:pPr algn="just">
              <a:lnSpc>
                <a:spcPts val="4074"/>
              </a:lnSpc>
            </a:pPr>
            <a:endParaRPr/>
          </a:p>
          <a:p>
            <a:pPr algn="just">
              <a:lnSpc>
                <a:spcPts val="4074"/>
              </a:lnSpc>
            </a:pPr>
            <a:endParaRPr/>
          </a:p>
          <a:p>
            <a:pPr algn="just">
              <a:lnSpc>
                <a:spcPts val="4074"/>
              </a:lnSpc>
            </a:pPr>
            <a:endParaRPr/>
          </a:p>
          <a:p>
            <a:pPr algn="l">
              <a:lnSpc>
                <a:spcPts val="4277"/>
              </a:lnSpc>
            </a:pPr>
            <a:endParaRPr/>
          </a:p>
          <a:p>
            <a:pPr algn="l">
              <a:lnSpc>
                <a:spcPts val="4277"/>
              </a:lnSpc>
            </a:pPr>
            <a:endParaRPr/>
          </a:p>
        </p:txBody>
      </p:sp>
      <p:sp>
        <p:nvSpPr>
          <p:cNvPr id="4" name="TextBox 4"/>
          <p:cNvSpPr txBox="1"/>
          <p:nvPr/>
        </p:nvSpPr>
        <p:spPr>
          <a:xfrm>
            <a:off x="15957438" y="5411248"/>
            <a:ext cx="861224" cy="490855"/>
          </a:xfrm>
          <a:prstGeom prst="rect">
            <a:avLst/>
          </a:prstGeom>
        </p:spPr>
        <p:txBody>
          <a:bodyPr lIns="0" tIns="0" rIns="0" bIns="0" rtlCol="0" anchor="t">
            <a:spAutoFit/>
          </a:bodyPr>
          <a:lstStyle/>
          <a:p>
            <a:pPr algn="ctr">
              <a:lnSpc>
                <a:spcPts val="3919"/>
              </a:lnSpc>
              <a:spcBef>
                <a:spcPct val="0"/>
              </a:spcBef>
            </a:pPr>
            <a:r>
              <a:rPr lang="en-US" sz="2799" b="1">
                <a:solidFill>
                  <a:srgbClr val="FFFFFF"/>
                </a:solidFill>
                <a:latin typeface="Inter Medium"/>
                <a:ea typeface="Inter Medium"/>
                <a:cs typeface="Inter Medium"/>
                <a:sym typeface="Inter Medium"/>
              </a:rPr>
              <a:t>07</a:t>
            </a:r>
          </a:p>
        </p:txBody>
      </p:sp>
      <p:sp>
        <p:nvSpPr>
          <p:cNvPr id="5" name="TextBox 5"/>
          <p:cNvSpPr txBox="1"/>
          <p:nvPr/>
        </p:nvSpPr>
        <p:spPr>
          <a:xfrm>
            <a:off x="1219200" y="3162300"/>
            <a:ext cx="4509523" cy="676673"/>
          </a:xfrm>
          <a:prstGeom prst="rect">
            <a:avLst/>
          </a:prstGeom>
        </p:spPr>
        <p:txBody>
          <a:bodyPr lIns="0" tIns="0" rIns="0" bIns="0" rtlCol="0" anchor="t">
            <a:spAutoFit/>
          </a:bodyPr>
          <a:lstStyle/>
          <a:p>
            <a:pPr algn="ctr">
              <a:lnSpc>
                <a:spcPts val="5293"/>
              </a:lnSpc>
              <a:spcBef>
                <a:spcPct val="0"/>
              </a:spcBef>
            </a:pPr>
            <a:r>
              <a:rPr lang="en-US" sz="4726">
                <a:solidFill>
                  <a:srgbClr val="060644"/>
                </a:solidFill>
                <a:latin typeface="Anton"/>
                <a:ea typeface="Anton"/>
                <a:cs typeface="Anton"/>
                <a:sym typeface="Anton"/>
              </a:rPr>
              <a:t>ARIES FRAMEWORKS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29342" y="736871"/>
            <a:ext cx="13558708" cy="2063877"/>
          </a:xfrm>
          <a:prstGeom prst="rect">
            <a:avLst/>
          </a:prstGeom>
        </p:spPr>
        <p:txBody>
          <a:bodyPr lIns="0" tIns="0" rIns="0" bIns="0" rtlCol="0" anchor="t">
            <a:spAutoFit/>
          </a:bodyPr>
          <a:lstStyle/>
          <a:p>
            <a:pPr algn="l">
              <a:lnSpc>
                <a:spcPts val="8064"/>
              </a:lnSpc>
            </a:pPr>
            <a:r>
              <a:rPr lang="en-US" sz="7200">
                <a:solidFill>
                  <a:srgbClr val="060644"/>
                </a:solidFill>
                <a:latin typeface="Anton"/>
                <a:ea typeface="Anton"/>
                <a:cs typeface="Anton"/>
                <a:sym typeface="Anton"/>
              </a:rPr>
              <a:t>COMPONENTS OF HYPERLEDGER INDY</a:t>
            </a:r>
          </a:p>
          <a:p>
            <a:pPr algn="l">
              <a:lnSpc>
                <a:spcPts val="8064"/>
              </a:lnSpc>
            </a:pPr>
            <a:endParaRPr/>
          </a:p>
        </p:txBody>
      </p:sp>
      <p:sp>
        <p:nvSpPr>
          <p:cNvPr id="3" name="TextBox 3"/>
          <p:cNvSpPr txBox="1"/>
          <p:nvPr/>
        </p:nvSpPr>
        <p:spPr>
          <a:xfrm>
            <a:off x="541113" y="5134770"/>
            <a:ext cx="8277266" cy="5834931"/>
          </a:xfrm>
          <a:prstGeom prst="rect">
            <a:avLst/>
          </a:prstGeom>
        </p:spPr>
        <p:txBody>
          <a:bodyPr lIns="0" tIns="0" rIns="0" bIns="0" rtlCol="0" anchor="t">
            <a:spAutoFit/>
          </a:bodyPr>
          <a:lstStyle/>
          <a:p>
            <a:pPr algn="l">
              <a:lnSpc>
                <a:spcPts val="4074"/>
              </a:lnSpc>
            </a:pPr>
            <a:r>
              <a:rPr lang="en-US" sz="2910" smtClean="0">
                <a:solidFill>
                  <a:srgbClr val="060644"/>
                </a:solidFill>
                <a:latin typeface="Inter"/>
                <a:ea typeface="Inter"/>
                <a:cs typeface="Inter"/>
                <a:sym typeface="Inter"/>
              </a:rPr>
              <a:t>•</a:t>
            </a:r>
            <a:r>
              <a:rPr lang="en-US" sz="2910" b="1" err="1">
                <a:solidFill>
                  <a:srgbClr val="060644"/>
                </a:solidFill>
                <a:latin typeface="Inter Bold"/>
                <a:ea typeface="Inter Bold"/>
                <a:cs typeface="Inter"/>
                <a:sym typeface="Inter Bold"/>
              </a:rPr>
              <a:t>I</a:t>
            </a:r>
            <a:r>
              <a:rPr lang="en-US" sz="2910" b="1" smtClean="0">
                <a:solidFill>
                  <a:srgbClr val="060644"/>
                </a:solidFill>
                <a:latin typeface="Inter Bold"/>
                <a:ea typeface="Inter Bold"/>
                <a:cs typeface="Inter Bold"/>
                <a:sym typeface="Inter Bold"/>
              </a:rPr>
              <a:t>ndy-hipe:</a:t>
            </a:r>
            <a:r>
              <a:rPr lang="en-US" sz="2910" smtClean="0">
                <a:solidFill>
                  <a:srgbClr val="060644"/>
                </a:solidFill>
                <a:latin typeface="Inter"/>
                <a:ea typeface="Inter"/>
                <a:cs typeface="Inter"/>
                <a:sym typeface="Inter"/>
              </a:rPr>
              <a:t>Supports </a:t>
            </a:r>
            <a:r>
              <a:rPr lang="en-US" sz="2910">
                <a:solidFill>
                  <a:srgbClr val="060644"/>
                </a:solidFill>
                <a:latin typeface="Inter"/>
                <a:ea typeface="Inter"/>
                <a:cs typeface="Inter"/>
                <a:sym typeface="Inter"/>
              </a:rPr>
              <a:t>Hyperledger Indy Improvement Proposals.</a:t>
            </a:r>
          </a:p>
          <a:p>
            <a:pPr algn="l">
              <a:lnSpc>
                <a:spcPts val="4074"/>
              </a:lnSpc>
            </a:pPr>
            <a:endParaRPr/>
          </a:p>
          <a:p>
            <a:pPr algn="l">
              <a:lnSpc>
                <a:spcPts val="4074"/>
              </a:lnSpc>
            </a:pPr>
            <a:r>
              <a:rPr lang="en-US" sz="2910">
                <a:solidFill>
                  <a:srgbClr val="060644"/>
                </a:solidFill>
                <a:latin typeface="Inter"/>
                <a:ea typeface="Inter"/>
                <a:cs typeface="Inter"/>
                <a:sym typeface="Inter"/>
              </a:rPr>
              <a:t>•</a:t>
            </a:r>
            <a:r>
              <a:rPr lang="en-US" sz="2910" b="1">
                <a:solidFill>
                  <a:srgbClr val="060644"/>
                </a:solidFill>
                <a:latin typeface="Inter Bold"/>
                <a:ea typeface="Inter Bold"/>
                <a:cs typeface="Inter Bold"/>
                <a:sym typeface="Inter Bold"/>
              </a:rPr>
              <a:t>Indy BLS Signatures:</a:t>
            </a:r>
            <a:r>
              <a:rPr lang="en-US" sz="2910">
                <a:solidFill>
                  <a:srgbClr val="060644"/>
                </a:solidFill>
                <a:latin typeface="Inter"/>
                <a:ea typeface="Inter"/>
                <a:cs typeface="Inter"/>
                <a:sym typeface="Inter"/>
              </a:rPr>
              <a:t> Provides enhanced cryptographic security.</a:t>
            </a:r>
          </a:p>
          <a:p>
            <a:pPr algn="l">
              <a:lnSpc>
                <a:spcPts val="4074"/>
              </a:lnSpc>
            </a:pPr>
            <a:endParaRPr/>
          </a:p>
          <a:p>
            <a:pPr algn="just">
              <a:lnSpc>
                <a:spcPts val="4074"/>
              </a:lnSpc>
            </a:pPr>
            <a:endParaRPr/>
          </a:p>
          <a:p>
            <a:pPr algn="just">
              <a:lnSpc>
                <a:spcPts val="4074"/>
              </a:lnSpc>
            </a:pPr>
            <a:endParaRPr/>
          </a:p>
          <a:p>
            <a:pPr algn="just">
              <a:lnSpc>
                <a:spcPts val="4074"/>
              </a:lnSpc>
            </a:pPr>
            <a:endParaRPr/>
          </a:p>
          <a:p>
            <a:pPr algn="l">
              <a:lnSpc>
                <a:spcPts val="4277"/>
              </a:lnSpc>
            </a:pPr>
            <a:endParaRPr/>
          </a:p>
          <a:p>
            <a:pPr algn="l">
              <a:lnSpc>
                <a:spcPts val="4277"/>
              </a:lnSpc>
            </a:pPr>
            <a:endParaRPr/>
          </a:p>
        </p:txBody>
      </p:sp>
      <p:sp>
        <p:nvSpPr>
          <p:cNvPr id="4" name="TextBox 4"/>
          <p:cNvSpPr txBox="1"/>
          <p:nvPr/>
        </p:nvSpPr>
        <p:spPr>
          <a:xfrm>
            <a:off x="15957438" y="5411248"/>
            <a:ext cx="861224" cy="490855"/>
          </a:xfrm>
          <a:prstGeom prst="rect">
            <a:avLst/>
          </a:prstGeom>
        </p:spPr>
        <p:txBody>
          <a:bodyPr lIns="0" tIns="0" rIns="0" bIns="0" rtlCol="0" anchor="t">
            <a:spAutoFit/>
          </a:bodyPr>
          <a:lstStyle/>
          <a:p>
            <a:pPr algn="ctr">
              <a:lnSpc>
                <a:spcPts val="3919"/>
              </a:lnSpc>
              <a:spcBef>
                <a:spcPct val="0"/>
              </a:spcBef>
            </a:pPr>
            <a:r>
              <a:rPr lang="en-US" sz="2799" b="1">
                <a:solidFill>
                  <a:srgbClr val="FFFFFF"/>
                </a:solidFill>
                <a:latin typeface="Inter Medium"/>
                <a:ea typeface="Inter Medium"/>
                <a:cs typeface="Inter Medium"/>
                <a:sym typeface="Inter Medium"/>
              </a:rPr>
              <a:t>07</a:t>
            </a:r>
          </a:p>
        </p:txBody>
      </p:sp>
      <p:sp>
        <p:nvSpPr>
          <p:cNvPr id="5" name="TextBox 5"/>
          <p:cNvSpPr txBox="1"/>
          <p:nvPr/>
        </p:nvSpPr>
        <p:spPr>
          <a:xfrm>
            <a:off x="541113" y="3858023"/>
            <a:ext cx="5113610" cy="1343423"/>
          </a:xfrm>
          <a:prstGeom prst="rect">
            <a:avLst/>
          </a:prstGeom>
        </p:spPr>
        <p:txBody>
          <a:bodyPr lIns="0" tIns="0" rIns="0" bIns="0" rtlCol="0" anchor="t">
            <a:spAutoFit/>
          </a:bodyPr>
          <a:lstStyle/>
          <a:p>
            <a:pPr algn="ctr">
              <a:lnSpc>
                <a:spcPts val="5293"/>
              </a:lnSpc>
            </a:pPr>
            <a:r>
              <a:rPr lang="en-US" sz="4726">
                <a:solidFill>
                  <a:srgbClr val="060644"/>
                </a:solidFill>
                <a:latin typeface="Anton"/>
                <a:ea typeface="Anton"/>
                <a:cs typeface="Anton"/>
                <a:sym typeface="Anton"/>
              </a:rPr>
              <a:t>SHARED COMPONENTS</a:t>
            </a:r>
          </a:p>
          <a:p>
            <a:pPr algn="ctr">
              <a:lnSpc>
                <a:spcPts val="5293"/>
              </a:lnSpc>
              <a:spcBef>
                <a:spcPct val="0"/>
              </a:spcBef>
            </a:pPr>
            <a:endParaRPr/>
          </a:p>
        </p:txBody>
      </p:sp>
      <p:sp>
        <p:nvSpPr>
          <p:cNvPr id="6" name="TextBox 6"/>
          <p:cNvSpPr txBox="1"/>
          <p:nvPr/>
        </p:nvSpPr>
        <p:spPr>
          <a:xfrm>
            <a:off x="8443229" y="5066103"/>
            <a:ext cx="9844771" cy="1586276"/>
          </a:xfrm>
          <a:prstGeom prst="rect">
            <a:avLst/>
          </a:prstGeom>
        </p:spPr>
        <p:txBody>
          <a:bodyPr lIns="0" tIns="0" rIns="0" bIns="0" rtlCol="0" anchor="t">
            <a:spAutoFit/>
          </a:bodyPr>
          <a:lstStyle/>
          <a:p>
            <a:pPr marL="627422" lvl="1" indent="-313711" algn="l">
              <a:lnSpc>
                <a:spcPts val="4271"/>
              </a:lnSpc>
              <a:buFont typeface="Arial"/>
              <a:buChar char="•"/>
            </a:pPr>
            <a:r>
              <a:rPr lang="en-US" sz="2906" b="1">
                <a:solidFill>
                  <a:srgbClr val="060644"/>
                </a:solidFill>
                <a:latin typeface="Inter Bold"/>
                <a:ea typeface="Inter Bold"/>
                <a:cs typeface="Inter Bold"/>
                <a:sym typeface="Inter Bold"/>
              </a:rPr>
              <a:t>Hyperledger </a:t>
            </a:r>
            <a:r>
              <a:rPr lang="en-US" sz="2906" b="1" err="1">
                <a:solidFill>
                  <a:srgbClr val="060644"/>
                </a:solidFill>
                <a:latin typeface="Inter Bold"/>
                <a:ea typeface="Inter Bold"/>
                <a:cs typeface="Inter Bold"/>
                <a:sym typeface="Inter Bold"/>
              </a:rPr>
              <a:t>AnonCreds</a:t>
            </a:r>
            <a:r>
              <a:rPr lang="en-US" sz="2906" b="1">
                <a:solidFill>
                  <a:srgbClr val="060644"/>
                </a:solidFill>
                <a:latin typeface="Inter Bold"/>
                <a:ea typeface="Inter Bold"/>
                <a:cs typeface="Inter Bold"/>
                <a:sym typeface="Inter Bold"/>
              </a:rPr>
              <a:t> CL Signatures: </a:t>
            </a:r>
            <a:r>
              <a:rPr lang="en-US" sz="2906">
                <a:solidFill>
                  <a:srgbClr val="060644"/>
                </a:solidFill>
                <a:latin typeface="Inter"/>
                <a:ea typeface="Inter"/>
                <a:cs typeface="Inter"/>
                <a:sym typeface="Inter"/>
              </a:rPr>
              <a:t>Manages privacy-preserving credentials</a:t>
            </a:r>
          </a:p>
          <a:p>
            <a:pPr algn="l">
              <a:lnSpc>
                <a:spcPts val="4271"/>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76398" y="644497"/>
            <a:ext cx="6450549" cy="2301619"/>
          </a:xfrm>
          <a:prstGeom prst="rect">
            <a:avLst/>
          </a:prstGeom>
        </p:spPr>
        <p:txBody>
          <a:bodyPr lIns="0" tIns="0" rIns="0" bIns="0" rtlCol="0" anchor="t">
            <a:spAutoFit/>
          </a:bodyPr>
          <a:lstStyle/>
          <a:p>
            <a:pPr algn="r">
              <a:lnSpc>
                <a:spcPts val="9071"/>
              </a:lnSpc>
            </a:pPr>
            <a:r>
              <a:rPr lang="en-US" sz="8099">
                <a:solidFill>
                  <a:srgbClr val="060644"/>
                </a:solidFill>
                <a:latin typeface="Anton"/>
                <a:ea typeface="Anton"/>
                <a:cs typeface="Anton"/>
                <a:sym typeface="Anton"/>
              </a:rPr>
              <a:t>INDY PROTOCOLS</a:t>
            </a:r>
          </a:p>
          <a:p>
            <a:pPr algn="r">
              <a:lnSpc>
                <a:spcPts val="9071"/>
              </a:lnSpc>
            </a:pPr>
            <a:endParaRPr/>
          </a:p>
        </p:txBody>
      </p:sp>
      <p:sp>
        <p:nvSpPr>
          <p:cNvPr id="3" name="TextBox 3"/>
          <p:cNvSpPr txBox="1"/>
          <p:nvPr/>
        </p:nvSpPr>
        <p:spPr>
          <a:xfrm>
            <a:off x="249731" y="3812135"/>
            <a:ext cx="8277266" cy="5924699"/>
          </a:xfrm>
          <a:prstGeom prst="rect">
            <a:avLst/>
          </a:prstGeom>
        </p:spPr>
        <p:txBody>
          <a:bodyPr lIns="0" tIns="0" rIns="0" bIns="0" rtlCol="0" anchor="t">
            <a:spAutoFit/>
          </a:bodyPr>
          <a:lstStyle/>
          <a:p>
            <a:pPr algn="just">
              <a:lnSpc>
                <a:spcPts val="4200"/>
              </a:lnSpc>
            </a:pPr>
            <a:r>
              <a:rPr lang="en-US" sz="3000" b="1">
                <a:solidFill>
                  <a:srgbClr val="060644"/>
                </a:solidFill>
                <a:latin typeface="Inter"/>
                <a:ea typeface="Inter"/>
                <a:cs typeface="Inter Bold"/>
                <a:sym typeface="Inter"/>
              </a:rPr>
              <a:t>I</a:t>
            </a:r>
            <a:r>
              <a:rPr lang="en-US" sz="3000" b="1" smtClean="0">
                <a:solidFill>
                  <a:srgbClr val="060644"/>
                </a:solidFill>
                <a:latin typeface="Inter Bold"/>
                <a:ea typeface="Inter Bold"/>
                <a:cs typeface="Inter Bold"/>
                <a:sym typeface="Inter Bold"/>
              </a:rPr>
              <a:t>ndy-Node </a:t>
            </a:r>
            <a:r>
              <a:rPr lang="en-US" sz="3000" b="1">
                <a:solidFill>
                  <a:srgbClr val="060644"/>
                </a:solidFill>
                <a:latin typeface="Inter Bold"/>
                <a:ea typeface="Inter Bold"/>
                <a:cs typeface="Inter Bold"/>
                <a:sym typeface="Inter Bold"/>
              </a:rPr>
              <a:t>Protocol</a:t>
            </a:r>
          </a:p>
          <a:p>
            <a:pPr marL="647700" lvl="1" indent="-323850" algn="l">
              <a:lnSpc>
                <a:spcPts val="4200"/>
              </a:lnSpc>
              <a:buFont typeface="Arial"/>
              <a:buChar char="•"/>
            </a:pPr>
            <a:r>
              <a:rPr lang="en-US" sz="3000">
                <a:solidFill>
                  <a:srgbClr val="060644"/>
                </a:solidFill>
                <a:latin typeface="Inter"/>
                <a:ea typeface="Inter"/>
                <a:cs typeface="Inter"/>
                <a:sym typeface="Inter"/>
              </a:rPr>
              <a:t>Manages node operations and communication.</a:t>
            </a:r>
          </a:p>
          <a:p>
            <a:pPr marL="647700" lvl="1" indent="-323850" algn="l">
              <a:lnSpc>
                <a:spcPts val="4200"/>
              </a:lnSpc>
              <a:buFont typeface="Arial"/>
              <a:buChar char="•"/>
            </a:pPr>
            <a:r>
              <a:rPr lang="en-US" sz="3000">
                <a:solidFill>
                  <a:srgbClr val="060644"/>
                </a:solidFill>
                <a:latin typeface="Inter"/>
                <a:ea typeface="Inter"/>
                <a:cs typeface="Inter"/>
                <a:sym typeface="Inter"/>
              </a:rPr>
              <a:t>Ensures network consensus (e.g., Sovrin Consensus) and transaction handling.</a:t>
            </a:r>
          </a:p>
          <a:p>
            <a:pPr algn="l">
              <a:lnSpc>
                <a:spcPts val="4200"/>
              </a:lnSpc>
            </a:pPr>
            <a:endParaRPr/>
          </a:p>
          <a:p>
            <a:pPr algn="l">
              <a:lnSpc>
                <a:spcPts val="4200"/>
              </a:lnSpc>
            </a:pPr>
            <a:r>
              <a:rPr lang="en-US" sz="3000" b="1">
                <a:solidFill>
                  <a:srgbClr val="060644"/>
                </a:solidFill>
                <a:latin typeface="Inter Bold"/>
                <a:ea typeface="Inter Bold"/>
                <a:cs typeface="Inter Bold"/>
                <a:sym typeface="Inter Bold"/>
              </a:rPr>
              <a:t>Ledger Operations</a:t>
            </a:r>
          </a:p>
          <a:p>
            <a:pPr marL="647700" lvl="1" indent="-323850" algn="l">
              <a:lnSpc>
                <a:spcPts val="4200"/>
              </a:lnSpc>
              <a:buFont typeface="Arial"/>
              <a:buChar char="•"/>
            </a:pPr>
            <a:r>
              <a:rPr lang="en-US" sz="3000">
                <a:solidFill>
                  <a:srgbClr val="060644"/>
                </a:solidFill>
                <a:latin typeface="Inter"/>
                <a:ea typeface="Inter"/>
                <a:cs typeface="Inter"/>
                <a:sym typeface="Inter"/>
              </a:rPr>
              <a:t>Controls data interactions on the ledger.</a:t>
            </a:r>
          </a:p>
          <a:p>
            <a:pPr marL="647700" lvl="1" indent="-323850" algn="l">
              <a:lnSpc>
                <a:spcPts val="4200"/>
              </a:lnSpc>
              <a:buFont typeface="Arial"/>
              <a:buChar char="•"/>
            </a:pPr>
            <a:r>
              <a:rPr lang="en-US" sz="3000" b="1">
                <a:solidFill>
                  <a:srgbClr val="060644"/>
                </a:solidFill>
                <a:latin typeface="Inter Bold"/>
                <a:ea typeface="Inter Bold"/>
                <a:cs typeface="Inter Bold"/>
                <a:sym typeface="Inter Bold"/>
              </a:rPr>
              <a:t>Write</a:t>
            </a:r>
            <a:r>
              <a:rPr lang="en-US" sz="3000">
                <a:solidFill>
                  <a:srgbClr val="060644"/>
                </a:solidFill>
                <a:latin typeface="Inter"/>
                <a:ea typeface="Inter"/>
                <a:cs typeface="Inter"/>
                <a:sym typeface="Inter"/>
              </a:rPr>
              <a:t> (create DIDs, credentials), </a:t>
            </a:r>
            <a:r>
              <a:rPr lang="en-US" sz="3000" b="1">
                <a:solidFill>
                  <a:srgbClr val="060644"/>
                </a:solidFill>
                <a:latin typeface="Inter Bold"/>
                <a:ea typeface="Inter Bold"/>
                <a:cs typeface="Inter Bold"/>
                <a:sym typeface="Inter Bold"/>
              </a:rPr>
              <a:t>Read</a:t>
            </a:r>
            <a:r>
              <a:rPr lang="en-US" sz="3000">
                <a:solidFill>
                  <a:srgbClr val="060644"/>
                </a:solidFill>
                <a:latin typeface="Inter"/>
                <a:ea typeface="Inter"/>
                <a:cs typeface="Inter"/>
                <a:sym typeface="Inter"/>
              </a:rPr>
              <a:t> (retrieve data), </a:t>
            </a:r>
            <a:r>
              <a:rPr lang="en-US" sz="3000" b="1">
                <a:solidFill>
                  <a:srgbClr val="060644"/>
                </a:solidFill>
                <a:latin typeface="Inter Bold"/>
                <a:ea typeface="Inter Bold"/>
                <a:cs typeface="Inter Bold"/>
                <a:sym typeface="Inter Bold"/>
              </a:rPr>
              <a:t>Update</a:t>
            </a:r>
            <a:r>
              <a:rPr lang="en-US" sz="3000">
                <a:solidFill>
                  <a:srgbClr val="060644"/>
                </a:solidFill>
                <a:latin typeface="Inter"/>
                <a:ea typeface="Inter"/>
                <a:cs typeface="Inter"/>
                <a:sym typeface="Inter"/>
              </a:rPr>
              <a:t>.</a:t>
            </a:r>
          </a:p>
          <a:p>
            <a:pPr algn="l">
              <a:lnSpc>
                <a:spcPts val="4200"/>
              </a:lnSpc>
            </a:pPr>
            <a:endParaRPr/>
          </a:p>
        </p:txBody>
      </p:sp>
      <p:sp>
        <p:nvSpPr>
          <p:cNvPr id="4" name="TextBox 4"/>
          <p:cNvSpPr txBox="1"/>
          <p:nvPr/>
        </p:nvSpPr>
        <p:spPr>
          <a:xfrm>
            <a:off x="8526997" y="3816535"/>
            <a:ext cx="9477066" cy="5853476"/>
          </a:xfrm>
          <a:prstGeom prst="rect">
            <a:avLst/>
          </a:prstGeom>
        </p:spPr>
        <p:txBody>
          <a:bodyPr lIns="0" tIns="0" rIns="0" bIns="0" rtlCol="0" anchor="t">
            <a:spAutoFit/>
          </a:bodyPr>
          <a:lstStyle/>
          <a:p>
            <a:pPr algn="l">
              <a:lnSpc>
                <a:spcPts val="4271"/>
              </a:lnSpc>
            </a:pPr>
            <a:r>
              <a:rPr lang="en-US" sz="2906" b="1">
                <a:solidFill>
                  <a:srgbClr val="060644"/>
                </a:solidFill>
                <a:latin typeface="Inter Bold"/>
                <a:ea typeface="Inter Bold"/>
                <a:cs typeface="Inter Bold"/>
                <a:sym typeface="Inter Bold"/>
              </a:rPr>
              <a:t>Interoperability Protocols</a:t>
            </a:r>
          </a:p>
          <a:p>
            <a:pPr marL="627422" lvl="1" indent="-313711" algn="l">
              <a:lnSpc>
                <a:spcPts val="4271"/>
              </a:lnSpc>
              <a:buFont typeface="Arial"/>
              <a:buChar char="•"/>
            </a:pPr>
            <a:r>
              <a:rPr lang="en-US" sz="2906">
                <a:solidFill>
                  <a:srgbClr val="060644"/>
                </a:solidFill>
                <a:latin typeface="Inter"/>
                <a:ea typeface="Inter"/>
                <a:cs typeface="Inter"/>
                <a:sym typeface="Inter"/>
              </a:rPr>
              <a:t>Integrates with other systems and blockchain networks.</a:t>
            </a:r>
          </a:p>
          <a:p>
            <a:pPr marL="627422" lvl="1" indent="-313711" algn="l">
              <a:lnSpc>
                <a:spcPts val="4271"/>
              </a:lnSpc>
              <a:buFont typeface="Arial"/>
              <a:buChar char="•"/>
            </a:pPr>
            <a:r>
              <a:rPr lang="en-US" sz="2906">
                <a:solidFill>
                  <a:srgbClr val="060644"/>
                </a:solidFill>
                <a:latin typeface="Inter"/>
                <a:ea typeface="Inter"/>
                <a:cs typeface="Inter"/>
                <a:sym typeface="Inter"/>
              </a:rPr>
              <a:t>Facilitates cross-platform data exchange.</a:t>
            </a:r>
          </a:p>
          <a:p>
            <a:pPr algn="l">
              <a:lnSpc>
                <a:spcPts val="4271"/>
              </a:lnSpc>
            </a:pPr>
            <a:endParaRPr/>
          </a:p>
          <a:p>
            <a:pPr algn="l">
              <a:lnSpc>
                <a:spcPts val="4271"/>
              </a:lnSpc>
            </a:pPr>
            <a:r>
              <a:rPr lang="en-US" sz="2906" b="1">
                <a:solidFill>
                  <a:srgbClr val="060644"/>
                </a:solidFill>
                <a:latin typeface="Inter Bold"/>
                <a:ea typeface="Inter Bold"/>
                <a:cs typeface="Inter Bold"/>
                <a:sym typeface="Inter Bold"/>
              </a:rPr>
              <a:t>Decentralized Identifiers (DIDs)</a:t>
            </a:r>
          </a:p>
          <a:p>
            <a:pPr marL="627422" lvl="1" indent="-313711" algn="l">
              <a:lnSpc>
                <a:spcPts val="4271"/>
              </a:lnSpc>
              <a:buFont typeface="Arial"/>
              <a:buChar char="•"/>
            </a:pPr>
            <a:r>
              <a:rPr lang="en-US" sz="2906">
                <a:solidFill>
                  <a:srgbClr val="060644"/>
                </a:solidFill>
                <a:latin typeface="Inter"/>
                <a:ea typeface="Inter"/>
                <a:cs typeface="Inter"/>
                <a:sym typeface="Inter"/>
              </a:rPr>
              <a:t>Provides unique, decentralized entity identifiers.</a:t>
            </a:r>
          </a:p>
          <a:p>
            <a:pPr marL="627422" lvl="1" indent="-313711" algn="l">
              <a:lnSpc>
                <a:spcPts val="4271"/>
              </a:lnSpc>
              <a:buFont typeface="Arial"/>
              <a:buChar char="•"/>
            </a:pPr>
            <a:r>
              <a:rPr lang="en-US" sz="2906">
                <a:solidFill>
                  <a:srgbClr val="060644"/>
                </a:solidFill>
                <a:latin typeface="Inter"/>
                <a:ea typeface="Inter"/>
                <a:cs typeface="Inter"/>
                <a:sym typeface="Inter"/>
              </a:rPr>
              <a:t>Supports creation, management, and resolution of DIDs.</a:t>
            </a:r>
          </a:p>
          <a:p>
            <a:pPr algn="l">
              <a:lnSpc>
                <a:spcPts val="4271"/>
              </a:lnSpc>
            </a:pPr>
            <a:endParaRPr/>
          </a:p>
          <a:p>
            <a:pPr algn="l">
              <a:lnSpc>
                <a:spcPts val="4271"/>
              </a:lnSpc>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925937" y="3061868"/>
            <a:ext cx="8065354" cy="6196432"/>
          </a:xfrm>
          <a:custGeom>
            <a:avLst/>
            <a:gdLst/>
            <a:ahLst/>
            <a:cxnLst/>
            <a:rect l="l" t="t" r="r" b="b"/>
            <a:pathLst>
              <a:path w="8065354" h="6196432">
                <a:moveTo>
                  <a:pt x="0" y="0"/>
                </a:moveTo>
                <a:lnTo>
                  <a:pt x="8065354" y="0"/>
                </a:lnTo>
                <a:lnTo>
                  <a:pt x="8065354" y="6196432"/>
                </a:lnTo>
                <a:lnTo>
                  <a:pt x="0" y="6196432"/>
                </a:lnTo>
                <a:lnTo>
                  <a:pt x="0" y="0"/>
                </a:lnTo>
                <a:close/>
              </a:path>
            </a:pathLst>
          </a:custGeom>
          <a:blipFill>
            <a:blip r:embed="rId2"/>
            <a:stretch>
              <a:fillRect r="-43335"/>
            </a:stretch>
          </a:blipFill>
        </p:spPr>
      </p:sp>
      <p:sp>
        <p:nvSpPr>
          <p:cNvPr id="3" name="TextBox 3"/>
          <p:cNvSpPr txBox="1"/>
          <p:nvPr/>
        </p:nvSpPr>
        <p:spPr>
          <a:xfrm>
            <a:off x="5476398" y="644497"/>
            <a:ext cx="6450549" cy="2301619"/>
          </a:xfrm>
          <a:prstGeom prst="rect">
            <a:avLst/>
          </a:prstGeom>
        </p:spPr>
        <p:txBody>
          <a:bodyPr lIns="0" tIns="0" rIns="0" bIns="0" rtlCol="0" anchor="t">
            <a:spAutoFit/>
          </a:bodyPr>
          <a:lstStyle/>
          <a:p>
            <a:pPr algn="r">
              <a:lnSpc>
                <a:spcPts val="9071"/>
              </a:lnSpc>
            </a:pPr>
            <a:r>
              <a:rPr lang="en-US" sz="8099">
                <a:solidFill>
                  <a:srgbClr val="060644"/>
                </a:solidFill>
                <a:latin typeface="Anton"/>
                <a:ea typeface="Anton"/>
                <a:cs typeface="Anton"/>
                <a:sym typeface="Anton"/>
              </a:rPr>
              <a:t>INDY PROTOCOLS</a:t>
            </a:r>
          </a:p>
          <a:p>
            <a:pPr algn="r">
              <a:lnSpc>
                <a:spcPts val="9071"/>
              </a:lnSpc>
            </a:pPr>
            <a:endParaRPr/>
          </a:p>
        </p:txBody>
      </p:sp>
      <p:sp>
        <p:nvSpPr>
          <p:cNvPr id="4" name="TextBox 4"/>
          <p:cNvSpPr txBox="1"/>
          <p:nvPr/>
        </p:nvSpPr>
        <p:spPr>
          <a:xfrm>
            <a:off x="249731" y="3278735"/>
            <a:ext cx="8277266" cy="6924675"/>
          </a:xfrm>
          <a:prstGeom prst="rect">
            <a:avLst/>
          </a:prstGeom>
        </p:spPr>
        <p:txBody>
          <a:bodyPr lIns="0" tIns="0" rIns="0" bIns="0" rtlCol="0" anchor="t">
            <a:spAutoFit/>
          </a:bodyPr>
          <a:lstStyle/>
          <a:p>
            <a:pPr algn="just">
              <a:lnSpc>
                <a:spcPts val="4200"/>
              </a:lnSpc>
            </a:pPr>
            <a:r>
              <a:rPr lang="en-US" sz="3000" b="1">
                <a:solidFill>
                  <a:srgbClr val="060644"/>
                </a:solidFill>
                <a:latin typeface="Inter Bold"/>
                <a:ea typeface="Inter Bold"/>
                <a:cs typeface="Inter Bold"/>
                <a:sym typeface="Inter Bold"/>
              </a:rPr>
              <a:t>Verifiable Credentials</a:t>
            </a:r>
          </a:p>
          <a:p>
            <a:pPr marL="647700" lvl="1" indent="-323850" algn="l">
              <a:lnSpc>
                <a:spcPts val="4200"/>
              </a:lnSpc>
              <a:buFont typeface="Arial"/>
              <a:buChar char="•"/>
            </a:pPr>
            <a:r>
              <a:rPr lang="en-US" sz="3000">
                <a:solidFill>
                  <a:srgbClr val="060644"/>
                </a:solidFill>
                <a:latin typeface="Inter"/>
                <a:ea typeface="Inter"/>
                <a:cs typeface="Inter"/>
                <a:sym typeface="Inter"/>
              </a:rPr>
              <a:t>Manages digital credential issuance and verification.</a:t>
            </a:r>
          </a:p>
          <a:p>
            <a:pPr marL="647700" lvl="1" indent="-323850" algn="l">
              <a:lnSpc>
                <a:spcPts val="4200"/>
              </a:lnSpc>
              <a:buFont typeface="Arial"/>
              <a:buChar char="•"/>
            </a:pPr>
            <a:r>
              <a:rPr lang="en-US" sz="3000">
                <a:solidFill>
                  <a:srgbClr val="060644"/>
                </a:solidFill>
                <a:latin typeface="Inter"/>
                <a:ea typeface="Inter"/>
                <a:cs typeface="Inter"/>
                <a:sym typeface="Inter"/>
              </a:rPr>
              <a:t>Enables secure sharing and validation by trusted entities</a:t>
            </a:r>
          </a:p>
          <a:p>
            <a:pPr algn="l">
              <a:lnSpc>
                <a:spcPts val="4200"/>
              </a:lnSpc>
            </a:pPr>
            <a:endParaRPr/>
          </a:p>
          <a:p>
            <a:pPr algn="l">
              <a:lnSpc>
                <a:spcPts val="4200"/>
              </a:lnSpc>
            </a:pPr>
            <a:r>
              <a:rPr lang="en-US" sz="3000" b="1">
                <a:solidFill>
                  <a:srgbClr val="060644"/>
                </a:solidFill>
                <a:latin typeface="Inter Bold"/>
                <a:ea typeface="Inter Bold"/>
                <a:cs typeface="Inter Bold"/>
                <a:sym typeface="Inter Bold"/>
              </a:rPr>
              <a:t>Cryptographic Operations</a:t>
            </a:r>
          </a:p>
          <a:p>
            <a:pPr marL="647700" lvl="1" indent="-323850" algn="l">
              <a:lnSpc>
                <a:spcPts val="4200"/>
              </a:lnSpc>
              <a:buFont typeface="Arial"/>
              <a:buChar char="•"/>
            </a:pPr>
            <a:r>
              <a:rPr lang="en-US" sz="3000">
                <a:solidFill>
                  <a:srgbClr val="060644"/>
                </a:solidFill>
                <a:latin typeface="Inter"/>
                <a:ea typeface="Inter"/>
                <a:cs typeface="Inter"/>
                <a:sym typeface="Inter"/>
              </a:rPr>
              <a:t>Secures identity data with encryption and digital signatures.</a:t>
            </a:r>
          </a:p>
          <a:p>
            <a:pPr marL="647700" lvl="1" indent="-323850" algn="l">
              <a:lnSpc>
                <a:spcPts val="4200"/>
              </a:lnSpc>
              <a:buFont typeface="Arial"/>
              <a:buChar char="•"/>
            </a:pPr>
            <a:r>
              <a:rPr lang="en-US" sz="3000">
                <a:solidFill>
                  <a:srgbClr val="060644"/>
                </a:solidFill>
                <a:latin typeface="Inter"/>
                <a:ea typeface="Inter"/>
                <a:cs typeface="Inter"/>
                <a:sym typeface="Inter"/>
              </a:rPr>
              <a:t>Supports key management for transaction security.</a:t>
            </a:r>
          </a:p>
          <a:p>
            <a:pPr algn="l">
              <a:lnSpc>
                <a:spcPts val="4200"/>
              </a:lnSpc>
            </a:pPr>
            <a:endParaRPr/>
          </a:p>
          <a:p>
            <a:pPr algn="l">
              <a:lnSpc>
                <a:spcPts val="4200"/>
              </a:lnSpc>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0200" y="3238500"/>
            <a:ext cx="15011400" cy="6324600"/>
          </a:xfrm>
          <a:custGeom>
            <a:avLst/>
            <a:gdLst/>
            <a:ahLst/>
            <a:cxnLst/>
            <a:rect l="l" t="t" r="r" b="b"/>
            <a:pathLst>
              <a:path w="18288000" h="5813462">
                <a:moveTo>
                  <a:pt x="0" y="0"/>
                </a:moveTo>
                <a:lnTo>
                  <a:pt x="18288000" y="0"/>
                </a:lnTo>
                <a:lnTo>
                  <a:pt x="18288000" y="5813462"/>
                </a:lnTo>
                <a:lnTo>
                  <a:pt x="0" y="5813462"/>
                </a:lnTo>
                <a:lnTo>
                  <a:pt x="0" y="0"/>
                </a:lnTo>
                <a:close/>
              </a:path>
            </a:pathLst>
          </a:custGeom>
          <a:blipFill>
            <a:blip r:embed="rId2"/>
            <a:stretch>
              <a:fillRect t="-22911" b="-3350"/>
            </a:stretch>
          </a:blipFill>
        </p:spPr>
      </p:sp>
      <p:sp>
        <p:nvSpPr>
          <p:cNvPr id="3" name="TextBox 3"/>
          <p:cNvSpPr txBox="1"/>
          <p:nvPr/>
        </p:nvSpPr>
        <p:spPr>
          <a:xfrm>
            <a:off x="0" y="589645"/>
            <a:ext cx="18288000" cy="1807083"/>
          </a:xfrm>
          <a:prstGeom prst="rect">
            <a:avLst/>
          </a:prstGeom>
        </p:spPr>
        <p:txBody>
          <a:bodyPr lIns="0" tIns="0" rIns="0" bIns="0" rtlCol="0" anchor="ctr">
            <a:spAutoFit/>
          </a:bodyPr>
          <a:lstStyle/>
          <a:p>
            <a:pPr algn="ctr">
              <a:lnSpc>
                <a:spcPts val="7056"/>
              </a:lnSpc>
              <a:spcBef>
                <a:spcPct val="0"/>
              </a:spcBef>
            </a:pPr>
            <a:r>
              <a:rPr lang="en-US" sz="6300">
                <a:solidFill>
                  <a:srgbClr val="060644"/>
                </a:solidFill>
                <a:latin typeface="Anton"/>
                <a:ea typeface="Anton"/>
                <a:cs typeface="Anton"/>
                <a:sym typeface="Anton"/>
              </a:rPr>
              <a:t>HYPERLEDGER INDY USE CASES AND REAL-WORLD APPLICATIONS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4400" y="3119235"/>
            <a:ext cx="4938839" cy="2778097"/>
          </a:xfrm>
          <a:custGeom>
            <a:avLst/>
            <a:gdLst/>
            <a:ahLst/>
            <a:cxnLst/>
            <a:rect l="l" t="t" r="r" b="b"/>
            <a:pathLst>
              <a:path w="4938839" h="2778097">
                <a:moveTo>
                  <a:pt x="0" y="0"/>
                </a:moveTo>
                <a:lnTo>
                  <a:pt x="4938839" y="0"/>
                </a:lnTo>
                <a:lnTo>
                  <a:pt x="4938839" y="2778097"/>
                </a:lnTo>
                <a:lnTo>
                  <a:pt x="0" y="2778097"/>
                </a:lnTo>
                <a:lnTo>
                  <a:pt x="0" y="0"/>
                </a:lnTo>
                <a:close/>
              </a:path>
            </a:pathLst>
          </a:custGeom>
          <a:blipFill>
            <a:blip r:embed="rId2"/>
            <a:stretch>
              <a:fillRect/>
            </a:stretch>
          </a:blipFill>
        </p:spPr>
      </p:sp>
      <p:sp>
        <p:nvSpPr>
          <p:cNvPr id="3" name="Freeform 3"/>
          <p:cNvSpPr/>
          <p:nvPr/>
        </p:nvSpPr>
        <p:spPr>
          <a:xfrm>
            <a:off x="7494358" y="3160054"/>
            <a:ext cx="2683123" cy="2683123"/>
          </a:xfrm>
          <a:custGeom>
            <a:avLst/>
            <a:gdLst/>
            <a:ahLst/>
            <a:cxnLst/>
            <a:rect l="l" t="t" r="r" b="b"/>
            <a:pathLst>
              <a:path w="2683123" h="2683123">
                <a:moveTo>
                  <a:pt x="0" y="0"/>
                </a:moveTo>
                <a:lnTo>
                  <a:pt x="2683123" y="0"/>
                </a:lnTo>
                <a:lnTo>
                  <a:pt x="2683123" y="2683123"/>
                </a:lnTo>
                <a:lnTo>
                  <a:pt x="0" y="2683123"/>
                </a:lnTo>
                <a:lnTo>
                  <a:pt x="0" y="0"/>
                </a:lnTo>
                <a:close/>
              </a:path>
            </a:pathLst>
          </a:custGeom>
          <a:blipFill>
            <a:blip r:embed="rId3"/>
            <a:stretch>
              <a:fillRect/>
            </a:stretch>
          </a:blipFill>
        </p:spPr>
      </p:sp>
      <p:sp>
        <p:nvSpPr>
          <p:cNvPr id="4" name="Freeform 4"/>
          <p:cNvSpPr/>
          <p:nvPr/>
        </p:nvSpPr>
        <p:spPr>
          <a:xfrm>
            <a:off x="12868421" y="3237772"/>
            <a:ext cx="2605406" cy="2605406"/>
          </a:xfrm>
          <a:custGeom>
            <a:avLst/>
            <a:gdLst/>
            <a:ahLst/>
            <a:cxnLst/>
            <a:rect l="l" t="t" r="r" b="b"/>
            <a:pathLst>
              <a:path w="2605406" h="2605406">
                <a:moveTo>
                  <a:pt x="0" y="0"/>
                </a:moveTo>
                <a:lnTo>
                  <a:pt x="2605406" y="0"/>
                </a:lnTo>
                <a:lnTo>
                  <a:pt x="2605406" y="2605405"/>
                </a:lnTo>
                <a:lnTo>
                  <a:pt x="0" y="2605405"/>
                </a:lnTo>
                <a:lnTo>
                  <a:pt x="0" y="0"/>
                </a:lnTo>
                <a:close/>
              </a:path>
            </a:pathLst>
          </a:custGeom>
          <a:blipFill>
            <a:blip r:embed="rId4"/>
            <a:stretch>
              <a:fillRect/>
            </a:stretch>
          </a:blipFill>
        </p:spPr>
      </p:sp>
      <p:sp>
        <p:nvSpPr>
          <p:cNvPr id="5" name="Freeform 5"/>
          <p:cNvSpPr/>
          <p:nvPr/>
        </p:nvSpPr>
        <p:spPr>
          <a:xfrm>
            <a:off x="2084412" y="6893190"/>
            <a:ext cx="2286418" cy="2286418"/>
          </a:xfrm>
          <a:custGeom>
            <a:avLst/>
            <a:gdLst/>
            <a:ahLst/>
            <a:cxnLst/>
            <a:rect l="l" t="t" r="r" b="b"/>
            <a:pathLst>
              <a:path w="2286418" h="2286418">
                <a:moveTo>
                  <a:pt x="0" y="0"/>
                </a:moveTo>
                <a:lnTo>
                  <a:pt x="2286418" y="0"/>
                </a:lnTo>
                <a:lnTo>
                  <a:pt x="2286418" y="2286418"/>
                </a:lnTo>
                <a:lnTo>
                  <a:pt x="0" y="2286418"/>
                </a:lnTo>
                <a:lnTo>
                  <a:pt x="0" y="0"/>
                </a:lnTo>
                <a:close/>
              </a:path>
            </a:pathLst>
          </a:custGeom>
          <a:blipFill>
            <a:blip r:embed="rId5" cstate="print"/>
            <a:stretch>
              <a:fillRect/>
            </a:stretch>
          </a:blipFill>
        </p:spPr>
      </p:sp>
      <p:sp>
        <p:nvSpPr>
          <p:cNvPr id="6" name="Freeform 6"/>
          <p:cNvSpPr/>
          <p:nvPr/>
        </p:nvSpPr>
        <p:spPr>
          <a:xfrm>
            <a:off x="7687834" y="6806395"/>
            <a:ext cx="2373213" cy="2373213"/>
          </a:xfrm>
          <a:custGeom>
            <a:avLst/>
            <a:gdLst/>
            <a:ahLst/>
            <a:cxnLst/>
            <a:rect l="l" t="t" r="r" b="b"/>
            <a:pathLst>
              <a:path w="2373213" h="2373213">
                <a:moveTo>
                  <a:pt x="0" y="0"/>
                </a:moveTo>
                <a:lnTo>
                  <a:pt x="2373213" y="0"/>
                </a:lnTo>
                <a:lnTo>
                  <a:pt x="2373213" y="2373213"/>
                </a:lnTo>
                <a:lnTo>
                  <a:pt x="0" y="2373213"/>
                </a:lnTo>
                <a:lnTo>
                  <a:pt x="0" y="0"/>
                </a:lnTo>
                <a:close/>
              </a:path>
            </a:pathLst>
          </a:custGeom>
          <a:blipFill>
            <a:blip r:embed="rId6" cstate="print"/>
            <a:stretch>
              <a:fillRect/>
            </a:stretch>
          </a:blipFill>
        </p:spPr>
      </p:sp>
      <p:sp>
        <p:nvSpPr>
          <p:cNvPr id="7" name="TextBox 7"/>
          <p:cNvSpPr txBox="1"/>
          <p:nvPr/>
        </p:nvSpPr>
        <p:spPr>
          <a:xfrm>
            <a:off x="0" y="530161"/>
            <a:ext cx="18288000" cy="1044702"/>
          </a:xfrm>
          <a:prstGeom prst="rect">
            <a:avLst/>
          </a:prstGeom>
        </p:spPr>
        <p:txBody>
          <a:bodyPr lIns="0" tIns="0" rIns="0" bIns="0" rtlCol="0" anchor="t">
            <a:spAutoFit/>
          </a:bodyPr>
          <a:lstStyle/>
          <a:p>
            <a:pPr algn="ctr">
              <a:lnSpc>
                <a:spcPts val="8064"/>
              </a:lnSpc>
              <a:spcBef>
                <a:spcPct val="0"/>
              </a:spcBef>
            </a:pPr>
            <a:r>
              <a:rPr lang="en-US" sz="7200">
                <a:solidFill>
                  <a:srgbClr val="060644"/>
                </a:solidFill>
                <a:latin typeface="Anton"/>
                <a:ea typeface="Anton"/>
                <a:cs typeface="Anton"/>
                <a:sym typeface="Anton"/>
              </a:rPr>
              <a:t>LIMITATION OF HYPERLEDGER INDY</a:t>
            </a:r>
          </a:p>
        </p:txBody>
      </p:sp>
      <p:sp>
        <p:nvSpPr>
          <p:cNvPr id="8" name="TextBox 8"/>
          <p:cNvSpPr txBox="1"/>
          <p:nvPr/>
        </p:nvSpPr>
        <p:spPr>
          <a:xfrm>
            <a:off x="2030983" y="6040207"/>
            <a:ext cx="2133749" cy="430530"/>
          </a:xfrm>
          <a:prstGeom prst="rect">
            <a:avLst/>
          </a:prstGeom>
        </p:spPr>
        <p:txBody>
          <a:bodyPr lIns="0" tIns="0" rIns="0" bIns="0" rtlCol="0" anchor="t">
            <a:spAutoFit/>
          </a:bodyPr>
          <a:lstStyle/>
          <a:p>
            <a:pPr algn="ctr">
              <a:lnSpc>
                <a:spcPts val="3360"/>
              </a:lnSpc>
              <a:spcBef>
                <a:spcPct val="0"/>
              </a:spcBef>
            </a:pPr>
            <a:r>
              <a:rPr lang="en-US" sz="3000" b="1">
                <a:solidFill>
                  <a:srgbClr val="060644"/>
                </a:solidFill>
                <a:latin typeface="Inter Bold"/>
                <a:ea typeface="Inter Bold"/>
                <a:cs typeface="Inter Bold"/>
                <a:sym typeface="Inter Bold"/>
              </a:rPr>
              <a:t>Complexity</a:t>
            </a:r>
          </a:p>
        </p:txBody>
      </p:sp>
      <p:sp>
        <p:nvSpPr>
          <p:cNvPr id="9" name="TextBox 9"/>
          <p:cNvSpPr txBox="1"/>
          <p:nvPr/>
        </p:nvSpPr>
        <p:spPr>
          <a:xfrm>
            <a:off x="7903890" y="6177403"/>
            <a:ext cx="2093268" cy="430530"/>
          </a:xfrm>
          <a:prstGeom prst="rect">
            <a:avLst/>
          </a:prstGeom>
        </p:spPr>
        <p:txBody>
          <a:bodyPr lIns="0" tIns="0" rIns="0" bIns="0" rtlCol="0" anchor="t">
            <a:spAutoFit/>
          </a:bodyPr>
          <a:lstStyle/>
          <a:p>
            <a:pPr algn="ctr">
              <a:lnSpc>
                <a:spcPts val="3360"/>
              </a:lnSpc>
              <a:spcBef>
                <a:spcPct val="0"/>
              </a:spcBef>
            </a:pPr>
            <a:r>
              <a:rPr lang="en-US" sz="3000" b="1">
                <a:solidFill>
                  <a:srgbClr val="060644"/>
                </a:solidFill>
                <a:latin typeface="Inter Bold"/>
                <a:ea typeface="Inter Bold"/>
                <a:cs typeface="Inter Bold"/>
                <a:sym typeface="Inter Bold"/>
              </a:rPr>
              <a:t>Adoptation</a:t>
            </a:r>
          </a:p>
        </p:txBody>
      </p:sp>
      <p:sp>
        <p:nvSpPr>
          <p:cNvPr id="10" name="TextBox 10"/>
          <p:cNvSpPr txBox="1"/>
          <p:nvPr/>
        </p:nvSpPr>
        <p:spPr>
          <a:xfrm>
            <a:off x="7923833" y="9277350"/>
            <a:ext cx="2440335" cy="430530"/>
          </a:xfrm>
          <a:prstGeom prst="rect">
            <a:avLst/>
          </a:prstGeom>
        </p:spPr>
        <p:txBody>
          <a:bodyPr lIns="0" tIns="0" rIns="0" bIns="0" rtlCol="0" anchor="t">
            <a:spAutoFit/>
          </a:bodyPr>
          <a:lstStyle/>
          <a:p>
            <a:pPr algn="ctr">
              <a:lnSpc>
                <a:spcPts val="3360"/>
              </a:lnSpc>
              <a:spcBef>
                <a:spcPct val="0"/>
              </a:spcBef>
            </a:pPr>
            <a:r>
              <a:rPr lang="en-US" sz="3000" b="1">
                <a:solidFill>
                  <a:srgbClr val="060644"/>
                </a:solidFill>
                <a:latin typeface="Inter Bold"/>
                <a:ea typeface="Inter Bold"/>
                <a:cs typeface="Inter Bold"/>
                <a:sym typeface="Inter Bold"/>
              </a:rPr>
              <a:t>Data Storage</a:t>
            </a:r>
          </a:p>
        </p:txBody>
      </p:sp>
      <p:sp>
        <p:nvSpPr>
          <p:cNvPr id="11" name="TextBox 11"/>
          <p:cNvSpPr txBox="1"/>
          <p:nvPr/>
        </p:nvSpPr>
        <p:spPr>
          <a:xfrm>
            <a:off x="1447800" y="9277350"/>
            <a:ext cx="3511004" cy="436017"/>
          </a:xfrm>
          <a:prstGeom prst="rect">
            <a:avLst/>
          </a:prstGeom>
        </p:spPr>
        <p:txBody>
          <a:bodyPr lIns="0" tIns="0" rIns="0" bIns="0" rtlCol="0" anchor="t">
            <a:spAutoFit/>
          </a:bodyPr>
          <a:lstStyle/>
          <a:p>
            <a:pPr algn="ctr">
              <a:lnSpc>
                <a:spcPts val="3360"/>
              </a:lnSpc>
              <a:spcBef>
                <a:spcPct val="0"/>
              </a:spcBef>
            </a:pPr>
            <a:r>
              <a:rPr lang="en-US" sz="3200" b="1" smtClean="0">
                <a:solidFill>
                  <a:srgbClr val="060644"/>
                </a:solidFill>
              </a:rPr>
              <a:t>Scalability</a:t>
            </a:r>
            <a:endParaRPr lang="en-US" sz="3000" b="1">
              <a:solidFill>
                <a:srgbClr val="060644"/>
              </a:solidFill>
              <a:latin typeface="Inter Bold"/>
              <a:ea typeface="Inter Bold"/>
              <a:cs typeface="Inter Bold"/>
              <a:sym typeface="Inter Bold"/>
            </a:endParaRPr>
          </a:p>
        </p:txBody>
      </p:sp>
      <p:sp>
        <p:nvSpPr>
          <p:cNvPr id="12" name="TextBox 12"/>
          <p:cNvSpPr txBox="1"/>
          <p:nvPr/>
        </p:nvSpPr>
        <p:spPr>
          <a:xfrm>
            <a:off x="12661347" y="6177403"/>
            <a:ext cx="2893963" cy="430530"/>
          </a:xfrm>
          <a:prstGeom prst="rect">
            <a:avLst/>
          </a:prstGeom>
        </p:spPr>
        <p:txBody>
          <a:bodyPr lIns="0" tIns="0" rIns="0" bIns="0" rtlCol="0" anchor="t">
            <a:spAutoFit/>
          </a:bodyPr>
          <a:lstStyle/>
          <a:p>
            <a:pPr algn="ctr">
              <a:lnSpc>
                <a:spcPts val="3360"/>
              </a:lnSpc>
              <a:spcBef>
                <a:spcPct val="0"/>
              </a:spcBef>
            </a:pPr>
            <a:r>
              <a:rPr lang="en-US" sz="3000" b="1">
                <a:solidFill>
                  <a:srgbClr val="060644"/>
                </a:solidFill>
                <a:latin typeface="Inter Bold"/>
                <a:ea typeface="Inter Bold"/>
                <a:cs typeface="Inter Bold"/>
                <a:sym typeface="Inter Bold"/>
              </a:rPr>
              <a:t>Interoperability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28061" y="237914"/>
            <a:ext cx="150807" cy="10302430"/>
            <a:chOff x="0" y="0"/>
            <a:chExt cx="39719" cy="2713397"/>
          </a:xfrm>
        </p:grpSpPr>
        <p:sp>
          <p:nvSpPr>
            <p:cNvPr id="3" name="Freeform 3"/>
            <p:cNvSpPr/>
            <p:nvPr/>
          </p:nvSpPr>
          <p:spPr>
            <a:xfrm>
              <a:off x="0" y="0"/>
              <a:ext cx="39719" cy="2713397"/>
            </a:xfrm>
            <a:custGeom>
              <a:avLst/>
              <a:gdLst/>
              <a:ahLst/>
              <a:cxnLst/>
              <a:rect l="l" t="t" r="r" b="b"/>
              <a:pathLst>
                <a:path w="39719" h="2713397">
                  <a:moveTo>
                    <a:pt x="0" y="0"/>
                  </a:moveTo>
                  <a:lnTo>
                    <a:pt x="39719" y="0"/>
                  </a:lnTo>
                  <a:lnTo>
                    <a:pt x="39719" y="2713397"/>
                  </a:lnTo>
                  <a:lnTo>
                    <a:pt x="0" y="2713397"/>
                  </a:lnTo>
                  <a:close/>
                </a:path>
              </a:pathLst>
            </a:custGeom>
            <a:solidFill>
              <a:srgbClr val="4F814A"/>
            </a:solidFill>
          </p:spPr>
        </p:sp>
        <p:sp>
          <p:nvSpPr>
            <p:cNvPr id="4" name="TextBox 4"/>
            <p:cNvSpPr txBox="1"/>
            <p:nvPr/>
          </p:nvSpPr>
          <p:spPr>
            <a:xfrm>
              <a:off x="0" y="-38100"/>
              <a:ext cx="39719" cy="275149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8820439" y="829639"/>
            <a:ext cx="6969275" cy="1968034"/>
          </a:xfrm>
          <a:custGeom>
            <a:avLst/>
            <a:gdLst/>
            <a:ahLst/>
            <a:cxnLst/>
            <a:rect l="l" t="t" r="r" b="b"/>
            <a:pathLst>
              <a:path w="6969275" h="1968034">
                <a:moveTo>
                  <a:pt x="0" y="0"/>
                </a:moveTo>
                <a:lnTo>
                  <a:pt x="6969276" y="0"/>
                </a:lnTo>
                <a:lnTo>
                  <a:pt x="6969276" y="1968034"/>
                </a:lnTo>
                <a:lnTo>
                  <a:pt x="0" y="1968034"/>
                </a:lnTo>
                <a:lnTo>
                  <a:pt x="0" y="0"/>
                </a:lnTo>
                <a:close/>
              </a:path>
            </a:pathLst>
          </a:custGeom>
          <a:blipFill>
            <a:blip r:embed="rId2"/>
            <a:stretch>
              <a:fillRect/>
            </a:stretch>
          </a:blipFill>
        </p:spPr>
      </p:sp>
      <p:sp>
        <p:nvSpPr>
          <p:cNvPr id="6" name="Freeform 6"/>
          <p:cNvSpPr/>
          <p:nvPr/>
        </p:nvSpPr>
        <p:spPr>
          <a:xfrm>
            <a:off x="116242" y="2512310"/>
            <a:ext cx="6279311" cy="5874741"/>
          </a:xfrm>
          <a:custGeom>
            <a:avLst/>
            <a:gdLst/>
            <a:ahLst/>
            <a:cxnLst/>
            <a:rect l="l" t="t" r="r" b="b"/>
            <a:pathLst>
              <a:path w="6279311" h="5874741">
                <a:moveTo>
                  <a:pt x="0" y="0"/>
                </a:moveTo>
                <a:lnTo>
                  <a:pt x="6279311" y="0"/>
                </a:lnTo>
                <a:lnTo>
                  <a:pt x="6279311" y="5874740"/>
                </a:lnTo>
                <a:lnTo>
                  <a:pt x="0" y="5874740"/>
                </a:lnTo>
                <a:lnTo>
                  <a:pt x="0" y="0"/>
                </a:lnTo>
                <a:close/>
              </a:path>
            </a:pathLst>
          </a:custGeom>
          <a:blipFill>
            <a:blip r:embed="rId3"/>
            <a:stretch>
              <a:fillRect l="-74467" r="-7638" b="-617"/>
            </a:stretch>
          </a:blipFill>
        </p:spPr>
      </p:sp>
      <p:sp>
        <p:nvSpPr>
          <p:cNvPr id="7" name="Freeform 7"/>
          <p:cNvSpPr/>
          <p:nvPr/>
        </p:nvSpPr>
        <p:spPr>
          <a:xfrm>
            <a:off x="3019056" y="4813727"/>
            <a:ext cx="1271905" cy="1271905"/>
          </a:xfrm>
          <a:custGeom>
            <a:avLst/>
            <a:gdLst/>
            <a:ahLst/>
            <a:cxnLst/>
            <a:rect l="l" t="t" r="r" b="b"/>
            <a:pathLst>
              <a:path w="1271905" h="1271905">
                <a:moveTo>
                  <a:pt x="0" y="0"/>
                </a:moveTo>
                <a:lnTo>
                  <a:pt x="1271905" y="0"/>
                </a:lnTo>
                <a:lnTo>
                  <a:pt x="1271905" y="1271905"/>
                </a:lnTo>
                <a:lnTo>
                  <a:pt x="0" y="1271905"/>
                </a:lnTo>
                <a:lnTo>
                  <a:pt x="0" y="0"/>
                </a:lnTo>
                <a:close/>
              </a:path>
            </a:pathLst>
          </a:custGeom>
          <a:blipFill>
            <a:blip r:embed="rId4" cstate="print"/>
            <a:stretch>
              <a:fillRect l="-31299" t="-31299" r="-30676" b="-30676"/>
            </a:stretch>
          </a:blipFill>
        </p:spPr>
      </p:sp>
      <p:sp>
        <p:nvSpPr>
          <p:cNvPr id="8" name="TextBox 8"/>
          <p:cNvSpPr txBox="1"/>
          <p:nvPr/>
        </p:nvSpPr>
        <p:spPr>
          <a:xfrm>
            <a:off x="7360418" y="3943185"/>
            <a:ext cx="10318191" cy="5089518"/>
          </a:xfrm>
          <a:prstGeom prst="rect">
            <a:avLst/>
          </a:prstGeom>
        </p:spPr>
        <p:txBody>
          <a:bodyPr lIns="0" tIns="0" rIns="0" bIns="0" rtlCol="0" anchor="t">
            <a:spAutoFit/>
          </a:bodyPr>
          <a:lstStyle/>
          <a:p>
            <a:pPr>
              <a:lnSpc>
                <a:spcPts val="5075"/>
              </a:lnSpc>
            </a:pPr>
            <a:r>
              <a:rPr lang="en-US" sz="3625">
                <a:solidFill>
                  <a:srgbClr val="060644"/>
                </a:solidFill>
                <a:latin typeface="Inter"/>
                <a:ea typeface="Inter"/>
                <a:cs typeface="Inter"/>
                <a:sym typeface="Inter"/>
              </a:rPr>
              <a:t>Hyperledger Aries is </a:t>
            </a:r>
            <a:r>
              <a:rPr lang="en-US" sz="3625" smtClean="0">
                <a:solidFill>
                  <a:srgbClr val="060644"/>
                </a:solidFill>
                <a:latin typeface="Inter"/>
                <a:ea typeface="Inter"/>
                <a:cs typeface="Inter"/>
                <a:sym typeface="Inter"/>
              </a:rPr>
              <a:t>an open-source framework and toolkit within the Hyperledger project that focuses on enabling interoperable, decentralized identity solutions. It provides the tools and protocols necessary for creating, exchanging, and verifying digital credentials in a secure and privacy-preserving manner.</a:t>
            </a:r>
            <a:endParaRPr lang="en-US" sz="3625">
              <a:solidFill>
                <a:srgbClr val="060644"/>
              </a:solidFill>
              <a:latin typeface="Inter"/>
              <a:ea typeface="Inter"/>
              <a:cs typeface="Inter"/>
              <a:sym typeface="Inter"/>
            </a:endParaRPr>
          </a:p>
          <a:p>
            <a:pPr>
              <a:lnSpc>
                <a:spcPts val="5075"/>
              </a:lnSpc>
              <a:spcBef>
                <a:spcPct val="0"/>
              </a:spcBef>
            </a:pPr>
            <a:endParaRPr/>
          </a:p>
        </p:txBody>
      </p:sp>
      <p:sp>
        <p:nvSpPr>
          <p:cNvPr id="9" name="TextBox 9"/>
          <p:cNvSpPr txBox="1"/>
          <p:nvPr/>
        </p:nvSpPr>
        <p:spPr>
          <a:xfrm>
            <a:off x="15957438" y="8108285"/>
            <a:ext cx="861224" cy="490855"/>
          </a:xfrm>
          <a:prstGeom prst="rect">
            <a:avLst/>
          </a:prstGeom>
        </p:spPr>
        <p:txBody>
          <a:bodyPr lIns="0" tIns="0" rIns="0" bIns="0" rtlCol="0" anchor="t">
            <a:spAutoFit/>
          </a:bodyPr>
          <a:lstStyle/>
          <a:p>
            <a:pPr algn="ctr">
              <a:lnSpc>
                <a:spcPts val="3919"/>
              </a:lnSpc>
              <a:spcBef>
                <a:spcPct val="0"/>
              </a:spcBef>
            </a:pPr>
            <a:r>
              <a:rPr lang="en-US" sz="2799" b="1">
                <a:solidFill>
                  <a:srgbClr val="FFFFFF"/>
                </a:solidFill>
                <a:latin typeface="Inter Medium"/>
                <a:ea typeface="Inter Medium"/>
                <a:cs typeface="Inter Medium"/>
                <a:sym typeface="Inter Medium"/>
              </a:rPr>
              <a:t>02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162800" y="-15430"/>
            <a:ext cx="152400" cy="10302430"/>
            <a:chOff x="0" y="0"/>
            <a:chExt cx="142792" cy="2713397"/>
          </a:xfrm>
          <a:effectLst>
            <a:outerShdw blurRad="50800" dist="38100" dir="8100000" algn="tr" rotWithShape="0">
              <a:prstClr val="black">
                <a:alpha val="40000"/>
              </a:prstClr>
            </a:outerShdw>
          </a:effectLst>
        </p:grpSpPr>
        <p:sp>
          <p:nvSpPr>
            <p:cNvPr id="3" name="Freeform 3"/>
            <p:cNvSpPr/>
            <p:nvPr/>
          </p:nvSpPr>
          <p:spPr>
            <a:xfrm>
              <a:off x="0" y="0"/>
              <a:ext cx="142792" cy="2713397"/>
            </a:xfrm>
            <a:custGeom>
              <a:avLst/>
              <a:gdLst/>
              <a:ahLst/>
              <a:cxnLst/>
              <a:rect l="l" t="t" r="r" b="b"/>
              <a:pathLst>
                <a:path w="142792" h="2713397">
                  <a:moveTo>
                    <a:pt x="0" y="0"/>
                  </a:moveTo>
                  <a:lnTo>
                    <a:pt x="142792" y="0"/>
                  </a:lnTo>
                  <a:lnTo>
                    <a:pt x="142792" y="2713397"/>
                  </a:lnTo>
                  <a:lnTo>
                    <a:pt x="0" y="2713397"/>
                  </a:lnTo>
                  <a:close/>
                </a:path>
              </a:pathLst>
            </a:custGeom>
            <a:solidFill>
              <a:srgbClr val="00528E"/>
            </a:solidFill>
          </p:spPr>
        </p:sp>
        <p:sp>
          <p:nvSpPr>
            <p:cNvPr id="4" name="TextBox 4"/>
            <p:cNvSpPr txBox="1"/>
            <p:nvPr/>
          </p:nvSpPr>
          <p:spPr>
            <a:xfrm>
              <a:off x="0" y="-38100"/>
              <a:ext cx="142792" cy="275149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7690607" y="334190"/>
            <a:ext cx="8417878" cy="2609542"/>
          </a:xfrm>
          <a:custGeom>
            <a:avLst/>
            <a:gdLst/>
            <a:ahLst/>
            <a:cxnLst/>
            <a:rect l="l" t="t" r="r" b="b"/>
            <a:pathLst>
              <a:path w="8417878" h="2609542">
                <a:moveTo>
                  <a:pt x="0" y="0"/>
                </a:moveTo>
                <a:lnTo>
                  <a:pt x="8417878" y="0"/>
                </a:lnTo>
                <a:lnTo>
                  <a:pt x="8417878" y="2609542"/>
                </a:lnTo>
                <a:lnTo>
                  <a:pt x="0" y="2609542"/>
                </a:lnTo>
                <a:lnTo>
                  <a:pt x="0" y="0"/>
                </a:lnTo>
                <a:close/>
              </a:path>
            </a:pathLst>
          </a:custGeom>
          <a:blipFill>
            <a:blip r:embed="rId2"/>
            <a:stretch>
              <a:fillRect/>
            </a:stretch>
          </a:blipFill>
        </p:spPr>
      </p:sp>
      <p:sp>
        <p:nvSpPr>
          <p:cNvPr id="6" name="TextBox 6"/>
          <p:cNvSpPr txBox="1"/>
          <p:nvPr/>
        </p:nvSpPr>
        <p:spPr>
          <a:xfrm>
            <a:off x="7690607" y="4653489"/>
            <a:ext cx="10318191" cy="3270126"/>
          </a:xfrm>
          <a:prstGeom prst="rect">
            <a:avLst/>
          </a:prstGeom>
        </p:spPr>
        <p:txBody>
          <a:bodyPr lIns="0" tIns="0" rIns="0" bIns="0" rtlCol="0" anchor="t">
            <a:spAutoFit/>
          </a:bodyPr>
          <a:lstStyle/>
          <a:p>
            <a:pPr>
              <a:lnSpc>
                <a:spcPts val="5075"/>
              </a:lnSpc>
              <a:spcBef>
                <a:spcPct val="0"/>
              </a:spcBef>
            </a:pPr>
            <a:r>
              <a:rPr lang="en-US" sz="3625" b="1">
                <a:solidFill>
                  <a:srgbClr val="060644"/>
                </a:solidFill>
                <a:latin typeface="Inter"/>
                <a:ea typeface="Inter"/>
                <a:cs typeface="Inter"/>
                <a:sym typeface="Inter"/>
              </a:rPr>
              <a:t>Hyperledger Indy </a:t>
            </a:r>
            <a:r>
              <a:rPr lang="en-US" sz="3625">
                <a:solidFill>
                  <a:srgbClr val="060644"/>
                </a:solidFill>
                <a:latin typeface="Inter"/>
                <a:ea typeface="Inter"/>
                <a:cs typeface="Inter"/>
                <a:sym typeface="Inter"/>
              </a:rPr>
              <a:t>is a blockchain framework that provides tools and libraries for creating </a:t>
            </a:r>
            <a:r>
              <a:rPr lang="en-US" sz="3625" b="1">
                <a:solidFill>
                  <a:srgbClr val="060644"/>
                </a:solidFill>
                <a:latin typeface="Inter"/>
                <a:ea typeface="Inter"/>
                <a:cs typeface="Inter"/>
                <a:sym typeface="Inter"/>
              </a:rPr>
              <a:t>digital identities</a:t>
            </a:r>
            <a:r>
              <a:rPr lang="en-US" sz="3625">
                <a:solidFill>
                  <a:srgbClr val="060644"/>
                </a:solidFill>
                <a:latin typeface="Inter"/>
                <a:ea typeface="Inter"/>
                <a:cs typeface="Inter"/>
                <a:sym typeface="Inter"/>
              </a:rPr>
              <a:t>. It's designed to be decentralized and interoperable with other blockchains.</a:t>
            </a:r>
          </a:p>
        </p:txBody>
      </p:sp>
      <p:grpSp>
        <p:nvGrpSpPr>
          <p:cNvPr id="7" name="Group 7"/>
          <p:cNvGrpSpPr/>
          <p:nvPr/>
        </p:nvGrpSpPr>
        <p:grpSpPr>
          <a:xfrm>
            <a:off x="100059" y="550099"/>
            <a:ext cx="6703695" cy="6703695"/>
            <a:chOff x="0" y="0"/>
            <a:chExt cx="812800" cy="812800"/>
          </a:xfrm>
        </p:grpSpPr>
        <p:sp>
          <p:nvSpPr>
            <p:cNvPr id="8" name="Freeform 8"/>
            <p:cNvSpPr/>
            <p:nvPr/>
          </p:nvSpPr>
          <p:spPr>
            <a:xfrm>
              <a:off x="0" y="0"/>
              <a:ext cx="812800" cy="812800"/>
            </a:xfrm>
            <a:custGeom>
              <a:avLst/>
              <a:gdLst/>
              <a:ahLst/>
              <a:cxnLst/>
              <a:rect l="l" t="t" r="r" b="b"/>
              <a:pathLst>
                <a:path w="812800" h="812800">
                  <a:moveTo>
                    <a:pt x="99319" y="0"/>
                  </a:moveTo>
                  <a:lnTo>
                    <a:pt x="713481" y="0"/>
                  </a:lnTo>
                  <a:cubicBezTo>
                    <a:pt x="739822" y="0"/>
                    <a:pt x="765084" y="10464"/>
                    <a:pt x="783710" y="29090"/>
                  </a:cubicBezTo>
                  <a:cubicBezTo>
                    <a:pt x="802336" y="47716"/>
                    <a:pt x="812800" y="72978"/>
                    <a:pt x="812800" y="99319"/>
                  </a:cubicBezTo>
                  <a:lnTo>
                    <a:pt x="812800" y="713481"/>
                  </a:lnTo>
                  <a:cubicBezTo>
                    <a:pt x="812800" y="739822"/>
                    <a:pt x="802336" y="765084"/>
                    <a:pt x="783710" y="783710"/>
                  </a:cubicBezTo>
                  <a:cubicBezTo>
                    <a:pt x="765084" y="802336"/>
                    <a:pt x="739822" y="812800"/>
                    <a:pt x="713481" y="812800"/>
                  </a:cubicBezTo>
                  <a:lnTo>
                    <a:pt x="99319" y="812800"/>
                  </a:lnTo>
                  <a:cubicBezTo>
                    <a:pt x="72978" y="812800"/>
                    <a:pt x="47716" y="802336"/>
                    <a:pt x="29090" y="783710"/>
                  </a:cubicBezTo>
                  <a:cubicBezTo>
                    <a:pt x="10464" y="765084"/>
                    <a:pt x="0" y="739822"/>
                    <a:pt x="0" y="713481"/>
                  </a:cubicBezTo>
                  <a:lnTo>
                    <a:pt x="0" y="99319"/>
                  </a:lnTo>
                  <a:cubicBezTo>
                    <a:pt x="0" y="72978"/>
                    <a:pt x="10464" y="47716"/>
                    <a:pt x="29090" y="29090"/>
                  </a:cubicBezTo>
                  <a:cubicBezTo>
                    <a:pt x="47716" y="10464"/>
                    <a:pt x="72978" y="0"/>
                    <a:pt x="99319" y="0"/>
                  </a:cubicBezTo>
                  <a:close/>
                </a:path>
              </a:pathLst>
            </a:custGeom>
            <a:blipFill>
              <a:blip r:embed="rId3"/>
              <a:stretch>
                <a:fillRect l="-33842" r="-32823"/>
              </a:stretch>
            </a:blipFill>
          </p:spPr>
        </p:sp>
      </p:grpSp>
      <p:sp>
        <p:nvSpPr>
          <p:cNvPr id="9" name="TextBox 9"/>
          <p:cNvSpPr txBox="1"/>
          <p:nvPr/>
        </p:nvSpPr>
        <p:spPr>
          <a:xfrm>
            <a:off x="15957438" y="8108285"/>
            <a:ext cx="861224" cy="490855"/>
          </a:xfrm>
          <a:prstGeom prst="rect">
            <a:avLst/>
          </a:prstGeom>
        </p:spPr>
        <p:txBody>
          <a:bodyPr lIns="0" tIns="0" rIns="0" bIns="0" rtlCol="0" anchor="t">
            <a:spAutoFit/>
          </a:bodyPr>
          <a:lstStyle/>
          <a:p>
            <a:pPr algn="ctr">
              <a:lnSpc>
                <a:spcPts val="3919"/>
              </a:lnSpc>
              <a:spcBef>
                <a:spcPct val="0"/>
              </a:spcBef>
            </a:pPr>
            <a:r>
              <a:rPr lang="en-US" sz="2799" b="1">
                <a:solidFill>
                  <a:srgbClr val="FFFFFF"/>
                </a:solidFill>
                <a:latin typeface="Inter Medium"/>
                <a:ea typeface="Inter Medium"/>
                <a:cs typeface="Inter Medium"/>
                <a:sym typeface="Inter Medium"/>
              </a:rPr>
              <a:t>02</a:t>
            </a:r>
          </a:p>
        </p:txBody>
      </p:sp>
      <p:sp>
        <p:nvSpPr>
          <p:cNvPr id="10" name="Freeform 10"/>
          <p:cNvSpPr/>
          <p:nvPr/>
        </p:nvSpPr>
        <p:spPr>
          <a:xfrm>
            <a:off x="396734" y="7515800"/>
            <a:ext cx="6110345" cy="1894207"/>
          </a:xfrm>
          <a:custGeom>
            <a:avLst/>
            <a:gdLst/>
            <a:ahLst/>
            <a:cxnLst/>
            <a:rect l="l" t="t" r="r" b="b"/>
            <a:pathLst>
              <a:path w="6110345" h="1894207">
                <a:moveTo>
                  <a:pt x="0" y="0"/>
                </a:moveTo>
                <a:lnTo>
                  <a:pt x="6110345" y="0"/>
                </a:lnTo>
                <a:lnTo>
                  <a:pt x="6110345" y="1894207"/>
                </a:lnTo>
                <a:lnTo>
                  <a:pt x="0" y="1894207"/>
                </a:lnTo>
                <a:lnTo>
                  <a:pt x="0" y="0"/>
                </a:lnTo>
                <a:close/>
              </a:path>
            </a:pathLst>
          </a:custGeom>
          <a:blipFill>
            <a:blip r:embed="rId2"/>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4800" y="745998"/>
            <a:ext cx="18288000" cy="1044702"/>
          </a:xfrm>
          <a:prstGeom prst="rect">
            <a:avLst/>
          </a:prstGeom>
        </p:spPr>
        <p:txBody>
          <a:bodyPr lIns="0" tIns="0" rIns="0" bIns="0" rtlCol="0" anchor="t">
            <a:spAutoFit/>
          </a:bodyPr>
          <a:lstStyle/>
          <a:p>
            <a:pPr algn="ctr">
              <a:lnSpc>
                <a:spcPts val="8064"/>
              </a:lnSpc>
              <a:spcBef>
                <a:spcPct val="0"/>
              </a:spcBef>
            </a:pPr>
            <a:r>
              <a:rPr lang="en-US" sz="7200">
                <a:solidFill>
                  <a:srgbClr val="060644"/>
                </a:solidFill>
                <a:latin typeface="Anton"/>
                <a:ea typeface="Anton"/>
                <a:cs typeface="Anton"/>
                <a:sym typeface="Anton"/>
              </a:rPr>
              <a:t>KEY FEATURES</a:t>
            </a:r>
          </a:p>
        </p:txBody>
      </p:sp>
      <p:sp>
        <p:nvSpPr>
          <p:cNvPr id="3" name="TextBox 3"/>
          <p:cNvSpPr txBox="1"/>
          <p:nvPr/>
        </p:nvSpPr>
        <p:spPr>
          <a:xfrm>
            <a:off x="1028700" y="3480481"/>
            <a:ext cx="16469644" cy="3720973"/>
          </a:xfrm>
          <a:prstGeom prst="rect">
            <a:avLst/>
          </a:prstGeom>
        </p:spPr>
        <p:txBody>
          <a:bodyPr lIns="0" tIns="0" rIns="0" bIns="0" rtlCol="0" anchor="t">
            <a:spAutoFit/>
          </a:bodyPr>
          <a:lstStyle/>
          <a:p>
            <a:pPr marL="814580" lvl="1" indent="-407290" algn="l">
              <a:lnSpc>
                <a:spcPts val="5961"/>
              </a:lnSpc>
              <a:buFont typeface="Arial"/>
              <a:buChar char="•"/>
            </a:pPr>
            <a:r>
              <a:rPr lang="en-US" sz="3772" b="1">
                <a:solidFill>
                  <a:srgbClr val="060644"/>
                </a:solidFill>
                <a:latin typeface="Inter Bold"/>
                <a:ea typeface="Inter Bold"/>
                <a:cs typeface="Inter Bold"/>
                <a:sym typeface="Inter Bold"/>
              </a:rPr>
              <a:t>Interoperability</a:t>
            </a:r>
            <a:r>
              <a:rPr lang="en-US" sz="3772">
                <a:solidFill>
                  <a:srgbClr val="060644"/>
                </a:solidFill>
                <a:latin typeface="Inter"/>
                <a:ea typeface="Inter"/>
                <a:cs typeface="Inter"/>
                <a:sym typeface="Inter"/>
              </a:rPr>
              <a:t>: Works across multiple blockchain networks.</a:t>
            </a:r>
          </a:p>
          <a:p>
            <a:pPr marL="814580" lvl="1" indent="-407290" algn="l">
              <a:lnSpc>
                <a:spcPts val="5961"/>
              </a:lnSpc>
              <a:buFont typeface="Arial"/>
              <a:buChar char="•"/>
            </a:pPr>
            <a:r>
              <a:rPr lang="en-US" sz="3772" b="1">
                <a:solidFill>
                  <a:srgbClr val="060644"/>
                </a:solidFill>
                <a:latin typeface="Inter Bold"/>
                <a:ea typeface="Inter Bold"/>
                <a:cs typeface="Inter Bold"/>
                <a:sym typeface="Inter Bold"/>
              </a:rPr>
              <a:t>Decentralized Identity</a:t>
            </a:r>
            <a:r>
              <a:rPr lang="en-US" sz="3772">
                <a:solidFill>
                  <a:srgbClr val="060644"/>
                </a:solidFill>
                <a:latin typeface="Inter"/>
                <a:ea typeface="Inter"/>
                <a:cs typeface="Inter"/>
                <a:sym typeface="Inter"/>
              </a:rPr>
              <a:t>: Empowers users to own their identity data.</a:t>
            </a:r>
          </a:p>
          <a:p>
            <a:pPr marL="814580" lvl="1" indent="-407290" algn="l">
              <a:lnSpc>
                <a:spcPts val="5961"/>
              </a:lnSpc>
              <a:buFont typeface="Arial"/>
              <a:buChar char="•"/>
            </a:pPr>
            <a:r>
              <a:rPr lang="en-US" sz="3772" b="1">
                <a:solidFill>
                  <a:srgbClr val="060644"/>
                </a:solidFill>
                <a:latin typeface="Inter Bold"/>
                <a:ea typeface="Inter Bold"/>
                <a:cs typeface="Inter Bold"/>
                <a:sym typeface="Inter Bold"/>
              </a:rPr>
              <a:t>Secure Messaging</a:t>
            </a:r>
            <a:r>
              <a:rPr lang="en-US" sz="3772">
                <a:solidFill>
                  <a:srgbClr val="060644"/>
                </a:solidFill>
                <a:latin typeface="Inter"/>
                <a:ea typeface="Inter"/>
                <a:cs typeface="Inter"/>
                <a:sym typeface="Inter"/>
              </a:rPr>
              <a:t>: Built-in encrypted communication protocols.</a:t>
            </a:r>
          </a:p>
          <a:p>
            <a:pPr marL="814580" lvl="1" indent="-407290" algn="l">
              <a:lnSpc>
                <a:spcPts val="5961"/>
              </a:lnSpc>
              <a:buFont typeface="Arial"/>
              <a:buChar char="•"/>
            </a:pPr>
            <a:r>
              <a:rPr lang="en-US" sz="3772" b="1">
                <a:solidFill>
                  <a:srgbClr val="060644"/>
                </a:solidFill>
                <a:latin typeface="Inter Bold"/>
                <a:ea typeface="Inter Bold"/>
                <a:cs typeface="Inter Bold"/>
                <a:sym typeface="Inter Bold"/>
              </a:rPr>
              <a:t>Reusability</a:t>
            </a:r>
            <a:r>
              <a:rPr lang="en-US" sz="3772">
                <a:solidFill>
                  <a:srgbClr val="060644"/>
                </a:solidFill>
                <a:latin typeface="Inter"/>
                <a:ea typeface="Inter"/>
                <a:cs typeface="Inter"/>
                <a:sym typeface="Inter"/>
              </a:rPr>
              <a:t>: Compatible with standards like </a:t>
            </a:r>
            <a:r>
              <a:rPr lang="en-US" sz="3772" err="1">
                <a:solidFill>
                  <a:srgbClr val="060644"/>
                </a:solidFill>
                <a:latin typeface="Inter"/>
                <a:ea typeface="Inter"/>
                <a:cs typeface="Inter"/>
                <a:sym typeface="Inter"/>
              </a:rPr>
              <a:t>DIDComm</a:t>
            </a:r>
            <a:r>
              <a:rPr lang="en-US" sz="3772">
                <a:solidFill>
                  <a:srgbClr val="060644"/>
                </a:solidFill>
                <a:latin typeface="Inter"/>
                <a:ea typeface="Inter"/>
                <a:cs typeface="Inter"/>
                <a:sym typeface="Inter"/>
              </a:rPr>
              <a:t> (Decentralized Identity Communication).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957438" y="8108285"/>
            <a:ext cx="861224" cy="490855"/>
          </a:xfrm>
          <a:prstGeom prst="rect">
            <a:avLst/>
          </a:prstGeom>
        </p:spPr>
        <p:txBody>
          <a:bodyPr lIns="0" tIns="0" rIns="0" bIns="0" rtlCol="0" anchor="t">
            <a:spAutoFit/>
          </a:bodyPr>
          <a:lstStyle/>
          <a:p>
            <a:pPr algn="ctr">
              <a:lnSpc>
                <a:spcPts val="3919"/>
              </a:lnSpc>
              <a:spcBef>
                <a:spcPct val="0"/>
              </a:spcBef>
            </a:pPr>
            <a:r>
              <a:rPr lang="en-US" sz="2799" b="1">
                <a:solidFill>
                  <a:srgbClr val="FFFFFF"/>
                </a:solidFill>
                <a:latin typeface="Inter Medium"/>
                <a:ea typeface="Inter Medium"/>
                <a:cs typeface="Inter Medium"/>
                <a:sym typeface="Inter Medium"/>
              </a:rPr>
              <a:t>02</a:t>
            </a:r>
          </a:p>
        </p:txBody>
      </p:sp>
      <p:sp>
        <p:nvSpPr>
          <p:cNvPr id="3" name="TextBox 3"/>
          <p:cNvSpPr txBox="1"/>
          <p:nvPr/>
        </p:nvSpPr>
        <p:spPr>
          <a:xfrm>
            <a:off x="0" y="530161"/>
            <a:ext cx="18288000" cy="2063877"/>
          </a:xfrm>
          <a:prstGeom prst="rect">
            <a:avLst/>
          </a:prstGeom>
        </p:spPr>
        <p:txBody>
          <a:bodyPr lIns="0" tIns="0" rIns="0" bIns="0" rtlCol="0" anchor="t">
            <a:spAutoFit/>
          </a:bodyPr>
          <a:lstStyle/>
          <a:p>
            <a:pPr algn="ctr">
              <a:lnSpc>
                <a:spcPts val="8064"/>
              </a:lnSpc>
            </a:pPr>
            <a:r>
              <a:rPr lang="en-US" sz="7200">
                <a:solidFill>
                  <a:srgbClr val="060644"/>
                </a:solidFill>
                <a:latin typeface="Anton"/>
                <a:ea typeface="Anton"/>
                <a:cs typeface="Anton"/>
                <a:sym typeface="Anton"/>
              </a:rPr>
              <a:t>ARIES AGENT FRAMEWORKS</a:t>
            </a:r>
          </a:p>
          <a:p>
            <a:pPr algn="ctr">
              <a:lnSpc>
                <a:spcPts val="8064"/>
              </a:lnSpc>
              <a:spcBef>
                <a:spcPct val="0"/>
              </a:spcBef>
            </a:pPr>
            <a:endParaRPr/>
          </a:p>
        </p:txBody>
      </p:sp>
      <p:sp>
        <p:nvSpPr>
          <p:cNvPr id="4" name="TextBox 4"/>
          <p:cNvSpPr txBox="1"/>
          <p:nvPr/>
        </p:nvSpPr>
        <p:spPr>
          <a:xfrm>
            <a:off x="-195678" y="5202174"/>
            <a:ext cx="18288000" cy="4103688"/>
          </a:xfrm>
          <a:prstGeom prst="rect">
            <a:avLst/>
          </a:prstGeom>
        </p:spPr>
        <p:txBody>
          <a:bodyPr lIns="0" tIns="0" rIns="0" bIns="0" rtlCol="0" anchor="t">
            <a:spAutoFit/>
          </a:bodyPr>
          <a:lstStyle/>
          <a:p>
            <a:pPr marL="777240" lvl="1" indent="-388620" algn="l">
              <a:lnSpc>
                <a:spcPts val="4032"/>
              </a:lnSpc>
              <a:buFont typeface="Arial"/>
              <a:buChar char="•"/>
            </a:pPr>
            <a:r>
              <a:rPr lang="en-US" sz="3600" b="1">
                <a:solidFill>
                  <a:srgbClr val="060644"/>
                </a:solidFill>
                <a:latin typeface="Inter Bold"/>
                <a:ea typeface="Inter Bold"/>
                <a:cs typeface="Inter Bold"/>
                <a:sym typeface="Inter Bold"/>
              </a:rPr>
              <a:t>Aries Cloud Agent</a:t>
            </a:r>
            <a:r>
              <a:rPr lang="en-US" sz="3600">
                <a:solidFill>
                  <a:srgbClr val="060644"/>
                </a:solidFill>
                <a:latin typeface="Inter"/>
                <a:ea typeface="Inter"/>
                <a:cs typeface="Inter"/>
                <a:sym typeface="Inter"/>
              </a:rPr>
              <a:t> - Python (ACA-Py) is suitable for all non-mobile agent applications and has production deployments. </a:t>
            </a:r>
          </a:p>
          <a:p>
            <a:pPr marL="777240" lvl="1" indent="-388620" algn="l">
              <a:lnSpc>
                <a:spcPts val="4032"/>
              </a:lnSpc>
              <a:buFont typeface="Arial"/>
              <a:buChar char="•"/>
            </a:pPr>
            <a:r>
              <a:rPr lang="en-US" sz="3600" b="1">
                <a:solidFill>
                  <a:srgbClr val="060644"/>
                </a:solidFill>
                <a:latin typeface="Inter Bold"/>
                <a:ea typeface="Inter Bold"/>
                <a:cs typeface="Inter Bold"/>
                <a:sym typeface="Inter Bold"/>
              </a:rPr>
              <a:t>Aries Framework - .NET -</a:t>
            </a:r>
            <a:r>
              <a:rPr lang="en-US" sz="3600">
                <a:solidFill>
                  <a:srgbClr val="060644"/>
                </a:solidFill>
                <a:latin typeface="Inter"/>
                <a:ea typeface="Inter"/>
                <a:cs typeface="Inter"/>
                <a:sym typeface="Inter"/>
              </a:rPr>
              <a:t>can be used for building mobile (via </a:t>
            </a:r>
            <a:r>
              <a:rPr lang="en-US" sz="3600" u="sng">
                <a:solidFill>
                  <a:srgbClr val="060644"/>
                </a:solidFill>
                <a:latin typeface="Inter"/>
                <a:ea typeface="Inter"/>
                <a:cs typeface="Inter"/>
                <a:sym typeface="Inter"/>
                <a:hlinkClick r:id="rId2" tooltip="https://dotnet.microsoft.com/apps/xamarin"/>
              </a:rPr>
              <a:t>Xamarin</a:t>
            </a:r>
            <a:r>
              <a:rPr lang="en-US" sz="3600">
                <a:solidFill>
                  <a:srgbClr val="060644"/>
                </a:solidFill>
                <a:latin typeface="Inter"/>
                <a:ea typeface="Inter"/>
                <a:cs typeface="Inter"/>
                <a:sym typeface="Inter"/>
              </a:rPr>
              <a:t>) and server-side agents and has production deployments.</a:t>
            </a:r>
          </a:p>
          <a:p>
            <a:pPr marL="777240" lvl="1" indent="-388620" algn="l">
              <a:lnSpc>
                <a:spcPts val="4032"/>
              </a:lnSpc>
              <a:buFont typeface="Arial"/>
              <a:buChar char="•"/>
            </a:pPr>
            <a:r>
              <a:rPr lang="en-US" sz="3600" b="1">
                <a:solidFill>
                  <a:srgbClr val="060644"/>
                </a:solidFill>
                <a:latin typeface="Inter Bold"/>
                <a:ea typeface="Inter Bold"/>
                <a:cs typeface="Inter Bold"/>
                <a:sym typeface="Inter Bold"/>
              </a:rPr>
              <a:t>Aries Static Agent - Python</a:t>
            </a:r>
            <a:r>
              <a:rPr lang="en-US" sz="3600">
                <a:solidFill>
                  <a:srgbClr val="060644"/>
                </a:solidFill>
                <a:latin typeface="Inter"/>
                <a:ea typeface="Inter"/>
                <a:cs typeface="Inter"/>
                <a:sym typeface="Inter"/>
              </a:rPr>
              <a:t> is a configurable agent that does not use persistent storage.</a:t>
            </a:r>
          </a:p>
          <a:p>
            <a:pPr algn="l">
              <a:lnSpc>
                <a:spcPts val="4032"/>
              </a:lnSpc>
            </a:pPr>
            <a:endParaRPr/>
          </a:p>
          <a:p>
            <a:pPr algn="l">
              <a:lnSpc>
                <a:spcPts val="4032"/>
              </a:lnSpc>
            </a:pPr>
            <a:endParaRPr/>
          </a:p>
        </p:txBody>
      </p:sp>
      <p:sp>
        <p:nvSpPr>
          <p:cNvPr id="5" name="TextBox 5"/>
          <p:cNvSpPr txBox="1"/>
          <p:nvPr/>
        </p:nvSpPr>
        <p:spPr>
          <a:xfrm>
            <a:off x="304800" y="2933700"/>
            <a:ext cx="17552242" cy="1046927"/>
          </a:xfrm>
          <a:prstGeom prst="rect">
            <a:avLst/>
          </a:prstGeom>
        </p:spPr>
        <p:txBody>
          <a:bodyPr wrap="square" lIns="0" tIns="0" rIns="0" bIns="0" rtlCol="0" anchor="t">
            <a:spAutoFit/>
          </a:bodyPr>
          <a:lstStyle/>
          <a:p>
            <a:pPr algn="just">
              <a:lnSpc>
                <a:spcPts val="4109"/>
              </a:lnSpc>
              <a:spcBef>
                <a:spcPct val="0"/>
              </a:spcBef>
            </a:pPr>
            <a:r>
              <a:rPr lang="en-US" sz="3600">
                <a:solidFill>
                  <a:srgbClr val="060644"/>
                </a:solidFill>
                <a:latin typeface="Inter"/>
                <a:ea typeface="Inter"/>
                <a:cs typeface="Inter"/>
                <a:sym typeface="Inter"/>
              </a:rPr>
              <a:t>Developers who want to solve business problems </a:t>
            </a:r>
            <a:r>
              <a:rPr lang="en-US" sz="3600" smtClean="0">
                <a:solidFill>
                  <a:srgbClr val="060644"/>
                </a:solidFill>
                <a:latin typeface="Inter"/>
                <a:ea typeface="Inter"/>
                <a:cs typeface="Inter"/>
                <a:sym typeface="Inter"/>
              </a:rPr>
              <a:t>should </a:t>
            </a:r>
            <a:r>
              <a:rPr lang="en-US" sz="3600">
                <a:solidFill>
                  <a:srgbClr val="060644"/>
                </a:solidFill>
                <a:latin typeface="Inter"/>
                <a:ea typeface="Inter"/>
                <a:cs typeface="Inter"/>
                <a:sym typeface="Inter"/>
              </a:rPr>
              <a:t>start with an Aries agent framework.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143841" y="514350"/>
            <a:ext cx="6894765" cy="9258300"/>
          </a:xfrm>
          <a:custGeom>
            <a:avLst/>
            <a:gdLst/>
            <a:ahLst/>
            <a:cxnLst/>
            <a:rect l="l" t="t" r="r" b="b"/>
            <a:pathLst>
              <a:path w="6894765" h="9258300">
                <a:moveTo>
                  <a:pt x="0" y="0"/>
                </a:moveTo>
                <a:lnTo>
                  <a:pt x="6894765" y="0"/>
                </a:lnTo>
                <a:lnTo>
                  <a:pt x="6894765" y="9258300"/>
                </a:lnTo>
                <a:lnTo>
                  <a:pt x="0" y="9258300"/>
                </a:lnTo>
                <a:lnTo>
                  <a:pt x="0" y="0"/>
                </a:lnTo>
                <a:close/>
              </a:path>
            </a:pathLst>
          </a:custGeom>
          <a:blipFill>
            <a:blip r:embed="rId2"/>
            <a:stretch>
              <a:fillRect l="-13678" t="-1972" r="-68892"/>
            </a:stretch>
          </a:blipFill>
        </p:spPr>
      </p:sp>
      <p:sp>
        <p:nvSpPr>
          <p:cNvPr id="3" name="TextBox 3"/>
          <p:cNvSpPr txBox="1"/>
          <p:nvPr/>
        </p:nvSpPr>
        <p:spPr>
          <a:xfrm>
            <a:off x="1028700" y="530162"/>
            <a:ext cx="6857107" cy="1044702"/>
          </a:xfrm>
          <a:prstGeom prst="rect">
            <a:avLst/>
          </a:prstGeom>
        </p:spPr>
        <p:txBody>
          <a:bodyPr lIns="0" tIns="0" rIns="0" bIns="0" rtlCol="0" anchor="t">
            <a:spAutoFit/>
          </a:bodyPr>
          <a:lstStyle/>
          <a:p>
            <a:pPr algn="ctr">
              <a:lnSpc>
                <a:spcPts val="8064"/>
              </a:lnSpc>
              <a:spcBef>
                <a:spcPct val="0"/>
              </a:spcBef>
            </a:pPr>
            <a:r>
              <a:rPr lang="en-US" sz="7200">
                <a:solidFill>
                  <a:srgbClr val="060644"/>
                </a:solidFill>
                <a:latin typeface="Anton"/>
                <a:ea typeface="Anton"/>
                <a:cs typeface="Anton"/>
                <a:sym typeface="Anton"/>
              </a:rPr>
              <a:t>ARIES ARCHITECTURE</a:t>
            </a:r>
          </a:p>
        </p:txBody>
      </p:sp>
      <p:sp>
        <p:nvSpPr>
          <p:cNvPr id="4" name="TextBox 4"/>
          <p:cNvSpPr txBox="1"/>
          <p:nvPr/>
        </p:nvSpPr>
        <p:spPr>
          <a:xfrm>
            <a:off x="294229" y="2533115"/>
            <a:ext cx="9660436" cy="7111574"/>
          </a:xfrm>
          <a:prstGeom prst="rect">
            <a:avLst/>
          </a:prstGeom>
        </p:spPr>
        <p:txBody>
          <a:bodyPr lIns="0" tIns="0" rIns="0" bIns="0" rtlCol="0" anchor="t">
            <a:spAutoFit/>
          </a:bodyPr>
          <a:lstStyle/>
          <a:p>
            <a:pPr marL="743398" lvl="1" indent="-371699" algn="l">
              <a:lnSpc>
                <a:spcPts val="4682"/>
              </a:lnSpc>
              <a:buFont typeface="Arial"/>
              <a:buChar char="•"/>
            </a:pPr>
            <a:r>
              <a:rPr lang="en-US" sz="3443" b="1">
                <a:solidFill>
                  <a:srgbClr val="060644"/>
                </a:solidFill>
                <a:latin typeface="Inter Bold"/>
                <a:ea typeface="Inter Bold"/>
                <a:cs typeface="Inter Bold"/>
                <a:sym typeface="Inter Bold"/>
              </a:rPr>
              <a:t>DIDComm Messaging Layer:</a:t>
            </a:r>
            <a:r>
              <a:rPr lang="en-US" sz="3443">
                <a:solidFill>
                  <a:srgbClr val="060644"/>
                </a:solidFill>
                <a:latin typeface="Inter"/>
                <a:ea typeface="Inter"/>
                <a:cs typeface="Inter"/>
                <a:sym typeface="Inter"/>
              </a:rPr>
              <a:t> Handles secure, encrypted communication between agents using the Aries protocol.</a:t>
            </a:r>
          </a:p>
          <a:p>
            <a:pPr algn="l">
              <a:lnSpc>
                <a:spcPts val="4682"/>
              </a:lnSpc>
            </a:pPr>
            <a:r>
              <a:rPr lang="en-US" sz="3443">
                <a:solidFill>
                  <a:srgbClr val="060644"/>
                </a:solidFill>
                <a:latin typeface="Inter"/>
                <a:ea typeface="Inter"/>
                <a:cs typeface="Inter"/>
                <a:sym typeface="Inter"/>
              </a:rPr>
              <a:t>.</a:t>
            </a:r>
          </a:p>
          <a:p>
            <a:pPr marL="743398" lvl="1" indent="-371699" algn="l">
              <a:lnSpc>
                <a:spcPts val="4682"/>
              </a:lnSpc>
              <a:buFont typeface="Arial"/>
              <a:buChar char="•"/>
            </a:pPr>
            <a:r>
              <a:rPr lang="en-US" sz="3443" b="1">
                <a:solidFill>
                  <a:srgbClr val="060644"/>
                </a:solidFill>
                <a:latin typeface="Inter Bold"/>
                <a:ea typeface="Inter Bold"/>
                <a:cs typeface="Inter Bold"/>
                <a:sym typeface="Inter Bold"/>
              </a:rPr>
              <a:t>Secure Wallet: </a:t>
            </a:r>
            <a:r>
              <a:rPr lang="en-US" sz="3443">
                <a:solidFill>
                  <a:srgbClr val="060644"/>
                </a:solidFill>
                <a:latin typeface="Inter"/>
                <a:ea typeface="Inter"/>
                <a:cs typeface="Inter"/>
                <a:sym typeface="Inter"/>
              </a:rPr>
              <a:t>Stores DIDs, credentials, and cryptographic keys safely for identity management.</a:t>
            </a:r>
          </a:p>
          <a:p>
            <a:pPr algn="l">
              <a:lnSpc>
                <a:spcPts val="4682"/>
              </a:lnSpc>
            </a:pPr>
            <a:endParaRPr/>
          </a:p>
          <a:p>
            <a:pPr marL="743398" lvl="1" indent="-371699" algn="l">
              <a:lnSpc>
                <a:spcPts val="4682"/>
              </a:lnSpc>
              <a:buFont typeface="Arial"/>
              <a:buChar char="•"/>
            </a:pPr>
            <a:r>
              <a:rPr lang="en-US" sz="3443" b="1">
                <a:solidFill>
                  <a:srgbClr val="060644"/>
                </a:solidFill>
                <a:latin typeface="Inter Bold"/>
                <a:ea typeface="Inter Bold"/>
                <a:cs typeface="Inter Bold"/>
                <a:sym typeface="Inter Bold"/>
              </a:rPr>
              <a:t>REST APIs: </a:t>
            </a:r>
            <a:r>
              <a:rPr lang="en-US" sz="3443">
                <a:solidFill>
                  <a:srgbClr val="060644"/>
                </a:solidFill>
                <a:latin typeface="Inter"/>
                <a:ea typeface="Inter"/>
                <a:cs typeface="Inter"/>
                <a:sym typeface="Inter"/>
              </a:rPr>
              <a:t>Provides endpoints to interact with ACA-Py for credential issuance, proof presentation, and more.</a:t>
            </a:r>
          </a:p>
          <a:p>
            <a:pPr algn="l">
              <a:lnSpc>
                <a:spcPts val="4682"/>
              </a:lnSpc>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143841" y="514350"/>
            <a:ext cx="6894765" cy="9258300"/>
          </a:xfrm>
          <a:custGeom>
            <a:avLst/>
            <a:gdLst/>
            <a:ahLst/>
            <a:cxnLst/>
            <a:rect l="l" t="t" r="r" b="b"/>
            <a:pathLst>
              <a:path w="6894765" h="9258300">
                <a:moveTo>
                  <a:pt x="0" y="0"/>
                </a:moveTo>
                <a:lnTo>
                  <a:pt x="6894765" y="0"/>
                </a:lnTo>
                <a:lnTo>
                  <a:pt x="6894765" y="9258300"/>
                </a:lnTo>
                <a:lnTo>
                  <a:pt x="0" y="9258300"/>
                </a:lnTo>
                <a:lnTo>
                  <a:pt x="0" y="0"/>
                </a:lnTo>
                <a:close/>
              </a:path>
            </a:pathLst>
          </a:custGeom>
          <a:blipFill>
            <a:blip r:embed="rId2"/>
            <a:stretch>
              <a:fillRect l="-13678" t="-1972" r="-68892"/>
            </a:stretch>
          </a:blipFill>
        </p:spPr>
      </p:sp>
      <p:sp>
        <p:nvSpPr>
          <p:cNvPr id="3" name="TextBox 3"/>
          <p:cNvSpPr txBox="1"/>
          <p:nvPr/>
        </p:nvSpPr>
        <p:spPr>
          <a:xfrm>
            <a:off x="1028700" y="530162"/>
            <a:ext cx="6857107" cy="1044702"/>
          </a:xfrm>
          <a:prstGeom prst="rect">
            <a:avLst/>
          </a:prstGeom>
        </p:spPr>
        <p:txBody>
          <a:bodyPr lIns="0" tIns="0" rIns="0" bIns="0" rtlCol="0" anchor="t">
            <a:spAutoFit/>
          </a:bodyPr>
          <a:lstStyle/>
          <a:p>
            <a:pPr algn="ctr">
              <a:lnSpc>
                <a:spcPts val="8064"/>
              </a:lnSpc>
              <a:spcBef>
                <a:spcPct val="0"/>
              </a:spcBef>
            </a:pPr>
            <a:r>
              <a:rPr lang="en-US" sz="7200">
                <a:solidFill>
                  <a:srgbClr val="060644"/>
                </a:solidFill>
                <a:latin typeface="Anton"/>
                <a:ea typeface="Anton"/>
                <a:cs typeface="Anton"/>
                <a:sym typeface="Anton"/>
              </a:rPr>
              <a:t>ARIES ARCHITECTURE</a:t>
            </a:r>
          </a:p>
        </p:txBody>
      </p:sp>
      <p:sp>
        <p:nvSpPr>
          <p:cNvPr id="4" name="TextBox 4"/>
          <p:cNvSpPr txBox="1"/>
          <p:nvPr/>
        </p:nvSpPr>
        <p:spPr>
          <a:xfrm>
            <a:off x="294229" y="3278346"/>
            <a:ext cx="9972006" cy="5471327"/>
          </a:xfrm>
          <a:prstGeom prst="rect">
            <a:avLst/>
          </a:prstGeom>
        </p:spPr>
        <p:txBody>
          <a:bodyPr lIns="0" tIns="0" rIns="0" bIns="0" rtlCol="0" anchor="t">
            <a:spAutoFit/>
          </a:bodyPr>
          <a:lstStyle/>
          <a:p>
            <a:pPr marL="767374" lvl="1" indent="-383687" algn="l">
              <a:lnSpc>
                <a:spcPts val="4833"/>
              </a:lnSpc>
              <a:buFont typeface="Arial"/>
              <a:buChar char="•"/>
            </a:pPr>
            <a:r>
              <a:rPr lang="en-US" sz="3554" b="1">
                <a:solidFill>
                  <a:srgbClr val="060644"/>
                </a:solidFill>
                <a:latin typeface="Inter Bold"/>
                <a:ea typeface="Inter Bold"/>
                <a:cs typeface="Inter Bold"/>
                <a:sym typeface="Inter Bold"/>
              </a:rPr>
              <a:t>Protocol Handlers:</a:t>
            </a:r>
            <a:r>
              <a:rPr lang="en-US" sz="3554">
                <a:solidFill>
                  <a:srgbClr val="060644"/>
                </a:solidFill>
                <a:latin typeface="Inter"/>
                <a:ea typeface="Inter"/>
                <a:cs typeface="Inter"/>
                <a:sym typeface="Inter"/>
              </a:rPr>
              <a:t> Manages workflows like connection establishment, credential exchange, and proof verification.</a:t>
            </a:r>
          </a:p>
          <a:p>
            <a:pPr algn="l">
              <a:lnSpc>
                <a:spcPts val="4833"/>
              </a:lnSpc>
            </a:pPr>
            <a:endParaRPr/>
          </a:p>
          <a:p>
            <a:pPr marL="767374" lvl="1" indent="-383687" algn="l">
              <a:lnSpc>
                <a:spcPts val="4833"/>
              </a:lnSpc>
              <a:buFont typeface="Arial"/>
              <a:buChar char="•"/>
            </a:pPr>
            <a:r>
              <a:rPr lang="en-US" sz="3554" b="1">
                <a:solidFill>
                  <a:srgbClr val="060644"/>
                </a:solidFill>
                <a:latin typeface="Inter Bold"/>
                <a:ea typeface="Inter Bold"/>
                <a:cs typeface="Inter Bold"/>
                <a:sym typeface="Inter Bold"/>
              </a:rPr>
              <a:t>Ledger Interface: </a:t>
            </a:r>
            <a:r>
              <a:rPr lang="en-US" sz="3554">
                <a:solidFill>
                  <a:srgbClr val="060644"/>
                </a:solidFill>
                <a:latin typeface="Inter"/>
                <a:ea typeface="Inter"/>
                <a:cs typeface="Inter"/>
                <a:sym typeface="Inter"/>
              </a:rPr>
              <a:t>Connects to a blockchain (e.g., Hyperledger Indy) to store and retrieve public data like schemas and DIDs.</a:t>
            </a:r>
          </a:p>
          <a:p>
            <a:pPr algn="l">
              <a:lnSpc>
                <a:spcPts val="4833"/>
              </a:lnSpc>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14127" y="1920844"/>
            <a:ext cx="4605758" cy="6507904"/>
          </a:xfrm>
          <a:custGeom>
            <a:avLst/>
            <a:gdLst/>
            <a:ahLst/>
            <a:cxnLst/>
            <a:rect l="l" t="t" r="r" b="b"/>
            <a:pathLst>
              <a:path w="4605758" h="6507904">
                <a:moveTo>
                  <a:pt x="0" y="0"/>
                </a:moveTo>
                <a:lnTo>
                  <a:pt x="4605758" y="0"/>
                </a:lnTo>
                <a:lnTo>
                  <a:pt x="4605758" y="6507904"/>
                </a:lnTo>
                <a:lnTo>
                  <a:pt x="0" y="650790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581412" y="3561755"/>
            <a:ext cx="3877992" cy="936096"/>
          </a:xfrm>
          <a:custGeom>
            <a:avLst/>
            <a:gdLst/>
            <a:ahLst/>
            <a:cxnLst/>
            <a:rect l="l" t="t" r="r" b="b"/>
            <a:pathLst>
              <a:path w="3877992" h="936096">
                <a:moveTo>
                  <a:pt x="0" y="0"/>
                </a:moveTo>
                <a:lnTo>
                  <a:pt x="3877992" y="0"/>
                </a:lnTo>
                <a:lnTo>
                  <a:pt x="3877992" y="936096"/>
                </a:lnTo>
                <a:lnTo>
                  <a:pt x="0" y="93609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2581412" y="4497851"/>
            <a:ext cx="3877992" cy="936096"/>
          </a:xfrm>
          <a:custGeom>
            <a:avLst/>
            <a:gdLst/>
            <a:ahLst/>
            <a:cxnLst/>
            <a:rect l="l" t="t" r="r" b="b"/>
            <a:pathLst>
              <a:path w="3877992" h="936096">
                <a:moveTo>
                  <a:pt x="0" y="0"/>
                </a:moveTo>
                <a:lnTo>
                  <a:pt x="3877992" y="0"/>
                </a:lnTo>
                <a:lnTo>
                  <a:pt x="3877992" y="936096"/>
                </a:lnTo>
                <a:lnTo>
                  <a:pt x="0" y="93609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2581412" y="5409323"/>
            <a:ext cx="3877992" cy="936096"/>
          </a:xfrm>
          <a:custGeom>
            <a:avLst/>
            <a:gdLst/>
            <a:ahLst/>
            <a:cxnLst/>
            <a:rect l="l" t="t" r="r" b="b"/>
            <a:pathLst>
              <a:path w="3877992" h="936096">
                <a:moveTo>
                  <a:pt x="0" y="0"/>
                </a:moveTo>
                <a:lnTo>
                  <a:pt x="3877992" y="0"/>
                </a:lnTo>
                <a:lnTo>
                  <a:pt x="3877992" y="936095"/>
                </a:lnTo>
                <a:lnTo>
                  <a:pt x="0" y="936095"/>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12581412" y="6393043"/>
            <a:ext cx="3877992" cy="936096"/>
          </a:xfrm>
          <a:custGeom>
            <a:avLst/>
            <a:gdLst/>
            <a:ahLst/>
            <a:cxnLst/>
            <a:rect l="l" t="t" r="r" b="b"/>
            <a:pathLst>
              <a:path w="3877992" h="936096">
                <a:moveTo>
                  <a:pt x="0" y="0"/>
                </a:moveTo>
                <a:lnTo>
                  <a:pt x="3877992" y="0"/>
                </a:lnTo>
                <a:lnTo>
                  <a:pt x="3877992" y="936096"/>
                </a:lnTo>
                <a:lnTo>
                  <a:pt x="0" y="93609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12581412" y="7312449"/>
            <a:ext cx="3877992" cy="936096"/>
          </a:xfrm>
          <a:custGeom>
            <a:avLst/>
            <a:gdLst/>
            <a:ahLst/>
            <a:cxnLst/>
            <a:rect l="l" t="t" r="r" b="b"/>
            <a:pathLst>
              <a:path w="3877992" h="936096">
                <a:moveTo>
                  <a:pt x="0" y="0"/>
                </a:moveTo>
                <a:lnTo>
                  <a:pt x="3877992" y="0"/>
                </a:lnTo>
                <a:lnTo>
                  <a:pt x="3877992" y="936096"/>
                </a:lnTo>
                <a:lnTo>
                  <a:pt x="0" y="936096"/>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9616386" y="9283073"/>
            <a:ext cx="4233127" cy="1021821"/>
          </a:xfrm>
          <a:custGeom>
            <a:avLst/>
            <a:gdLst/>
            <a:ahLst/>
            <a:cxnLst/>
            <a:rect l="l" t="t" r="r" b="b"/>
            <a:pathLst>
              <a:path w="4233127" h="1021821">
                <a:moveTo>
                  <a:pt x="0" y="0"/>
                </a:moveTo>
                <a:lnTo>
                  <a:pt x="4233127" y="0"/>
                </a:lnTo>
                <a:lnTo>
                  <a:pt x="4233127" y="1021821"/>
                </a:lnTo>
                <a:lnTo>
                  <a:pt x="0" y="1021821"/>
                </a:lnTo>
                <a:lnTo>
                  <a:pt x="0" y="0"/>
                </a:lnTo>
                <a:close/>
              </a:path>
            </a:pathLst>
          </a:custGeom>
          <a:blipFill>
            <a:blip r:embed="rId6" cstate="print">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4167633" y="9328076"/>
            <a:ext cx="3822165" cy="922620"/>
          </a:xfrm>
          <a:custGeom>
            <a:avLst/>
            <a:gdLst/>
            <a:ahLst/>
            <a:cxnLst/>
            <a:rect l="l" t="t" r="r" b="b"/>
            <a:pathLst>
              <a:path w="3822165" h="922620">
                <a:moveTo>
                  <a:pt x="0" y="0"/>
                </a:moveTo>
                <a:lnTo>
                  <a:pt x="3822166" y="0"/>
                </a:lnTo>
                <a:lnTo>
                  <a:pt x="3822166" y="922620"/>
                </a:lnTo>
                <a:lnTo>
                  <a:pt x="0" y="922620"/>
                </a:lnTo>
                <a:lnTo>
                  <a:pt x="0" y="0"/>
                </a:lnTo>
                <a:close/>
              </a:path>
            </a:pathLst>
          </a:custGeom>
          <a:blipFill>
            <a:blip r:embed="rId7" cstate="print">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4251690">
            <a:off x="14604821" y="8619508"/>
            <a:ext cx="1036504" cy="329797"/>
          </a:xfrm>
          <a:custGeom>
            <a:avLst/>
            <a:gdLst/>
            <a:ahLst/>
            <a:cxnLst/>
            <a:rect l="l" t="t" r="r" b="b"/>
            <a:pathLst>
              <a:path w="1036504" h="329797">
                <a:moveTo>
                  <a:pt x="0" y="0"/>
                </a:moveTo>
                <a:lnTo>
                  <a:pt x="1036504" y="0"/>
                </a:lnTo>
                <a:lnTo>
                  <a:pt x="1036504" y="329797"/>
                </a:lnTo>
                <a:lnTo>
                  <a:pt x="0" y="329797"/>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sp>
      <p:sp>
        <p:nvSpPr>
          <p:cNvPr id="11" name="TextBox 11"/>
          <p:cNvSpPr txBox="1"/>
          <p:nvPr/>
        </p:nvSpPr>
        <p:spPr>
          <a:xfrm>
            <a:off x="627738" y="3879753"/>
            <a:ext cx="10602196" cy="4548995"/>
          </a:xfrm>
          <a:prstGeom prst="rect">
            <a:avLst/>
          </a:prstGeom>
        </p:spPr>
        <p:txBody>
          <a:bodyPr lIns="0" tIns="0" rIns="0" bIns="0" rtlCol="0" anchor="t">
            <a:spAutoFit/>
          </a:bodyPr>
          <a:lstStyle/>
          <a:p>
            <a:pPr algn="just">
              <a:lnSpc>
                <a:spcPts val="4455"/>
              </a:lnSpc>
            </a:pPr>
            <a:r>
              <a:rPr lang="en-US" sz="3275">
                <a:solidFill>
                  <a:srgbClr val="060644"/>
                </a:solidFill>
                <a:latin typeface="Inter"/>
                <a:ea typeface="Inter"/>
                <a:cs typeface="Inter"/>
                <a:sym typeface="Inter"/>
              </a:rPr>
              <a:t>ACA-</a:t>
            </a:r>
            <a:r>
              <a:rPr lang="en-US" sz="3275" err="1">
                <a:solidFill>
                  <a:srgbClr val="060644"/>
                </a:solidFill>
                <a:latin typeface="Inter"/>
                <a:ea typeface="Inter"/>
                <a:cs typeface="Inter"/>
                <a:sym typeface="Inter"/>
              </a:rPr>
              <a:t>Py</a:t>
            </a:r>
            <a:r>
              <a:rPr lang="en-US" sz="3275">
                <a:solidFill>
                  <a:srgbClr val="060644"/>
                </a:solidFill>
                <a:latin typeface="Inter"/>
                <a:ea typeface="Inter"/>
                <a:cs typeface="Inter"/>
                <a:sym typeface="Inter"/>
              </a:rPr>
              <a:t> is tightly integrated with Hyperledger Indy for ledger operations:</a:t>
            </a:r>
          </a:p>
          <a:p>
            <a:pPr algn="just">
              <a:lnSpc>
                <a:spcPts val="4455"/>
              </a:lnSpc>
            </a:pPr>
            <a:endParaRPr/>
          </a:p>
          <a:p>
            <a:pPr marL="707264" lvl="1" indent="-353632" algn="just">
              <a:lnSpc>
                <a:spcPts val="4455"/>
              </a:lnSpc>
              <a:buFont typeface="Arial"/>
              <a:buChar char="•"/>
            </a:pPr>
            <a:r>
              <a:rPr lang="en-US" sz="3275" b="1">
                <a:solidFill>
                  <a:srgbClr val="060644"/>
                </a:solidFill>
                <a:latin typeface="Inter Bold"/>
                <a:ea typeface="Inter Bold"/>
                <a:cs typeface="Inter Bold"/>
                <a:sym typeface="Inter Bold"/>
              </a:rPr>
              <a:t>Stores schemas and credential definitions.</a:t>
            </a:r>
          </a:p>
          <a:p>
            <a:pPr marL="707264" lvl="1" indent="-353632" algn="just">
              <a:lnSpc>
                <a:spcPts val="4455"/>
              </a:lnSpc>
              <a:buFont typeface="Arial"/>
              <a:buChar char="•"/>
            </a:pPr>
            <a:r>
              <a:rPr lang="en-US" sz="3275" b="1">
                <a:solidFill>
                  <a:srgbClr val="060644"/>
                </a:solidFill>
                <a:latin typeface="Inter Bold"/>
                <a:ea typeface="Inter Bold"/>
                <a:cs typeface="Inter Bold"/>
                <a:sym typeface="Inter Bold"/>
              </a:rPr>
              <a:t>Resolves public DIDs.</a:t>
            </a:r>
          </a:p>
          <a:p>
            <a:pPr marL="707264" lvl="1" indent="-353632" algn="l">
              <a:lnSpc>
                <a:spcPts val="4455"/>
              </a:lnSpc>
              <a:buFont typeface="Arial"/>
              <a:buChar char="•"/>
            </a:pPr>
            <a:r>
              <a:rPr lang="en-US" sz="3275" b="1">
                <a:solidFill>
                  <a:srgbClr val="060644"/>
                </a:solidFill>
                <a:latin typeface="Inter Bold"/>
                <a:ea typeface="Inter Bold"/>
                <a:cs typeface="Inter Bold"/>
                <a:sym typeface="Inter Bold"/>
              </a:rPr>
              <a:t>Provides Revocation Support via Revocation Registries.</a:t>
            </a:r>
          </a:p>
          <a:p>
            <a:pPr algn="just">
              <a:lnSpc>
                <a:spcPts val="4999"/>
              </a:lnSpc>
            </a:pPr>
            <a:endParaRPr/>
          </a:p>
        </p:txBody>
      </p:sp>
      <p:sp>
        <p:nvSpPr>
          <p:cNvPr id="12" name="Freeform 12"/>
          <p:cNvSpPr/>
          <p:nvPr/>
        </p:nvSpPr>
        <p:spPr>
          <a:xfrm>
            <a:off x="13311129" y="8240736"/>
            <a:ext cx="538384" cy="1017564"/>
          </a:xfrm>
          <a:custGeom>
            <a:avLst/>
            <a:gdLst/>
            <a:ahLst/>
            <a:cxnLst/>
            <a:rect l="l" t="t" r="r" b="b"/>
            <a:pathLst>
              <a:path w="538384" h="1017564">
                <a:moveTo>
                  <a:pt x="0" y="0"/>
                </a:moveTo>
                <a:lnTo>
                  <a:pt x="538384" y="0"/>
                </a:lnTo>
                <a:lnTo>
                  <a:pt x="538384" y="1017564"/>
                </a:lnTo>
                <a:lnTo>
                  <a:pt x="0" y="1017564"/>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a:ln cap="rnd">
            <a:noFill/>
            <a:prstDash val="lgDash"/>
            <a:round/>
          </a:ln>
        </p:spPr>
      </p:sp>
      <p:sp>
        <p:nvSpPr>
          <p:cNvPr id="13" name="TextBox 13"/>
          <p:cNvSpPr txBox="1"/>
          <p:nvPr/>
        </p:nvSpPr>
        <p:spPr>
          <a:xfrm>
            <a:off x="1857503" y="618967"/>
            <a:ext cx="12939876" cy="1044702"/>
          </a:xfrm>
          <a:prstGeom prst="rect">
            <a:avLst/>
          </a:prstGeom>
        </p:spPr>
        <p:txBody>
          <a:bodyPr lIns="0" tIns="0" rIns="0" bIns="0" rtlCol="0" anchor="t">
            <a:spAutoFit/>
          </a:bodyPr>
          <a:lstStyle/>
          <a:p>
            <a:pPr algn="ctr">
              <a:lnSpc>
                <a:spcPts val="8064"/>
              </a:lnSpc>
              <a:spcBef>
                <a:spcPct val="0"/>
              </a:spcBef>
            </a:pPr>
            <a:r>
              <a:rPr lang="en-US" sz="7200">
                <a:solidFill>
                  <a:srgbClr val="060644"/>
                </a:solidFill>
                <a:latin typeface="Anton"/>
                <a:ea typeface="Anton"/>
                <a:cs typeface="Anton"/>
                <a:sym typeface="Anton"/>
              </a:rPr>
              <a:t>INTEGRATION WITH HYPERLEDGER INDY</a:t>
            </a:r>
          </a:p>
        </p:txBody>
      </p:sp>
      <p:grpSp>
        <p:nvGrpSpPr>
          <p:cNvPr id="14" name="Group 14"/>
          <p:cNvGrpSpPr/>
          <p:nvPr/>
        </p:nvGrpSpPr>
        <p:grpSpPr>
          <a:xfrm>
            <a:off x="12100142" y="2749612"/>
            <a:ext cx="4833728" cy="1092931"/>
            <a:chOff x="0" y="0"/>
            <a:chExt cx="6444971" cy="1457241"/>
          </a:xfrm>
        </p:grpSpPr>
        <p:sp>
          <p:nvSpPr>
            <p:cNvPr id="15" name="TextBox 15"/>
            <p:cNvSpPr txBox="1"/>
            <p:nvPr/>
          </p:nvSpPr>
          <p:spPr>
            <a:xfrm>
              <a:off x="0" y="-9525"/>
              <a:ext cx="6444971" cy="644525"/>
            </a:xfrm>
            <a:prstGeom prst="rect">
              <a:avLst/>
            </a:prstGeom>
          </p:spPr>
          <p:txBody>
            <a:bodyPr lIns="0" tIns="0" rIns="0" bIns="0" rtlCol="0" anchor="t">
              <a:spAutoFit/>
            </a:bodyPr>
            <a:lstStyle/>
            <a:p>
              <a:pPr algn="ctr">
                <a:lnSpc>
                  <a:spcPts val="3818"/>
                </a:lnSpc>
              </a:pPr>
              <a:r>
                <a:rPr lang="en-US" sz="3182" b="1" spc="636">
                  <a:solidFill>
                    <a:srgbClr val="000000"/>
                  </a:solidFill>
                  <a:latin typeface="Glacial Indifference Bold"/>
                  <a:ea typeface="Glacial Indifference Bold"/>
                  <a:cs typeface="Glacial Indifference Bold"/>
                  <a:sym typeface="Glacial Indifference Bold"/>
                </a:rPr>
                <a:t>ACA-PY AGENT </a:t>
              </a:r>
            </a:p>
          </p:txBody>
        </p:sp>
        <p:sp>
          <p:nvSpPr>
            <p:cNvPr id="16" name="TextBox 16"/>
            <p:cNvSpPr txBox="1"/>
            <p:nvPr/>
          </p:nvSpPr>
          <p:spPr>
            <a:xfrm>
              <a:off x="250997" y="832787"/>
              <a:ext cx="5942978" cy="624455"/>
            </a:xfrm>
            <a:prstGeom prst="rect">
              <a:avLst/>
            </a:prstGeom>
          </p:spPr>
          <p:txBody>
            <a:bodyPr lIns="0" tIns="0" rIns="0" bIns="0" rtlCol="0" anchor="t">
              <a:spAutoFit/>
            </a:bodyPr>
            <a:lstStyle/>
            <a:p>
              <a:pPr algn="ctr">
                <a:lnSpc>
                  <a:spcPts val="3631"/>
                </a:lnSpc>
              </a:pPr>
              <a:endParaRPr/>
            </a:p>
          </p:txBody>
        </p:sp>
      </p:grpSp>
      <p:sp>
        <p:nvSpPr>
          <p:cNvPr id="17" name="TextBox 17"/>
          <p:cNvSpPr txBox="1"/>
          <p:nvPr/>
        </p:nvSpPr>
        <p:spPr>
          <a:xfrm>
            <a:off x="11875863" y="3909218"/>
            <a:ext cx="4583541" cy="369316"/>
          </a:xfrm>
          <a:prstGeom prst="rect">
            <a:avLst/>
          </a:prstGeom>
        </p:spPr>
        <p:txBody>
          <a:bodyPr lIns="0" tIns="0" rIns="0" bIns="0" rtlCol="0" anchor="t">
            <a:spAutoFit/>
          </a:bodyPr>
          <a:lstStyle/>
          <a:p>
            <a:pPr algn="ctr">
              <a:lnSpc>
                <a:spcPts val="2912"/>
              </a:lnSpc>
              <a:spcBef>
                <a:spcPct val="0"/>
              </a:spcBef>
            </a:pPr>
            <a:r>
              <a:rPr lang="en-US" sz="2600" b="1">
                <a:solidFill>
                  <a:srgbClr val="000000"/>
                </a:solidFill>
                <a:latin typeface="Inter Bold"/>
                <a:ea typeface="Inter Bold"/>
                <a:cs typeface="Inter Bold"/>
                <a:sym typeface="Inter Bold"/>
              </a:rPr>
              <a:t> DIDComm Layer </a:t>
            </a:r>
          </a:p>
        </p:txBody>
      </p:sp>
      <p:sp>
        <p:nvSpPr>
          <p:cNvPr id="18" name="TextBox 18"/>
          <p:cNvSpPr txBox="1"/>
          <p:nvPr/>
        </p:nvSpPr>
        <p:spPr>
          <a:xfrm>
            <a:off x="12100142" y="4790766"/>
            <a:ext cx="4583541" cy="369316"/>
          </a:xfrm>
          <a:prstGeom prst="rect">
            <a:avLst/>
          </a:prstGeom>
        </p:spPr>
        <p:txBody>
          <a:bodyPr lIns="0" tIns="0" rIns="0" bIns="0" rtlCol="0" anchor="t">
            <a:spAutoFit/>
          </a:bodyPr>
          <a:lstStyle/>
          <a:p>
            <a:pPr algn="ctr">
              <a:lnSpc>
                <a:spcPts val="2912"/>
              </a:lnSpc>
              <a:spcBef>
                <a:spcPct val="0"/>
              </a:spcBef>
            </a:pPr>
            <a:r>
              <a:rPr lang="en-US" sz="2600" b="1">
                <a:solidFill>
                  <a:srgbClr val="000000"/>
                </a:solidFill>
                <a:latin typeface="Inter Bold"/>
                <a:ea typeface="Inter Bold"/>
                <a:cs typeface="Inter Bold"/>
                <a:sym typeface="Inter Bold"/>
              </a:rPr>
              <a:t>Protocol Handlers </a:t>
            </a:r>
          </a:p>
        </p:txBody>
      </p:sp>
      <p:sp>
        <p:nvSpPr>
          <p:cNvPr id="19" name="TextBox 19"/>
          <p:cNvSpPr txBox="1"/>
          <p:nvPr/>
        </p:nvSpPr>
        <p:spPr>
          <a:xfrm>
            <a:off x="11875863" y="5714874"/>
            <a:ext cx="4583541" cy="369316"/>
          </a:xfrm>
          <a:prstGeom prst="rect">
            <a:avLst/>
          </a:prstGeom>
        </p:spPr>
        <p:txBody>
          <a:bodyPr lIns="0" tIns="0" rIns="0" bIns="0" rtlCol="0" anchor="t">
            <a:spAutoFit/>
          </a:bodyPr>
          <a:lstStyle/>
          <a:p>
            <a:pPr algn="ctr">
              <a:lnSpc>
                <a:spcPts val="2912"/>
              </a:lnSpc>
              <a:spcBef>
                <a:spcPct val="0"/>
              </a:spcBef>
            </a:pPr>
            <a:r>
              <a:rPr lang="en-US" sz="2600" b="1">
                <a:solidFill>
                  <a:srgbClr val="000000"/>
                </a:solidFill>
                <a:latin typeface="Inter Bold"/>
                <a:ea typeface="Inter Bold"/>
                <a:cs typeface="Inter Bold"/>
                <a:sym typeface="Inter Bold"/>
              </a:rPr>
              <a:t>Wallet</a:t>
            </a:r>
          </a:p>
        </p:txBody>
      </p:sp>
      <p:sp>
        <p:nvSpPr>
          <p:cNvPr id="20" name="TextBox 20"/>
          <p:cNvSpPr txBox="1"/>
          <p:nvPr/>
        </p:nvSpPr>
        <p:spPr>
          <a:xfrm>
            <a:off x="11875863" y="6685958"/>
            <a:ext cx="4583541" cy="369316"/>
          </a:xfrm>
          <a:prstGeom prst="rect">
            <a:avLst/>
          </a:prstGeom>
        </p:spPr>
        <p:txBody>
          <a:bodyPr lIns="0" tIns="0" rIns="0" bIns="0" rtlCol="0" anchor="t">
            <a:spAutoFit/>
          </a:bodyPr>
          <a:lstStyle/>
          <a:p>
            <a:pPr algn="ctr">
              <a:lnSpc>
                <a:spcPts val="2912"/>
              </a:lnSpc>
              <a:spcBef>
                <a:spcPct val="0"/>
              </a:spcBef>
            </a:pPr>
            <a:r>
              <a:rPr lang="en-US" sz="2600" b="1">
                <a:solidFill>
                  <a:srgbClr val="000000"/>
                </a:solidFill>
                <a:latin typeface="Inter Bold"/>
                <a:ea typeface="Inter Bold"/>
                <a:cs typeface="Inter Bold"/>
                <a:sym typeface="Inter Bold"/>
              </a:rPr>
              <a:t>API</a:t>
            </a:r>
          </a:p>
        </p:txBody>
      </p:sp>
      <p:sp>
        <p:nvSpPr>
          <p:cNvPr id="21" name="TextBox 21"/>
          <p:cNvSpPr txBox="1"/>
          <p:nvPr/>
        </p:nvSpPr>
        <p:spPr>
          <a:xfrm>
            <a:off x="12100142" y="7652989"/>
            <a:ext cx="4583541" cy="369316"/>
          </a:xfrm>
          <a:prstGeom prst="rect">
            <a:avLst/>
          </a:prstGeom>
        </p:spPr>
        <p:txBody>
          <a:bodyPr lIns="0" tIns="0" rIns="0" bIns="0" rtlCol="0" anchor="t">
            <a:spAutoFit/>
          </a:bodyPr>
          <a:lstStyle/>
          <a:p>
            <a:pPr algn="ctr">
              <a:lnSpc>
                <a:spcPts val="2912"/>
              </a:lnSpc>
              <a:spcBef>
                <a:spcPct val="0"/>
              </a:spcBef>
            </a:pPr>
            <a:r>
              <a:rPr lang="en-US" sz="2600" b="1">
                <a:solidFill>
                  <a:srgbClr val="000000"/>
                </a:solidFill>
                <a:latin typeface="Inter Bold"/>
                <a:ea typeface="Inter Bold"/>
                <a:cs typeface="Inter Bold"/>
                <a:sym typeface="Inter Bold"/>
              </a:rPr>
              <a:t> Transport Layer </a:t>
            </a:r>
          </a:p>
        </p:txBody>
      </p:sp>
      <p:sp>
        <p:nvSpPr>
          <p:cNvPr id="22" name="TextBox 22"/>
          <p:cNvSpPr txBox="1"/>
          <p:nvPr/>
        </p:nvSpPr>
        <p:spPr>
          <a:xfrm>
            <a:off x="9936867" y="9435473"/>
            <a:ext cx="3912646" cy="731266"/>
          </a:xfrm>
          <a:prstGeom prst="rect">
            <a:avLst/>
          </a:prstGeom>
        </p:spPr>
        <p:txBody>
          <a:bodyPr lIns="0" tIns="0" rIns="0" bIns="0" rtlCol="0" anchor="t">
            <a:spAutoFit/>
          </a:bodyPr>
          <a:lstStyle/>
          <a:p>
            <a:pPr algn="ctr">
              <a:lnSpc>
                <a:spcPts val="2912"/>
              </a:lnSpc>
              <a:spcBef>
                <a:spcPct val="0"/>
              </a:spcBef>
            </a:pPr>
            <a:r>
              <a:rPr lang="en-US" sz="2600" b="1">
                <a:solidFill>
                  <a:srgbClr val="000000"/>
                </a:solidFill>
                <a:latin typeface="Inter Bold"/>
                <a:ea typeface="Inter Bold"/>
                <a:cs typeface="Inter Bold"/>
                <a:sym typeface="Inter Bold"/>
              </a:rPr>
              <a:t>Hyperledger Indy Ledger</a:t>
            </a:r>
          </a:p>
        </p:txBody>
      </p:sp>
      <p:sp>
        <p:nvSpPr>
          <p:cNvPr id="23" name="TextBox 23"/>
          <p:cNvSpPr txBox="1"/>
          <p:nvPr/>
        </p:nvSpPr>
        <p:spPr>
          <a:xfrm>
            <a:off x="14029208" y="9347126"/>
            <a:ext cx="4099017" cy="750558"/>
          </a:xfrm>
          <a:prstGeom prst="rect">
            <a:avLst/>
          </a:prstGeom>
        </p:spPr>
        <p:txBody>
          <a:bodyPr lIns="0" tIns="0" rIns="0" bIns="0" rtlCol="0" anchor="t">
            <a:spAutoFit/>
          </a:bodyPr>
          <a:lstStyle/>
          <a:p>
            <a:pPr algn="ctr">
              <a:lnSpc>
                <a:spcPts val="2938"/>
              </a:lnSpc>
            </a:pPr>
            <a:r>
              <a:rPr lang="en-US" sz="2623" b="1">
                <a:solidFill>
                  <a:srgbClr val="000000"/>
                </a:solidFill>
                <a:latin typeface="Inter Bold"/>
                <a:ea typeface="Inter Bold"/>
                <a:cs typeface="Inter Bold"/>
                <a:sym typeface="Inter Bold"/>
              </a:rPr>
              <a:t>Applications</a:t>
            </a:r>
          </a:p>
          <a:p>
            <a:pPr algn="ctr">
              <a:lnSpc>
                <a:spcPts val="2938"/>
              </a:lnSpc>
              <a:spcBef>
                <a:spcPct val="0"/>
              </a:spcBef>
            </a:pPr>
            <a:r>
              <a:rPr lang="en-US" sz="2623" b="1">
                <a:solidFill>
                  <a:srgbClr val="000000"/>
                </a:solidFill>
                <a:latin typeface="Inter Bold"/>
                <a:ea typeface="Inter Bold"/>
                <a:cs typeface="Inter Bold"/>
                <a:sym typeface="Inter Bold"/>
              </a:rPr>
              <a:t>(eg-Frontend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576128"/>
            <a:ext cx="16695984" cy="4936998"/>
          </a:xfrm>
          <a:prstGeom prst="rect">
            <a:avLst/>
          </a:prstGeom>
        </p:spPr>
        <p:txBody>
          <a:bodyPr lIns="0" tIns="0" rIns="0" bIns="0" rtlCol="0" anchor="t">
            <a:spAutoFit/>
          </a:bodyPr>
          <a:lstStyle/>
          <a:p>
            <a:pPr marL="777240" lvl="1" indent="-388620" algn="l">
              <a:lnSpc>
                <a:spcPts val="4896"/>
              </a:lnSpc>
              <a:buFont typeface="Arial"/>
              <a:buChar char="•"/>
            </a:pPr>
            <a:r>
              <a:rPr lang="en-US" sz="3600" b="1">
                <a:solidFill>
                  <a:srgbClr val="060644"/>
                </a:solidFill>
                <a:latin typeface="Inter Bold"/>
                <a:ea typeface="Inter Bold"/>
                <a:cs typeface="Inter Bold"/>
                <a:sym typeface="Inter Bold"/>
              </a:rPr>
              <a:t>User-Controlled Data</a:t>
            </a:r>
            <a:r>
              <a:rPr lang="en-US" sz="3600">
                <a:solidFill>
                  <a:srgbClr val="060644"/>
                </a:solidFill>
                <a:latin typeface="Inter"/>
                <a:ea typeface="Inter"/>
                <a:cs typeface="Inter"/>
                <a:sym typeface="Inter"/>
              </a:rPr>
              <a:t>: Individuals have complete control over their digital identity.</a:t>
            </a:r>
          </a:p>
          <a:p>
            <a:pPr marL="777240" lvl="1" indent="-388620" algn="l">
              <a:lnSpc>
                <a:spcPts val="4896"/>
              </a:lnSpc>
              <a:buFont typeface="Arial"/>
              <a:buChar char="•"/>
            </a:pPr>
            <a:r>
              <a:rPr lang="en-US" sz="3600" b="1">
                <a:solidFill>
                  <a:srgbClr val="060644"/>
                </a:solidFill>
                <a:latin typeface="Inter Bold"/>
                <a:ea typeface="Inter Bold"/>
                <a:cs typeface="Inter Bold"/>
                <a:sym typeface="Inter Bold"/>
              </a:rPr>
              <a:t>Enhanced Privacy:</a:t>
            </a:r>
            <a:r>
              <a:rPr lang="en-US" sz="3600">
                <a:solidFill>
                  <a:srgbClr val="060644"/>
                </a:solidFill>
                <a:latin typeface="Inter"/>
                <a:ea typeface="Inter"/>
                <a:cs typeface="Inter"/>
                <a:sym typeface="Inter"/>
              </a:rPr>
              <a:t> Only share required credentials, reducing data exposure.</a:t>
            </a:r>
          </a:p>
          <a:p>
            <a:pPr marL="777240" lvl="1" indent="-388620" algn="l">
              <a:lnSpc>
                <a:spcPts val="4896"/>
              </a:lnSpc>
              <a:buFont typeface="Arial"/>
              <a:buChar char="•"/>
            </a:pPr>
            <a:r>
              <a:rPr lang="en-US" sz="3600" b="1">
                <a:solidFill>
                  <a:srgbClr val="060644"/>
                </a:solidFill>
                <a:latin typeface="Inter Bold"/>
                <a:ea typeface="Inter Bold"/>
                <a:cs typeface="Inter Bold"/>
                <a:sym typeface="Inter Bold"/>
              </a:rPr>
              <a:t>Interoperability:</a:t>
            </a:r>
            <a:r>
              <a:rPr lang="en-US" sz="3600">
                <a:solidFill>
                  <a:srgbClr val="060644"/>
                </a:solidFill>
                <a:latin typeface="Inter"/>
                <a:ea typeface="Inter"/>
                <a:cs typeface="Inter"/>
                <a:sym typeface="Inter"/>
              </a:rPr>
              <a:t> Works seamlessly with multiple blockchain ecosystems.</a:t>
            </a:r>
          </a:p>
          <a:p>
            <a:pPr marL="777240" lvl="1" indent="-388620" algn="l">
              <a:lnSpc>
                <a:spcPts val="4896"/>
              </a:lnSpc>
              <a:buFont typeface="Arial"/>
              <a:buChar char="•"/>
            </a:pPr>
            <a:r>
              <a:rPr lang="en-US" sz="3600" b="1">
                <a:solidFill>
                  <a:srgbClr val="060644"/>
                </a:solidFill>
                <a:latin typeface="Inter Bold"/>
                <a:ea typeface="Inter Bold"/>
                <a:cs typeface="Inter Bold"/>
                <a:sym typeface="Inter Bold"/>
              </a:rPr>
              <a:t>Trustworthy Transactions:</a:t>
            </a:r>
            <a:r>
              <a:rPr lang="en-US" sz="3600">
                <a:solidFill>
                  <a:srgbClr val="060644"/>
                </a:solidFill>
                <a:latin typeface="Inter"/>
                <a:ea typeface="Inter"/>
                <a:cs typeface="Inter"/>
                <a:sym typeface="Inter"/>
              </a:rPr>
              <a:t> Cryptographic methods ensure data integrity.</a:t>
            </a:r>
          </a:p>
          <a:p>
            <a:pPr algn="l">
              <a:lnSpc>
                <a:spcPts val="4896"/>
              </a:lnSpc>
            </a:pPr>
            <a:endParaRPr/>
          </a:p>
        </p:txBody>
      </p:sp>
      <p:sp>
        <p:nvSpPr>
          <p:cNvPr id="3" name="TextBox 3"/>
          <p:cNvSpPr txBox="1"/>
          <p:nvPr/>
        </p:nvSpPr>
        <p:spPr>
          <a:xfrm>
            <a:off x="2906754" y="702829"/>
            <a:ext cx="12939876" cy="2063877"/>
          </a:xfrm>
          <a:prstGeom prst="rect">
            <a:avLst/>
          </a:prstGeom>
        </p:spPr>
        <p:txBody>
          <a:bodyPr lIns="0" tIns="0" rIns="0" bIns="0" rtlCol="0" anchor="t">
            <a:spAutoFit/>
          </a:bodyPr>
          <a:lstStyle/>
          <a:p>
            <a:pPr algn="ctr">
              <a:lnSpc>
                <a:spcPts val="8064"/>
              </a:lnSpc>
            </a:pPr>
            <a:r>
              <a:rPr lang="en-US" sz="7200">
                <a:solidFill>
                  <a:srgbClr val="060644"/>
                </a:solidFill>
                <a:latin typeface="Anton"/>
                <a:ea typeface="Anton"/>
                <a:cs typeface="Anton"/>
                <a:sym typeface="Anton"/>
              </a:rPr>
              <a:t>BENEFITS</a:t>
            </a:r>
          </a:p>
          <a:p>
            <a:pPr algn="ctr">
              <a:lnSpc>
                <a:spcPts val="8064"/>
              </a:lnSpc>
              <a:spcBef>
                <a:spcPct val="0"/>
              </a:spcBef>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96008" y="2905234"/>
            <a:ext cx="16695984" cy="6175248"/>
          </a:xfrm>
          <a:prstGeom prst="rect">
            <a:avLst/>
          </a:prstGeom>
        </p:spPr>
        <p:txBody>
          <a:bodyPr lIns="0" tIns="0" rIns="0" bIns="0" rtlCol="0" anchor="t">
            <a:spAutoFit/>
          </a:bodyPr>
          <a:lstStyle/>
          <a:p>
            <a:pPr marL="777240" lvl="1" indent="-388620" algn="l">
              <a:lnSpc>
                <a:spcPts val="4896"/>
              </a:lnSpc>
              <a:buFont typeface="Arial"/>
              <a:buChar char="•"/>
            </a:pPr>
            <a:r>
              <a:rPr lang="en-US" sz="3600" b="1">
                <a:solidFill>
                  <a:srgbClr val="060644"/>
                </a:solidFill>
                <a:latin typeface="Inter Bold"/>
                <a:ea typeface="Inter Bold"/>
                <a:cs typeface="Inter Bold"/>
                <a:sym typeface="Inter Bold"/>
              </a:rPr>
              <a:t>Scalability</a:t>
            </a:r>
            <a:r>
              <a:rPr lang="en-US" sz="3600">
                <a:solidFill>
                  <a:srgbClr val="060644"/>
                </a:solidFill>
                <a:latin typeface="Inter"/>
                <a:ea typeface="Inter"/>
                <a:cs typeface="Inter"/>
                <a:sym typeface="Inter"/>
              </a:rPr>
              <a:t>: Some limitations with high-volume operations.</a:t>
            </a:r>
          </a:p>
          <a:p>
            <a:pPr marL="777240" lvl="1" indent="-388620" algn="l">
              <a:lnSpc>
                <a:spcPts val="4896"/>
              </a:lnSpc>
              <a:buFont typeface="Arial"/>
              <a:buChar char="•"/>
            </a:pPr>
            <a:r>
              <a:rPr lang="en-US" sz="3600" b="1">
                <a:solidFill>
                  <a:srgbClr val="060644"/>
                </a:solidFill>
                <a:latin typeface="Inter Bold"/>
                <a:ea typeface="Inter Bold"/>
                <a:cs typeface="Inter Bold"/>
                <a:sym typeface="Inter Bold"/>
              </a:rPr>
              <a:t>Complexity</a:t>
            </a:r>
            <a:r>
              <a:rPr lang="en-US" sz="3600">
                <a:solidFill>
                  <a:srgbClr val="060644"/>
                </a:solidFill>
                <a:latin typeface="Inter"/>
                <a:ea typeface="Inter"/>
                <a:cs typeface="Inter"/>
                <a:sym typeface="Inter"/>
              </a:rPr>
              <a:t>: Initial setup and implementation can be challenging.</a:t>
            </a:r>
          </a:p>
          <a:p>
            <a:pPr marL="777240" lvl="1" indent="-388620" algn="l">
              <a:lnSpc>
                <a:spcPts val="4896"/>
              </a:lnSpc>
              <a:buFont typeface="Arial"/>
              <a:buChar char="•"/>
            </a:pPr>
            <a:r>
              <a:rPr lang="en-US" sz="3600" b="1">
                <a:solidFill>
                  <a:srgbClr val="060644"/>
                </a:solidFill>
                <a:latin typeface="Inter Bold"/>
                <a:ea typeface="Inter Bold"/>
                <a:cs typeface="Inter Bold"/>
                <a:sym typeface="Inter Bold"/>
              </a:rPr>
              <a:t>Dependency on Standards</a:t>
            </a:r>
            <a:r>
              <a:rPr lang="en-US" sz="3600">
                <a:solidFill>
                  <a:srgbClr val="060644"/>
                </a:solidFill>
                <a:latin typeface="Inter"/>
                <a:ea typeface="Inter"/>
                <a:cs typeface="Inter"/>
                <a:sym typeface="Inter"/>
              </a:rPr>
              <a:t>: Requires universal adoption of protocols for full effectiveness.</a:t>
            </a:r>
          </a:p>
          <a:p>
            <a:pPr marL="777240" lvl="1" indent="-388620" algn="l">
              <a:lnSpc>
                <a:spcPts val="4896"/>
              </a:lnSpc>
              <a:buFont typeface="Arial"/>
              <a:buChar char="•"/>
            </a:pPr>
            <a:r>
              <a:rPr lang="en-US" sz="3600" b="1">
                <a:solidFill>
                  <a:srgbClr val="060644"/>
                </a:solidFill>
                <a:latin typeface="Inter Bold"/>
                <a:ea typeface="Inter Bold"/>
                <a:cs typeface="Inter Bold"/>
                <a:sym typeface="Inter Bold"/>
              </a:rPr>
              <a:t>Mobile use:</a:t>
            </a:r>
            <a:r>
              <a:rPr lang="en-US" sz="3600">
                <a:solidFill>
                  <a:srgbClr val="060644"/>
                </a:solidFill>
                <a:latin typeface="Inter"/>
                <a:ea typeface="Inter"/>
                <a:cs typeface="Inter"/>
                <a:sym typeface="Inter"/>
              </a:rPr>
              <a:t> Some say that Hyperledger Aries doesn't adapt well to mobile use. </a:t>
            </a:r>
          </a:p>
          <a:p>
            <a:pPr marL="777240" lvl="1" indent="-388620" algn="l">
              <a:lnSpc>
                <a:spcPts val="4896"/>
              </a:lnSpc>
              <a:buFont typeface="Arial"/>
              <a:buChar char="•"/>
            </a:pPr>
            <a:r>
              <a:rPr lang="en-US" sz="3600" b="1">
                <a:solidFill>
                  <a:srgbClr val="060644"/>
                </a:solidFill>
                <a:latin typeface="Inter Bold"/>
                <a:ea typeface="Inter Bold"/>
                <a:cs typeface="Inter Bold"/>
                <a:sym typeface="Inter Bold"/>
              </a:rPr>
              <a:t>Revocation</a:t>
            </a:r>
            <a:r>
              <a:rPr lang="en-US" sz="3600">
                <a:solidFill>
                  <a:srgbClr val="060644"/>
                </a:solidFill>
                <a:latin typeface="Inter"/>
                <a:ea typeface="Inter"/>
                <a:cs typeface="Inter"/>
                <a:sym typeface="Inter"/>
              </a:rPr>
              <a:t>: Some say that the current revocation is insufficient for business needs. </a:t>
            </a:r>
          </a:p>
          <a:p>
            <a:pPr algn="just">
              <a:lnSpc>
                <a:spcPts val="4896"/>
              </a:lnSpc>
            </a:pPr>
            <a:endParaRPr/>
          </a:p>
          <a:p>
            <a:pPr algn="just">
              <a:lnSpc>
                <a:spcPts val="4896"/>
              </a:lnSpc>
            </a:pPr>
            <a:endParaRPr/>
          </a:p>
        </p:txBody>
      </p:sp>
      <p:sp>
        <p:nvSpPr>
          <p:cNvPr id="3" name="TextBox 3"/>
          <p:cNvSpPr txBox="1"/>
          <p:nvPr/>
        </p:nvSpPr>
        <p:spPr>
          <a:xfrm>
            <a:off x="2906754" y="702829"/>
            <a:ext cx="12939876" cy="2063877"/>
          </a:xfrm>
          <a:prstGeom prst="rect">
            <a:avLst/>
          </a:prstGeom>
        </p:spPr>
        <p:txBody>
          <a:bodyPr lIns="0" tIns="0" rIns="0" bIns="0" rtlCol="0" anchor="t">
            <a:spAutoFit/>
          </a:bodyPr>
          <a:lstStyle/>
          <a:p>
            <a:pPr algn="ctr">
              <a:lnSpc>
                <a:spcPts val="8064"/>
              </a:lnSpc>
            </a:pPr>
            <a:r>
              <a:rPr lang="en-US" sz="7200">
                <a:solidFill>
                  <a:srgbClr val="060644"/>
                </a:solidFill>
                <a:latin typeface="Anton"/>
                <a:ea typeface="Anton"/>
                <a:cs typeface="Anton"/>
                <a:sym typeface="Anton"/>
              </a:rPr>
              <a:t>LIMITATIONS</a:t>
            </a:r>
          </a:p>
          <a:p>
            <a:pPr algn="ctr">
              <a:lnSpc>
                <a:spcPts val="8064"/>
              </a:lnSpc>
              <a:spcBef>
                <a:spcPct val="0"/>
              </a:spcBef>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7501725" y="988939"/>
            <a:ext cx="2769708" cy="8309123"/>
            <a:chOff x="0" y="0"/>
            <a:chExt cx="270933" cy="812800"/>
          </a:xfrm>
        </p:grpSpPr>
        <p:sp>
          <p:nvSpPr>
            <p:cNvPr id="3" name="Freeform 3"/>
            <p:cNvSpPr/>
            <p:nvPr/>
          </p:nvSpPr>
          <p:spPr>
            <a:xfrm>
              <a:off x="0" y="0"/>
              <a:ext cx="270933" cy="812800"/>
            </a:xfrm>
            <a:custGeom>
              <a:avLst/>
              <a:gdLst/>
              <a:ahLst/>
              <a:cxnLst/>
              <a:rect l="l" t="t" r="r" b="b"/>
              <a:pathLst>
                <a:path w="270933" h="812800">
                  <a:moveTo>
                    <a:pt x="0" y="0"/>
                  </a:moveTo>
                  <a:lnTo>
                    <a:pt x="270933" y="0"/>
                  </a:lnTo>
                  <a:lnTo>
                    <a:pt x="270933" y="812800"/>
                  </a:lnTo>
                  <a:lnTo>
                    <a:pt x="0" y="812800"/>
                  </a:lnTo>
                  <a:close/>
                </a:path>
              </a:pathLst>
            </a:custGeom>
            <a:solidFill>
              <a:srgbClr val="72C3C0"/>
            </a:solidFill>
          </p:spPr>
        </p:sp>
        <p:sp>
          <p:nvSpPr>
            <p:cNvPr id="4" name="TextBox 4"/>
            <p:cNvSpPr txBox="1"/>
            <p:nvPr/>
          </p:nvSpPr>
          <p:spPr>
            <a:xfrm>
              <a:off x="0" y="-38100"/>
              <a:ext cx="270933"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807252" y="4420061"/>
            <a:ext cx="6158653" cy="1294477"/>
          </a:xfrm>
          <a:prstGeom prst="rect">
            <a:avLst/>
          </a:prstGeom>
        </p:spPr>
        <p:txBody>
          <a:bodyPr lIns="0" tIns="0" rIns="0" bIns="0" rtlCol="0" anchor="t">
            <a:spAutoFit/>
          </a:bodyPr>
          <a:lstStyle/>
          <a:p>
            <a:pPr algn="ctr">
              <a:lnSpc>
                <a:spcPts val="10554"/>
              </a:lnSpc>
              <a:spcBef>
                <a:spcPct val="0"/>
              </a:spcBef>
            </a:pPr>
            <a:r>
              <a:rPr lang="en-US" sz="7538" b="1">
                <a:solidFill>
                  <a:srgbClr val="FFFFFF"/>
                </a:solidFill>
                <a:latin typeface="Inter Medium"/>
                <a:ea typeface="Inter Medium"/>
                <a:cs typeface="Inter Medium"/>
                <a:sym typeface="Inter Medium"/>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132635" y="2781766"/>
            <a:ext cx="10155365" cy="5393194"/>
          </a:xfrm>
          <a:custGeom>
            <a:avLst/>
            <a:gdLst/>
            <a:ahLst/>
            <a:cxnLst/>
            <a:rect l="l" t="t" r="r" b="b"/>
            <a:pathLst>
              <a:path w="10155365" h="5393194">
                <a:moveTo>
                  <a:pt x="0" y="0"/>
                </a:moveTo>
                <a:lnTo>
                  <a:pt x="10155365" y="0"/>
                </a:lnTo>
                <a:lnTo>
                  <a:pt x="10155365" y="5393194"/>
                </a:lnTo>
                <a:lnTo>
                  <a:pt x="0" y="5393194"/>
                </a:lnTo>
                <a:lnTo>
                  <a:pt x="0" y="0"/>
                </a:lnTo>
                <a:close/>
              </a:path>
            </a:pathLst>
          </a:custGeom>
          <a:blipFill>
            <a:blip r:embed="rId2"/>
            <a:stretch>
              <a:fillRect l="-7697" r="-8172"/>
            </a:stretch>
          </a:blipFill>
        </p:spPr>
      </p:sp>
      <p:sp>
        <p:nvSpPr>
          <p:cNvPr id="3" name="TextBox 3"/>
          <p:cNvSpPr txBox="1"/>
          <p:nvPr/>
        </p:nvSpPr>
        <p:spPr>
          <a:xfrm>
            <a:off x="514350" y="361471"/>
            <a:ext cx="12022986" cy="1718310"/>
          </a:xfrm>
          <a:prstGeom prst="rect">
            <a:avLst/>
          </a:prstGeom>
        </p:spPr>
        <p:txBody>
          <a:bodyPr lIns="0" tIns="0" rIns="0" bIns="0" rtlCol="0" anchor="t">
            <a:spAutoFit/>
          </a:bodyPr>
          <a:lstStyle/>
          <a:p>
            <a:pPr algn="l">
              <a:lnSpc>
                <a:spcPts val="6720"/>
              </a:lnSpc>
            </a:pPr>
            <a:r>
              <a:rPr lang="en-US" sz="6000">
                <a:solidFill>
                  <a:srgbClr val="060644"/>
                </a:solidFill>
                <a:latin typeface="Anton"/>
                <a:ea typeface="Anton"/>
                <a:cs typeface="Anton"/>
                <a:sym typeface="Anton"/>
              </a:rPr>
              <a:t>EXAMPLE: TRUSTED CREDENTIAL VERIFICATION WITH HYPERLEDGER INDY</a:t>
            </a:r>
          </a:p>
        </p:txBody>
      </p:sp>
      <p:sp>
        <p:nvSpPr>
          <p:cNvPr id="4" name="TextBox 4"/>
          <p:cNvSpPr txBox="1"/>
          <p:nvPr/>
        </p:nvSpPr>
        <p:spPr>
          <a:xfrm>
            <a:off x="302260" y="2617470"/>
            <a:ext cx="7549042" cy="5433820"/>
          </a:xfrm>
          <a:prstGeom prst="rect">
            <a:avLst/>
          </a:prstGeom>
        </p:spPr>
        <p:txBody>
          <a:bodyPr lIns="0" tIns="0" rIns="0" bIns="0" rtlCol="0" anchor="t">
            <a:spAutoFit/>
          </a:bodyPr>
          <a:lstStyle/>
          <a:p>
            <a:pPr algn="just">
              <a:lnSpc>
                <a:spcPts val="3948"/>
              </a:lnSpc>
              <a:spcBef>
                <a:spcPct val="0"/>
              </a:spcBef>
            </a:pPr>
            <a:r>
              <a:rPr lang="en-US" sz="2820">
                <a:solidFill>
                  <a:srgbClr val="060644"/>
                </a:solidFill>
                <a:latin typeface="Inter"/>
                <a:ea typeface="Inter"/>
                <a:cs typeface="Inter"/>
                <a:sym typeface="Inter"/>
              </a:rPr>
              <a:t>In this example, a graduate receives a digital diploma from their university as a Verifiable Credential using Hyperledger Indy. When applying for a job, the graduate shares this credential with a potential employer, who can verify its authenticity in real-time through Indy’s decentralized ledger. This streamlined process enhances trust, security, and efficiency, reducing the risk of credential fraud and eliminating the need for paper-based verification.</a:t>
            </a:r>
          </a:p>
        </p:txBody>
      </p:sp>
      <p:sp>
        <p:nvSpPr>
          <p:cNvPr id="5" name="TextBox 5"/>
          <p:cNvSpPr txBox="1"/>
          <p:nvPr/>
        </p:nvSpPr>
        <p:spPr>
          <a:xfrm>
            <a:off x="15957438" y="8108285"/>
            <a:ext cx="861224" cy="490855"/>
          </a:xfrm>
          <a:prstGeom prst="rect">
            <a:avLst/>
          </a:prstGeom>
        </p:spPr>
        <p:txBody>
          <a:bodyPr lIns="0" tIns="0" rIns="0" bIns="0" rtlCol="0" anchor="t">
            <a:spAutoFit/>
          </a:bodyPr>
          <a:lstStyle/>
          <a:p>
            <a:pPr algn="ctr">
              <a:lnSpc>
                <a:spcPts val="3919"/>
              </a:lnSpc>
              <a:spcBef>
                <a:spcPct val="0"/>
              </a:spcBef>
            </a:pPr>
            <a:r>
              <a:rPr lang="en-US" sz="2799" b="1">
                <a:solidFill>
                  <a:srgbClr val="FFFFFF"/>
                </a:solidFill>
                <a:latin typeface="Inter Medium"/>
                <a:ea typeface="Inter Medium"/>
                <a:cs typeface="Inter Medium"/>
                <a:sym typeface="Inter Medium"/>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3375" y="2443100"/>
            <a:ext cx="13800885" cy="7171688"/>
          </a:xfrm>
          <a:custGeom>
            <a:avLst/>
            <a:gdLst/>
            <a:ahLst/>
            <a:cxnLst/>
            <a:rect l="l" t="t" r="r" b="b"/>
            <a:pathLst>
              <a:path w="13800885" h="7171688">
                <a:moveTo>
                  <a:pt x="0" y="0"/>
                </a:moveTo>
                <a:lnTo>
                  <a:pt x="13800886" y="0"/>
                </a:lnTo>
                <a:lnTo>
                  <a:pt x="13800886" y="7171688"/>
                </a:lnTo>
                <a:lnTo>
                  <a:pt x="0" y="7171688"/>
                </a:lnTo>
                <a:lnTo>
                  <a:pt x="0" y="0"/>
                </a:lnTo>
                <a:close/>
              </a:path>
            </a:pathLst>
          </a:custGeom>
          <a:blipFill>
            <a:blip r:embed="rId3"/>
            <a:stretch>
              <a:fillRect l="-33625" t="-25808" r="-30662" b="-1083"/>
            </a:stretch>
          </a:blipFill>
        </p:spPr>
      </p:sp>
      <p:sp>
        <p:nvSpPr>
          <p:cNvPr id="3" name="TextBox 3"/>
          <p:cNvSpPr txBox="1"/>
          <p:nvPr/>
        </p:nvSpPr>
        <p:spPr>
          <a:xfrm>
            <a:off x="1447800" y="495300"/>
            <a:ext cx="13698285" cy="1311652"/>
          </a:xfrm>
          <a:prstGeom prst="rect">
            <a:avLst/>
          </a:prstGeom>
        </p:spPr>
        <p:txBody>
          <a:bodyPr lIns="0" tIns="0" rIns="0" bIns="0" rtlCol="0" anchor="t">
            <a:spAutoFit/>
          </a:bodyPr>
          <a:lstStyle/>
          <a:p>
            <a:pPr algn="r">
              <a:lnSpc>
                <a:spcPts val="10191"/>
              </a:lnSpc>
            </a:pPr>
            <a:r>
              <a:rPr lang="en-US" sz="9099">
                <a:solidFill>
                  <a:srgbClr val="060644"/>
                </a:solidFill>
                <a:latin typeface="Anton"/>
                <a:ea typeface="Anton"/>
                <a:cs typeface="Anton"/>
                <a:sym typeface="Anton"/>
              </a:rPr>
              <a:t>WHY HYPERLEDGER INDY ?</a:t>
            </a:r>
          </a:p>
        </p:txBody>
      </p:sp>
      <p:sp>
        <p:nvSpPr>
          <p:cNvPr id="5" name="TextBox 5"/>
          <p:cNvSpPr txBox="1"/>
          <p:nvPr/>
        </p:nvSpPr>
        <p:spPr>
          <a:xfrm rot="-5400000">
            <a:off x="-662684" y="2326322"/>
            <a:ext cx="2287392" cy="490855"/>
          </a:xfrm>
          <a:prstGeom prst="rect">
            <a:avLst/>
          </a:prstGeom>
        </p:spPr>
        <p:txBody>
          <a:bodyPr lIns="0" tIns="0" rIns="0" bIns="0" rtlCol="0" anchor="t">
            <a:spAutoFit/>
          </a:bodyPr>
          <a:lstStyle/>
          <a:p>
            <a:pPr algn="ctr">
              <a:lnSpc>
                <a:spcPts val="3919"/>
              </a:lnSpc>
              <a:spcBef>
                <a:spcPct val="0"/>
              </a:spcBef>
            </a:pPr>
            <a:r>
              <a:rPr lang="en-US" sz="2799" b="1">
                <a:solidFill>
                  <a:srgbClr val="FFFFFF"/>
                </a:solidFill>
                <a:latin typeface="Inter Medium"/>
                <a:ea typeface="Inter Medium"/>
                <a:cs typeface="Inter Medium"/>
                <a:sym typeface="Inter Medium"/>
              </a:rPr>
              <a:t>BORCELLE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70637" y="507873"/>
            <a:ext cx="13146727" cy="2063877"/>
          </a:xfrm>
          <a:prstGeom prst="rect">
            <a:avLst/>
          </a:prstGeom>
        </p:spPr>
        <p:txBody>
          <a:bodyPr lIns="0" tIns="0" rIns="0" bIns="0" rtlCol="0" anchor="t">
            <a:spAutoFit/>
          </a:bodyPr>
          <a:lstStyle/>
          <a:p>
            <a:pPr algn="l">
              <a:lnSpc>
                <a:spcPts val="8064"/>
              </a:lnSpc>
            </a:pPr>
            <a:r>
              <a:rPr lang="en-US" sz="7200">
                <a:solidFill>
                  <a:srgbClr val="060644"/>
                </a:solidFill>
                <a:latin typeface="Anton"/>
                <a:ea typeface="Anton"/>
                <a:cs typeface="Anton"/>
                <a:sym typeface="Anton"/>
              </a:rPr>
              <a:t>KEY FEATURES OF HYPERLEDGER INDY</a:t>
            </a:r>
          </a:p>
          <a:p>
            <a:pPr algn="l">
              <a:lnSpc>
                <a:spcPts val="8064"/>
              </a:lnSpc>
            </a:pPr>
            <a:endParaRPr/>
          </a:p>
        </p:txBody>
      </p:sp>
      <p:sp>
        <p:nvSpPr>
          <p:cNvPr id="3" name="TextBox 3"/>
          <p:cNvSpPr txBox="1"/>
          <p:nvPr/>
        </p:nvSpPr>
        <p:spPr>
          <a:xfrm>
            <a:off x="1607793" y="2891870"/>
            <a:ext cx="15072413" cy="6366430"/>
          </a:xfrm>
          <a:prstGeom prst="rect">
            <a:avLst/>
          </a:prstGeom>
        </p:spPr>
        <p:txBody>
          <a:bodyPr lIns="0" tIns="0" rIns="0" bIns="0" rtlCol="0" anchor="t">
            <a:spAutoFit/>
          </a:bodyPr>
          <a:lstStyle/>
          <a:p>
            <a:pPr>
              <a:lnSpc>
                <a:spcPts val="5044"/>
              </a:lnSpc>
            </a:pPr>
            <a:r>
              <a:rPr lang="en-US" sz="3603">
                <a:solidFill>
                  <a:srgbClr val="060644"/>
                </a:solidFill>
                <a:latin typeface="Inter"/>
                <a:ea typeface="Inter"/>
                <a:cs typeface="Inter"/>
                <a:sym typeface="Inter"/>
              </a:rPr>
              <a:t>•Public &amp; </a:t>
            </a:r>
            <a:r>
              <a:rPr lang="en-US" sz="3603" err="1">
                <a:solidFill>
                  <a:srgbClr val="060644"/>
                </a:solidFill>
                <a:latin typeface="Inter"/>
                <a:ea typeface="Inter"/>
                <a:cs typeface="Inter"/>
                <a:sym typeface="Inter"/>
              </a:rPr>
              <a:t>Permissioned</a:t>
            </a:r>
            <a:r>
              <a:rPr lang="en-US" sz="3603">
                <a:solidFill>
                  <a:srgbClr val="060644"/>
                </a:solidFill>
                <a:latin typeface="Inter"/>
                <a:ea typeface="Inter"/>
                <a:cs typeface="Inter"/>
                <a:sym typeface="Inter"/>
              </a:rPr>
              <a:t> Blockchain.</a:t>
            </a:r>
          </a:p>
          <a:p>
            <a:pPr>
              <a:lnSpc>
                <a:spcPts val="5044"/>
              </a:lnSpc>
            </a:pPr>
            <a:r>
              <a:rPr lang="en-US" sz="3603">
                <a:solidFill>
                  <a:srgbClr val="060644"/>
                </a:solidFill>
                <a:latin typeface="Inter"/>
                <a:ea typeface="Inter"/>
                <a:cs typeface="Inter"/>
                <a:sym typeface="Inter"/>
              </a:rPr>
              <a:t>•Custom built for Decentralized </a:t>
            </a:r>
            <a:r>
              <a:rPr lang="en-US" sz="3603" smtClean="0">
                <a:solidFill>
                  <a:srgbClr val="060644"/>
                </a:solidFill>
                <a:latin typeface="Inter"/>
                <a:ea typeface="Inter"/>
                <a:cs typeface="Inter"/>
                <a:sym typeface="Inter"/>
              </a:rPr>
              <a:t>Identity.</a:t>
            </a:r>
            <a:endParaRPr lang="en-US" sz="3603">
              <a:solidFill>
                <a:srgbClr val="060644"/>
              </a:solidFill>
              <a:latin typeface="Inter"/>
              <a:ea typeface="Inter"/>
              <a:cs typeface="Inter"/>
              <a:sym typeface="Inter"/>
            </a:endParaRPr>
          </a:p>
          <a:p>
            <a:pPr>
              <a:lnSpc>
                <a:spcPts val="5044"/>
              </a:lnSpc>
            </a:pPr>
            <a:r>
              <a:rPr lang="en-US" sz="3603">
                <a:solidFill>
                  <a:srgbClr val="060644"/>
                </a:solidFill>
                <a:latin typeface="Inter"/>
                <a:ea typeface="Inter"/>
                <a:cs typeface="Inter"/>
                <a:sym typeface="Inter"/>
              </a:rPr>
              <a:t>•DIDs (Decentralized Identifiers) that are globally unique and resolvable.</a:t>
            </a:r>
          </a:p>
          <a:p>
            <a:pPr>
              <a:lnSpc>
                <a:spcPts val="5044"/>
              </a:lnSpc>
            </a:pPr>
            <a:r>
              <a:rPr lang="en-US" sz="3603">
                <a:solidFill>
                  <a:srgbClr val="060644"/>
                </a:solidFill>
                <a:latin typeface="Inter"/>
                <a:ea typeface="Inter"/>
                <a:cs typeface="Inter"/>
                <a:sym typeface="Inter"/>
              </a:rPr>
              <a:t>•</a:t>
            </a:r>
            <a:r>
              <a:rPr lang="en-US" sz="3603" err="1">
                <a:solidFill>
                  <a:srgbClr val="060644"/>
                </a:solidFill>
                <a:latin typeface="Inter"/>
                <a:ea typeface="Inter"/>
                <a:cs typeface="Inter"/>
                <a:sym typeface="Inter"/>
              </a:rPr>
              <a:t>Pairwise</a:t>
            </a:r>
            <a:r>
              <a:rPr lang="en-US" sz="3603">
                <a:solidFill>
                  <a:srgbClr val="060644"/>
                </a:solidFill>
                <a:latin typeface="Inter"/>
                <a:ea typeface="Inter"/>
                <a:cs typeface="Inter"/>
                <a:sym typeface="Inter"/>
              </a:rPr>
              <a:t> Identifiers create secure, 1:1 relationships between any two </a:t>
            </a:r>
            <a:r>
              <a:rPr lang="en-US" sz="3603" smtClean="0">
                <a:solidFill>
                  <a:srgbClr val="060644"/>
                </a:solidFill>
                <a:latin typeface="Inter"/>
                <a:ea typeface="Inter"/>
                <a:cs typeface="Inter"/>
                <a:sym typeface="Inter"/>
              </a:rPr>
              <a:t>entities.</a:t>
            </a:r>
            <a:endParaRPr lang="en-US" sz="3603">
              <a:solidFill>
                <a:srgbClr val="060644"/>
              </a:solidFill>
              <a:latin typeface="Inter"/>
              <a:ea typeface="Inter"/>
              <a:cs typeface="Inter"/>
              <a:sym typeface="Inter"/>
            </a:endParaRPr>
          </a:p>
          <a:p>
            <a:pPr>
              <a:lnSpc>
                <a:spcPts val="5044"/>
              </a:lnSpc>
              <a:spcBef>
                <a:spcPct val="0"/>
              </a:spcBef>
            </a:pPr>
            <a:r>
              <a:rPr lang="en-US" sz="3603">
                <a:solidFill>
                  <a:srgbClr val="060644"/>
                </a:solidFill>
                <a:latin typeface="Inter"/>
                <a:ea typeface="Inter"/>
                <a:cs typeface="Inter"/>
                <a:sym typeface="Inter"/>
              </a:rPr>
              <a:t>•Support for Zero Knowledge Proofs (ZKP) which prove data in a set of Claims.</a:t>
            </a:r>
          </a:p>
          <a:p>
            <a:pPr algn="just">
              <a:lnSpc>
                <a:spcPts val="5044"/>
              </a:lnSpc>
              <a:spcBef>
                <a:spcPct val="0"/>
              </a:spcBef>
            </a:pPr>
            <a:endParaRPr/>
          </a:p>
          <a:p>
            <a:pPr algn="just">
              <a:lnSpc>
                <a:spcPts val="5044"/>
              </a:lnSpc>
              <a:spcBef>
                <a:spcPct val="0"/>
              </a:spcBef>
            </a:pPr>
            <a:endParaRPr/>
          </a:p>
        </p:txBody>
      </p:sp>
      <p:sp>
        <p:nvSpPr>
          <p:cNvPr id="4" name="TextBox 4"/>
          <p:cNvSpPr txBox="1"/>
          <p:nvPr/>
        </p:nvSpPr>
        <p:spPr>
          <a:xfrm>
            <a:off x="1491588" y="8108285"/>
            <a:ext cx="861224" cy="490855"/>
          </a:xfrm>
          <a:prstGeom prst="rect">
            <a:avLst/>
          </a:prstGeom>
        </p:spPr>
        <p:txBody>
          <a:bodyPr lIns="0" tIns="0" rIns="0" bIns="0" rtlCol="0" anchor="t">
            <a:spAutoFit/>
          </a:bodyPr>
          <a:lstStyle/>
          <a:p>
            <a:pPr algn="ctr">
              <a:lnSpc>
                <a:spcPts val="3919"/>
              </a:lnSpc>
              <a:spcBef>
                <a:spcPct val="0"/>
              </a:spcBef>
            </a:pPr>
            <a:r>
              <a:rPr lang="en-US" sz="2799" b="1">
                <a:solidFill>
                  <a:srgbClr val="FFFFFF"/>
                </a:solidFill>
                <a:latin typeface="Inter Medium"/>
                <a:ea typeface="Inter Medium"/>
                <a:cs typeface="Inter Medium"/>
                <a:sym typeface="Inter Medium"/>
              </a:rPr>
              <a:t>05</a:t>
            </a:r>
          </a:p>
        </p:txBody>
      </p:sp>
      <p:sp>
        <p:nvSpPr>
          <p:cNvPr id="5" name="TextBox 5"/>
          <p:cNvSpPr txBox="1"/>
          <p:nvPr/>
        </p:nvSpPr>
        <p:spPr>
          <a:xfrm rot="-5400000">
            <a:off x="16596617" y="2326322"/>
            <a:ext cx="2287392" cy="490855"/>
          </a:xfrm>
          <a:prstGeom prst="rect">
            <a:avLst/>
          </a:prstGeom>
        </p:spPr>
        <p:txBody>
          <a:bodyPr lIns="0" tIns="0" rIns="0" bIns="0" rtlCol="0" anchor="t">
            <a:spAutoFit/>
          </a:bodyPr>
          <a:lstStyle/>
          <a:p>
            <a:pPr algn="ctr">
              <a:lnSpc>
                <a:spcPts val="3919"/>
              </a:lnSpc>
              <a:spcBef>
                <a:spcPct val="0"/>
              </a:spcBef>
            </a:pPr>
            <a:r>
              <a:rPr lang="en-US" sz="2799" b="1">
                <a:solidFill>
                  <a:srgbClr val="FFFFFF"/>
                </a:solidFill>
                <a:latin typeface="Inter Medium"/>
                <a:ea typeface="Inter Medium"/>
                <a:cs typeface="Inter Medium"/>
                <a:sym typeface="Inter Medium"/>
              </a:rPr>
              <a:t>BORCELLE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5784" y="6643928"/>
            <a:ext cx="5164124" cy="1348053"/>
          </a:xfrm>
          <a:prstGeom prst="rect">
            <a:avLst/>
          </a:prstGeom>
        </p:spPr>
        <p:txBody>
          <a:bodyPr lIns="0" tIns="0" rIns="0" bIns="0" rtlCol="0" anchor="t">
            <a:spAutoFit/>
          </a:bodyPr>
          <a:lstStyle/>
          <a:p>
            <a:pPr algn="l">
              <a:lnSpc>
                <a:spcPts val="5293"/>
              </a:lnSpc>
            </a:pPr>
            <a:r>
              <a:rPr lang="en-US" sz="4726">
                <a:solidFill>
                  <a:srgbClr val="060644"/>
                </a:solidFill>
                <a:latin typeface="Anton"/>
                <a:ea typeface="Anton"/>
                <a:cs typeface="Anton"/>
                <a:sym typeface="Anton"/>
              </a:rPr>
              <a:t>IDENTITY WALLET</a:t>
            </a:r>
          </a:p>
          <a:p>
            <a:pPr algn="l">
              <a:lnSpc>
                <a:spcPts val="5293"/>
              </a:lnSpc>
            </a:pPr>
            <a:endParaRPr/>
          </a:p>
        </p:txBody>
      </p:sp>
      <p:sp>
        <p:nvSpPr>
          <p:cNvPr id="3" name="TextBox 3"/>
          <p:cNvSpPr txBox="1"/>
          <p:nvPr/>
        </p:nvSpPr>
        <p:spPr>
          <a:xfrm>
            <a:off x="-157588" y="7925307"/>
            <a:ext cx="8026409" cy="2234565"/>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60644"/>
                </a:solidFill>
                <a:latin typeface="Inter"/>
                <a:ea typeface="Inter"/>
                <a:cs typeface="Inter"/>
                <a:sym typeface="Inter"/>
              </a:rPr>
              <a:t>Secure app for managing digital Identities</a:t>
            </a:r>
          </a:p>
          <a:p>
            <a:pPr marL="647700" lvl="1" indent="-323850" algn="l">
              <a:lnSpc>
                <a:spcPts val="4200"/>
              </a:lnSpc>
              <a:buFont typeface="Arial"/>
              <a:buChar char="•"/>
            </a:pPr>
            <a:r>
              <a:rPr lang="en-US" sz="3000">
                <a:solidFill>
                  <a:srgbClr val="060644"/>
                </a:solidFill>
                <a:latin typeface="Inter"/>
                <a:ea typeface="Inter"/>
                <a:cs typeface="Inter"/>
                <a:sym typeface="Inter"/>
              </a:rPr>
              <a:t>Stores DIDs and credentials.</a:t>
            </a:r>
          </a:p>
          <a:p>
            <a:pPr algn="just">
              <a:lnSpc>
                <a:spcPts val="2520"/>
              </a:lnSpc>
            </a:pPr>
            <a:endParaRPr/>
          </a:p>
          <a:p>
            <a:pPr algn="just">
              <a:lnSpc>
                <a:spcPts val="2520"/>
              </a:lnSpc>
            </a:pPr>
            <a:endParaRPr/>
          </a:p>
        </p:txBody>
      </p:sp>
      <p:sp>
        <p:nvSpPr>
          <p:cNvPr id="4" name="TextBox 4"/>
          <p:cNvSpPr txBox="1"/>
          <p:nvPr/>
        </p:nvSpPr>
        <p:spPr>
          <a:xfrm>
            <a:off x="2321679" y="432070"/>
            <a:ext cx="13644641" cy="870585"/>
          </a:xfrm>
          <a:prstGeom prst="rect">
            <a:avLst/>
          </a:prstGeom>
        </p:spPr>
        <p:txBody>
          <a:bodyPr lIns="0" tIns="0" rIns="0" bIns="0" rtlCol="0" anchor="t">
            <a:spAutoFit/>
          </a:bodyPr>
          <a:lstStyle/>
          <a:p>
            <a:pPr algn="l">
              <a:lnSpc>
                <a:spcPts val="6720"/>
              </a:lnSpc>
            </a:pPr>
            <a:r>
              <a:rPr lang="en-US" sz="6000">
                <a:solidFill>
                  <a:srgbClr val="060644"/>
                </a:solidFill>
                <a:latin typeface="Anton"/>
                <a:ea typeface="Anton"/>
                <a:cs typeface="Anton"/>
                <a:sym typeface="Anton"/>
              </a:rPr>
              <a:t>MODULAR ARCHITECTURE OF HYPERLEDGER INDY</a:t>
            </a:r>
          </a:p>
        </p:txBody>
      </p:sp>
      <p:sp>
        <p:nvSpPr>
          <p:cNvPr id="5" name="TextBox 5"/>
          <p:cNvSpPr txBox="1"/>
          <p:nvPr/>
        </p:nvSpPr>
        <p:spPr>
          <a:xfrm>
            <a:off x="8242524" y="6643928"/>
            <a:ext cx="8420942" cy="1348053"/>
          </a:xfrm>
          <a:prstGeom prst="rect">
            <a:avLst/>
          </a:prstGeom>
        </p:spPr>
        <p:txBody>
          <a:bodyPr lIns="0" tIns="0" rIns="0" bIns="0" rtlCol="0" anchor="t">
            <a:spAutoFit/>
          </a:bodyPr>
          <a:lstStyle/>
          <a:p>
            <a:pPr algn="l">
              <a:lnSpc>
                <a:spcPts val="5293"/>
              </a:lnSpc>
            </a:pPr>
            <a:r>
              <a:rPr lang="en-US" sz="4726">
                <a:solidFill>
                  <a:srgbClr val="060644"/>
                </a:solidFill>
                <a:latin typeface="Anton"/>
                <a:ea typeface="Anton"/>
                <a:cs typeface="Anton"/>
                <a:sym typeface="Anton"/>
              </a:rPr>
              <a:t>DECENTRALIZED IDENTIFIERS (DIDS) &amp; DID METHOD</a:t>
            </a:r>
          </a:p>
        </p:txBody>
      </p:sp>
      <p:sp>
        <p:nvSpPr>
          <p:cNvPr id="6" name="TextBox 6"/>
          <p:cNvSpPr txBox="1"/>
          <p:nvPr/>
        </p:nvSpPr>
        <p:spPr>
          <a:xfrm>
            <a:off x="7868821" y="7925307"/>
            <a:ext cx="9524058" cy="3190875"/>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60644"/>
                </a:solidFill>
                <a:latin typeface="Inter"/>
                <a:ea typeface="Inter"/>
                <a:cs typeface="Inter"/>
                <a:sym typeface="Inter"/>
              </a:rPr>
              <a:t>Protocol for creating unique, decentralized identifiers.</a:t>
            </a:r>
          </a:p>
          <a:p>
            <a:pPr marL="647700" lvl="1" indent="-323850" algn="l">
              <a:lnSpc>
                <a:spcPts val="4200"/>
              </a:lnSpc>
              <a:buFont typeface="Arial"/>
              <a:buChar char="•"/>
            </a:pPr>
            <a:r>
              <a:rPr lang="en-US" sz="3000">
                <a:solidFill>
                  <a:srgbClr val="060644"/>
                </a:solidFill>
                <a:latin typeface="Inter"/>
                <a:ea typeface="Inter"/>
                <a:cs typeface="Inter"/>
                <a:sym typeface="Inter"/>
              </a:rPr>
              <a:t>Represents users or entities securely on the network.</a:t>
            </a:r>
          </a:p>
          <a:p>
            <a:pPr algn="l">
              <a:lnSpc>
                <a:spcPts val="4200"/>
              </a:lnSpc>
            </a:pPr>
            <a:endParaRPr/>
          </a:p>
          <a:p>
            <a:pPr algn="just">
              <a:lnSpc>
                <a:spcPts val="4200"/>
              </a:lnSpc>
            </a:pPr>
            <a:endParaRPr/>
          </a:p>
        </p:txBody>
      </p:sp>
      <p:sp>
        <p:nvSpPr>
          <p:cNvPr id="7" name="Freeform 7" descr="Upscale Image"/>
          <p:cNvSpPr/>
          <p:nvPr/>
        </p:nvSpPr>
        <p:spPr>
          <a:xfrm>
            <a:off x="2897847" y="1710176"/>
            <a:ext cx="12228226" cy="4488133"/>
          </a:xfrm>
          <a:custGeom>
            <a:avLst/>
            <a:gdLst/>
            <a:ahLst/>
            <a:cxnLst/>
            <a:rect l="l" t="t" r="r" b="b"/>
            <a:pathLst>
              <a:path w="12228226" h="4488133">
                <a:moveTo>
                  <a:pt x="0" y="0"/>
                </a:moveTo>
                <a:lnTo>
                  <a:pt x="12228225" y="0"/>
                </a:lnTo>
                <a:lnTo>
                  <a:pt x="12228225" y="4488132"/>
                </a:lnTo>
                <a:lnTo>
                  <a:pt x="0" y="4488132"/>
                </a:lnTo>
                <a:lnTo>
                  <a:pt x="0" y="0"/>
                </a:lnTo>
                <a:close/>
              </a:path>
            </a:pathLst>
          </a:custGeom>
          <a:blipFill>
            <a:blip r:embed="rId2"/>
            <a:stretch>
              <a:fillRect t="-34979"/>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5784" y="6674312"/>
            <a:ext cx="5164124" cy="678988"/>
          </a:xfrm>
          <a:prstGeom prst="rect">
            <a:avLst/>
          </a:prstGeom>
        </p:spPr>
        <p:txBody>
          <a:bodyPr lIns="0" tIns="0" rIns="0" bIns="0" rtlCol="0" anchor="t">
            <a:spAutoFit/>
          </a:bodyPr>
          <a:lstStyle/>
          <a:p>
            <a:pPr algn="l">
              <a:lnSpc>
                <a:spcPts val="5293"/>
              </a:lnSpc>
            </a:pPr>
            <a:r>
              <a:rPr lang="en-US" sz="4726">
                <a:solidFill>
                  <a:srgbClr val="060644"/>
                </a:solidFill>
                <a:latin typeface="Anton"/>
                <a:ea typeface="Anton"/>
                <a:cs typeface="Anton"/>
                <a:sym typeface="Anton"/>
              </a:rPr>
              <a:t>DID RESOLVER</a:t>
            </a:r>
          </a:p>
        </p:txBody>
      </p:sp>
      <p:sp>
        <p:nvSpPr>
          <p:cNvPr id="3" name="TextBox 3"/>
          <p:cNvSpPr txBox="1"/>
          <p:nvPr/>
        </p:nvSpPr>
        <p:spPr>
          <a:xfrm>
            <a:off x="-157588" y="7925307"/>
            <a:ext cx="8026409" cy="1590675"/>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60644"/>
                </a:solidFill>
                <a:latin typeface="Inter"/>
                <a:ea typeface="Inter"/>
                <a:cs typeface="Inter"/>
                <a:sym typeface="Inter"/>
              </a:rPr>
              <a:t>Resolves DIDs to access associated identity information.</a:t>
            </a:r>
          </a:p>
          <a:p>
            <a:pPr marL="647700" lvl="1" indent="-323850" algn="l">
              <a:lnSpc>
                <a:spcPts val="4200"/>
              </a:lnSpc>
              <a:buFont typeface="Arial"/>
              <a:buChar char="•"/>
            </a:pPr>
            <a:r>
              <a:rPr lang="en-US" sz="3000">
                <a:solidFill>
                  <a:srgbClr val="060644"/>
                </a:solidFill>
                <a:latin typeface="Inter"/>
                <a:ea typeface="Inter"/>
                <a:cs typeface="Inter"/>
                <a:sym typeface="Inter"/>
              </a:rPr>
              <a:t>Enables seamless identity verification.</a:t>
            </a:r>
          </a:p>
        </p:txBody>
      </p:sp>
      <p:sp>
        <p:nvSpPr>
          <p:cNvPr id="4" name="TextBox 4"/>
          <p:cNvSpPr txBox="1"/>
          <p:nvPr/>
        </p:nvSpPr>
        <p:spPr>
          <a:xfrm>
            <a:off x="2321679" y="432070"/>
            <a:ext cx="13644641" cy="870585"/>
          </a:xfrm>
          <a:prstGeom prst="rect">
            <a:avLst/>
          </a:prstGeom>
        </p:spPr>
        <p:txBody>
          <a:bodyPr lIns="0" tIns="0" rIns="0" bIns="0" rtlCol="0" anchor="t">
            <a:spAutoFit/>
          </a:bodyPr>
          <a:lstStyle/>
          <a:p>
            <a:pPr algn="l">
              <a:lnSpc>
                <a:spcPts val="6720"/>
              </a:lnSpc>
            </a:pPr>
            <a:r>
              <a:rPr lang="en-US" sz="6000">
                <a:solidFill>
                  <a:srgbClr val="060644"/>
                </a:solidFill>
                <a:latin typeface="Anton"/>
                <a:ea typeface="Anton"/>
                <a:cs typeface="Anton"/>
                <a:sym typeface="Anton"/>
              </a:rPr>
              <a:t>MODULAR ARCHITECTURE OF HYPERLEDGER INDY</a:t>
            </a:r>
          </a:p>
        </p:txBody>
      </p:sp>
      <p:sp>
        <p:nvSpPr>
          <p:cNvPr id="5" name="TextBox 5"/>
          <p:cNvSpPr txBox="1"/>
          <p:nvPr/>
        </p:nvSpPr>
        <p:spPr>
          <a:xfrm>
            <a:off x="8242524" y="6643928"/>
            <a:ext cx="8420942" cy="678988"/>
          </a:xfrm>
          <a:prstGeom prst="rect">
            <a:avLst/>
          </a:prstGeom>
        </p:spPr>
        <p:txBody>
          <a:bodyPr lIns="0" tIns="0" rIns="0" bIns="0" rtlCol="0" anchor="t">
            <a:spAutoFit/>
          </a:bodyPr>
          <a:lstStyle/>
          <a:p>
            <a:pPr algn="l">
              <a:lnSpc>
                <a:spcPts val="5293"/>
              </a:lnSpc>
            </a:pPr>
            <a:r>
              <a:rPr lang="en-US" sz="4726">
                <a:solidFill>
                  <a:srgbClr val="060644"/>
                </a:solidFill>
                <a:latin typeface="Anton"/>
                <a:ea typeface="Anton"/>
                <a:cs typeface="Anton"/>
                <a:sym typeface="Anton"/>
              </a:rPr>
              <a:t>VERIFIABLE CREDENTIALS (VCS)</a:t>
            </a:r>
          </a:p>
        </p:txBody>
      </p:sp>
      <p:sp>
        <p:nvSpPr>
          <p:cNvPr id="6" name="TextBox 6"/>
          <p:cNvSpPr txBox="1"/>
          <p:nvPr/>
        </p:nvSpPr>
        <p:spPr>
          <a:xfrm>
            <a:off x="7868821" y="7925307"/>
            <a:ext cx="9524058" cy="1615827"/>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060644"/>
                </a:solidFill>
                <a:latin typeface="Inter"/>
                <a:ea typeface="Inter"/>
                <a:cs typeface="Inter"/>
                <a:sym typeface="Inter"/>
              </a:rPr>
              <a:t>Digital representations of real-world credentials (e.g., degrees, licenses).</a:t>
            </a:r>
          </a:p>
          <a:p>
            <a:pPr marL="647700" lvl="1" indent="-323850" algn="just">
              <a:lnSpc>
                <a:spcPts val="4200"/>
              </a:lnSpc>
              <a:buFont typeface="Arial"/>
              <a:buChar char="•"/>
            </a:pPr>
            <a:r>
              <a:rPr lang="en-US" sz="3000">
                <a:solidFill>
                  <a:srgbClr val="060644"/>
                </a:solidFill>
                <a:latin typeface="Inter"/>
                <a:ea typeface="Inter"/>
                <a:cs typeface="Inter"/>
                <a:sym typeface="Inter"/>
              </a:rPr>
              <a:t>Verifiable and issued by trusted authorities</a:t>
            </a:r>
          </a:p>
        </p:txBody>
      </p:sp>
      <p:sp>
        <p:nvSpPr>
          <p:cNvPr id="7" name="Freeform 7" descr="Upscale Image"/>
          <p:cNvSpPr/>
          <p:nvPr/>
        </p:nvSpPr>
        <p:spPr>
          <a:xfrm>
            <a:off x="2897847" y="1710176"/>
            <a:ext cx="12228226" cy="4488133"/>
          </a:xfrm>
          <a:custGeom>
            <a:avLst/>
            <a:gdLst/>
            <a:ahLst/>
            <a:cxnLst/>
            <a:rect l="l" t="t" r="r" b="b"/>
            <a:pathLst>
              <a:path w="12228226" h="4488133">
                <a:moveTo>
                  <a:pt x="0" y="0"/>
                </a:moveTo>
                <a:lnTo>
                  <a:pt x="12228225" y="0"/>
                </a:lnTo>
                <a:lnTo>
                  <a:pt x="12228225" y="4488132"/>
                </a:lnTo>
                <a:lnTo>
                  <a:pt x="0" y="4488132"/>
                </a:lnTo>
                <a:lnTo>
                  <a:pt x="0" y="0"/>
                </a:lnTo>
                <a:close/>
              </a:path>
            </a:pathLst>
          </a:custGeom>
          <a:blipFill>
            <a:blip r:embed="rId2"/>
            <a:stretch>
              <a:fillRect t="-34979"/>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7920676"/>
            <a:ext cx="8026409" cy="2657475"/>
          </a:xfrm>
          <a:prstGeom prst="rect">
            <a:avLst/>
          </a:prstGeom>
        </p:spPr>
        <p:txBody>
          <a:bodyPr lIns="0" tIns="0" rIns="0" bIns="0" rtlCol="0" anchor="t">
            <a:spAutoFit/>
          </a:bodyPr>
          <a:lstStyle/>
          <a:p>
            <a:pPr marL="647700" lvl="1" indent="-323850" algn="l">
              <a:lnSpc>
                <a:spcPts val="4200"/>
              </a:lnSpc>
              <a:buFont typeface="Arial"/>
              <a:buChar char="•"/>
            </a:pPr>
            <a:r>
              <a:rPr lang="en-US" sz="3000" b="1">
                <a:solidFill>
                  <a:srgbClr val="060644"/>
                </a:solidFill>
                <a:latin typeface="Inter Bold"/>
                <a:ea typeface="Inter Bold"/>
                <a:cs typeface="Inter Bold"/>
                <a:sym typeface="Inter Bold"/>
              </a:rPr>
              <a:t>Issuer</a:t>
            </a:r>
            <a:r>
              <a:rPr lang="en-US" sz="3000">
                <a:solidFill>
                  <a:srgbClr val="060644"/>
                </a:solidFill>
                <a:latin typeface="Inter"/>
                <a:ea typeface="Inter"/>
                <a:cs typeface="Inter"/>
                <a:sym typeface="Inter"/>
              </a:rPr>
              <a:t>: Issues credentials.</a:t>
            </a:r>
          </a:p>
          <a:p>
            <a:pPr marL="647700" lvl="1" indent="-323850" algn="l">
              <a:lnSpc>
                <a:spcPts val="4200"/>
              </a:lnSpc>
              <a:buFont typeface="Arial"/>
              <a:buChar char="•"/>
            </a:pPr>
            <a:r>
              <a:rPr lang="en-US" sz="3000" b="1">
                <a:solidFill>
                  <a:srgbClr val="060644"/>
                </a:solidFill>
                <a:latin typeface="Inter Bold"/>
                <a:ea typeface="Inter Bold"/>
                <a:cs typeface="Inter Bold"/>
                <a:sym typeface="Inter Bold"/>
              </a:rPr>
              <a:t>Holder</a:t>
            </a:r>
            <a:r>
              <a:rPr lang="en-US" sz="3000">
                <a:solidFill>
                  <a:srgbClr val="060644"/>
                </a:solidFill>
                <a:latin typeface="Inter"/>
                <a:ea typeface="Inter"/>
                <a:cs typeface="Inter"/>
                <a:sym typeface="Inter"/>
              </a:rPr>
              <a:t>: Stores credentials securely.</a:t>
            </a:r>
          </a:p>
          <a:p>
            <a:pPr marL="647700" lvl="1" indent="-323850" algn="l">
              <a:lnSpc>
                <a:spcPts val="4200"/>
              </a:lnSpc>
              <a:buFont typeface="Arial"/>
              <a:buChar char="•"/>
            </a:pPr>
            <a:r>
              <a:rPr lang="en-US" sz="3000" b="1">
                <a:solidFill>
                  <a:srgbClr val="060644"/>
                </a:solidFill>
                <a:latin typeface="Inter Bold"/>
                <a:ea typeface="Inter Bold"/>
                <a:cs typeface="Inter Bold"/>
                <a:sym typeface="Inter Bold"/>
              </a:rPr>
              <a:t>Verifier</a:t>
            </a:r>
            <a:r>
              <a:rPr lang="en-US" sz="3000">
                <a:solidFill>
                  <a:srgbClr val="060644"/>
                </a:solidFill>
                <a:latin typeface="Inter"/>
                <a:ea typeface="Inter"/>
                <a:cs typeface="Inter"/>
                <a:sym typeface="Inter"/>
              </a:rPr>
              <a:t>: Checks authenticity of credentials.</a:t>
            </a:r>
          </a:p>
          <a:p>
            <a:pPr marL="647700" lvl="1" indent="-323850" algn="l">
              <a:lnSpc>
                <a:spcPts val="4200"/>
              </a:lnSpc>
              <a:buFont typeface="Arial"/>
              <a:buChar char="•"/>
            </a:pPr>
            <a:endParaRPr/>
          </a:p>
        </p:txBody>
      </p:sp>
      <p:sp>
        <p:nvSpPr>
          <p:cNvPr id="3" name="TextBox 3"/>
          <p:cNvSpPr txBox="1"/>
          <p:nvPr/>
        </p:nvSpPr>
        <p:spPr>
          <a:xfrm>
            <a:off x="2321679" y="432070"/>
            <a:ext cx="13644641" cy="870585"/>
          </a:xfrm>
          <a:prstGeom prst="rect">
            <a:avLst/>
          </a:prstGeom>
        </p:spPr>
        <p:txBody>
          <a:bodyPr lIns="0" tIns="0" rIns="0" bIns="0" rtlCol="0" anchor="t">
            <a:spAutoFit/>
          </a:bodyPr>
          <a:lstStyle/>
          <a:p>
            <a:pPr algn="l">
              <a:lnSpc>
                <a:spcPts val="6720"/>
              </a:lnSpc>
            </a:pPr>
            <a:r>
              <a:rPr lang="en-US" sz="6000">
                <a:solidFill>
                  <a:srgbClr val="060644"/>
                </a:solidFill>
                <a:latin typeface="Anton"/>
                <a:ea typeface="Anton"/>
                <a:cs typeface="Anton"/>
                <a:sym typeface="Anton"/>
              </a:rPr>
              <a:t>MODULAR ARCHITECTURE OF HYPERLEDGER INDY</a:t>
            </a:r>
          </a:p>
        </p:txBody>
      </p:sp>
      <p:sp>
        <p:nvSpPr>
          <p:cNvPr id="4" name="TextBox 4"/>
          <p:cNvSpPr txBox="1"/>
          <p:nvPr/>
        </p:nvSpPr>
        <p:spPr>
          <a:xfrm>
            <a:off x="9867058" y="6645983"/>
            <a:ext cx="8420942" cy="678988"/>
          </a:xfrm>
          <a:prstGeom prst="rect">
            <a:avLst/>
          </a:prstGeom>
        </p:spPr>
        <p:txBody>
          <a:bodyPr lIns="0" tIns="0" rIns="0" bIns="0" rtlCol="0" anchor="t">
            <a:spAutoFit/>
          </a:bodyPr>
          <a:lstStyle/>
          <a:p>
            <a:pPr algn="l">
              <a:lnSpc>
                <a:spcPts val="5293"/>
              </a:lnSpc>
            </a:pPr>
            <a:r>
              <a:rPr lang="en-US" sz="4726">
                <a:solidFill>
                  <a:srgbClr val="060644"/>
                </a:solidFill>
                <a:latin typeface="Anton"/>
                <a:ea typeface="Anton"/>
                <a:cs typeface="Anton"/>
                <a:sym typeface="Anton"/>
              </a:rPr>
              <a:t>LEDGER</a:t>
            </a:r>
          </a:p>
        </p:txBody>
      </p:sp>
      <p:sp>
        <p:nvSpPr>
          <p:cNvPr id="5" name="TextBox 5"/>
          <p:cNvSpPr txBox="1"/>
          <p:nvPr/>
        </p:nvSpPr>
        <p:spPr>
          <a:xfrm>
            <a:off x="9494974" y="7920676"/>
            <a:ext cx="9524058" cy="2124075"/>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60644"/>
                </a:solidFill>
                <a:latin typeface="Inter"/>
                <a:ea typeface="Inter"/>
                <a:cs typeface="Inter"/>
                <a:sym typeface="Inter"/>
              </a:rPr>
              <a:t>Tamper-proof, blockchain-based database.</a:t>
            </a:r>
          </a:p>
          <a:p>
            <a:pPr marL="647700" lvl="1" indent="-323850" algn="l">
              <a:lnSpc>
                <a:spcPts val="4200"/>
              </a:lnSpc>
              <a:buFont typeface="Arial"/>
              <a:buChar char="•"/>
            </a:pPr>
            <a:r>
              <a:rPr lang="en-US" sz="3000">
                <a:solidFill>
                  <a:srgbClr val="060644"/>
                </a:solidFill>
                <a:latin typeface="Inter"/>
                <a:ea typeface="Inter"/>
                <a:cs typeface="Inter"/>
                <a:sym typeface="Inter"/>
              </a:rPr>
              <a:t>Stores identity data and transaction history securely.</a:t>
            </a:r>
          </a:p>
          <a:p>
            <a:pPr algn="just">
              <a:lnSpc>
                <a:spcPts val="4200"/>
              </a:lnSpc>
            </a:pPr>
            <a:endParaRPr/>
          </a:p>
        </p:txBody>
      </p:sp>
      <p:sp>
        <p:nvSpPr>
          <p:cNvPr id="6" name="Freeform 6" descr="Upscale Image"/>
          <p:cNvSpPr/>
          <p:nvPr/>
        </p:nvSpPr>
        <p:spPr>
          <a:xfrm>
            <a:off x="2897847" y="1710176"/>
            <a:ext cx="12228226" cy="4488133"/>
          </a:xfrm>
          <a:custGeom>
            <a:avLst/>
            <a:gdLst/>
            <a:ahLst/>
            <a:cxnLst/>
            <a:rect l="l" t="t" r="r" b="b"/>
            <a:pathLst>
              <a:path w="12228226" h="4488133">
                <a:moveTo>
                  <a:pt x="0" y="0"/>
                </a:moveTo>
                <a:lnTo>
                  <a:pt x="12228225" y="0"/>
                </a:lnTo>
                <a:lnTo>
                  <a:pt x="12228225" y="4488132"/>
                </a:lnTo>
                <a:lnTo>
                  <a:pt x="0" y="4488132"/>
                </a:lnTo>
                <a:lnTo>
                  <a:pt x="0" y="0"/>
                </a:lnTo>
                <a:close/>
              </a:path>
            </a:pathLst>
          </a:custGeom>
          <a:blipFill>
            <a:blip r:embed="rId2"/>
            <a:stretch>
              <a:fillRect t="-34979"/>
            </a:stretch>
          </a:blipFill>
        </p:spPr>
      </p:sp>
      <p:sp>
        <p:nvSpPr>
          <p:cNvPr id="7" name="TextBox 7"/>
          <p:cNvSpPr txBox="1"/>
          <p:nvPr/>
        </p:nvSpPr>
        <p:spPr>
          <a:xfrm>
            <a:off x="315784" y="6643928"/>
            <a:ext cx="6057123" cy="1343423"/>
          </a:xfrm>
          <a:prstGeom prst="rect">
            <a:avLst/>
          </a:prstGeom>
        </p:spPr>
        <p:txBody>
          <a:bodyPr lIns="0" tIns="0" rIns="0" bIns="0" rtlCol="0" anchor="t">
            <a:spAutoFit/>
          </a:bodyPr>
          <a:lstStyle/>
          <a:p>
            <a:pPr algn="l">
              <a:lnSpc>
                <a:spcPts val="5293"/>
              </a:lnSpc>
              <a:spcBef>
                <a:spcPct val="0"/>
              </a:spcBef>
            </a:pPr>
            <a:r>
              <a:rPr lang="en-US" sz="4726">
                <a:solidFill>
                  <a:srgbClr val="060644"/>
                </a:solidFill>
                <a:latin typeface="Anton"/>
                <a:ea typeface="Anton"/>
                <a:cs typeface="Anton"/>
                <a:sym typeface="Anton"/>
              </a:rPr>
              <a:t>VC ISSUER, HOLDER, AND VERIFIER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4676" y="6643928"/>
            <a:ext cx="5164124" cy="678988"/>
          </a:xfrm>
          <a:prstGeom prst="rect">
            <a:avLst/>
          </a:prstGeom>
        </p:spPr>
        <p:txBody>
          <a:bodyPr lIns="0" tIns="0" rIns="0" bIns="0" rtlCol="0" anchor="t">
            <a:spAutoFit/>
          </a:bodyPr>
          <a:lstStyle/>
          <a:p>
            <a:pPr algn="l">
              <a:lnSpc>
                <a:spcPts val="5293"/>
              </a:lnSpc>
            </a:pPr>
            <a:r>
              <a:rPr lang="en-US" sz="4726">
                <a:solidFill>
                  <a:srgbClr val="060644"/>
                </a:solidFill>
                <a:latin typeface="Anton"/>
                <a:ea typeface="Anton"/>
                <a:cs typeface="Anton"/>
                <a:sym typeface="Anton"/>
              </a:rPr>
              <a:t>NODES</a:t>
            </a:r>
          </a:p>
        </p:txBody>
      </p:sp>
      <p:sp>
        <p:nvSpPr>
          <p:cNvPr id="3" name="TextBox 3"/>
          <p:cNvSpPr txBox="1"/>
          <p:nvPr/>
        </p:nvSpPr>
        <p:spPr>
          <a:xfrm>
            <a:off x="0" y="7353807"/>
            <a:ext cx="8525438" cy="3770263"/>
          </a:xfrm>
          <a:prstGeom prst="rect">
            <a:avLst/>
          </a:prstGeom>
        </p:spPr>
        <p:txBody>
          <a:bodyPr lIns="0" tIns="0" rIns="0" bIns="0" rtlCol="0" anchor="t">
            <a:spAutoFit/>
          </a:bodyPr>
          <a:lstStyle/>
          <a:p>
            <a:pPr marL="647700" lvl="1" indent="-323850" algn="l">
              <a:lnSpc>
                <a:spcPts val="4200"/>
              </a:lnSpc>
              <a:buFont typeface="Arial"/>
              <a:buChar char="•"/>
            </a:pPr>
            <a:r>
              <a:rPr lang="en-US" sz="3000" b="1">
                <a:solidFill>
                  <a:srgbClr val="060644"/>
                </a:solidFill>
                <a:latin typeface="Inter Bold"/>
                <a:ea typeface="Inter Bold"/>
                <a:cs typeface="Inter Bold"/>
                <a:sym typeface="Inter Bold"/>
              </a:rPr>
              <a:t>Full Nodes</a:t>
            </a:r>
            <a:r>
              <a:rPr lang="en-US" sz="3000">
                <a:solidFill>
                  <a:srgbClr val="060644"/>
                </a:solidFill>
                <a:latin typeface="Inter"/>
                <a:ea typeface="Inter"/>
                <a:cs typeface="Inter"/>
                <a:sym typeface="Inter"/>
              </a:rPr>
              <a:t>: Validate network transactions.</a:t>
            </a:r>
          </a:p>
          <a:p>
            <a:pPr marL="647700" lvl="1" indent="-323850" algn="l">
              <a:lnSpc>
                <a:spcPts val="4200"/>
              </a:lnSpc>
              <a:buFont typeface="Arial"/>
              <a:buChar char="•"/>
            </a:pPr>
            <a:r>
              <a:rPr lang="en-US" sz="3000" b="1">
                <a:solidFill>
                  <a:srgbClr val="060644"/>
                </a:solidFill>
                <a:latin typeface="Inter Bold"/>
                <a:ea typeface="Inter Bold"/>
                <a:cs typeface="Inter Bold"/>
                <a:sym typeface="Inter Bold"/>
              </a:rPr>
              <a:t>Master Nodes</a:t>
            </a:r>
            <a:r>
              <a:rPr lang="en-US" sz="3000">
                <a:solidFill>
                  <a:srgbClr val="060644"/>
                </a:solidFill>
                <a:latin typeface="Inter"/>
                <a:ea typeface="Inter"/>
                <a:cs typeface="Inter"/>
                <a:sym typeface="Inter"/>
              </a:rPr>
              <a:t>: Aid in governance and consensus.</a:t>
            </a:r>
          </a:p>
          <a:p>
            <a:pPr marL="647700" lvl="1" indent="-323850" algn="l">
              <a:lnSpc>
                <a:spcPts val="4200"/>
              </a:lnSpc>
              <a:buFont typeface="Arial"/>
              <a:buChar char="•"/>
            </a:pPr>
            <a:r>
              <a:rPr lang="en-US" sz="3000" b="1">
                <a:solidFill>
                  <a:srgbClr val="060644"/>
                </a:solidFill>
                <a:latin typeface="Inter Bold"/>
                <a:ea typeface="Inter Bold"/>
                <a:cs typeface="Inter Bold"/>
                <a:sym typeface="Inter Bold"/>
              </a:rPr>
              <a:t>General Nodes</a:t>
            </a:r>
            <a:r>
              <a:rPr lang="en-US" sz="3000">
                <a:solidFill>
                  <a:srgbClr val="060644"/>
                </a:solidFill>
                <a:latin typeface="Inter"/>
                <a:ea typeface="Inter"/>
                <a:cs typeface="Inter"/>
                <a:sym typeface="Inter"/>
              </a:rPr>
              <a:t>: Support blockchain operations.</a:t>
            </a:r>
          </a:p>
          <a:p>
            <a:pPr marL="647700" lvl="1" indent="-323850" algn="l">
              <a:lnSpc>
                <a:spcPts val="4200"/>
              </a:lnSpc>
              <a:buFont typeface="Arial"/>
              <a:buChar char="•"/>
            </a:pPr>
            <a:endParaRPr/>
          </a:p>
          <a:p>
            <a:pPr marL="647700" lvl="1" indent="-323850" algn="l">
              <a:lnSpc>
                <a:spcPts val="4200"/>
              </a:lnSpc>
              <a:buFont typeface="Arial"/>
              <a:buChar char="•"/>
            </a:pPr>
            <a:endParaRPr/>
          </a:p>
        </p:txBody>
      </p:sp>
      <p:sp>
        <p:nvSpPr>
          <p:cNvPr id="4" name="TextBox 4"/>
          <p:cNvSpPr txBox="1"/>
          <p:nvPr/>
        </p:nvSpPr>
        <p:spPr>
          <a:xfrm>
            <a:off x="2321679" y="432070"/>
            <a:ext cx="13644641" cy="870585"/>
          </a:xfrm>
          <a:prstGeom prst="rect">
            <a:avLst/>
          </a:prstGeom>
        </p:spPr>
        <p:txBody>
          <a:bodyPr lIns="0" tIns="0" rIns="0" bIns="0" rtlCol="0" anchor="t">
            <a:spAutoFit/>
          </a:bodyPr>
          <a:lstStyle/>
          <a:p>
            <a:pPr algn="l">
              <a:lnSpc>
                <a:spcPts val="6720"/>
              </a:lnSpc>
            </a:pPr>
            <a:r>
              <a:rPr lang="en-US" sz="6000">
                <a:solidFill>
                  <a:srgbClr val="060644"/>
                </a:solidFill>
                <a:latin typeface="Anton"/>
                <a:ea typeface="Anton"/>
                <a:cs typeface="Anton"/>
                <a:sym typeface="Anton"/>
              </a:rPr>
              <a:t>MODULAR ARCHITECTURE OF HYPERLEDGER INDY</a:t>
            </a:r>
          </a:p>
        </p:txBody>
      </p:sp>
      <p:sp>
        <p:nvSpPr>
          <p:cNvPr id="5" name="TextBox 5"/>
          <p:cNvSpPr txBox="1"/>
          <p:nvPr/>
        </p:nvSpPr>
        <p:spPr>
          <a:xfrm>
            <a:off x="8838358" y="6643928"/>
            <a:ext cx="8420942" cy="678988"/>
          </a:xfrm>
          <a:prstGeom prst="rect">
            <a:avLst/>
          </a:prstGeom>
        </p:spPr>
        <p:txBody>
          <a:bodyPr lIns="0" tIns="0" rIns="0" bIns="0" rtlCol="0" anchor="t">
            <a:spAutoFit/>
          </a:bodyPr>
          <a:lstStyle/>
          <a:p>
            <a:pPr algn="l">
              <a:lnSpc>
                <a:spcPts val="5293"/>
              </a:lnSpc>
            </a:pPr>
            <a:r>
              <a:rPr lang="en-US" sz="4726">
                <a:solidFill>
                  <a:srgbClr val="060644"/>
                </a:solidFill>
                <a:latin typeface="Anton"/>
                <a:ea typeface="Anton"/>
                <a:cs typeface="Anton"/>
                <a:sym typeface="Anton"/>
              </a:rPr>
              <a:t>AGENT</a:t>
            </a:r>
          </a:p>
        </p:txBody>
      </p:sp>
      <p:sp>
        <p:nvSpPr>
          <p:cNvPr id="6" name="TextBox 6"/>
          <p:cNvSpPr txBox="1"/>
          <p:nvPr/>
        </p:nvSpPr>
        <p:spPr>
          <a:xfrm>
            <a:off x="8525438" y="7353807"/>
            <a:ext cx="9524058" cy="1615827"/>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060644"/>
                </a:solidFill>
                <a:latin typeface="Inter"/>
                <a:ea typeface="Inter"/>
                <a:cs typeface="Inter"/>
                <a:sym typeface="Inter"/>
              </a:rPr>
              <a:t>Acts on behalf of users or organizations.</a:t>
            </a:r>
          </a:p>
          <a:p>
            <a:pPr marL="647700" lvl="1" indent="-323850">
              <a:lnSpc>
                <a:spcPts val="4200"/>
              </a:lnSpc>
              <a:buFont typeface="Arial"/>
              <a:buChar char="•"/>
            </a:pPr>
            <a:r>
              <a:rPr lang="en-US" sz="3000">
                <a:solidFill>
                  <a:srgbClr val="060644"/>
                </a:solidFill>
                <a:latin typeface="Inter"/>
                <a:ea typeface="Inter"/>
                <a:cs typeface="Inter"/>
                <a:sym typeface="Inter"/>
              </a:rPr>
              <a:t>Ranges from simple apps to cloud-based services</a:t>
            </a:r>
          </a:p>
        </p:txBody>
      </p:sp>
      <p:sp>
        <p:nvSpPr>
          <p:cNvPr id="7" name="Freeform 7" descr="Upscale Image"/>
          <p:cNvSpPr/>
          <p:nvPr/>
        </p:nvSpPr>
        <p:spPr>
          <a:xfrm>
            <a:off x="2897847" y="1710176"/>
            <a:ext cx="12228226" cy="4488133"/>
          </a:xfrm>
          <a:custGeom>
            <a:avLst/>
            <a:gdLst/>
            <a:ahLst/>
            <a:cxnLst/>
            <a:rect l="l" t="t" r="r" b="b"/>
            <a:pathLst>
              <a:path w="12228226" h="4488133">
                <a:moveTo>
                  <a:pt x="0" y="0"/>
                </a:moveTo>
                <a:lnTo>
                  <a:pt x="12228225" y="0"/>
                </a:lnTo>
                <a:lnTo>
                  <a:pt x="12228225" y="4488132"/>
                </a:lnTo>
                <a:lnTo>
                  <a:pt x="0" y="4488132"/>
                </a:lnTo>
                <a:lnTo>
                  <a:pt x="0" y="0"/>
                </a:lnTo>
                <a:close/>
              </a:path>
            </a:pathLst>
          </a:custGeom>
          <a:blipFill>
            <a:blip r:embed="rId2"/>
            <a:stretch>
              <a:fillRect t="-34979"/>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1130</Words>
  <Application>Microsoft Office PowerPoint</Application>
  <PresentationFormat>Custom</PresentationFormat>
  <Paragraphs>175</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Anton</vt:lpstr>
      <vt:lpstr>Inter Medium</vt:lpstr>
      <vt:lpstr>Inter</vt:lpstr>
      <vt:lpstr>Inter Bold</vt:lpstr>
      <vt:lpstr>Glacial Indifference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Cryptocurrency</dc:title>
  <cp:lastModifiedBy>Rahul</cp:lastModifiedBy>
  <cp:revision>30</cp:revision>
  <dcterms:created xsi:type="dcterms:W3CDTF">2006-08-16T00:00:00Z</dcterms:created>
  <dcterms:modified xsi:type="dcterms:W3CDTF">2024-11-17T15:45:55Z</dcterms:modified>
  <dc:identifier>DAGVrmfEFB4</dc:identifier>
</cp:coreProperties>
</file>