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68" r:id="rId16"/>
    <p:sldId id="269" r:id="rId17"/>
    <p:sldId id="270" r:id="rId18"/>
    <p:sldId id="271" r:id="rId19"/>
    <p:sldId id="272" r:id="rId20"/>
    <p:sldId id="273" r:id="rId21"/>
    <p:sldId id="274" r:id="rId22"/>
  </p:sldIdLst>
  <p:sldSz cx="12192000" cy="6858000"/>
  <p:notesSz cx="6858000" cy="9144000"/>
  <p:embeddedFontLst>
    <p:embeddedFont>
      <p:font typeface="Questrial" panose="020B0604020202020204" charset="0"/>
      <p:regular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78" name="Shape 27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GB"/>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GB"/>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GB"/>
              <a:t>13</a:t>
            </a:fld>
            <a:endParaRPr lang="en-GB"/>
          </a:p>
        </p:txBody>
      </p:sp>
    </p:spTree>
    <p:extLst>
      <p:ext uri="{BB962C8B-B14F-4D97-AF65-F5344CB8AC3E}">
        <p14:creationId xmlns:p14="http://schemas.microsoft.com/office/powerpoint/2010/main" val="77925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GB"/>
              <a:t>14</a:t>
            </a:fld>
            <a:endParaRPr lang="en-GB"/>
          </a:p>
        </p:txBody>
      </p:sp>
    </p:spTree>
    <p:extLst>
      <p:ext uri="{BB962C8B-B14F-4D97-AF65-F5344CB8AC3E}">
        <p14:creationId xmlns:p14="http://schemas.microsoft.com/office/powerpoint/2010/main" val="1177306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19" name="Shape 31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26" name="Shape 32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GB"/>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41" name="Shape 3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18</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6" name="Shape 3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2</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13" name="Shape 4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21</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9" name="Shape 15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3</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5" name="Shape 1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98" name="Shape 19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This was the basic dataset that was provided. From this the next sets of data were computed on the fly.</a:t>
            </a:r>
          </a:p>
        </p:txBody>
      </p:sp>
      <p:sp>
        <p:nvSpPr>
          <p:cNvPr id="205" name="Shape 2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6</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25" name="Shape 22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GB"/>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
        <p:cNvGrpSpPr/>
        <p:nvPr/>
      </p:nvGrpSpPr>
      <p:grpSpPr>
        <a:xfrm>
          <a:off x="0" y="0"/>
          <a:ext cx="0" cy="0"/>
          <a:chOff x="0" y="0"/>
          <a:chExt cx="0" cy="0"/>
        </a:xfrm>
      </p:grpSpPr>
      <p:sp>
        <p:nvSpPr>
          <p:cNvPr id="28" name="Shape 28"/>
          <p:cNvSpPr/>
          <p:nvPr/>
        </p:nvSpPr>
        <p:spPr>
          <a:xfrm>
            <a:off x="0" y="6727600"/>
            <a:ext cx="12192000" cy="130399"/>
          </a:xfrm>
          <a:prstGeom prst="rect">
            <a:avLst/>
          </a:prstGeom>
          <a:solidFill>
            <a:schemeClr val="dk1"/>
          </a:solidFill>
          <a:ln>
            <a:noFill/>
          </a:ln>
        </p:spPr>
        <p:txBody>
          <a:bodyPr lIns="121900" tIns="121900" rIns="121900" bIns="121900" anchor="ctr" anchorCtr="0">
            <a:noAutofit/>
          </a:bodyPr>
          <a:lstStyle/>
          <a:p>
            <a:pPr marL="0" marR="0" lvl="0" indent="0" algn="l" rtl="0">
              <a:spcBef>
                <a:spcPts val="0"/>
              </a:spcBef>
              <a:buClr>
                <a:schemeClr val="dk1"/>
              </a:buClr>
              <a:buFont typeface="Calibri"/>
              <a:buNone/>
            </a:pPr>
            <a:endParaRPr sz="2400">
              <a:solidFill>
                <a:schemeClr val="dk1"/>
              </a:solidFill>
              <a:latin typeface="Calibri"/>
              <a:ea typeface="Calibri"/>
              <a:cs typeface="Calibri"/>
              <a:sym typeface="Calibri"/>
            </a:endParaRPr>
          </a:p>
        </p:txBody>
      </p:sp>
      <p:sp>
        <p:nvSpPr>
          <p:cNvPr id="29" name="Shape 29"/>
          <p:cNvSpPr txBox="1">
            <a:spLocks noGrp="1"/>
          </p:cNvSpPr>
          <p:nvPr>
            <p:ph type="title"/>
          </p:nvPr>
        </p:nvSpPr>
        <p:spPr>
          <a:xfrm>
            <a:off x="415600" y="521800"/>
            <a:ext cx="11360800" cy="8348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228600" marR="0" lvl="0" indent="-50800" algn="l" rtl="0">
              <a:lnSpc>
                <a:spcPct val="90000"/>
              </a:lnSpc>
              <a:spcBef>
                <a:spcPts val="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11320332" y="6241344"/>
            <a:ext cx="731600" cy="524799"/>
          </a:xfrm>
          <a:prstGeom prst="rect">
            <a:avLst/>
          </a:prstGeom>
          <a:noFill/>
          <a:ln>
            <a:noFill/>
          </a:ln>
        </p:spPr>
        <p:txBody>
          <a:bodyPr lIns="91425" tIns="91425" rIns="91425" bIns="91425"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1524000" y="2036756"/>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Questrial"/>
              <a:buNone/>
            </a:pPr>
            <a:r>
              <a:rPr lang="en-GB" sz="6000" b="0" i="0" u="none" strike="noStrike" cap="none">
                <a:solidFill>
                  <a:schemeClr val="dk1"/>
                </a:solidFill>
                <a:latin typeface="Questrial"/>
                <a:ea typeface="Questrial"/>
                <a:cs typeface="Questrial"/>
                <a:sym typeface="Questrial"/>
              </a:rPr>
              <a:t>Final Year Project</a:t>
            </a:r>
          </a:p>
        </p:txBody>
      </p:sp>
      <p:sp>
        <p:nvSpPr>
          <p:cNvPr id="95" name="Shape 95"/>
          <p:cNvSpPr txBox="1">
            <a:spLocks noGrp="1"/>
          </p:cNvSpPr>
          <p:nvPr>
            <p:ph type="subTitle" idx="1"/>
          </p:nvPr>
        </p:nvSpPr>
        <p:spPr>
          <a:xfrm>
            <a:off x="1524000" y="4516430"/>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GB">
                <a:latin typeface="Questrial"/>
                <a:ea typeface="Questrial"/>
                <a:cs typeface="Questrial"/>
                <a:sym typeface="Questrial"/>
              </a:rPr>
              <a:t>A3061-161</a:t>
            </a:r>
          </a:p>
          <a:p>
            <a:pPr marL="0" marR="0" lvl="0" indent="0" algn="ctr" rtl="0">
              <a:lnSpc>
                <a:spcPct val="90000"/>
              </a:lnSpc>
              <a:spcBef>
                <a:spcPts val="1000"/>
              </a:spcBef>
              <a:buClr>
                <a:schemeClr val="dk1"/>
              </a:buClr>
              <a:buSzPct val="25000"/>
              <a:buFont typeface="Arial"/>
              <a:buNone/>
            </a:pPr>
            <a:r>
              <a:rPr lang="en-GB" i="1">
                <a:latin typeface="Questrial"/>
                <a:ea typeface="Questrial"/>
                <a:cs typeface="Questrial"/>
                <a:sym typeface="Questrial"/>
              </a:rPr>
              <a:t>A Secure Online Quiz System (A)</a:t>
            </a:r>
          </a:p>
        </p:txBody>
      </p:sp>
      <p:sp>
        <p:nvSpPr>
          <p:cNvPr id="96" name="Shape 96"/>
          <p:cNvSpPr/>
          <p:nvPr/>
        </p:nvSpPr>
        <p:spPr>
          <a:xfrm>
            <a:off x="1524000" y="6102930"/>
            <a:ext cx="9144000" cy="390683"/>
          </a:xfrm>
          <a:prstGeom prst="rect">
            <a:avLst/>
          </a:prstGeom>
          <a:noFill/>
          <a:ln>
            <a:noFill/>
          </a:ln>
        </p:spPr>
        <p:txBody>
          <a:bodyPr lIns="91425" tIns="45700" rIns="91425" bIns="45700" anchor="t" anchorCtr="0">
            <a:noAutofit/>
          </a:bodyPr>
          <a:lstStyle/>
          <a:p>
            <a:pPr marL="0" marR="0" lvl="0" indent="0" algn="ctr" rtl="0">
              <a:lnSpc>
                <a:spcPct val="115000"/>
              </a:lnSpc>
              <a:spcBef>
                <a:spcPts val="0"/>
              </a:spcBef>
              <a:buSzPct val="25000"/>
              <a:buNone/>
            </a:pPr>
            <a:r>
              <a:rPr lang="en-GB" sz="1800" b="0" i="0" u="none" strike="noStrike" cap="none">
                <a:solidFill>
                  <a:schemeClr val="dk1"/>
                </a:solidFill>
                <a:latin typeface="Calibri"/>
                <a:ea typeface="Calibri"/>
                <a:cs typeface="Calibri"/>
                <a:sym typeface="Calibri"/>
              </a:rPr>
              <a:t>Author: </a:t>
            </a:r>
            <a:r>
              <a:rPr lang="en-GB" sz="1800">
                <a:solidFill>
                  <a:schemeClr val="dk1"/>
                </a:solidFill>
                <a:latin typeface="Calibri"/>
                <a:ea typeface="Calibri"/>
                <a:cs typeface="Calibri"/>
                <a:sym typeface="Calibri"/>
              </a:rPr>
              <a:t>Bharti</a:t>
            </a:r>
            <a:r>
              <a:rPr lang="en-GB" sz="1800" b="0" i="0" u="none" strike="noStrike" cap="none">
                <a:solidFill>
                  <a:schemeClr val="dk1"/>
                </a:solidFill>
                <a:latin typeface="Calibri"/>
                <a:ea typeface="Calibri"/>
                <a:cs typeface="Calibri"/>
                <a:sym typeface="Calibri"/>
              </a:rPr>
              <a:t> </a:t>
            </a:r>
            <a:r>
              <a:rPr lang="en-GB" sz="1800">
                <a:solidFill>
                  <a:schemeClr val="dk1"/>
                </a:solidFill>
                <a:latin typeface="Calibri"/>
                <a:ea typeface="Calibri"/>
                <a:cs typeface="Calibri"/>
                <a:sym typeface="Calibri"/>
              </a:rPr>
              <a:t>Rahul </a:t>
            </a:r>
            <a:r>
              <a:rPr lang="en-GB" sz="1800" b="0" i="0" u="none" strike="noStrike" cap="none">
                <a:solidFill>
                  <a:schemeClr val="dk1"/>
                </a:solidFill>
                <a:latin typeface="Calibri"/>
                <a:ea typeface="Calibri"/>
                <a:cs typeface="Calibri"/>
                <a:sym typeface="Calibri"/>
              </a:rPr>
              <a:t>●  Matric Number: U1322</a:t>
            </a:r>
            <a:r>
              <a:rPr lang="en-GB" sz="1800">
                <a:solidFill>
                  <a:schemeClr val="dk1"/>
                </a:solidFill>
                <a:latin typeface="Calibri"/>
                <a:ea typeface="Calibri"/>
                <a:cs typeface="Calibri"/>
                <a:sym typeface="Calibri"/>
              </a:rPr>
              <a:t>950K </a:t>
            </a:r>
            <a:r>
              <a:rPr lang="en-GB" sz="1800" b="0" i="0" u="none" strike="noStrike" cap="none">
                <a:solidFill>
                  <a:schemeClr val="dk1"/>
                </a:solidFill>
                <a:latin typeface="Calibri"/>
                <a:ea typeface="Calibri"/>
                <a:cs typeface="Calibri"/>
                <a:sym typeface="Calibri"/>
              </a:rPr>
              <a:t>●  Supervisor: </a:t>
            </a:r>
            <a:r>
              <a:rPr lang="en-GB" sz="1800">
                <a:solidFill>
                  <a:schemeClr val="dk1"/>
                </a:solidFill>
                <a:latin typeface="Calibri"/>
                <a:ea typeface="Calibri"/>
                <a:cs typeface="Calibri"/>
                <a:sym typeface="Calibri"/>
              </a:rPr>
              <a:t>A/P Chua Hock Chuan</a:t>
            </a:r>
          </a:p>
        </p:txBody>
      </p:sp>
      <p:pic>
        <p:nvPicPr>
          <p:cNvPr id="97" name="Shape 97"/>
          <p:cNvPicPr preferRelativeResize="0"/>
          <p:nvPr/>
        </p:nvPicPr>
        <p:blipFill rotWithShape="1">
          <a:blip r:embed="rId3">
            <a:alphaModFix/>
          </a:blip>
          <a:srcRect/>
          <a:stretch/>
        </p:blipFill>
        <p:spPr>
          <a:xfrm>
            <a:off x="3642162" y="1396020"/>
            <a:ext cx="4907673" cy="1768036"/>
          </a:xfrm>
          <a:prstGeom prst="rect">
            <a:avLst/>
          </a:prstGeom>
          <a:noFill/>
          <a:ln>
            <a:noFill/>
          </a:ln>
        </p:spPr>
      </p:pic>
      <p:sp>
        <p:nvSpPr>
          <p:cNvPr id="98" name="Shape 98"/>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i="0" u="none" strike="noStrike" cap="none">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88950" y="206375"/>
            <a:ext cx="10515600" cy="1325700"/>
          </a:xfrm>
          <a:prstGeom prst="rect">
            <a:avLst/>
          </a:prstGeom>
        </p:spPr>
        <p:txBody>
          <a:bodyPr lIns="91425" tIns="91425" rIns="91425" bIns="91425" anchor="ctr" anchorCtr="0">
            <a:noAutofit/>
          </a:bodyPr>
          <a:lstStyle/>
          <a:p>
            <a:pPr lvl="0">
              <a:spcBef>
                <a:spcPts val="0"/>
              </a:spcBef>
              <a:buNone/>
            </a:pPr>
            <a:r>
              <a:rPr lang="en-GB" sz="4200" b="1">
                <a:solidFill>
                  <a:srgbClr val="0C0C0C"/>
                </a:solidFill>
              </a:rPr>
              <a:t>Tighten Security Measures</a:t>
            </a:r>
          </a:p>
        </p:txBody>
      </p:sp>
      <p:sp>
        <p:nvSpPr>
          <p:cNvPr id="274" name="Shape 274"/>
          <p:cNvSpPr txBox="1">
            <a:spLocks noGrp="1"/>
          </p:cNvSpPr>
          <p:nvPr>
            <p:ph type="body" idx="1"/>
          </p:nvPr>
        </p:nvSpPr>
        <p:spPr>
          <a:xfrm>
            <a:off x="488950" y="1714500"/>
            <a:ext cx="10515600" cy="4351200"/>
          </a:xfrm>
          <a:prstGeom prst="rect">
            <a:avLst/>
          </a:prstGeom>
        </p:spPr>
        <p:txBody>
          <a:bodyPr lIns="91425" tIns="91425" rIns="91425" bIns="91425" anchor="t" anchorCtr="0">
            <a:noAutofit/>
          </a:bodyPr>
          <a:lstStyle/>
          <a:p>
            <a:pPr marL="0" lvl="0" indent="0" rtl="0">
              <a:spcBef>
                <a:spcPts val="0"/>
              </a:spcBef>
              <a:buNone/>
            </a:pPr>
            <a:r>
              <a:rPr lang="en-GB" dirty="0"/>
              <a:t>Measures against Cheating</a:t>
            </a:r>
          </a:p>
          <a:p>
            <a:pPr marL="457200" lvl="0" indent="-228600" rtl="0">
              <a:spcBef>
                <a:spcPts val="0"/>
              </a:spcBef>
              <a:buAutoNum type="arabicPeriod"/>
            </a:pPr>
            <a:r>
              <a:rPr lang="en-GB" dirty="0"/>
              <a:t>Randomize the order of choices</a:t>
            </a:r>
          </a:p>
          <a:p>
            <a:pPr marL="457200" lvl="0" indent="-228600" rtl="0">
              <a:spcBef>
                <a:spcPts val="0"/>
              </a:spcBef>
              <a:buAutoNum type="arabicPeriod"/>
            </a:pPr>
            <a:r>
              <a:rPr lang="en-GB" dirty="0"/>
              <a:t>Parameterize the questions</a:t>
            </a:r>
            <a:br>
              <a:rPr lang="en-GB" dirty="0"/>
            </a:br>
            <a:endParaRPr lang="en-GB" dirty="0"/>
          </a:p>
          <a:p>
            <a:pPr marL="0" lvl="0" indent="0" rtl="0">
              <a:spcBef>
                <a:spcPts val="0"/>
              </a:spcBef>
              <a:buNone/>
            </a:pPr>
            <a:r>
              <a:rPr lang="en-GB" dirty="0"/>
              <a:t>Measures against Cross-site request forgery (CSRF) and SQL-Injection attacks</a:t>
            </a:r>
            <a:br>
              <a:rPr lang="en-GB" dirty="0"/>
            </a:br>
            <a:endParaRPr lang="en-GB" dirty="0"/>
          </a:p>
          <a:p>
            <a:pPr marL="457200" lvl="0" indent="-228600" rtl="0">
              <a:spcBef>
                <a:spcPts val="0"/>
              </a:spcBef>
              <a:buAutoNum type="arabicPeriod"/>
            </a:pPr>
            <a:r>
              <a:rPr lang="en-GB" dirty="0"/>
              <a:t>Using </a:t>
            </a:r>
            <a:r>
              <a:rPr lang="en-GB" dirty="0" err="1"/>
              <a:t>FlaskForm</a:t>
            </a:r>
            <a:endParaRPr lang="en-GB" dirty="0"/>
          </a:p>
          <a:p>
            <a:pPr marL="457200" lvl="0" indent="-228600" rtl="0">
              <a:spcBef>
                <a:spcPts val="0"/>
              </a:spcBef>
              <a:buAutoNum type="arabicPeriod"/>
            </a:pPr>
            <a:r>
              <a:rPr lang="en-GB" dirty="0"/>
              <a:t>Using </a:t>
            </a:r>
            <a:r>
              <a:rPr lang="en-GB" dirty="0" err="1"/>
              <a:t>Javascript</a:t>
            </a:r>
            <a:r>
              <a:rPr lang="en-GB" dirty="0"/>
              <a:t> for Client side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88950" y="206375"/>
            <a:ext cx="10515600" cy="1325700"/>
          </a:xfrm>
          <a:prstGeom prst="rect">
            <a:avLst/>
          </a:prstGeom>
        </p:spPr>
        <p:txBody>
          <a:bodyPr lIns="91425" tIns="91425" rIns="91425" bIns="91425" anchor="ctr" anchorCtr="0">
            <a:noAutofit/>
          </a:bodyPr>
          <a:lstStyle/>
          <a:p>
            <a:pPr lvl="0" rtl="0">
              <a:spcBef>
                <a:spcPts val="0"/>
              </a:spcBef>
              <a:buNone/>
            </a:pPr>
            <a:r>
              <a:rPr lang="en-GB" sz="4200" b="1">
                <a:solidFill>
                  <a:srgbClr val="0C0C0C"/>
                </a:solidFill>
              </a:rPr>
              <a:t>Minimalistic UI for Test taking</a:t>
            </a:r>
          </a:p>
        </p:txBody>
      </p:sp>
      <p:sp>
        <p:nvSpPr>
          <p:cNvPr id="281" name="Shape 281"/>
          <p:cNvSpPr txBox="1">
            <a:spLocks noGrp="1"/>
          </p:cNvSpPr>
          <p:nvPr>
            <p:ph type="body" idx="1"/>
          </p:nvPr>
        </p:nvSpPr>
        <p:spPr>
          <a:xfrm>
            <a:off x="488950" y="1714500"/>
            <a:ext cx="10515600" cy="4351200"/>
          </a:xfrm>
          <a:prstGeom prst="rect">
            <a:avLst/>
          </a:prstGeom>
        </p:spPr>
        <p:txBody>
          <a:bodyPr lIns="91425" tIns="91425" rIns="91425" bIns="91425" anchor="t" anchorCtr="0">
            <a:noAutofit/>
          </a:bodyPr>
          <a:lstStyle/>
          <a:p>
            <a:pPr marL="0" lvl="0" indent="0" rtl="0">
              <a:spcBef>
                <a:spcPts val="0"/>
              </a:spcBef>
              <a:buNone/>
            </a:pPr>
            <a:r>
              <a:rPr lang="en-GB"/>
              <a:t>Minimal use of UI elements with focus purely on displaying the questions and answer choices.</a:t>
            </a:r>
          </a:p>
          <a:p>
            <a:pPr marL="0" lvl="0" indent="0" rtl="0">
              <a:spcBef>
                <a:spcPts val="0"/>
              </a:spcBef>
              <a:buNone/>
            </a:pPr>
            <a:endParaRPr/>
          </a:p>
          <a:p>
            <a:pPr marL="0" lvl="0" indent="0" rtl="0">
              <a:spcBef>
                <a:spcPts val="0"/>
              </a:spcBef>
              <a:buNone/>
            </a:pPr>
            <a:r>
              <a:rPr lang="en-GB"/>
              <a:t>Minimal number of steps for a student to take a test.</a:t>
            </a:r>
          </a:p>
          <a:p>
            <a:pPr marL="0" lvl="0" indent="0" rtl="0">
              <a:spcBef>
                <a:spcPts val="0"/>
              </a:spcBef>
              <a:buNone/>
            </a:pPr>
            <a:endParaRPr/>
          </a:p>
        </p:txBody>
      </p:sp>
      <p:sp>
        <p:nvSpPr>
          <p:cNvPr id="282" name="Shape 282"/>
          <p:cNvSpPr/>
          <p:nvPr/>
        </p:nvSpPr>
        <p:spPr>
          <a:xfrm>
            <a:off x="1698625" y="4522850"/>
            <a:ext cx="1654200" cy="1066800"/>
          </a:xfrm>
          <a:prstGeom prst="rect">
            <a:avLst/>
          </a:prstGeom>
          <a:solidFill>
            <a:srgbClr val="9FC5E8"/>
          </a:solidFill>
          <a:ln w="9525" cap="flat" cmpd="sng">
            <a:solidFill>
              <a:srgbClr val="6FA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p:nvPr/>
        </p:nvSpPr>
        <p:spPr>
          <a:xfrm>
            <a:off x="5435700" y="4393400"/>
            <a:ext cx="1492200" cy="1222500"/>
          </a:xfrm>
          <a:prstGeom prst="rect">
            <a:avLst/>
          </a:prstGeom>
          <a:solidFill>
            <a:srgbClr val="9FC5E8"/>
          </a:solidFill>
          <a:ln w="9525" cap="flat" cmpd="sng">
            <a:solidFill>
              <a:srgbClr val="6FA8DC"/>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Shape 284"/>
          <p:cNvSpPr/>
          <p:nvPr/>
        </p:nvSpPr>
        <p:spPr>
          <a:xfrm>
            <a:off x="9010775" y="4445000"/>
            <a:ext cx="1492200" cy="1222500"/>
          </a:xfrm>
          <a:prstGeom prst="rect">
            <a:avLst/>
          </a:prstGeom>
          <a:solidFill>
            <a:srgbClr val="9FC5E8"/>
          </a:solidFill>
          <a:ln w="9525" cap="flat" cmpd="sng">
            <a:solidFill>
              <a:srgbClr val="6FA8DC"/>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Shape 285"/>
          <p:cNvSpPr txBox="1"/>
          <p:nvPr/>
        </p:nvSpPr>
        <p:spPr>
          <a:xfrm>
            <a:off x="1587500" y="4775325"/>
            <a:ext cx="2016000" cy="1066800"/>
          </a:xfrm>
          <a:prstGeom prst="rect">
            <a:avLst/>
          </a:prstGeom>
          <a:noFill/>
          <a:ln>
            <a:noFill/>
          </a:ln>
        </p:spPr>
        <p:txBody>
          <a:bodyPr lIns="91425" tIns="91425" rIns="91425" bIns="91425" anchor="t" anchorCtr="0">
            <a:noAutofit/>
          </a:bodyPr>
          <a:lstStyle/>
          <a:p>
            <a:pPr marL="0" lvl="0" indent="0" rtl="0">
              <a:spcBef>
                <a:spcPts val="0"/>
              </a:spcBef>
              <a:buNone/>
            </a:pPr>
            <a:r>
              <a:rPr lang="en-GB" sz="1700"/>
              <a:t>  Login Window							      </a:t>
            </a:r>
          </a:p>
        </p:txBody>
      </p:sp>
      <p:sp>
        <p:nvSpPr>
          <p:cNvPr id="286" name="Shape 286"/>
          <p:cNvSpPr txBox="1"/>
          <p:nvPr/>
        </p:nvSpPr>
        <p:spPr>
          <a:xfrm>
            <a:off x="2905125" y="2921000"/>
            <a:ext cx="9144000" cy="10668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87" name="Shape 287"/>
          <p:cNvSpPr txBox="1"/>
          <p:nvPr/>
        </p:nvSpPr>
        <p:spPr>
          <a:xfrm>
            <a:off x="8929775" y="4683125"/>
            <a:ext cx="1654200" cy="1066800"/>
          </a:xfrm>
          <a:prstGeom prst="rect">
            <a:avLst/>
          </a:prstGeom>
          <a:noFill/>
          <a:ln>
            <a:noFill/>
          </a:ln>
        </p:spPr>
        <p:txBody>
          <a:bodyPr lIns="91425" tIns="91425" rIns="91425" bIns="91425" anchor="t" anchorCtr="0">
            <a:noAutofit/>
          </a:bodyPr>
          <a:lstStyle/>
          <a:p>
            <a:pPr lvl="0" algn="ctr" rtl="0">
              <a:spcBef>
                <a:spcPts val="0"/>
              </a:spcBef>
              <a:buClr>
                <a:schemeClr val="dk1"/>
              </a:buClr>
              <a:buSzPct val="64705"/>
              <a:buFont typeface="Arial"/>
              <a:buNone/>
            </a:pPr>
            <a:r>
              <a:rPr lang="en-GB" sz="1700">
                <a:solidFill>
                  <a:schemeClr val="dk1"/>
                </a:solidFill>
              </a:rPr>
              <a:t>Submission  Page</a:t>
            </a:r>
          </a:p>
        </p:txBody>
      </p:sp>
      <p:sp>
        <p:nvSpPr>
          <p:cNvPr id="288" name="Shape 288"/>
          <p:cNvSpPr txBox="1"/>
          <p:nvPr/>
        </p:nvSpPr>
        <p:spPr>
          <a:xfrm>
            <a:off x="8064500" y="1301750"/>
            <a:ext cx="9144000" cy="10668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a:p>
        </p:txBody>
      </p:sp>
      <p:sp>
        <p:nvSpPr>
          <p:cNvPr id="289" name="Shape 289"/>
          <p:cNvSpPr txBox="1"/>
          <p:nvPr/>
        </p:nvSpPr>
        <p:spPr>
          <a:xfrm>
            <a:off x="5492850" y="4393400"/>
            <a:ext cx="1377900" cy="1066800"/>
          </a:xfrm>
          <a:prstGeom prst="rect">
            <a:avLst/>
          </a:prstGeom>
          <a:noFill/>
          <a:ln>
            <a:noFill/>
          </a:ln>
        </p:spPr>
        <p:txBody>
          <a:bodyPr lIns="91425" tIns="91425" rIns="91425" bIns="91425" anchor="t" anchorCtr="0">
            <a:noAutofit/>
          </a:bodyPr>
          <a:lstStyle/>
          <a:p>
            <a:pPr marL="0" lvl="0" indent="0" algn="ctr" rtl="0">
              <a:spcBef>
                <a:spcPts val="0"/>
              </a:spcBef>
              <a:buNone/>
            </a:pPr>
            <a:endParaRPr sz="1700">
              <a:solidFill>
                <a:schemeClr val="dk1"/>
              </a:solidFill>
            </a:endParaRPr>
          </a:p>
          <a:p>
            <a:pPr marL="0" lvl="0" indent="-69850" algn="ctr">
              <a:spcBef>
                <a:spcPts val="0"/>
              </a:spcBef>
              <a:buClr>
                <a:schemeClr val="dk1"/>
              </a:buClr>
              <a:buSzPct val="64705"/>
              <a:buFont typeface="Arial"/>
              <a:buNone/>
            </a:pPr>
            <a:r>
              <a:rPr lang="en-GB" sz="1700">
                <a:solidFill>
                  <a:schemeClr val="dk1"/>
                </a:solidFill>
              </a:rPr>
              <a:t>Assessment            Page </a:t>
            </a:r>
          </a:p>
        </p:txBody>
      </p:sp>
      <p:sp>
        <p:nvSpPr>
          <p:cNvPr id="290" name="Shape 290"/>
          <p:cNvSpPr/>
          <p:nvPr/>
        </p:nvSpPr>
        <p:spPr>
          <a:xfrm>
            <a:off x="3834687" y="4818050"/>
            <a:ext cx="1176300" cy="4764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7447837" y="4818050"/>
            <a:ext cx="1176300" cy="4764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txBox="1"/>
          <p:nvPr/>
        </p:nvSpPr>
        <p:spPr>
          <a:xfrm>
            <a:off x="3730625" y="4314950"/>
            <a:ext cx="5280000" cy="1066800"/>
          </a:xfrm>
          <a:prstGeom prst="rect">
            <a:avLst/>
          </a:prstGeom>
          <a:noFill/>
          <a:ln>
            <a:noFill/>
          </a:ln>
        </p:spPr>
        <p:txBody>
          <a:bodyPr lIns="91425" tIns="91425" rIns="91425" bIns="91425" anchor="t" anchorCtr="0">
            <a:noAutofit/>
          </a:bodyPr>
          <a:lstStyle/>
          <a:p>
            <a:pPr lvl="0" rtl="0">
              <a:spcBef>
                <a:spcPts val="0"/>
              </a:spcBef>
              <a:buNone/>
            </a:pPr>
            <a:r>
              <a:rPr lang="en-GB"/>
              <a:t>Enter Details, </a:t>
            </a:r>
            <a:br>
              <a:rPr lang="en-GB"/>
            </a:br>
            <a:r>
              <a:rPr lang="en-GB"/>
              <a:t>Click Login</a:t>
            </a:r>
          </a:p>
        </p:txBody>
      </p:sp>
      <p:sp>
        <p:nvSpPr>
          <p:cNvPr id="293" name="Shape 293"/>
          <p:cNvSpPr txBox="1"/>
          <p:nvPr/>
        </p:nvSpPr>
        <p:spPr>
          <a:xfrm>
            <a:off x="7223125" y="4393400"/>
            <a:ext cx="2206500" cy="1066800"/>
          </a:xfrm>
          <a:prstGeom prst="rect">
            <a:avLst/>
          </a:prstGeom>
          <a:noFill/>
          <a:ln>
            <a:noFill/>
          </a:ln>
        </p:spPr>
        <p:txBody>
          <a:bodyPr lIns="91425" tIns="91425" rIns="91425" bIns="91425" anchor="t" anchorCtr="0">
            <a:noAutofit/>
          </a:bodyPr>
          <a:lstStyle/>
          <a:p>
            <a:pPr lvl="0" rtl="0">
              <a:spcBef>
                <a:spcPts val="0"/>
              </a:spcBef>
              <a:buNone/>
            </a:pPr>
            <a:r>
              <a:rPr lang="en-GB"/>
              <a:t>Fill out the answers, </a:t>
            </a:r>
            <a:br>
              <a:rPr lang="en-GB"/>
            </a:br>
            <a:r>
              <a:rPr lang="en-GB"/>
              <a:t>Click Submit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219075" y="-39825"/>
            <a:ext cx="10515600" cy="1325700"/>
          </a:xfrm>
          <a:prstGeom prst="rect">
            <a:avLst/>
          </a:prstGeom>
        </p:spPr>
        <p:txBody>
          <a:bodyPr lIns="91425" tIns="91425" rIns="91425" bIns="91425" anchor="ctr" anchorCtr="0">
            <a:noAutofit/>
          </a:bodyPr>
          <a:lstStyle/>
          <a:p>
            <a:pPr lvl="0" rtl="0">
              <a:spcBef>
                <a:spcPts val="0"/>
              </a:spcBef>
              <a:buNone/>
            </a:pPr>
            <a:r>
              <a:rPr lang="en-GB" sz="4200" b="1">
                <a:solidFill>
                  <a:srgbClr val="0C0C0C"/>
                </a:solidFill>
              </a:rPr>
              <a:t>Parameterized Questions</a:t>
            </a:r>
          </a:p>
        </p:txBody>
      </p:sp>
      <p:sp>
        <p:nvSpPr>
          <p:cNvPr id="300" name="Shape 300"/>
          <p:cNvSpPr txBox="1">
            <a:spLocks noGrp="1"/>
          </p:cNvSpPr>
          <p:nvPr>
            <p:ph type="body" idx="1"/>
          </p:nvPr>
        </p:nvSpPr>
        <p:spPr>
          <a:xfrm>
            <a:off x="219075" y="1111250"/>
            <a:ext cx="10515600" cy="4351200"/>
          </a:xfrm>
          <a:prstGeom prst="rect">
            <a:avLst/>
          </a:prstGeom>
        </p:spPr>
        <p:txBody>
          <a:bodyPr lIns="91425" tIns="91425" rIns="91425" bIns="91425" anchor="t" anchorCtr="0">
            <a:noAutofit/>
          </a:bodyPr>
          <a:lstStyle/>
          <a:p>
            <a:pPr marL="0" lvl="0" indent="0" rtl="0">
              <a:spcBef>
                <a:spcPts val="0"/>
              </a:spcBef>
              <a:buNone/>
            </a:pPr>
            <a:r>
              <a:rPr lang="en-GB"/>
              <a:t>Use of parameters helps with generating variations of same question.</a:t>
            </a:r>
          </a:p>
          <a:p>
            <a:pPr marL="0" lvl="0" indent="0" rtl="0">
              <a:spcBef>
                <a:spcPts val="0"/>
              </a:spcBef>
              <a:buNone/>
            </a:pPr>
            <a:endParaRPr/>
          </a:p>
          <a:p>
            <a:pPr marL="0" lvl="0" indent="0" rtl="0">
              <a:spcBef>
                <a:spcPts val="0"/>
              </a:spcBef>
              <a:buNone/>
            </a:pPr>
            <a:endParaRPr/>
          </a:p>
        </p:txBody>
      </p:sp>
      <p:pic>
        <p:nvPicPr>
          <p:cNvPr id="301" name="Shape 301" descr="Screenshot from 2017-05-08 01-40-41.png"/>
          <p:cNvPicPr preferRelativeResize="0"/>
          <p:nvPr/>
        </p:nvPicPr>
        <p:blipFill rotWithShape="1">
          <a:blip r:embed="rId3">
            <a:alphaModFix/>
          </a:blip>
          <a:srcRect l="22155" t="36552" r="15096" b="16435"/>
          <a:stretch/>
        </p:blipFill>
        <p:spPr>
          <a:xfrm>
            <a:off x="917703" y="2436950"/>
            <a:ext cx="7619998" cy="3224075"/>
          </a:xfrm>
          <a:prstGeom prst="rect">
            <a:avLst/>
          </a:prstGeom>
          <a:noFill/>
          <a:ln>
            <a:noFill/>
          </a:ln>
        </p:spPr>
      </p:pic>
      <p:sp>
        <p:nvSpPr>
          <p:cNvPr id="302" name="Shape 302"/>
          <p:cNvSpPr txBox="1"/>
          <p:nvPr/>
        </p:nvSpPr>
        <p:spPr>
          <a:xfrm>
            <a:off x="3492500" y="1460500"/>
            <a:ext cx="9144000" cy="10668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219075" y="-39825"/>
            <a:ext cx="10515600" cy="1325700"/>
          </a:xfrm>
          <a:prstGeom prst="rect">
            <a:avLst/>
          </a:prstGeom>
        </p:spPr>
        <p:txBody>
          <a:bodyPr lIns="91425" tIns="91425" rIns="91425" bIns="91425" anchor="ctr" anchorCtr="0">
            <a:noAutofit/>
          </a:bodyPr>
          <a:lstStyle/>
          <a:p>
            <a:pPr lvl="0" rtl="0">
              <a:spcBef>
                <a:spcPts val="0"/>
              </a:spcBef>
              <a:buNone/>
            </a:pPr>
            <a:r>
              <a:rPr lang="en-GB" sz="4200" b="1">
                <a:solidFill>
                  <a:srgbClr val="0C0C0C"/>
                </a:solidFill>
              </a:rPr>
              <a:t>Parameterized Questions</a:t>
            </a:r>
          </a:p>
        </p:txBody>
      </p:sp>
      <p:sp>
        <p:nvSpPr>
          <p:cNvPr id="300" name="Shape 300"/>
          <p:cNvSpPr txBox="1">
            <a:spLocks noGrp="1"/>
          </p:cNvSpPr>
          <p:nvPr>
            <p:ph type="body" idx="1"/>
          </p:nvPr>
        </p:nvSpPr>
        <p:spPr>
          <a:xfrm>
            <a:off x="219075" y="1111250"/>
            <a:ext cx="10515600" cy="4351200"/>
          </a:xfrm>
          <a:prstGeom prst="rect">
            <a:avLst/>
          </a:prstGeom>
        </p:spPr>
        <p:txBody>
          <a:bodyPr lIns="91425" tIns="91425" rIns="91425" bIns="91425" anchor="t" anchorCtr="0">
            <a:noAutofit/>
          </a:bodyPr>
          <a:lstStyle/>
          <a:p>
            <a:pPr marL="0" lvl="0" indent="0" rtl="0">
              <a:spcBef>
                <a:spcPts val="0"/>
              </a:spcBef>
              <a:buNone/>
            </a:pPr>
            <a:r>
              <a:rPr lang="en-GB"/>
              <a:t>Use of parameters helps with generating variations of same question.</a:t>
            </a:r>
          </a:p>
          <a:p>
            <a:pPr marL="0" lvl="0" indent="0" rtl="0">
              <a:spcBef>
                <a:spcPts val="0"/>
              </a:spcBef>
              <a:buNone/>
            </a:pPr>
            <a:endParaRPr/>
          </a:p>
          <a:p>
            <a:pPr marL="0" lvl="0" indent="0" rtl="0">
              <a:spcBef>
                <a:spcPts val="0"/>
              </a:spcBef>
              <a:buNone/>
            </a:pPr>
            <a:endParaRPr/>
          </a:p>
        </p:txBody>
      </p:sp>
      <p:sp>
        <p:nvSpPr>
          <p:cNvPr id="302" name="Shape 302"/>
          <p:cNvSpPr txBox="1"/>
          <p:nvPr/>
        </p:nvSpPr>
        <p:spPr>
          <a:xfrm>
            <a:off x="3492500" y="1460500"/>
            <a:ext cx="9144000" cy="10668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303" name="Shape 303" descr="Screenshot from 2017-05-08 01-41-38.png"/>
          <p:cNvPicPr preferRelativeResize="0"/>
          <p:nvPr/>
        </p:nvPicPr>
        <p:blipFill rotWithShape="1">
          <a:blip r:embed="rId3">
            <a:alphaModFix/>
          </a:blip>
          <a:srcRect l="22153" t="36554" r="15758" b="21525"/>
          <a:stretch/>
        </p:blipFill>
        <p:spPr>
          <a:xfrm>
            <a:off x="2201570" y="2617787"/>
            <a:ext cx="7540625" cy="2874825"/>
          </a:xfrm>
          <a:prstGeom prst="rect">
            <a:avLst/>
          </a:prstGeom>
          <a:noFill/>
          <a:ln>
            <a:noFill/>
          </a:ln>
        </p:spPr>
      </p:pic>
    </p:spTree>
    <p:extLst>
      <p:ext uri="{BB962C8B-B14F-4D97-AF65-F5344CB8AC3E}">
        <p14:creationId xmlns:p14="http://schemas.microsoft.com/office/powerpoint/2010/main" val="368828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219075" y="-39825"/>
            <a:ext cx="10515600" cy="1325700"/>
          </a:xfrm>
          <a:prstGeom prst="rect">
            <a:avLst/>
          </a:prstGeom>
        </p:spPr>
        <p:txBody>
          <a:bodyPr lIns="91425" tIns="91425" rIns="91425" bIns="91425" anchor="ctr" anchorCtr="0">
            <a:noAutofit/>
          </a:bodyPr>
          <a:lstStyle/>
          <a:p>
            <a:pPr lvl="0" rtl="0">
              <a:spcBef>
                <a:spcPts val="0"/>
              </a:spcBef>
              <a:buNone/>
            </a:pPr>
            <a:r>
              <a:rPr lang="en-GB" sz="4200" b="1">
                <a:solidFill>
                  <a:srgbClr val="0C0C0C"/>
                </a:solidFill>
              </a:rPr>
              <a:t>Parameterized Questions</a:t>
            </a:r>
          </a:p>
        </p:txBody>
      </p:sp>
      <p:sp>
        <p:nvSpPr>
          <p:cNvPr id="300" name="Shape 300"/>
          <p:cNvSpPr txBox="1">
            <a:spLocks noGrp="1"/>
          </p:cNvSpPr>
          <p:nvPr>
            <p:ph type="body" idx="1"/>
          </p:nvPr>
        </p:nvSpPr>
        <p:spPr>
          <a:xfrm>
            <a:off x="219075" y="1111250"/>
            <a:ext cx="10515600" cy="4351200"/>
          </a:xfrm>
          <a:prstGeom prst="rect">
            <a:avLst/>
          </a:prstGeom>
        </p:spPr>
        <p:txBody>
          <a:bodyPr lIns="91425" tIns="91425" rIns="91425" bIns="91425" anchor="t" anchorCtr="0">
            <a:noAutofit/>
          </a:bodyPr>
          <a:lstStyle/>
          <a:p>
            <a:pPr marL="0" lvl="0" indent="0" rtl="0">
              <a:spcBef>
                <a:spcPts val="0"/>
              </a:spcBef>
              <a:buNone/>
            </a:pPr>
            <a:r>
              <a:rPr lang="en-GB"/>
              <a:t>Use of parameters helps with generating variations of same question.</a:t>
            </a:r>
          </a:p>
          <a:p>
            <a:pPr marL="0" lvl="0" indent="0" rtl="0">
              <a:spcBef>
                <a:spcPts val="0"/>
              </a:spcBef>
              <a:buNone/>
            </a:pPr>
            <a:endParaRPr/>
          </a:p>
          <a:p>
            <a:pPr marL="0" lvl="0" indent="0" rtl="0">
              <a:spcBef>
                <a:spcPts val="0"/>
              </a:spcBef>
              <a:buNone/>
            </a:pPr>
            <a:endParaRPr/>
          </a:p>
        </p:txBody>
      </p:sp>
      <p:sp>
        <p:nvSpPr>
          <p:cNvPr id="302" name="Shape 302"/>
          <p:cNvSpPr txBox="1"/>
          <p:nvPr/>
        </p:nvSpPr>
        <p:spPr>
          <a:xfrm>
            <a:off x="3492500" y="1460500"/>
            <a:ext cx="9144000" cy="10668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304" name="Shape 304" descr="Screenshot from 2017-05-08 01-43-07.png"/>
          <p:cNvPicPr preferRelativeResize="0"/>
          <p:nvPr/>
        </p:nvPicPr>
        <p:blipFill rotWithShape="1">
          <a:blip r:embed="rId3">
            <a:alphaModFix/>
          </a:blip>
          <a:srcRect l="33397" t="20582" r="18367" b="15969"/>
          <a:stretch/>
        </p:blipFill>
        <p:spPr>
          <a:xfrm>
            <a:off x="2422523" y="1993900"/>
            <a:ext cx="5857873" cy="4351200"/>
          </a:xfrm>
          <a:prstGeom prst="rect">
            <a:avLst/>
          </a:prstGeom>
          <a:noFill/>
          <a:ln>
            <a:noFill/>
          </a:ln>
        </p:spPr>
      </p:pic>
    </p:spTree>
    <p:extLst>
      <p:ext uri="{BB962C8B-B14F-4D97-AF65-F5344CB8AC3E}">
        <p14:creationId xmlns:p14="http://schemas.microsoft.com/office/powerpoint/2010/main" val="233895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39175" y="243288"/>
            <a:ext cx="11360700" cy="8349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b="1">
                <a:solidFill>
                  <a:srgbClr val="0C0C0C"/>
                </a:solidFill>
              </a:rPr>
              <a:t>Highly Placed Fruits</a:t>
            </a:r>
          </a:p>
        </p:txBody>
      </p:sp>
      <p:sp>
        <p:nvSpPr>
          <p:cNvPr id="311" name="Shape 311"/>
          <p:cNvSpPr/>
          <p:nvPr/>
        </p:nvSpPr>
        <p:spPr>
          <a:xfrm>
            <a:off x="4712189" y="1078192"/>
            <a:ext cx="4984500" cy="5779800"/>
          </a:xfrm>
          <a:custGeom>
            <a:avLst/>
            <a:gdLst/>
            <a:ahLst/>
            <a:cxnLst/>
            <a:rect l="0" t="0" r="0" b="0"/>
            <a:pathLst>
              <a:path w="120000" h="120000" extrusionOk="0">
                <a:moveTo>
                  <a:pt x="39507" y="119999"/>
                </a:moveTo>
                <a:cubicBezTo>
                  <a:pt x="65517" y="119999"/>
                  <a:pt x="65517" y="119999"/>
                  <a:pt x="65517" y="119999"/>
                </a:cubicBezTo>
                <a:cubicBezTo>
                  <a:pt x="65517" y="119999"/>
                  <a:pt x="64926" y="110163"/>
                  <a:pt x="63743" y="95939"/>
                </a:cubicBezTo>
                <a:cubicBezTo>
                  <a:pt x="62561" y="81715"/>
                  <a:pt x="61970" y="63556"/>
                  <a:pt x="75369" y="56443"/>
                </a:cubicBezTo>
                <a:cubicBezTo>
                  <a:pt x="88768" y="49331"/>
                  <a:pt x="107980" y="49029"/>
                  <a:pt x="116059" y="56443"/>
                </a:cubicBezTo>
                <a:cubicBezTo>
                  <a:pt x="116059" y="56443"/>
                  <a:pt x="100197" y="42976"/>
                  <a:pt x="76354" y="50996"/>
                </a:cubicBezTo>
                <a:cubicBezTo>
                  <a:pt x="76354" y="50996"/>
                  <a:pt x="89852" y="27994"/>
                  <a:pt x="120000" y="34728"/>
                </a:cubicBezTo>
                <a:cubicBezTo>
                  <a:pt x="120000" y="34728"/>
                  <a:pt x="106502" y="30567"/>
                  <a:pt x="93103" y="33896"/>
                </a:cubicBezTo>
                <a:cubicBezTo>
                  <a:pt x="93103" y="33896"/>
                  <a:pt x="100689" y="27162"/>
                  <a:pt x="93793" y="14981"/>
                </a:cubicBezTo>
                <a:cubicBezTo>
                  <a:pt x="93793" y="14981"/>
                  <a:pt x="101182" y="30416"/>
                  <a:pt x="80886" y="39571"/>
                </a:cubicBezTo>
                <a:cubicBezTo>
                  <a:pt x="70344" y="44337"/>
                  <a:pt x="62266" y="56443"/>
                  <a:pt x="62266" y="56443"/>
                </a:cubicBezTo>
                <a:cubicBezTo>
                  <a:pt x="62266" y="56443"/>
                  <a:pt x="54285" y="17856"/>
                  <a:pt x="80886" y="15737"/>
                </a:cubicBezTo>
                <a:cubicBezTo>
                  <a:pt x="80886" y="15737"/>
                  <a:pt x="65812" y="15510"/>
                  <a:pt x="59901" y="27238"/>
                </a:cubicBezTo>
                <a:cubicBezTo>
                  <a:pt x="59901" y="27238"/>
                  <a:pt x="54876" y="0"/>
                  <a:pt x="30837" y="1967"/>
                </a:cubicBezTo>
                <a:cubicBezTo>
                  <a:pt x="30837" y="1967"/>
                  <a:pt x="51330" y="605"/>
                  <a:pt x="53300" y="24060"/>
                </a:cubicBezTo>
                <a:cubicBezTo>
                  <a:pt x="53300" y="24060"/>
                  <a:pt x="47487" y="14981"/>
                  <a:pt x="31625" y="16418"/>
                </a:cubicBezTo>
                <a:cubicBezTo>
                  <a:pt x="15862" y="17856"/>
                  <a:pt x="11133" y="8095"/>
                  <a:pt x="11133" y="8095"/>
                </a:cubicBezTo>
                <a:cubicBezTo>
                  <a:pt x="11133" y="8095"/>
                  <a:pt x="15172" y="17326"/>
                  <a:pt x="31625" y="18158"/>
                </a:cubicBezTo>
                <a:cubicBezTo>
                  <a:pt x="48177" y="19066"/>
                  <a:pt x="54679" y="28600"/>
                  <a:pt x="54876" y="33896"/>
                </a:cubicBezTo>
                <a:cubicBezTo>
                  <a:pt x="55073" y="39192"/>
                  <a:pt x="56847" y="68398"/>
                  <a:pt x="56847" y="68398"/>
                </a:cubicBezTo>
                <a:cubicBezTo>
                  <a:pt x="56847" y="68398"/>
                  <a:pt x="47783" y="58032"/>
                  <a:pt x="37142" y="52433"/>
                </a:cubicBezTo>
                <a:cubicBezTo>
                  <a:pt x="26502" y="46759"/>
                  <a:pt x="22561" y="38587"/>
                  <a:pt x="29458" y="30794"/>
                </a:cubicBezTo>
                <a:cubicBezTo>
                  <a:pt x="29458" y="30794"/>
                  <a:pt x="20985" y="37377"/>
                  <a:pt x="27093" y="49029"/>
                </a:cubicBezTo>
                <a:cubicBezTo>
                  <a:pt x="27093" y="49029"/>
                  <a:pt x="13300" y="44791"/>
                  <a:pt x="0" y="50088"/>
                </a:cubicBezTo>
                <a:cubicBezTo>
                  <a:pt x="0" y="50088"/>
                  <a:pt x="18916" y="44337"/>
                  <a:pt x="31625" y="53720"/>
                </a:cubicBezTo>
                <a:cubicBezTo>
                  <a:pt x="44433" y="63102"/>
                  <a:pt x="50541" y="74148"/>
                  <a:pt x="50541" y="74148"/>
                </a:cubicBezTo>
                <a:cubicBezTo>
                  <a:pt x="50541" y="74148"/>
                  <a:pt x="29261" y="67036"/>
                  <a:pt x="12315" y="78537"/>
                </a:cubicBezTo>
                <a:cubicBezTo>
                  <a:pt x="12315" y="78537"/>
                  <a:pt x="42463" y="67036"/>
                  <a:pt x="49359" y="79445"/>
                </a:cubicBezTo>
                <a:cubicBezTo>
                  <a:pt x="56256" y="91853"/>
                  <a:pt x="54285" y="108953"/>
                  <a:pt x="39507" y="119999"/>
                </a:cubicBezTo>
                <a:close/>
              </a:path>
            </a:pathLst>
          </a:custGeom>
          <a:solidFill>
            <a:srgbClr val="999999"/>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2" name="Shape 312"/>
          <p:cNvSpPr/>
          <p:nvPr/>
        </p:nvSpPr>
        <p:spPr>
          <a:xfrm>
            <a:off x="6266212" y="3985075"/>
            <a:ext cx="1656299" cy="1318200"/>
          </a:xfrm>
          <a:prstGeom prst="ellipse">
            <a:avLst/>
          </a:prstGeom>
          <a:solidFill>
            <a:schemeClr val="dk2"/>
          </a:solidFill>
          <a:ln>
            <a:noFill/>
          </a:ln>
        </p:spPr>
        <p:txBody>
          <a:bodyPr lIns="91425" tIns="45700" rIns="91425" bIns="45700" anchor="ctr" anchorCtr="0">
            <a:noAutofit/>
          </a:bodyPr>
          <a:lstStyle/>
          <a:p>
            <a:pPr marL="0" marR="0" lvl="0" indent="0" algn="ctr" rtl="0">
              <a:lnSpc>
                <a:spcPct val="150000"/>
              </a:lnSpc>
              <a:spcBef>
                <a:spcPts val="0"/>
              </a:spcBef>
              <a:buSzPct val="25000"/>
              <a:buNone/>
            </a:pPr>
            <a:r>
              <a:rPr lang="en-GB" sz="2300" b="1">
                <a:solidFill>
                  <a:schemeClr val="lt1"/>
                </a:solidFill>
                <a:latin typeface="Calibri"/>
                <a:ea typeface="Calibri"/>
                <a:cs typeface="Calibri"/>
                <a:sym typeface="Calibri"/>
              </a:rPr>
              <a:t>OQS</a:t>
            </a:r>
          </a:p>
        </p:txBody>
      </p:sp>
      <p:grpSp>
        <p:nvGrpSpPr>
          <p:cNvPr id="313" name="Shape 313"/>
          <p:cNvGrpSpPr/>
          <p:nvPr/>
        </p:nvGrpSpPr>
        <p:grpSpPr>
          <a:xfrm>
            <a:off x="5929199" y="469102"/>
            <a:ext cx="2330310" cy="708188"/>
            <a:chOff x="3895925" y="1885950"/>
            <a:chExt cx="2563316" cy="778999"/>
          </a:xfrm>
        </p:grpSpPr>
        <p:sp>
          <p:nvSpPr>
            <p:cNvPr id="314" name="Shape 314"/>
            <p:cNvSpPr/>
            <p:nvPr/>
          </p:nvSpPr>
          <p:spPr>
            <a:xfrm>
              <a:off x="3895925" y="1885950"/>
              <a:ext cx="720000" cy="720000"/>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315" name="Shape 315"/>
            <p:cNvSpPr txBox="1"/>
            <p:nvPr/>
          </p:nvSpPr>
          <p:spPr>
            <a:xfrm>
              <a:off x="4607641" y="2424949"/>
              <a:ext cx="1851600" cy="240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Single Page View for question Addition</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GB" sz="4200" b="1">
                <a:solidFill>
                  <a:srgbClr val="0C0C0C"/>
                </a:solidFill>
              </a:rPr>
              <a:t>Single Page View (SPV) Architecture</a:t>
            </a:r>
          </a:p>
        </p:txBody>
      </p:sp>
      <p:sp>
        <p:nvSpPr>
          <p:cNvPr id="322" name="Shape 322"/>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0" lvl="0" indent="0" rtl="0">
              <a:spcBef>
                <a:spcPts val="0"/>
              </a:spcBef>
              <a:buNone/>
            </a:pPr>
            <a:r>
              <a:rPr lang="en-GB"/>
              <a:t>One of the key aspects - Make Question Addition Facility as smooth as possible by inculcating, SPV wherever possible.</a:t>
            </a:r>
          </a:p>
          <a:p>
            <a:pPr marL="0" lvl="0" indent="0">
              <a:spcBef>
                <a:spcPts val="0"/>
              </a:spcBef>
              <a:buNone/>
            </a:pPr>
            <a:endParaRPr/>
          </a:p>
          <a:p>
            <a:pPr marL="0" lvl="0" indent="0" rtl="0">
              <a:spcBef>
                <a:spcPts val="0"/>
              </a:spcBef>
              <a:buNone/>
            </a:pPr>
            <a:r>
              <a:rPr lang="en-GB"/>
              <a:t>The number of steps(page clicks) have been tried to reduce to as minimum as possible, However, One Single SPV wasn’t completely implemented.</a:t>
            </a:r>
          </a:p>
          <a:p>
            <a:pPr marL="0" lvl="0" indent="0" rtl="0">
              <a:spcBef>
                <a:spcPts val="0"/>
              </a:spcBef>
              <a:buNone/>
            </a:pPr>
            <a:endParaRPr/>
          </a:p>
          <a:p>
            <a:pPr marL="0" lvl="0" indent="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408750" y="1349475"/>
            <a:ext cx="10515600" cy="4351200"/>
          </a:xfrm>
          <a:prstGeom prst="rect">
            <a:avLst/>
          </a:prstGeom>
        </p:spPr>
        <p:txBody>
          <a:bodyPr lIns="91425" tIns="91425" rIns="91425" bIns="91425" anchor="t" anchorCtr="0">
            <a:noAutofit/>
          </a:bodyPr>
          <a:lstStyle/>
          <a:p>
            <a:pPr marL="0" lvl="0" indent="0" rtl="0">
              <a:spcBef>
                <a:spcPts val="0"/>
              </a:spcBef>
              <a:buNone/>
            </a:pPr>
            <a:endParaRPr/>
          </a:p>
          <a:p>
            <a:pPr marL="0" lvl="0" indent="0" rtl="0">
              <a:spcBef>
                <a:spcPts val="0"/>
              </a:spcBef>
              <a:buNone/>
            </a:pPr>
            <a:r>
              <a:rPr lang="en-GB"/>
              <a:t>Uploading from a file facility has been added. </a:t>
            </a:r>
          </a:p>
          <a:p>
            <a:pPr marL="0" lvl="0" indent="0" rtl="0">
              <a:spcBef>
                <a:spcPts val="0"/>
              </a:spcBef>
              <a:buNone/>
            </a:pPr>
            <a:endParaRPr/>
          </a:p>
          <a:p>
            <a:pPr marL="0" lvl="0" indent="0" rtl="0">
              <a:spcBef>
                <a:spcPts val="0"/>
              </a:spcBef>
              <a:buNone/>
            </a:pPr>
            <a:endParaRPr/>
          </a:p>
        </p:txBody>
      </p:sp>
      <p:pic>
        <p:nvPicPr>
          <p:cNvPr id="329" name="Shape 329" descr="Screenshot from 2017-05-08 03-07-14.png"/>
          <p:cNvPicPr preferRelativeResize="0"/>
          <p:nvPr/>
        </p:nvPicPr>
        <p:blipFill rotWithShape="1">
          <a:blip r:embed="rId3">
            <a:alphaModFix/>
          </a:blip>
          <a:srcRect l="22546" t="42824" r="58237" b="50925"/>
          <a:stretch/>
        </p:blipFill>
        <p:spPr>
          <a:xfrm>
            <a:off x="408750" y="4524375"/>
            <a:ext cx="3025061" cy="555624"/>
          </a:xfrm>
          <a:prstGeom prst="rect">
            <a:avLst/>
          </a:prstGeom>
          <a:noFill/>
          <a:ln>
            <a:noFill/>
          </a:ln>
        </p:spPr>
      </p:pic>
      <p:pic>
        <p:nvPicPr>
          <p:cNvPr id="330" name="Shape 330" descr="Screenshot from 2017-05-08 03-08-14.png"/>
          <p:cNvPicPr preferRelativeResize="0"/>
          <p:nvPr/>
        </p:nvPicPr>
        <p:blipFill>
          <a:blip r:embed="rId4">
            <a:alphaModFix/>
          </a:blip>
          <a:stretch>
            <a:fillRect/>
          </a:stretch>
        </p:blipFill>
        <p:spPr>
          <a:xfrm>
            <a:off x="4802196" y="3824944"/>
            <a:ext cx="2897174" cy="1636049"/>
          </a:xfrm>
          <a:prstGeom prst="rect">
            <a:avLst/>
          </a:prstGeom>
          <a:noFill/>
          <a:ln>
            <a:noFill/>
          </a:ln>
        </p:spPr>
      </p:pic>
      <p:pic>
        <p:nvPicPr>
          <p:cNvPr id="331" name="Shape 331" descr="Screenshot from 2017-05-08 03-08-19.png"/>
          <p:cNvPicPr preferRelativeResize="0"/>
          <p:nvPr/>
        </p:nvPicPr>
        <p:blipFill rotWithShape="1">
          <a:blip r:embed="rId5">
            <a:alphaModFix/>
          </a:blip>
          <a:srcRect l="21636" t="42360" r="54507" b="51158"/>
          <a:stretch/>
        </p:blipFill>
        <p:spPr>
          <a:xfrm>
            <a:off x="8715373" y="4524375"/>
            <a:ext cx="2897174" cy="444499"/>
          </a:xfrm>
          <a:prstGeom prst="rect">
            <a:avLst/>
          </a:prstGeom>
          <a:noFill/>
          <a:ln>
            <a:noFill/>
          </a:ln>
        </p:spPr>
      </p:pic>
      <p:sp>
        <p:nvSpPr>
          <p:cNvPr id="332" name="Shape 332"/>
          <p:cNvSpPr txBox="1"/>
          <p:nvPr/>
        </p:nvSpPr>
        <p:spPr>
          <a:xfrm>
            <a:off x="1143000" y="5080000"/>
            <a:ext cx="1936800" cy="555600"/>
          </a:xfrm>
          <a:prstGeom prst="rect">
            <a:avLst/>
          </a:prstGeom>
          <a:noFill/>
          <a:ln>
            <a:noFill/>
          </a:ln>
        </p:spPr>
        <p:txBody>
          <a:bodyPr lIns="91425" tIns="91425" rIns="91425" bIns="91425" anchor="t" anchorCtr="0">
            <a:noAutofit/>
          </a:bodyPr>
          <a:lstStyle/>
          <a:p>
            <a:pPr lvl="0">
              <a:spcBef>
                <a:spcPts val="0"/>
              </a:spcBef>
              <a:buNone/>
            </a:pPr>
            <a:r>
              <a:rPr lang="en-GB" sz="1800"/>
              <a:t>Click above link </a:t>
            </a:r>
          </a:p>
        </p:txBody>
      </p:sp>
      <p:sp>
        <p:nvSpPr>
          <p:cNvPr id="333" name="Shape 333"/>
          <p:cNvSpPr/>
          <p:nvPr/>
        </p:nvSpPr>
        <p:spPr>
          <a:xfrm>
            <a:off x="3663950" y="4524325"/>
            <a:ext cx="908100" cy="444600"/>
          </a:xfrm>
          <a:prstGeom prst="rightArrow">
            <a:avLst>
              <a:gd name="adj1" fmla="val 50000"/>
              <a:gd name="adj2" fmla="val 50000"/>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txBox="1"/>
          <p:nvPr/>
        </p:nvSpPr>
        <p:spPr>
          <a:xfrm>
            <a:off x="4921250" y="5683250"/>
            <a:ext cx="2778000" cy="793800"/>
          </a:xfrm>
          <a:prstGeom prst="rect">
            <a:avLst/>
          </a:prstGeom>
          <a:noFill/>
          <a:ln>
            <a:noFill/>
          </a:ln>
        </p:spPr>
        <p:txBody>
          <a:bodyPr lIns="91425" tIns="91425" rIns="91425" bIns="91425" anchor="t" anchorCtr="0">
            <a:noAutofit/>
          </a:bodyPr>
          <a:lstStyle/>
          <a:p>
            <a:pPr lvl="0">
              <a:spcBef>
                <a:spcPts val="0"/>
              </a:spcBef>
              <a:buNone/>
            </a:pPr>
            <a:r>
              <a:rPr lang="en-GB" sz="1600"/>
              <a:t>Add Questions in Text Editor </a:t>
            </a:r>
          </a:p>
          <a:p>
            <a:pPr lvl="0">
              <a:spcBef>
                <a:spcPts val="0"/>
              </a:spcBef>
              <a:buNone/>
            </a:pPr>
            <a:r>
              <a:rPr lang="en-GB" sz="1600"/>
              <a:t>in required format</a:t>
            </a:r>
          </a:p>
        </p:txBody>
      </p:sp>
      <p:sp>
        <p:nvSpPr>
          <p:cNvPr id="335" name="Shape 335"/>
          <p:cNvSpPr txBox="1"/>
          <p:nvPr/>
        </p:nvSpPr>
        <p:spPr>
          <a:xfrm>
            <a:off x="9159875" y="5024500"/>
            <a:ext cx="2556000" cy="555600"/>
          </a:xfrm>
          <a:prstGeom prst="rect">
            <a:avLst/>
          </a:prstGeom>
          <a:noFill/>
          <a:ln>
            <a:noFill/>
          </a:ln>
        </p:spPr>
        <p:txBody>
          <a:bodyPr lIns="91425" tIns="91425" rIns="91425" bIns="91425" anchor="t" anchorCtr="0">
            <a:noAutofit/>
          </a:bodyPr>
          <a:lstStyle/>
          <a:p>
            <a:pPr lvl="0">
              <a:spcBef>
                <a:spcPts val="0"/>
              </a:spcBef>
              <a:buNone/>
            </a:pPr>
            <a:r>
              <a:rPr lang="en-GB" sz="1800"/>
              <a:t>Click Above Link</a:t>
            </a:r>
          </a:p>
        </p:txBody>
      </p:sp>
      <p:sp>
        <p:nvSpPr>
          <p:cNvPr id="336" name="Shape 336"/>
          <p:cNvSpPr/>
          <p:nvPr/>
        </p:nvSpPr>
        <p:spPr>
          <a:xfrm>
            <a:off x="7807275" y="4524325"/>
            <a:ext cx="908100" cy="444600"/>
          </a:xfrm>
          <a:prstGeom prst="rightArrow">
            <a:avLst>
              <a:gd name="adj1" fmla="val 50000"/>
              <a:gd name="adj2" fmla="val 50000"/>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txBox="1"/>
          <p:nvPr/>
        </p:nvSpPr>
        <p:spPr>
          <a:xfrm>
            <a:off x="222250" y="142875"/>
            <a:ext cx="4921200" cy="1206600"/>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GB" sz="4200" b="1">
                <a:solidFill>
                  <a:srgbClr val="0C0C0C"/>
                </a:solidFill>
                <a:latin typeface="Calibri"/>
                <a:ea typeface="Calibri"/>
                <a:cs typeface="Calibri"/>
                <a:sym typeface="Calibri"/>
              </a:rPr>
              <a:t>Alternative 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Shape 343"/>
          <p:cNvGrpSpPr/>
          <p:nvPr/>
        </p:nvGrpSpPr>
        <p:grpSpPr>
          <a:xfrm rot="10800000">
            <a:off x="9853962" y="1395826"/>
            <a:ext cx="1692428" cy="829732"/>
            <a:chOff x="251984" y="328641"/>
            <a:chExt cx="2490787" cy="1221138"/>
          </a:xfrm>
        </p:grpSpPr>
        <p:sp>
          <p:nvSpPr>
            <p:cNvPr id="344" name="Shape 344"/>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45" name="Shape 345"/>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grpSp>
        <p:nvGrpSpPr>
          <p:cNvPr id="346" name="Shape 346"/>
          <p:cNvGrpSpPr/>
          <p:nvPr/>
        </p:nvGrpSpPr>
        <p:grpSpPr>
          <a:xfrm rot="10800000">
            <a:off x="5531862" y="2302945"/>
            <a:ext cx="1692428" cy="829732"/>
            <a:chOff x="251984" y="328641"/>
            <a:chExt cx="2490787" cy="1221138"/>
          </a:xfrm>
        </p:grpSpPr>
        <p:sp>
          <p:nvSpPr>
            <p:cNvPr id="347" name="Shape 347"/>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48" name="Shape 348"/>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grpSp>
        <p:nvGrpSpPr>
          <p:cNvPr id="349" name="Shape 349"/>
          <p:cNvGrpSpPr/>
          <p:nvPr/>
        </p:nvGrpSpPr>
        <p:grpSpPr>
          <a:xfrm>
            <a:off x="574127" y="1627979"/>
            <a:ext cx="1692428" cy="829732"/>
            <a:chOff x="251984" y="328641"/>
            <a:chExt cx="2490787" cy="1221138"/>
          </a:xfrm>
        </p:grpSpPr>
        <p:sp>
          <p:nvSpPr>
            <p:cNvPr id="350" name="Shape 350"/>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1" name="Shape 351"/>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sp>
        <p:nvSpPr>
          <p:cNvPr id="352" name="Shape 352"/>
          <p:cNvSpPr/>
          <p:nvPr/>
        </p:nvSpPr>
        <p:spPr>
          <a:xfrm flipH="1">
            <a:off x="0" y="3520342"/>
            <a:ext cx="12192000" cy="1229458"/>
          </a:xfrm>
          <a:custGeom>
            <a:avLst/>
            <a:gdLst/>
            <a:ahLst/>
            <a:cxnLst/>
            <a:rect l="0" t="0" r="0" b="0"/>
            <a:pathLst>
              <a:path w="120000" h="120000" extrusionOk="0">
                <a:moveTo>
                  <a:pt x="0" y="120000"/>
                </a:moveTo>
                <a:cubicBezTo>
                  <a:pt x="120000" y="120000"/>
                  <a:pt x="120000" y="120000"/>
                  <a:pt x="120000" y="120000"/>
                </a:cubicBezTo>
                <a:cubicBezTo>
                  <a:pt x="120000" y="53664"/>
                  <a:pt x="93150" y="0"/>
                  <a:pt x="60000" y="0"/>
                </a:cubicBezTo>
                <a:cubicBezTo>
                  <a:pt x="26850" y="0"/>
                  <a:pt x="0" y="53664"/>
                  <a:pt x="0" y="120000"/>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3" name="Shape 353"/>
          <p:cNvSpPr/>
          <p:nvPr/>
        </p:nvSpPr>
        <p:spPr>
          <a:xfrm flipH="1">
            <a:off x="8508110" y="3912928"/>
            <a:ext cx="89277" cy="326347"/>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4" name="Shape 354"/>
          <p:cNvSpPr/>
          <p:nvPr/>
        </p:nvSpPr>
        <p:spPr>
          <a:xfrm flipH="1">
            <a:off x="8550044" y="2709318"/>
            <a:ext cx="358066" cy="1218149"/>
          </a:xfrm>
          <a:custGeom>
            <a:avLst/>
            <a:gdLst/>
            <a:ahLst/>
            <a:cxnLst/>
            <a:rect l="0" t="0" r="0" b="0"/>
            <a:pathLst>
              <a:path w="120000" h="120000" extrusionOk="0">
                <a:moveTo>
                  <a:pt x="0" y="84263"/>
                </a:moveTo>
                <a:cubicBezTo>
                  <a:pt x="0" y="103824"/>
                  <a:pt x="53617" y="120000"/>
                  <a:pt x="120000" y="120000"/>
                </a:cubicBezTo>
                <a:cubicBezTo>
                  <a:pt x="120000" y="0"/>
                  <a:pt x="120000" y="0"/>
                  <a:pt x="120000" y="0"/>
                </a:cubicBezTo>
                <a:cubicBezTo>
                  <a:pt x="120000" y="0"/>
                  <a:pt x="0" y="64702"/>
                  <a:pt x="0" y="84263"/>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5" name="Shape 355"/>
          <p:cNvSpPr/>
          <p:nvPr/>
        </p:nvSpPr>
        <p:spPr>
          <a:xfrm flipH="1">
            <a:off x="8187140" y="2709318"/>
            <a:ext cx="362905" cy="1218149"/>
          </a:xfrm>
          <a:custGeom>
            <a:avLst/>
            <a:gdLst/>
            <a:ahLst/>
            <a:cxnLst/>
            <a:rect l="0" t="0" r="0" b="0"/>
            <a:pathLst>
              <a:path w="120000" h="120000" extrusionOk="0">
                <a:moveTo>
                  <a:pt x="120000" y="84263"/>
                </a:moveTo>
                <a:cubicBezTo>
                  <a:pt x="120000" y="64702"/>
                  <a:pt x="0" y="0"/>
                  <a:pt x="0" y="0"/>
                </a:cubicBezTo>
                <a:cubicBezTo>
                  <a:pt x="0" y="120000"/>
                  <a:pt x="0" y="120000"/>
                  <a:pt x="0" y="120000"/>
                </a:cubicBezTo>
                <a:cubicBezTo>
                  <a:pt x="66947" y="120000"/>
                  <a:pt x="120000" y="103824"/>
                  <a:pt x="120000" y="84263"/>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6" name="Shape 356"/>
          <p:cNvSpPr/>
          <p:nvPr/>
        </p:nvSpPr>
        <p:spPr>
          <a:xfrm flipH="1">
            <a:off x="974199" y="4058330"/>
            <a:ext cx="85484" cy="371582"/>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7" name="Shape 357"/>
          <p:cNvSpPr/>
          <p:nvPr/>
        </p:nvSpPr>
        <p:spPr>
          <a:xfrm flipH="1">
            <a:off x="1024198" y="2670544"/>
            <a:ext cx="416131" cy="1397478"/>
          </a:xfrm>
          <a:custGeom>
            <a:avLst/>
            <a:gdLst/>
            <a:ahLst/>
            <a:cxnLst/>
            <a:rect l="0" t="0" r="0" b="0"/>
            <a:pathLst>
              <a:path w="120000" h="120000" extrusionOk="0">
                <a:moveTo>
                  <a:pt x="0" y="84262"/>
                </a:moveTo>
                <a:cubicBezTo>
                  <a:pt x="0" y="104262"/>
                  <a:pt x="53944" y="120000"/>
                  <a:pt x="120000" y="120000"/>
                </a:cubicBezTo>
                <a:cubicBezTo>
                  <a:pt x="120000" y="0"/>
                  <a:pt x="120000" y="0"/>
                  <a:pt x="120000" y="0"/>
                </a:cubicBezTo>
                <a:cubicBezTo>
                  <a:pt x="120000" y="0"/>
                  <a:pt x="0" y="64590"/>
                  <a:pt x="0" y="84262"/>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8" name="Shape 358"/>
          <p:cNvSpPr/>
          <p:nvPr/>
        </p:nvSpPr>
        <p:spPr>
          <a:xfrm flipH="1">
            <a:off x="609681" y="2670544"/>
            <a:ext cx="414518" cy="1397478"/>
          </a:xfrm>
          <a:custGeom>
            <a:avLst/>
            <a:gdLst/>
            <a:ahLst/>
            <a:cxnLst/>
            <a:rect l="0" t="0" r="0" b="0"/>
            <a:pathLst>
              <a:path w="120000" h="120000" extrusionOk="0">
                <a:moveTo>
                  <a:pt x="120000" y="84262"/>
                </a:moveTo>
                <a:cubicBezTo>
                  <a:pt x="120000" y="64590"/>
                  <a:pt x="0" y="0"/>
                  <a:pt x="0" y="0"/>
                </a:cubicBezTo>
                <a:cubicBezTo>
                  <a:pt x="0" y="120000"/>
                  <a:pt x="0" y="120000"/>
                  <a:pt x="0" y="120000"/>
                </a:cubicBezTo>
                <a:cubicBezTo>
                  <a:pt x="66055" y="120000"/>
                  <a:pt x="120000" y="104262"/>
                  <a:pt x="120000" y="84262"/>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59" name="Shape 359"/>
          <p:cNvSpPr/>
          <p:nvPr/>
        </p:nvSpPr>
        <p:spPr>
          <a:xfrm flipH="1">
            <a:off x="5838739" y="3788039"/>
            <a:ext cx="77419" cy="29937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0" name="Shape 360"/>
          <p:cNvSpPr/>
          <p:nvPr/>
        </p:nvSpPr>
        <p:spPr>
          <a:xfrm flipH="1">
            <a:off x="5874225" y="2770710"/>
            <a:ext cx="311291"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1" name="Shape 361"/>
          <p:cNvSpPr/>
          <p:nvPr/>
        </p:nvSpPr>
        <p:spPr>
          <a:xfrm flipH="1">
            <a:off x="5564545" y="2770710"/>
            <a:ext cx="309679"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2" name="Shape 362"/>
          <p:cNvSpPr/>
          <p:nvPr/>
        </p:nvSpPr>
        <p:spPr>
          <a:xfrm flipH="1">
            <a:off x="3509693" y="3975935"/>
            <a:ext cx="110204" cy="26980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3" name="Shape 363"/>
          <p:cNvSpPr/>
          <p:nvPr/>
        </p:nvSpPr>
        <p:spPr>
          <a:xfrm flipH="1">
            <a:off x="3543566" y="2929038"/>
            <a:ext cx="312905"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4" name="Shape 364"/>
          <p:cNvSpPr/>
          <p:nvPr/>
        </p:nvSpPr>
        <p:spPr>
          <a:xfrm flipH="1">
            <a:off x="3235501" y="2929038"/>
            <a:ext cx="308066"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5" name="Shape 365"/>
          <p:cNvSpPr/>
          <p:nvPr/>
        </p:nvSpPr>
        <p:spPr>
          <a:xfrm flipH="1">
            <a:off x="10906507" y="4058330"/>
            <a:ext cx="116699" cy="26980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6" name="Shape 366"/>
          <p:cNvSpPr/>
          <p:nvPr/>
        </p:nvSpPr>
        <p:spPr>
          <a:xfrm flipH="1">
            <a:off x="10941993" y="3011433"/>
            <a:ext cx="311291"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7" name="Shape 367"/>
          <p:cNvSpPr/>
          <p:nvPr/>
        </p:nvSpPr>
        <p:spPr>
          <a:xfrm flipH="1">
            <a:off x="10632313" y="3011433"/>
            <a:ext cx="309679"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368" name="Shape 368"/>
          <p:cNvSpPr/>
          <p:nvPr/>
        </p:nvSpPr>
        <p:spPr>
          <a:xfrm>
            <a:off x="0" y="4552085"/>
            <a:ext cx="12192000" cy="2305914"/>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69" name="Shape 369"/>
          <p:cNvSpPr txBox="1"/>
          <p:nvPr/>
        </p:nvSpPr>
        <p:spPr>
          <a:xfrm>
            <a:off x="1108940" y="5082541"/>
            <a:ext cx="2213459" cy="1089660"/>
          </a:xfrm>
          <a:prstGeom prst="rect">
            <a:avLst/>
          </a:prstGeom>
          <a:noFill/>
          <a:ln>
            <a:noFill/>
          </a:ln>
        </p:spPr>
        <p:txBody>
          <a:bodyPr lIns="121900" tIns="60950" rIns="121900" bIns="60950" anchor="t" anchorCtr="0">
            <a:noAutofit/>
          </a:bodyPr>
          <a:lstStyle/>
          <a:p>
            <a:pPr marL="0" marR="0" lvl="0" indent="0" algn="l" rtl="0">
              <a:lnSpc>
                <a:spcPct val="150000"/>
              </a:lnSpc>
              <a:spcBef>
                <a:spcPts val="0"/>
              </a:spcBef>
              <a:buClr>
                <a:schemeClr val="lt1"/>
              </a:buClr>
              <a:buSzPct val="25000"/>
              <a:buFont typeface="Arial"/>
              <a:buNone/>
            </a:pPr>
            <a:r>
              <a:rPr lang="en-GB" sz="1300" b="1">
                <a:solidFill>
                  <a:schemeClr val="lt1"/>
                </a:solidFill>
                <a:latin typeface="Calibri"/>
                <a:ea typeface="Calibri"/>
                <a:cs typeface="Calibri"/>
                <a:sym typeface="Calibri"/>
              </a:rPr>
              <a:t>Inculcate Single Page View Architecture in each aspect of question addition</a:t>
            </a:r>
          </a:p>
        </p:txBody>
      </p:sp>
      <p:sp>
        <p:nvSpPr>
          <p:cNvPr id="370" name="Shape 370"/>
          <p:cNvSpPr txBox="1"/>
          <p:nvPr/>
        </p:nvSpPr>
        <p:spPr>
          <a:xfrm>
            <a:off x="3694508"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Add a log file that stores every action for each instructor and Student.</a:t>
            </a:r>
          </a:p>
        </p:txBody>
      </p:sp>
      <p:sp>
        <p:nvSpPr>
          <p:cNvPr id="371" name="Shape 371"/>
          <p:cNvSpPr txBox="1"/>
          <p:nvPr/>
        </p:nvSpPr>
        <p:spPr>
          <a:xfrm>
            <a:off x="6219341"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Make quiz scoring more flexible by using Natural Language Processing for checking students’ answers in SA and FIB</a:t>
            </a:r>
          </a:p>
        </p:txBody>
      </p:sp>
      <p:sp>
        <p:nvSpPr>
          <p:cNvPr id="372" name="Shape 372"/>
          <p:cNvSpPr txBox="1"/>
          <p:nvPr/>
        </p:nvSpPr>
        <p:spPr>
          <a:xfrm>
            <a:off x="8729015"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Facility of giving instant feedback for each wrong answer by a student.</a:t>
            </a:r>
          </a:p>
        </p:txBody>
      </p:sp>
      <p:grpSp>
        <p:nvGrpSpPr>
          <p:cNvPr id="373" name="Shape 373"/>
          <p:cNvGrpSpPr/>
          <p:nvPr/>
        </p:nvGrpSpPr>
        <p:grpSpPr>
          <a:xfrm>
            <a:off x="4207644" y="2302946"/>
            <a:ext cx="1117599" cy="2249140"/>
            <a:chOff x="3155733" y="1727208"/>
            <a:chExt cx="838199" cy="1686855"/>
          </a:xfrm>
        </p:grpSpPr>
        <p:cxnSp>
          <p:nvCxnSpPr>
            <p:cNvPr id="374" name="Shape 374"/>
            <p:cNvCxnSpPr/>
            <p:nvPr/>
          </p:nvCxnSpPr>
          <p:spPr>
            <a:xfrm>
              <a:off x="3581842" y="2521280"/>
              <a:ext cx="0" cy="892783"/>
            </a:xfrm>
            <a:prstGeom prst="straightConnector1">
              <a:avLst/>
            </a:prstGeom>
            <a:noFill/>
            <a:ln w="9525" cap="flat" cmpd="sng">
              <a:solidFill>
                <a:schemeClr val="dk1"/>
              </a:solidFill>
              <a:prstDash val="dot"/>
              <a:miter/>
              <a:headEnd type="none" w="med" len="med"/>
              <a:tailEnd type="none" w="med" len="med"/>
            </a:ln>
          </p:spPr>
        </p:cxnSp>
        <p:sp>
          <p:nvSpPr>
            <p:cNvPr id="375" name="Shape 375"/>
            <p:cNvSpPr/>
            <p:nvPr/>
          </p:nvSpPr>
          <p:spPr>
            <a:xfrm>
              <a:off x="3155733" y="1727208"/>
              <a:ext cx="838199" cy="8381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76" name="Shape 376"/>
            <p:cNvSpPr/>
            <p:nvPr/>
          </p:nvSpPr>
          <p:spPr>
            <a:xfrm>
              <a:off x="3524592" y="2490107"/>
              <a:ext cx="114500" cy="114500"/>
            </a:xfrm>
            <a:prstGeom prst="ellipse">
              <a:avLst/>
            </a:prstGeom>
            <a:solidFill>
              <a:schemeClr val="accent2"/>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77" name="Shape 377"/>
            <p:cNvSpPr txBox="1"/>
            <p:nvPr/>
          </p:nvSpPr>
          <p:spPr>
            <a:xfrm>
              <a:off x="3170832" y="2042649"/>
              <a:ext cx="813028" cy="261658"/>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a:solidFill>
                    <a:schemeClr val="lt1"/>
                  </a:solidFill>
                  <a:latin typeface="Calibri"/>
                  <a:ea typeface="Calibri"/>
                  <a:cs typeface="Calibri"/>
                  <a:sym typeface="Calibri"/>
                </a:rPr>
                <a:t>Adding Audit Trail</a:t>
              </a:r>
            </a:p>
          </p:txBody>
        </p:sp>
      </p:grpSp>
      <p:grpSp>
        <p:nvGrpSpPr>
          <p:cNvPr id="378" name="Shape 378"/>
          <p:cNvGrpSpPr/>
          <p:nvPr/>
        </p:nvGrpSpPr>
        <p:grpSpPr>
          <a:xfrm>
            <a:off x="1479021" y="1896546"/>
            <a:ext cx="1422400" cy="2655540"/>
            <a:chOff x="1109266" y="1422408"/>
            <a:chExt cx="1066800" cy="1991655"/>
          </a:xfrm>
        </p:grpSpPr>
        <p:cxnSp>
          <p:nvCxnSpPr>
            <p:cNvPr id="379" name="Shape 379"/>
            <p:cNvCxnSpPr/>
            <p:nvPr/>
          </p:nvCxnSpPr>
          <p:spPr>
            <a:xfrm>
              <a:off x="1642666" y="2521280"/>
              <a:ext cx="0" cy="892783"/>
            </a:xfrm>
            <a:prstGeom prst="straightConnector1">
              <a:avLst/>
            </a:prstGeom>
            <a:noFill/>
            <a:ln w="9525" cap="flat" cmpd="sng">
              <a:solidFill>
                <a:schemeClr val="dk1"/>
              </a:solidFill>
              <a:prstDash val="dot"/>
              <a:miter/>
              <a:headEnd type="none" w="med" len="med"/>
              <a:tailEnd type="none" w="med" len="med"/>
            </a:ln>
          </p:spPr>
        </p:cxnSp>
        <p:sp>
          <p:nvSpPr>
            <p:cNvPr id="380" name="Shape 380"/>
            <p:cNvSpPr/>
            <p:nvPr/>
          </p:nvSpPr>
          <p:spPr>
            <a:xfrm>
              <a:off x="1109266" y="1422408"/>
              <a:ext cx="1066800" cy="10668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GB" sz="1450">
                  <a:solidFill>
                    <a:schemeClr val="lt1"/>
                  </a:solidFill>
                  <a:latin typeface="Calibri"/>
                  <a:ea typeface="Calibri"/>
                  <a:cs typeface="Calibri"/>
                  <a:sym typeface="Calibri"/>
                </a:rPr>
                <a:t>Inculcating True SPV</a:t>
              </a:r>
            </a:p>
          </p:txBody>
        </p:sp>
        <p:sp>
          <p:nvSpPr>
            <p:cNvPr id="381" name="Shape 381"/>
            <p:cNvSpPr/>
            <p:nvPr/>
          </p:nvSpPr>
          <p:spPr>
            <a:xfrm>
              <a:off x="1585416" y="2413008"/>
              <a:ext cx="114500" cy="114500"/>
            </a:xfrm>
            <a:prstGeom prst="ellipse">
              <a:avLst/>
            </a:prstGeom>
            <a:solidFill>
              <a:schemeClr val="accent1"/>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grpSp>
        <p:nvGrpSpPr>
          <p:cNvPr id="382" name="Shape 382"/>
          <p:cNvGrpSpPr/>
          <p:nvPr/>
        </p:nvGrpSpPr>
        <p:grpSpPr>
          <a:xfrm>
            <a:off x="6589423" y="1896546"/>
            <a:ext cx="1422400" cy="2655540"/>
            <a:chOff x="4942067" y="1422408"/>
            <a:chExt cx="1066799" cy="1991655"/>
          </a:xfrm>
        </p:grpSpPr>
        <p:cxnSp>
          <p:nvCxnSpPr>
            <p:cNvPr id="383" name="Shape 383"/>
            <p:cNvCxnSpPr/>
            <p:nvPr/>
          </p:nvCxnSpPr>
          <p:spPr>
            <a:xfrm>
              <a:off x="5475467" y="2521280"/>
              <a:ext cx="0" cy="892783"/>
            </a:xfrm>
            <a:prstGeom prst="straightConnector1">
              <a:avLst/>
            </a:prstGeom>
            <a:noFill/>
            <a:ln w="9525" cap="flat" cmpd="sng">
              <a:solidFill>
                <a:schemeClr val="dk1"/>
              </a:solidFill>
              <a:prstDash val="dot"/>
              <a:miter/>
              <a:headEnd type="none" w="med" len="med"/>
              <a:tailEnd type="none" w="med" len="med"/>
            </a:ln>
          </p:spPr>
        </p:cxnSp>
        <p:sp>
          <p:nvSpPr>
            <p:cNvPr id="384" name="Shape 384"/>
            <p:cNvSpPr/>
            <p:nvPr/>
          </p:nvSpPr>
          <p:spPr>
            <a:xfrm>
              <a:off x="4942067" y="1422408"/>
              <a:ext cx="1066799" cy="1066799"/>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85" name="Shape 385"/>
            <p:cNvSpPr/>
            <p:nvPr/>
          </p:nvSpPr>
          <p:spPr>
            <a:xfrm>
              <a:off x="5418217" y="2413008"/>
              <a:ext cx="114500" cy="114500"/>
            </a:xfrm>
            <a:prstGeom prst="ellipse">
              <a:avLst/>
            </a:prstGeom>
            <a:solidFill>
              <a:schemeClr val="accent3"/>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86" name="Shape 386"/>
            <p:cNvSpPr txBox="1"/>
            <p:nvPr/>
          </p:nvSpPr>
          <p:spPr>
            <a:xfrm>
              <a:off x="4997233" y="1628971"/>
              <a:ext cx="948781" cy="600308"/>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a:solidFill>
                    <a:schemeClr val="lt1"/>
                  </a:solidFill>
                  <a:latin typeface="Calibri"/>
                  <a:ea typeface="Calibri"/>
                  <a:cs typeface="Calibri"/>
                  <a:sym typeface="Calibri"/>
                </a:rPr>
                <a:t>Using NLP</a:t>
              </a:r>
            </a:p>
          </p:txBody>
        </p:sp>
      </p:grpSp>
      <p:grpSp>
        <p:nvGrpSpPr>
          <p:cNvPr id="387" name="Shape 387"/>
          <p:cNvGrpSpPr/>
          <p:nvPr/>
        </p:nvGrpSpPr>
        <p:grpSpPr>
          <a:xfrm>
            <a:off x="9176986" y="1734444"/>
            <a:ext cx="1248431" cy="2817488"/>
            <a:chOff x="6882732" y="1300832"/>
            <a:chExt cx="936322" cy="2113116"/>
          </a:xfrm>
        </p:grpSpPr>
        <p:cxnSp>
          <p:nvCxnSpPr>
            <p:cNvPr id="388" name="Shape 388"/>
            <p:cNvCxnSpPr>
              <a:stCxn id="389" idx="4"/>
            </p:cNvCxnSpPr>
            <p:nvPr/>
          </p:nvCxnSpPr>
          <p:spPr>
            <a:xfrm>
              <a:off x="7357722" y="2278748"/>
              <a:ext cx="0" cy="1135200"/>
            </a:xfrm>
            <a:prstGeom prst="straightConnector1">
              <a:avLst/>
            </a:prstGeom>
            <a:noFill/>
            <a:ln w="9525" cap="flat" cmpd="sng">
              <a:solidFill>
                <a:schemeClr val="dk1"/>
              </a:solidFill>
              <a:prstDash val="dot"/>
              <a:miter/>
              <a:headEnd type="none" w="med" len="med"/>
              <a:tailEnd type="none" w="med" len="med"/>
            </a:ln>
          </p:spPr>
        </p:cxnSp>
        <p:sp>
          <p:nvSpPr>
            <p:cNvPr id="390" name="Shape 390"/>
            <p:cNvSpPr/>
            <p:nvPr/>
          </p:nvSpPr>
          <p:spPr>
            <a:xfrm>
              <a:off x="6882732" y="1300832"/>
              <a:ext cx="936322" cy="933934"/>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89" name="Shape 389"/>
            <p:cNvSpPr/>
            <p:nvPr/>
          </p:nvSpPr>
          <p:spPr>
            <a:xfrm>
              <a:off x="7300472" y="2164248"/>
              <a:ext cx="114500" cy="114500"/>
            </a:xfrm>
            <a:prstGeom prst="ellipse">
              <a:avLst/>
            </a:prstGeom>
            <a:solidFill>
              <a:schemeClr val="accent4"/>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391" name="Shape 391"/>
            <p:cNvSpPr txBox="1"/>
            <p:nvPr/>
          </p:nvSpPr>
          <p:spPr>
            <a:xfrm>
              <a:off x="6890279" y="1509336"/>
              <a:ext cx="909975" cy="430983"/>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a:solidFill>
                    <a:schemeClr val="lt1"/>
                  </a:solidFill>
                  <a:latin typeface="Calibri"/>
                  <a:ea typeface="Calibri"/>
                  <a:cs typeface="Calibri"/>
                  <a:sym typeface="Calibri"/>
                </a:rPr>
                <a:t>Instant Feedback</a:t>
              </a:r>
            </a:p>
          </p:txBody>
        </p:sp>
      </p:grpSp>
      <p:sp>
        <p:nvSpPr>
          <p:cNvPr id="392" name="Shape 392"/>
          <p:cNvSpPr txBox="1">
            <a:spLocks noGrp="1"/>
          </p:cNvSpPr>
          <p:nvPr>
            <p:ph type="title"/>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i="0" u="none" strike="noStrike" cap="none">
                <a:solidFill>
                  <a:srgbClr val="0C0C0C"/>
                </a:solidFill>
                <a:latin typeface="Calibri"/>
                <a:ea typeface="Calibri"/>
                <a:cs typeface="Calibri"/>
                <a:sym typeface="Calibri"/>
              </a:rPr>
              <a:t>Future Work</a:t>
            </a:r>
          </a:p>
        </p:txBody>
      </p:sp>
      <p:sp>
        <p:nvSpPr>
          <p:cNvPr id="393" name="Shape 393"/>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p:nvPr/>
        </p:nvSpPr>
        <p:spPr>
          <a:xfrm>
            <a:off x="1280650" y="2375854"/>
            <a:ext cx="9630600" cy="2465999"/>
          </a:xfrm>
          <a:prstGeom prst="rect">
            <a:avLst/>
          </a:prstGeom>
          <a:noFill/>
          <a:ln w="762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just" rtl="0">
              <a:lnSpc>
                <a:spcPct val="150000"/>
              </a:lnSpc>
              <a:spcBef>
                <a:spcPts val="0"/>
              </a:spcBef>
              <a:spcAft>
                <a:spcPts val="0"/>
              </a:spcAft>
              <a:buSzPct val="25000"/>
              <a:buNone/>
            </a:pPr>
            <a:r>
              <a:rPr lang="en-GB" sz="1800" dirty="0">
                <a:solidFill>
                  <a:schemeClr val="dk1"/>
                </a:solidFill>
                <a:latin typeface="Calibri"/>
                <a:ea typeface="Calibri"/>
                <a:cs typeface="Calibri"/>
                <a:sym typeface="Calibri"/>
              </a:rPr>
              <a:t>OQS was designed to improve the quiz taking experience of students and ease question addition process of instructors. The system was successfully designed using Flask microframework and SQLAlchemy ORM, thus reducing tons of boilerplate code. Most of the objectives were achieved, however, more work can be done in inculcating Single Page view Architecture. Furthermore, by using working on Future Work Recommendations, the quiz taking process can be made even more smooth and flexible. </a:t>
            </a:r>
          </a:p>
        </p:txBody>
      </p:sp>
      <p:sp>
        <p:nvSpPr>
          <p:cNvPr id="399" name="Shape 399"/>
          <p:cNvSpPr txBox="1">
            <a:spLocks noGrp="1"/>
          </p:cNvSpPr>
          <p:nvPr>
            <p:ph type="title"/>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i="0" u="none" strike="noStrike" cap="none">
                <a:solidFill>
                  <a:srgbClr val="0C0C0C"/>
                </a:solidFill>
                <a:latin typeface="Calibri"/>
                <a:ea typeface="Calibri"/>
                <a:cs typeface="Calibri"/>
                <a:sym typeface="Calibri"/>
              </a:rPr>
              <a:t>Conclusion</a:t>
            </a:r>
          </a:p>
        </p:txBody>
      </p:sp>
      <p:sp>
        <p:nvSpPr>
          <p:cNvPr id="400" name="Shape 400"/>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Shape 104"/>
          <p:cNvGrpSpPr/>
          <p:nvPr/>
        </p:nvGrpSpPr>
        <p:grpSpPr>
          <a:xfrm rot="10800000">
            <a:off x="9853962" y="1395826"/>
            <a:ext cx="1692428" cy="829732"/>
            <a:chOff x="251984" y="328641"/>
            <a:chExt cx="2490787" cy="1221138"/>
          </a:xfrm>
        </p:grpSpPr>
        <p:sp>
          <p:nvSpPr>
            <p:cNvPr id="105" name="Shape 105"/>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06" name="Shape 106"/>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grpSp>
        <p:nvGrpSpPr>
          <p:cNvPr id="107" name="Shape 107"/>
          <p:cNvGrpSpPr/>
          <p:nvPr/>
        </p:nvGrpSpPr>
        <p:grpSpPr>
          <a:xfrm rot="10800000">
            <a:off x="5531862" y="2302945"/>
            <a:ext cx="1692428" cy="829732"/>
            <a:chOff x="251984" y="328641"/>
            <a:chExt cx="2490787" cy="1221138"/>
          </a:xfrm>
        </p:grpSpPr>
        <p:sp>
          <p:nvSpPr>
            <p:cNvPr id="108" name="Shape 108"/>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09" name="Shape 109"/>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6862"/>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grpSp>
        <p:nvGrpSpPr>
          <p:cNvPr id="110" name="Shape 110"/>
          <p:cNvGrpSpPr/>
          <p:nvPr/>
        </p:nvGrpSpPr>
        <p:grpSpPr>
          <a:xfrm>
            <a:off x="574127" y="1627979"/>
            <a:ext cx="1692428" cy="829732"/>
            <a:chOff x="251984" y="328641"/>
            <a:chExt cx="2490787" cy="1221138"/>
          </a:xfrm>
        </p:grpSpPr>
        <p:sp>
          <p:nvSpPr>
            <p:cNvPr id="111" name="Shape 111"/>
            <p:cNvSpPr/>
            <p:nvPr/>
          </p:nvSpPr>
          <p:spPr>
            <a:xfrm>
              <a:off x="251984" y="328641"/>
              <a:ext cx="2490787" cy="622299"/>
            </a:xfrm>
            <a:custGeom>
              <a:avLst/>
              <a:gdLst/>
              <a:ahLst/>
              <a:cxnLst/>
              <a:rect l="0" t="0" r="0" b="0"/>
              <a:pathLst>
                <a:path w="120000" h="120000" extrusionOk="0">
                  <a:moveTo>
                    <a:pt x="11927" y="72289"/>
                  </a:moveTo>
                  <a:cubicBezTo>
                    <a:pt x="14999" y="72289"/>
                    <a:pt x="17891" y="76626"/>
                    <a:pt x="19879" y="84578"/>
                  </a:cubicBezTo>
                  <a:cubicBezTo>
                    <a:pt x="23132" y="60722"/>
                    <a:pt x="29277" y="44819"/>
                    <a:pt x="36506" y="44819"/>
                  </a:cubicBezTo>
                  <a:cubicBezTo>
                    <a:pt x="40481" y="44819"/>
                    <a:pt x="44096" y="49879"/>
                    <a:pt x="47168" y="57831"/>
                  </a:cubicBezTo>
                  <a:cubicBezTo>
                    <a:pt x="52409" y="23132"/>
                    <a:pt x="61987" y="0"/>
                    <a:pt x="72831" y="0"/>
                  </a:cubicBezTo>
                  <a:cubicBezTo>
                    <a:pt x="82590" y="0"/>
                    <a:pt x="91265" y="18072"/>
                    <a:pt x="96686" y="46987"/>
                  </a:cubicBezTo>
                  <a:cubicBezTo>
                    <a:pt x="98132" y="45542"/>
                    <a:pt x="99578" y="44819"/>
                    <a:pt x="101204" y="44819"/>
                  </a:cubicBezTo>
                  <a:cubicBezTo>
                    <a:pt x="111506" y="44819"/>
                    <a:pt x="119999" y="78795"/>
                    <a:pt x="119999" y="119999"/>
                  </a:cubicBezTo>
                  <a:cubicBezTo>
                    <a:pt x="0" y="119999"/>
                    <a:pt x="0" y="119999"/>
                    <a:pt x="0" y="119999"/>
                  </a:cubicBezTo>
                  <a:cubicBezTo>
                    <a:pt x="0" y="93975"/>
                    <a:pt x="5421" y="72289"/>
                    <a:pt x="11927" y="72289"/>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2" name="Shape 112"/>
            <p:cNvSpPr/>
            <p:nvPr/>
          </p:nvSpPr>
          <p:spPr>
            <a:xfrm rot="10800000" flipH="1">
              <a:off x="251984" y="927480"/>
              <a:ext cx="2489199" cy="622299"/>
            </a:xfrm>
            <a:custGeom>
              <a:avLst/>
              <a:gdLst/>
              <a:ahLst/>
              <a:cxnLst/>
              <a:rect l="0" t="0" r="0" b="0"/>
              <a:pathLst>
                <a:path w="120000" h="120000" extrusionOk="0">
                  <a:moveTo>
                    <a:pt x="107891" y="72289"/>
                  </a:moveTo>
                  <a:cubicBezTo>
                    <a:pt x="105000" y="72289"/>
                    <a:pt x="102108" y="77349"/>
                    <a:pt x="99939" y="84578"/>
                  </a:cubicBezTo>
                  <a:cubicBezTo>
                    <a:pt x="96867" y="60722"/>
                    <a:pt x="90542" y="44819"/>
                    <a:pt x="83493" y="44819"/>
                  </a:cubicBezTo>
                  <a:cubicBezTo>
                    <a:pt x="79518" y="44819"/>
                    <a:pt x="75722" y="49879"/>
                    <a:pt x="72831" y="57831"/>
                  </a:cubicBezTo>
                  <a:cubicBezTo>
                    <a:pt x="67590" y="23132"/>
                    <a:pt x="58012" y="0"/>
                    <a:pt x="46987" y="0"/>
                  </a:cubicBezTo>
                  <a:cubicBezTo>
                    <a:pt x="37409" y="0"/>
                    <a:pt x="28734" y="18795"/>
                    <a:pt x="23132" y="46987"/>
                  </a:cubicBezTo>
                  <a:cubicBezTo>
                    <a:pt x="21867" y="45542"/>
                    <a:pt x="20240" y="44819"/>
                    <a:pt x="18795" y="44819"/>
                  </a:cubicBezTo>
                  <a:cubicBezTo>
                    <a:pt x="8313" y="44819"/>
                    <a:pt x="0" y="78795"/>
                    <a:pt x="0" y="119999"/>
                  </a:cubicBezTo>
                  <a:cubicBezTo>
                    <a:pt x="119999" y="119999"/>
                    <a:pt x="119999" y="119999"/>
                    <a:pt x="119999" y="119999"/>
                  </a:cubicBezTo>
                  <a:cubicBezTo>
                    <a:pt x="119999" y="93975"/>
                    <a:pt x="114578" y="72289"/>
                    <a:pt x="107891" y="72289"/>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grpSp>
      <p:sp>
        <p:nvSpPr>
          <p:cNvPr id="113" name="Shape 113"/>
          <p:cNvSpPr/>
          <p:nvPr/>
        </p:nvSpPr>
        <p:spPr>
          <a:xfrm flipH="1">
            <a:off x="0" y="3520342"/>
            <a:ext cx="12192000" cy="1229458"/>
          </a:xfrm>
          <a:custGeom>
            <a:avLst/>
            <a:gdLst/>
            <a:ahLst/>
            <a:cxnLst/>
            <a:rect l="0" t="0" r="0" b="0"/>
            <a:pathLst>
              <a:path w="120000" h="120000" extrusionOk="0">
                <a:moveTo>
                  <a:pt x="0" y="120000"/>
                </a:moveTo>
                <a:cubicBezTo>
                  <a:pt x="120000" y="120000"/>
                  <a:pt x="120000" y="120000"/>
                  <a:pt x="120000" y="120000"/>
                </a:cubicBezTo>
                <a:cubicBezTo>
                  <a:pt x="120000" y="53664"/>
                  <a:pt x="93150" y="0"/>
                  <a:pt x="60000" y="0"/>
                </a:cubicBezTo>
                <a:cubicBezTo>
                  <a:pt x="26850" y="0"/>
                  <a:pt x="0" y="53664"/>
                  <a:pt x="0" y="120000"/>
                </a:cubicBezTo>
              </a:path>
            </a:pathLst>
          </a:custGeom>
          <a:solidFill>
            <a:srgbClr val="CCCCCC">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4" name="Shape 114"/>
          <p:cNvSpPr/>
          <p:nvPr/>
        </p:nvSpPr>
        <p:spPr>
          <a:xfrm flipH="1">
            <a:off x="8508110" y="3912928"/>
            <a:ext cx="89277" cy="326347"/>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5" name="Shape 115"/>
          <p:cNvSpPr/>
          <p:nvPr/>
        </p:nvSpPr>
        <p:spPr>
          <a:xfrm flipH="1">
            <a:off x="8550044" y="2709318"/>
            <a:ext cx="358066" cy="1218149"/>
          </a:xfrm>
          <a:custGeom>
            <a:avLst/>
            <a:gdLst/>
            <a:ahLst/>
            <a:cxnLst/>
            <a:rect l="0" t="0" r="0" b="0"/>
            <a:pathLst>
              <a:path w="120000" h="120000" extrusionOk="0">
                <a:moveTo>
                  <a:pt x="0" y="84263"/>
                </a:moveTo>
                <a:cubicBezTo>
                  <a:pt x="0" y="103824"/>
                  <a:pt x="53617" y="120000"/>
                  <a:pt x="120000" y="120000"/>
                </a:cubicBezTo>
                <a:cubicBezTo>
                  <a:pt x="120000" y="0"/>
                  <a:pt x="120000" y="0"/>
                  <a:pt x="120000" y="0"/>
                </a:cubicBezTo>
                <a:cubicBezTo>
                  <a:pt x="120000" y="0"/>
                  <a:pt x="0" y="64702"/>
                  <a:pt x="0" y="84263"/>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6" name="Shape 116"/>
          <p:cNvSpPr/>
          <p:nvPr/>
        </p:nvSpPr>
        <p:spPr>
          <a:xfrm flipH="1">
            <a:off x="8187140" y="2709318"/>
            <a:ext cx="362905" cy="1218149"/>
          </a:xfrm>
          <a:custGeom>
            <a:avLst/>
            <a:gdLst/>
            <a:ahLst/>
            <a:cxnLst/>
            <a:rect l="0" t="0" r="0" b="0"/>
            <a:pathLst>
              <a:path w="120000" h="120000" extrusionOk="0">
                <a:moveTo>
                  <a:pt x="120000" y="84263"/>
                </a:moveTo>
                <a:cubicBezTo>
                  <a:pt x="120000" y="64702"/>
                  <a:pt x="0" y="0"/>
                  <a:pt x="0" y="0"/>
                </a:cubicBezTo>
                <a:cubicBezTo>
                  <a:pt x="0" y="120000"/>
                  <a:pt x="0" y="120000"/>
                  <a:pt x="0" y="120000"/>
                </a:cubicBezTo>
                <a:cubicBezTo>
                  <a:pt x="66947" y="120000"/>
                  <a:pt x="120000" y="103824"/>
                  <a:pt x="120000" y="84263"/>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7" name="Shape 117"/>
          <p:cNvSpPr/>
          <p:nvPr/>
        </p:nvSpPr>
        <p:spPr>
          <a:xfrm flipH="1">
            <a:off x="974199" y="4058330"/>
            <a:ext cx="85484" cy="371582"/>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8" name="Shape 118"/>
          <p:cNvSpPr/>
          <p:nvPr/>
        </p:nvSpPr>
        <p:spPr>
          <a:xfrm flipH="1">
            <a:off x="1024198" y="2670544"/>
            <a:ext cx="416131" cy="1397478"/>
          </a:xfrm>
          <a:custGeom>
            <a:avLst/>
            <a:gdLst/>
            <a:ahLst/>
            <a:cxnLst/>
            <a:rect l="0" t="0" r="0" b="0"/>
            <a:pathLst>
              <a:path w="120000" h="120000" extrusionOk="0">
                <a:moveTo>
                  <a:pt x="0" y="84262"/>
                </a:moveTo>
                <a:cubicBezTo>
                  <a:pt x="0" y="104262"/>
                  <a:pt x="53944" y="120000"/>
                  <a:pt x="120000" y="120000"/>
                </a:cubicBezTo>
                <a:cubicBezTo>
                  <a:pt x="120000" y="0"/>
                  <a:pt x="120000" y="0"/>
                  <a:pt x="120000" y="0"/>
                </a:cubicBezTo>
                <a:cubicBezTo>
                  <a:pt x="120000" y="0"/>
                  <a:pt x="0" y="64590"/>
                  <a:pt x="0" y="84262"/>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19" name="Shape 119"/>
          <p:cNvSpPr/>
          <p:nvPr/>
        </p:nvSpPr>
        <p:spPr>
          <a:xfrm flipH="1">
            <a:off x="609681" y="2670544"/>
            <a:ext cx="414518" cy="1397478"/>
          </a:xfrm>
          <a:custGeom>
            <a:avLst/>
            <a:gdLst/>
            <a:ahLst/>
            <a:cxnLst/>
            <a:rect l="0" t="0" r="0" b="0"/>
            <a:pathLst>
              <a:path w="120000" h="120000" extrusionOk="0">
                <a:moveTo>
                  <a:pt x="120000" y="84262"/>
                </a:moveTo>
                <a:cubicBezTo>
                  <a:pt x="120000" y="64590"/>
                  <a:pt x="0" y="0"/>
                  <a:pt x="0" y="0"/>
                </a:cubicBezTo>
                <a:cubicBezTo>
                  <a:pt x="0" y="120000"/>
                  <a:pt x="0" y="120000"/>
                  <a:pt x="0" y="120000"/>
                </a:cubicBezTo>
                <a:cubicBezTo>
                  <a:pt x="66055" y="120000"/>
                  <a:pt x="120000" y="104262"/>
                  <a:pt x="120000" y="84262"/>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0" name="Shape 120"/>
          <p:cNvSpPr/>
          <p:nvPr/>
        </p:nvSpPr>
        <p:spPr>
          <a:xfrm flipH="1">
            <a:off x="5838739" y="3788039"/>
            <a:ext cx="77419" cy="29937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1" name="Shape 121"/>
          <p:cNvSpPr/>
          <p:nvPr/>
        </p:nvSpPr>
        <p:spPr>
          <a:xfrm flipH="1">
            <a:off x="5874225" y="2770710"/>
            <a:ext cx="311291"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2" name="Shape 122"/>
          <p:cNvSpPr/>
          <p:nvPr/>
        </p:nvSpPr>
        <p:spPr>
          <a:xfrm flipH="1">
            <a:off x="5564545" y="2770710"/>
            <a:ext cx="309679"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3" name="Shape 123"/>
          <p:cNvSpPr/>
          <p:nvPr/>
        </p:nvSpPr>
        <p:spPr>
          <a:xfrm flipH="1">
            <a:off x="3509693" y="3975935"/>
            <a:ext cx="110204" cy="26980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4" name="Shape 124"/>
          <p:cNvSpPr/>
          <p:nvPr/>
        </p:nvSpPr>
        <p:spPr>
          <a:xfrm flipH="1">
            <a:off x="3543566" y="2929038"/>
            <a:ext cx="312905"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5" name="Shape 125"/>
          <p:cNvSpPr/>
          <p:nvPr/>
        </p:nvSpPr>
        <p:spPr>
          <a:xfrm flipH="1">
            <a:off x="3235501" y="2929038"/>
            <a:ext cx="308066"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6" name="Shape 126"/>
          <p:cNvSpPr/>
          <p:nvPr/>
        </p:nvSpPr>
        <p:spPr>
          <a:xfrm flipH="1">
            <a:off x="10906507" y="4058330"/>
            <a:ext cx="116699" cy="269801"/>
          </a:xfrm>
          <a:prstGeom prst="rect">
            <a:avLst/>
          </a:pr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7" name="Shape 127"/>
          <p:cNvSpPr/>
          <p:nvPr/>
        </p:nvSpPr>
        <p:spPr>
          <a:xfrm flipH="1">
            <a:off x="10941993" y="3011433"/>
            <a:ext cx="311291" cy="1046898"/>
          </a:xfrm>
          <a:custGeom>
            <a:avLst/>
            <a:gdLst/>
            <a:ahLst/>
            <a:cxnLst/>
            <a:rect l="0" t="0" r="0" b="0"/>
            <a:pathLst>
              <a:path w="120000" h="120000" extrusionOk="0">
                <a:moveTo>
                  <a:pt x="0" y="84525"/>
                </a:moveTo>
                <a:cubicBezTo>
                  <a:pt x="0" y="104233"/>
                  <a:pt x="54146" y="120000"/>
                  <a:pt x="120000" y="120000"/>
                </a:cubicBezTo>
                <a:cubicBezTo>
                  <a:pt x="120000" y="0"/>
                  <a:pt x="120000" y="0"/>
                  <a:pt x="120000" y="0"/>
                </a:cubicBezTo>
                <a:cubicBezTo>
                  <a:pt x="120000" y="0"/>
                  <a:pt x="0" y="64817"/>
                  <a:pt x="0" y="84525"/>
                </a:cubicBezTo>
              </a:path>
            </a:pathLst>
          </a:custGeom>
          <a:solidFill>
            <a:srgbClr val="999999">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8" name="Shape 128"/>
          <p:cNvSpPr/>
          <p:nvPr/>
        </p:nvSpPr>
        <p:spPr>
          <a:xfrm flipH="1">
            <a:off x="10632313" y="3011433"/>
            <a:ext cx="309679" cy="1046898"/>
          </a:xfrm>
          <a:custGeom>
            <a:avLst/>
            <a:gdLst/>
            <a:ahLst/>
            <a:cxnLst/>
            <a:rect l="0" t="0" r="0" b="0"/>
            <a:pathLst>
              <a:path w="120000" h="120000" extrusionOk="0">
                <a:moveTo>
                  <a:pt x="120000" y="84525"/>
                </a:moveTo>
                <a:cubicBezTo>
                  <a:pt x="120000" y="64817"/>
                  <a:pt x="0" y="0"/>
                  <a:pt x="0" y="0"/>
                </a:cubicBezTo>
                <a:cubicBezTo>
                  <a:pt x="0" y="120000"/>
                  <a:pt x="0" y="120000"/>
                  <a:pt x="0" y="120000"/>
                </a:cubicBezTo>
                <a:cubicBezTo>
                  <a:pt x="66666" y="120000"/>
                  <a:pt x="120000" y="104233"/>
                  <a:pt x="120000" y="84525"/>
                </a:cubicBezTo>
              </a:path>
            </a:pathLst>
          </a:custGeom>
          <a:solidFill>
            <a:srgbClr val="666666">
              <a:alpha val="35686"/>
            </a:srgbClr>
          </a:solidFill>
          <a:ln>
            <a:noFill/>
          </a:ln>
        </p:spPr>
        <p:txBody>
          <a:bodyPr lIns="121900" tIns="60950" rIns="121900" bIns="60950" anchor="t" anchorCtr="0">
            <a:noAutofit/>
          </a:bodyPr>
          <a:lstStyle/>
          <a:p>
            <a:pPr marL="0" marR="0" lvl="0" indent="0" algn="l" rtl="0">
              <a:spcBef>
                <a:spcPts val="0"/>
              </a:spcBef>
              <a:buNone/>
            </a:pPr>
            <a:endParaRPr sz="2400">
              <a:solidFill>
                <a:schemeClr val="dk1"/>
              </a:solidFill>
              <a:latin typeface="Calibri"/>
              <a:ea typeface="Calibri"/>
              <a:cs typeface="Calibri"/>
              <a:sym typeface="Calibri"/>
            </a:endParaRPr>
          </a:p>
        </p:txBody>
      </p:sp>
      <p:sp>
        <p:nvSpPr>
          <p:cNvPr id="129" name="Shape 129"/>
          <p:cNvSpPr/>
          <p:nvPr/>
        </p:nvSpPr>
        <p:spPr>
          <a:xfrm>
            <a:off x="0" y="4552085"/>
            <a:ext cx="12192000" cy="2305914"/>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30" name="Shape 130"/>
          <p:cNvSpPr txBox="1"/>
          <p:nvPr/>
        </p:nvSpPr>
        <p:spPr>
          <a:xfrm>
            <a:off x="1108940"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Need for continuous feedback to students</a:t>
            </a:r>
          </a:p>
        </p:txBody>
      </p:sp>
      <p:sp>
        <p:nvSpPr>
          <p:cNvPr id="131" name="Shape 131"/>
          <p:cNvSpPr txBox="1"/>
          <p:nvPr/>
        </p:nvSpPr>
        <p:spPr>
          <a:xfrm>
            <a:off x="3694508"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Reduce the hassle of dealing with cumbersome UI</a:t>
            </a:r>
          </a:p>
        </p:txBody>
      </p:sp>
      <p:sp>
        <p:nvSpPr>
          <p:cNvPr id="132" name="Shape 132"/>
          <p:cNvSpPr txBox="1"/>
          <p:nvPr/>
        </p:nvSpPr>
        <p:spPr>
          <a:xfrm>
            <a:off x="6219341" y="5082541"/>
            <a:ext cx="2213459" cy="1089660"/>
          </a:xfrm>
          <a:prstGeom prst="rect">
            <a:avLst/>
          </a:prstGeom>
          <a:noFill/>
          <a:ln>
            <a:noFill/>
          </a:ln>
        </p:spPr>
        <p:txBody>
          <a:bodyPr lIns="121900" tIns="60950" rIns="121900" bIns="60950" anchor="t" anchorCtr="0">
            <a:noAutofit/>
          </a:bodyPr>
          <a:lstStyle/>
          <a:p>
            <a:pPr marL="0" marR="0" lvl="0" indent="0" algn="ctr"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Use python libraries to reduce boilerplate code</a:t>
            </a:r>
          </a:p>
        </p:txBody>
      </p:sp>
      <p:sp>
        <p:nvSpPr>
          <p:cNvPr id="133" name="Shape 133"/>
          <p:cNvSpPr txBox="1"/>
          <p:nvPr/>
        </p:nvSpPr>
        <p:spPr>
          <a:xfrm>
            <a:off x="8729015" y="5082541"/>
            <a:ext cx="2213459" cy="1089660"/>
          </a:xfrm>
          <a:prstGeom prst="rect">
            <a:avLst/>
          </a:prstGeom>
          <a:noFill/>
          <a:ln>
            <a:noFill/>
          </a:ln>
        </p:spPr>
        <p:txBody>
          <a:bodyPr lIns="121900" tIns="60950" rIns="121900" bIns="60950" anchor="t" anchorCtr="0">
            <a:noAutofit/>
          </a:bodyPr>
          <a:lstStyle/>
          <a:p>
            <a:pPr marL="0" marR="0" lvl="0" indent="0" algn="l" rtl="0">
              <a:lnSpc>
                <a:spcPct val="150000"/>
              </a:lnSpc>
              <a:spcBef>
                <a:spcPts val="0"/>
              </a:spcBef>
              <a:buClr>
                <a:schemeClr val="lt1"/>
              </a:buClr>
              <a:buFont typeface="Arial"/>
              <a:buNone/>
            </a:pPr>
            <a:r>
              <a:rPr lang="en-GB" b="1">
                <a:solidFill>
                  <a:schemeClr val="lt1"/>
                </a:solidFill>
                <a:latin typeface="Calibri"/>
                <a:ea typeface="Calibri"/>
                <a:cs typeface="Calibri"/>
                <a:sym typeface="Calibri"/>
              </a:rPr>
              <a:t>Scope of copying other students’ answers and hacking the system</a:t>
            </a:r>
          </a:p>
        </p:txBody>
      </p:sp>
      <p:grpSp>
        <p:nvGrpSpPr>
          <p:cNvPr id="134" name="Shape 134"/>
          <p:cNvGrpSpPr/>
          <p:nvPr/>
        </p:nvGrpSpPr>
        <p:grpSpPr>
          <a:xfrm>
            <a:off x="4125347" y="2302946"/>
            <a:ext cx="1237518" cy="2249140"/>
            <a:chOff x="3094011" y="1727208"/>
            <a:chExt cx="928139" cy="1686855"/>
          </a:xfrm>
        </p:grpSpPr>
        <p:cxnSp>
          <p:nvCxnSpPr>
            <p:cNvPr id="135" name="Shape 135"/>
            <p:cNvCxnSpPr/>
            <p:nvPr/>
          </p:nvCxnSpPr>
          <p:spPr>
            <a:xfrm>
              <a:off x="3581842" y="2521280"/>
              <a:ext cx="0" cy="892783"/>
            </a:xfrm>
            <a:prstGeom prst="straightConnector1">
              <a:avLst/>
            </a:prstGeom>
            <a:noFill/>
            <a:ln w="9525" cap="flat" cmpd="sng">
              <a:solidFill>
                <a:schemeClr val="dk1"/>
              </a:solidFill>
              <a:prstDash val="dot"/>
              <a:miter/>
              <a:headEnd type="none" w="med" len="med"/>
              <a:tailEnd type="none" w="med" len="med"/>
            </a:ln>
          </p:spPr>
        </p:cxnSp>
        <p:sp>
          <p:nvSpPr>
            <p:cNvPr id="136" name="Shape 136"/>
            <p:cNvSpPr/>
            <p:nvPr/>
          </p:nvSpPr>
          <p:spPr>
            <a:xfrm>
              <a:off x="3155733" y="1727208"/>
              <a:ext cx="838199" cy="8381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37" name="Shape 137"/>
            <p:cNvSpPr/>
            <p:nvPr/>
          </p:nvSpPr>
          <p:spPr>
            <a:xfrm>
              <a:off x="3524592" y="2490107"/>
              <a:ext cx="114500" cy="114500"/>
            </a:xfrm>
            <a:prstGeom prst="ellipse">
              <a:avLst/>
            </a:prstGeom>
            <a:solidFill>
              <a:schemeClr val="accent2"/>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38" name="Shape 138"/>
            <p:cNvSpPr txBox="1"/>
            <p:nvPr/>
          </p:nvSpPr>
          <p:spPr>
            <a:xfrm>
              <a:off x="3094011" y="1996564"/>
              <a:ext cx="928139" cy="343564"/>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dirty="0">
                  <a:solidFill>
                    <a:schemeClr val="lt1"/>
                  </a:solidFill>
                  <a:latin typeface="Calibri"/>
                  <a:ea typeface="Calibri"/>
                  <a:cs typeface="Calibri"/>
                  <a:sym typeface="Calibri"/>
                </a:rPr>
                <a:t>Minimalistic UI</a:t>
              </a:r>
            </a:p>
          </p:txBody>
        </p:sp>
      </p:grpSp>
      <p:grpSp>
        <p:nvGrpSpPr>
          <p:cNvPr id="139" name="Shape 139"/>
          <p:cNvGrpSpPr/>
          <p:nvPr/>
        </p:nvGrpSpPr>
        <p:grpSpPr>
          <a:xfrm>
            <a:off x="6589423" y="1896546"/>
            <a:ext cx="1422400" cy="2655540"/>
            <a:chOff x="4942067" y="1422408"/>
            <a:chExt cx="1066799" cy="1991655"/>
          </a:xfrm>
        </p:grpSpPr>
        <p:cxnSp>
          <p:nvCxnSpPr>
            <p:cNvPr id="140" name="Shape 140"/>
            <p:cNvCxnSpPr/>
            <p:nvPr/>
          </p:nvCxnSpPr>
          <p:spPr>
            <a:xfrm>
              <a:off x="5475467" y="2521280"/>
              <a:ext cx="0" cy="892783"/>
            </a:xfrm>
            <a:prstGeom prst="straightConnector1">
              <a:avLst/>
            </a:prstGeom>
            <a:noFill/>
            <a:ln w="9525" cap="flat" cmpd="sng">
              <a:solidFill>
                <a:schemeClr val="dk1"/>
              </a:solidFill>
              <a:prstDash val="dot"/>
              <a:miter/>
              <a:headEnd type="none" w="med" len="med"/>
              <a:tailEnd type="none" w="med" len="med"/>
            </a:ln>
          </p:spPr>
        </p:cxnSp>
        <p:sp>
          <p:nvSpPr>
            <p:cNvPr id="141" name="Shape 141"/>
            <p:cNvSpPr/>
            <p:nvPr/>
          </p:nvSpPr>
          <p:spPr>
            <a:xfrm>
              <a:off x="4942067" y="1422408"/>
              <a:ext cx="1066799" cy="1066799"/>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42" name="Shape 142"/>
            <p:cNvSpPr/>
            <p:nvPr/>
          </p:nvSpPr>
          <p:spPr>
            <a:xfrm>
              <a:off x="5418217" y="2413008"/>
              <a:ext cx="114500" cy="114500"/>
            </a:xfrm>
            <a:prstGeom prst="ellipse">
              <a:avLst/>
            </a:prstGeom>
            <a:solidFill>
              <a:schemeClr val="accent3"/>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43" name="Shape 143"/>
            <p:cNvSpPr txBox="1"/>
            <p:nvPr/>
          </p:nvSpPr>
          <p:spPr>
            <a:xfrm>
              <a:off x="4997233" y="1713634"/>
              <a:ext cx="948781" cy="430983"/>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a:solidFill>
                    <a:schemeClr val="lt1"/>
                  </a:solidFill>
                  <a:latin typeface="Calibri"/>
                  <a:ea typeface="Calibri"/>
                  <a:cs typeface="Calibri"/>
                  <a:sym typeface="Calibri"/>
                </a:rPr>
                <a:t>Use of python libraries and frameworks</a:t>
              </a:r>
            </a:p>
          </p:txBody>
        </p:sp>
      </p:grpSp>
      <p:grpSp>
        <p:nvGrpSpPr>
          <p:cNvPr id="144" name="Shape 144"/>
          <p:cNvGrpSpPr/>
          <p:nvPr/>
        </p:nvGrpSpPr>
        <p:grpSpPr>
          <a:xfrm>
            <a:off x="9176986" y="1734444"/>
            <a:ext cx="1248431" cy="2817488"/>
            <a:chOff x="6882732" y="1300832"/>
            <a:chExt cx="936322" cy="2113116"/>
          </a:xfrm>
        </p:grpSpPr>
        <p:cxnSp>
          <p:nvCxnSpPr>
            <p:cNvPr id="145" name="Shape 145"/>
            <p:cNvCxnSpPr>
              <a:stCxn id="146" idx="4"/>
            </p:cNvCxnSpPr>
            <p:nvPr/>
          </p:nvCxnSpPr>
          <p:spPr>
            <a:xfrm>
              <a:off x="7357722" y="2278748"/>
              <a:ext cx="0" cy="1135200"/>
            </a:xfrm>
            <a:prstGeom prst="straightConnector1">
              <a:avLst/>
            </a:prstGeom>
            <a:noFill/>
            <a:ln w="9525" cap="flat" cmpd="sng">
              <a:solidFill>
                <a:schemeClr val="dk1"/>
              </a:solidFill>
              <a:prstDash val="dot"/>
              <a:miter/>
              <a:headEnd type="none" w="med" len="med"/>
              <a:tailEnd type="none" w="med" len="med"/>
            </a:ln>
          </p:spPr>
        </p:cxnSp>
        <p:sp>
          <p:nvSpPr>
            <p:cNvPr id="147" name="Shape 147"/>
            <p:cNvSpPr/>
            <p:nvPr/>
          </p:nvSpPr>
          <p:spPr>
            <a:xfrm>
              <a:off x="6882732" y="1300832"/>
              <a:ext cx="936322" cy="933934"/>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46" name="Shape 146"/>
            <p:cNvSpPr/>
            <p:nvPr/>
          </p:nvSpPr>
          <p:spPr>
            <a:xfrm>
              <a:off x="7300472" y="2164248"/>
              <a:ext cx="114500" cy="114500"/>
            </a:xfrm>
            <a:prstGeom prst="ellipse">
              <a:avLst/>
            </a:prstGeom>
            <a:solidFill>
              <a:schemeClr val="accent4"/>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48" name="Shape 148"/>
            <p:cNvSpPr txBox="1"/>
            <p:nvPr/>
          </p:nvSpPr>
          <p:spPr>
            <a:xfrm>
              <a:off x="6890279" y="1424674"/>
              <a:ext cx="909975" cy="600308"/>
            </a:xfrm>
            <a:prstGeom prst="rect">
              <a:avLst/>
            </a:prstGeom>
            <a:noFill/>
            <a:ln>
              <a:noFill/>
            </a:ln>
          </p:spPr>
          <p:txBody>
            <a:bodyPr lIns="121900" tIns="60950" rIns="121900" bIns="60950" anchor="ctr" anchorCtr="0">
              <a:noAutofit/>
            </a:bodyPr>
            <a:lstStyle/>
            <a:p>
              <a:pPr marL="0" marR="0" lvl="0" indent="0" algn="ctr" rtl="0">
                <a:spcBef>
                  <a:spcPts val="0"/>
                </a:spcBef>
                <a:buClr>
                  <a:schemeClr val="lt1"/>
                </a:buClr>
                <a:buSzPct val="25000"/>
                <a:buFont typeface="Calibri"/>
                <a:buNone/>
              </a:pPr>
              <a:r>
                <a:rPr lang="en-GB" sz="1467">
                  <a:solidFill>
                    <a:schemeClr val="lt1"/>
                  </a:solidFill>
                  <a:latin typeface="Calibri"/>
                  <a:ea typeface="Calibri"/>
                  <a:cs typeface="Calibri"/>
                  <a:sym typeface="Calibri"/>
                </a:rPr>
                <a:t>Threats to fair test-taking</a:t>
              </a:r>
            </a:p>
          </p:txBody>
        </p:sp>
      </p:grpSp>
      <p:sp>
        <p:nvSpPr>
          <p:cNvPr id="149" name="Shape 149"/>
          <p:cNvSpPr txBox="1">
            <a:spLocks noGrp="1"/>
          </p:cNvSpPr>
          <p:nvPr>
            <p:ph type="title"/>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i="0" u="none" strike="noStrike" cap="none">
                <a:solidFill>
                  <a:srgbClr val="0C0C0C"/>
                </a:solidFill>
                <a:latin typeface="Calibri"/>
                <a:ea typeface="Calibri"/>
                <a:cs typeface="Calibri"/>
                <a:sym typeface="Calibri"/>
              </a:rPr>
              <a:t>Background</a:t>
            </a:r>
          </a:p>
        </p:txBody>
      </p:sp>
      <p:sp>
        <p:nvSpPr>
          <p:cNvPr id="150" name="Shape 150"/>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grpSp>
        <p:nvGrpSpPr>
          <p:cNvPr id="151" name="Shape 151"/>
          <p:cNvGrpSpPr/>
          <p:nvPr/>
        </p:nvGrpSpPr>
        <p:grpSpPr>
          <a:xfrm>
            <a:off x="1478984" y="1280909"/>
            <a:ext cx="2452546" cy="3271083"/>
            <a:chOff x="1109266" y="960705"/>
            <a:chExt cx="1839455" cy="2453374"/>
          </a:xfrm>
        </p:grpSpPr>
        <p:cxnSp>
          <p:nvCxnSpPr>
            <p:cNvPr id="152" name="Shape 152"/>
            <p:cNvCxnSpPr/>
            <p:nvPr/>
          </p:nvCxnSpPr>
          <p:spPr>
            <a:xfrm>
              <a:off x="1642666" y="2521280"/>
              <a:ext cx="0" cy="892799"/>
            </a:xfrm>
            <a:prstGeom prst="straightConnector1">
              <a:avLst/>
            </a:prstGeom>
            <a:noFill/>
            <a:ln w="9525" cap="flat" cmpd="sng">
              <a:solidFill>
                <a:schemeClr val="dk1"/>
              </a:solidFill>
              <a:prstDash val="dot"/>
              <a:miter/>
              <a:headEnd type="none" w="med" len="med"/>
              <a:tailEnd type="none" w="med" len="med"/>
            </a:ln>
          </p:spPr>
        </p:cxnSp>
        <p:sp>
          <p:nvSpPr>
            <p:cNvPr id="153" name="Shape 153"/>
            <p:cNvSpPr/>
            <p:nvPr/>
          </p:nvSpPr>
          <p:spPr>
            <a:xfrm>
              <a:off x="1109266" y="1422408"/>
              <a:ext cx="1066800" cy="10668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GB" sz="1467">
                  <a:solidFill>
                    <a:schemeClr val="lt1"/>
                  </a:solidFill>
                  <a:latin typeface="Calibri"/>
                  <a:ea typeface="Calibri"/>
                  <a:cs typeface="Calibri"/>
                  <a:sym typeface="Calibri"/>
                </a:rPr>
                <a:t>Formative Quizzes</a:t>
              </a:r>
            </a:p>
          </p:txBody>
        </p:sp>
        <p:sp>
          <p:nvSpPr>
            <p:cNvPr id="154" name="Shape 154"/>
            <p:cNvSpPr/>
            <p:nvPr/>
          </p:nvSpPr>
          <p:spPr>
            <a:xfrm>
              <a:off x="1585416" y="2413008"/>
              <a:ext cx="114600" cy="114600"/>
            </a:xfrm>
            <a:prstGeom prst="ellipse">
              <a:avLst/>
            </a:prstGeom>
            <a:solidFill>
              <a:schemeClr val="accent1"/>
            </a:solidFill>
            <a:ln w="19050" cap="flat" cmpd="sng">
              <a:solidFill>
                <a:srgbClr val="F9F9F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55" name="Shape 155"/>
            <p:cNvSpPr txBox="1"/>
            <p:nvPr/>
          </p:nvSpPr>
          <p:spPr>
            <a:xfrm>
              <a:off x="2135721" y="960705"/>
              <a:ext cx="813000" cy="461700"/>
            </a:xfrm>
            <a:prstGeom prst="rect">
              <a:avLst/>
            </a:prstGeom>
            <a:noFill/>
            <a:ln>
              <a:noFill/>
            </a:ln>
          </p:spPr>
          <p:txBody>
            <a:bodyPr lIns="121900" tIns="60950" rIns="121900" bIns="60950" anchor="ctr" anchorCtr="0">
              <a:noAutofit/>
            </a:bodyPr>
            <a:lstStyle/>
            <a:p>
              <a:pPr marL="0" marR="0" lvl="0" indent="0" algn="ctr" rtl="0">
                <a:spcBef>
                  <a:spcPts val="0"/>
                </a:spcBef>
                <a:buClr>
                  <a:schemeClr val="dk1"/>
                </a:buClr>
                <a:buFont typeface="Calibri"/>
                <a:buNone/>
              </a:pPr>
              <a:endParaRPr sz="3200" b="0" u="none">
                <a:solidFill>
                  <a:schemeClr val="lt1"/>
                </a:solidFill>
                <a:latin typeface="Calibri"/>
                <a:ea typeface="Calibri"/>
                <a:cs typeface="Calibri"/>
                <a:sym typeface="Calibri"/>
              </a:endParaRPr>
            </a:p>
          </p:txBody>
        </p:sp>
      </p:gr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841825" y="1862773"/>
            <a:ext cx="5532966" cy="34713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3200">
              <a:solidFill>
                <a:schemeClr val="lt1"/>
              </a:solidFill>
              <a:latin typeface="Calibri"/>
              <a:ea typeface="Calibri"/>
              <a:cs typeface="Calibri"/>
              <a:sym typeface="Calibri"/>
            </a:endParaRPr>
          </a:p>
        </p:txBody>
      </p:sp>
      <p:sp>
        <p:nvSpPr>
          <p:cNvPr id="406" name="Shape 406"/>
          <p:cNvSpPr txBox="1"/>
          <p:nvPr/>
        </p:nvSpPr>
        <p:spPr>
          <a:xfrm>
            <a:off x="3935760" y="3127878"/>
            <a:ext cx="4320480" cy="76944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4400">
                <a:solidFill>
                  <a:schemeClr val="dk1"/>
                </a:solidFill>
                <a:latin typeface="Questrial"/>
                <a:ea typeface="Questrial"/>
                <a:cs typeface="Questrial"/>
                <a:sym typeface="Questrial"/>
              </a:rPr>
              <a:t>Thank You</a:t>
            </a:r>
          </a:p>
        </p:txBody>
      </p:sp>
      <p:sp>
        <p:nvSpPr>
          <p:cNvPr id="407" name="Shape 407"/>
          <p:cNvSpPr/>
          <p:nvPr/>
        </p:nvSpPr>
        <p:spPr>
          <a:xfrm>
            <a:off x="7524560" y="5372589"/>
            <a:ext cx="5532966" cy="347133"/>
          </a:xfrm>
          <a:prstGeom prst="rect">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3200">
              <a:solidFill>
                <a:schemeClr val="lt1"/>
              </a:solidFill>
              <a:latin typeface="Questrial"/>
              <a:ea typeface="Questrial"/>
              <a:cs typeface="Questrial"/>
              <a:sym typeface="Questrial"/>
            </a:endParaRPr>
          </a:p>
        </p:txBody>
      </p:sp>
      <p:pic>
        <p:nvPicPr>
          <p:cNvPr id="408" name="Shape 408"/>
          <p:cNvPicPr preferRelativeResize="0"/>
          <p:nvPr/>
        </p:nvPicPr>
        <p:blipFill rotWithShape="1">
          <a:blip r:embed="rId3">
            <a:alphaModFix/>
          </a:blip>
          <a:srcRect/>
          <a:stretch/>
        </p:blipFill>
        <p:spPr>
          <a:xfrm>
            <a:off x="2032000" y="1126173"/>
            <a:ext cx="8128000" cy="5418666"/>
          </a:xfrm>
          <a:prstGeom prst="rect">
            <a:avLst/>
          </a:prstGeom>
          <a:noFill/>
          <a:ln>
            <a:noFill/>
          </a:ln>
        </p:spPr>
      </p:pic>
      <p:sp>
        <p:nvSpPr>
          <p:cNvPr id="409" name="Shape 409"/>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4"/>
        <p:cNvGrpSpPr/>
        <p:nvPr/>
      </p:nvGrpSpPr>
      <p:grpSpPr>
        <a:xfrm>
          <a:off x="0" y="0"/>
          <a:ext cx="0" cy="0"/>
          <a:chOff x="0" y="0"/>
          <a:chExt cx="0" cy="0"/>
        </a:xfrm>
      </p:grpSpPr>
      <p:sp>
        <p:nvSpPr>
          <p:cNvPr id="415" name="Shape 415"/>
          <p:cNvSpPr txBox="1">
            <a:spLocks noGrp="1"/>
          </p:cNvSpPr>
          <p:nvPr>
            <p:ph type="ctrTitle"/>
          </p:nvPr>
        </p:nvSpPr>
        <p:spPr>
          <a:xfrm>
            <a:off x="1524000" y="783141"/>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lt1"/>
              </a:buClr>
              <a:buSzPct val="25000"/>
              <a:buFont typeface="Questrial"/>
              <a:buNone/>
            </a:pPr>
            <a:r>
              <a:rPr lang="en-GB" sz="6000" b="0" i="0" u="none" strike="noStrike" cap="none">
                <a:solidFill>
                  <a:schemeClr val="lt1"/>
                </a:solidFill>
                <a:latin typeface="Questrial"/>
                <a:ea typeface="Questrial"/>
                <a:cs typeface="Questrial"/>
                <a:sym typeface="Questrial"/>
              </a:rPr>
              <a:t>Final Year Project</a:t>
            </a:r>
          </a:p>
        </p:txBody>
      </p:sp>
      <p:sp>
        <p:nvSpPr>
          <p:cNvPr id="416" name="Shape 416"/>
          <p:cNvSpPr txBox="1">
            <a:spLocks noGrp="1"/>
          </p:cNvSpPr>
          <p:nvPr>
            <p:ph type="subTitle" idx="1"/>
          </p:nvPr>
        </p:nvSpPr>
        <p:spPr>
          <a:xfrm>
            <a:off x="1524000" y="3262816"/>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lt1"/>
              </a:buClr>
              <a:buSzPct val="25000"/>
              <a:buFont typeface="Arial"/>
              <a:buNone/>
            </a:pPr>
            <a:r>
              <a:rPr lang="en-GB">
                <a:solidFill>
                  <a:schemeClr val="lt1"/>
                </a:solidFill>
                <a:latin typeface="Questrial"/>
                <a:ea typeface="Questrial"/>
                <a:cs typeface="Questrial"/>
                <a:sym typeface="Questrial"/>
              </a:rPr>
              <a:t>A3061-161</a:t>
            </a:r>
          </a:p>
          <a:p>
            <a:pPr marL="0" marR="0" lvl="0" indent="0" algn="ctr" rtl="0">
              <a:lnSpc>
                <a:spcPct val="90000"/>
              </a:lnSpc>
              <a:spcBef>
                <a:spcPts val="1000"/>
              </a:spcBef>
              <a:buClr>
                <a:schemeClr val="lt1"/>
              </a:buClr>
              <a:buSzPct val="25000"/>
              <a:buFont typeface="Arial"/>
              <a:buNone/>
            </a:pPr>
            <a:r>
              <a:rPr lang="en-GB" i="1">
                <a:solidFill>
                  <a:schemeClr val="lt1"/>
                </a:solidFill>
                <a:latin typeface="Questrial"/>
                <a:ea typeface="Questrial"/>
                <a:cs typeface="Questrial"/>
                <a:sym typeface="Questrial"/>
              </a:rPr>
              <a:t>A Secure Online Quiz System (A)</a:t>
            </a:r>
            <a:br>
              <a:rPr lang="en-GB" i="1">
                <a:solidFill>
                  <a:schemeClr val="lt1"/>
                </a:solidFill>
                <a:latin typeface="Questrial"/>
                <a:ea typeface="Questrial"/>
                <a:cs typeface="Questrial"/>
                <a:sym typeface="Questrial"/>
              </a:rPr>
            </a:br>
            <a:endParaRPr lang="en-GB" i="1">
              <a:solidFill>
                <a:schemeClr val="lt1"/>
              </a:solidFill>
              <a:latin typeface="Questrial"/>
              <a:ea typeface="Questrial"/>
              <a:cs typeface="Questrial"/>
              <a:sym typeface="Questrial"/>
            </a:endParaRPr>
          </a:p>
        </p:txBody>
      </p:sp>
      <p:sp>
        <p:nvSpPr>
          <p:cNvPr id="417" name="Shape 417"/>
          <p:cNvSpPr/>
          <p:nvPr/>
        </p:nvSpPr>
        <p:spPr>
          <a:xfrm>
            <a:off x="1524000" y="4849317"/>
            <a:ext cx="9144000" cy="390683"/>
          </a:xfrm>
          <a:prstGeom prst="rect">
            <a:avLst/>
          </a:prstGeom>
          <a:noFill/>
          <a:ln>
            <a:noFill/>
          </a:ln>
        </p:spPr>
        <p:txBody>
          <a:bodyPr lIns="91425" tIns="45700" rIns="91425" bIns="45700" anchor="t" anchorCtr="0">
            <a:noAutofit/>
          </a:bodyPr>
          <a:lstStyle/>
          <a:p>
            <a:pPr marL="0" marR="0" lvl="0" indent="0" algn="ctr" rtl="0">
              <a:lnSpc>
                <a:spcPct val="115000"/>
              </a:lnSpc>
              <a:spcBef>
                <a:spcPts val="0"/>
              </a:spcBef>
              <a:buSzPct val="25000"/>
              <a:buNone/>
            </a:pPr>
            <a:r>
              <a:rPr lang="en-GB" sz="1800">
                <a:solidFill>
                  <a:schemeClr val="lt1"/>
                </a:solidFill>
                <a:latin typeface="Calibri"/>
                <a:ea typeface="Calibri"/>
                <a:cs typeface="Calibri"/>
                <a:sym typeface="Calibri"/>
              </a:rPr>
              <a:t>Author: Bharti Rahul ●  Matric Number: U1322950K  ●  Supervisor: A/P Chua Hock Chuan</a:t>
            </a:r>
          </a:p>
        </p:txBody>
      </p:sp>
      <p:sp>
        <p:nvSpPr>
          <p:cNvPr id="418" name="Shape 418"/>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i="0" u="none" strike="noStrike" cap="none">
                <a:solidFill>
                  <a:srgbClr val="0C0C0C"/>
                </a:solidFill>
                <a:latin typeface="Calibri"/>
                <a:ea typeface="Calibri"/>
                <a:cs typeface="Calibri"/>
                <a:sym typeface="Calibri"/>
              </a:rPr>
              <a:t>Jargons Used</a:t>
            </a:r>
          </a:p>
        </p:txBody>
      </p:sp>
      <p:grpSp>
        <p:nvGrpSpPr>
          <p:cNvPr id="162" name="Shape 162"/>
          <p:cNvGrpSpPr/>
          <p:nvPr/>
        </p:nvGrpSpPr>
        <p:grpSpPr>
          <a:xfrm>
            <a:off x="1482713" y="3324903"/>
            <a:ext cx="2448000" cy="590640"/>
            <a:chOff x="701702" y="2634888"/>
            <a:chExt cx="2057400" cy="590640"/>
          </a:xfrm>
        </p:grpSpPr>
        <p:sp>
          <p:nvSpPr>
            <p:cNvPr id="163" name="Shape 163"/>
            <p:cNvSpPr/>
            <p:nvPr/>
          </p:nvSpPr>
          <p:spPr>
            <a:xfrm>
              <a:off x="701702" y="2766266"/>
              <a:ext cx="2057400" cy="457200"/>
            </a:xfrm>
            <a:prstGeom prst="roundRect">
              <a:avLst>
                <a:gd name="adj" fmla="val 16667"/>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4" name="Shape 164"/>
            <p:cNvSpPr txBox="1"/>
            <p:nvPr/>
          </p:nvSpPr>
          <p:spPr>
            <a:xfrm>
              <a:off x="722314" y="2766266"/>
              <a:ext cx="1800537" cy="459261"/>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GB" sz="1600" b="1">
                  <a:solidFill>
                    <a:schemeClr val="lt1"/>
                  </a:solidFill>
                  <a:latin typeface="Calibri"/>
                  <a:ea typeface="Calibri"/>
                  <a:cs typeface="Calibri"/>
                  <a:sym typeface="Calibri"/>
                </a:rPr>
                <a:t>OQS</a:t>
              </a:r>
            </a:p>
          </p:txBody>
        </p:sp>
        <p:sp>
          <p:nvSpPr>
            <p:cNvPr id="165" name="Shape 165"/>
            <p:cNvSpPr/>
            <p:nvPr/>
          </p:nvSpPr>
          <p:spPr>
            <a:xfrm>
              <a:off x="1544208" y="2634888"/>
              <a:ext cx="152399" cy="131379"/>
            </a:xfrm>
            <a:prstGeom prst="triangle">
              <a:avLst>
                <a:gd name="adj" fmla="val 5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166" name="Shape 166"/>
          <p:cNvGrpSpPr/>
          <p:nvPr/>
        </p:nvGrpSpPr>
        <p:grpSpPr>
          <a:xfrm>
            <a:off x="3663495" y="3451175"/>
            <a:ext cx="2448000" cy="576850"/>
            <a:chOff x="2543035" y="2766266"/>
            <a:chExt cx="1356645" cy="576850"/>
          </a:xfrm>
        </p:grpSpPr>
        <p:sp>
          <p:nvSpPr>
            <p:cNvPr id="167" name="Shape 167"/>
            <p:cNvSpPr/>
            <p:nvPr/>
          </p:nvSpPr>
          <p:spPr>
            <a:xfrm>
              <a:off x="2555902" y="2766266"/>
              <a:ext cx="1343778" cy="457200"/>
            </a:xfrm>
            <a:prstGeom prst="roundRect">
              <a:avLst>
                <a:gd name="adj" fmla="val 16667"/>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8" name="Shape 168"/>
            <p:cNvSpPr txBox="1"/>
            <p:nvPr/>
          </p:nvSpPr>
          <p:spPr>
            <a:xfrm>
              <a:off x="2543035" y="2766266"/>
              <a:ext cx="1280263" cy="4572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GB" sz="1600" b="1">
                  <a:solidFill>
                    <a:schemeClr val="lt1"/>
                  </a:solidFill>
                  <a:latin typeface="Calibri"/>
                  <a:ea typeface="Calibri"/>
                  <a:cs typeface="Calibri"/>
                  <a:sym typeface="Calibri"/>
                </a:rPr>
                <a:t>Flask</a:t>
              </a:r>
            </a:p>
          </p:txBody>
        </p:sp>
        <p:sp>
          <p:nvSpPr>
            <p:cNvPr id="169" name="Shape 169"/>
            <p:cNvSpPr/>
            <p:nvPr/>
          </p:nvSpPr>
          <p:spPr>
            <a:xfrm rot="10800000" flipH="1">
              <a:off x="3256007" y="3211738"/>
              <a:ext cx="152399" cy="131379"/>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170" name="Shape 170"/>
          <p:cNvGrpSpPr/>
          <p:nvPr/>
        </p:nvGrpSpPr>
        <p:grpSpPr>
          <a:xfrm>
            <a:off x="5973670" y="3319797"/>
            <a:ext cx="2448000" cy="588578"/>
            <a:chOff x="4410101" y="2634888"/>
            <a:chExt cx="2057400" cy="588578"/>
          </a:xfrm>
        </p:grpSpPr>
        <p:sp>
          <p:nvSpPr>
            <p:cNvPr id="171" name="Shape 171"/>
            <p:cNvSpPr/>
            <p:nvPr/>
          </p:nvSpPr>
          <p:spPr>
            <a:xfrm>
              <a:off x="4410101" y="2766266"/>
              <a:ext cx="2057400" cy="457200"/>
            </a:xfrm>
            <a:prstGeom prst="roundRect">
              <a:avLst>
                <a:gd name="adj" fmla="val 16667"/>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2" name="Shape 172"/>
            <p:cNvSpPr txBox="1"/>
            <p:nvPr/>
          </p:nvSpPr>
          <p:spPr>
            <a:xfrm>
              <a:off x="4423772" y="2766266"/>
              <a:ext cx="1809900" cy="4572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GB" sz="1600" b="1">
                  <a:solidFill>
                    <a:schemeClr val="lt1"/>
                  </a:solidFill>
                  <a:latin typeface="Calibri"/>
                  <a:ea typeface="Calibri"/>
                  <a:cs typeface="Calibri"/>
                  <a:sym typeface="Calibri"/>
                </a:rPr>
                <a:t>MCQ, MCMR, FIB, SA</a:t>
              </a:r>
            </a:p>
          </p:txBody>
        </p:sp>
        <p:sp>
          <p:nvSpPr>
            <p:cNvPr id="173" name="Shape 173"/>
            <p:cNvSpPr/>
            <p:nvPr/>
          </p:nvSpPr>
          <p:spPr>
            <a:xfrm>
              <a:off x="5299251" y="2634888"/>
              <a:ext cx="152399" cy="131379"/>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174" name="Shape 174"/>
          <p:cNvGrpSpPr/>
          <p:nvPr/>
        </p:nvGrpSpPr>
        <p:grpSpPr>
          <a:xfrm>
            <a:off x="8254656" y="3453608"/>
            <a:ext cx="2448000" cy="576850"/>
            <a:chOff x="6252564" y="2766266"/>
            <a:chExt cx="2069137" cy="576850"/>
          </a:xfrm>
        </p:grpSpPr>
        <p:sp>
          <p:nvSpPr>
            <p:cNvPr id="175" name="Shape 175"/>
            <p:cNvSpPr/>
            <p:nvPr/>
          </p:nvSpPr>
          <p:spPr>
            <a:xfrm>
              <a:off x="6264301" y="2766266"/>
              <a:ext cx="2057400" cy="457200"/>
            </a:xfrm>
            <a:prstGeom prst="roundRect">
              <a:avLst>
                <a:gd name="adj" fmla="val 16667"/>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6" name="Shape 176"/>
            <p:cNvSpPr txBox="1"/>
            <p:nvPr/>
          </p:nvSpPr>
          <p:spPr>
            <a:xfrm>
              <a:off x="6252564" y="2766266"/>
              <a:ext cx="2053237" cy="4572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GB" sz="1600" b="1">
                  <a:solidFill>
                    <a:schemeClr val="lt1"/>
                  </a:solidFill>
                  <a:latin typeface="Calibri"/>
                  <a:ea typeface="Calibri"/>
                  <a:cs typeface="Calibri"/>
                  <a:sym typeface="Calibri"/>
                </a:rPr>
                <a:t>ORM</a:t>
              </a:r>
            </a:p>
          </p:txBody>
        </p:sp>
        <p:sp>
          <p:nvSpPr>
            <p:cNvPr id="177" name="Shape 177"/>
            <p:cNvSpPr/>
            <p:nvPr/>
          </p:nvSpPr>
          <p:spPr>
            <a:xfrm rot="10800000" flipH="1">
              <a:off x="7216802" y="3211738"/>
              <a:ext cx="152399" cy="131379"/>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78" name="Shape 178"/>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
        <p:nvSpPr>
          <p:cNvPr id="179" name="Shape 179"/>
          <p:cNvSpPr/>
          <p:nvPr/>
        </p:nvSpPr>
        <p:spPr>
          <a:xfrm>
            <a:off x="1169795" y="2548169"/>
            <a:ext cx="2851415" cy="523219"/>
          </a:xfrm>
          <a:prstGeom prst="rect">
            <a:avLst/>
          </a:prstGeom>
          <a:noFill/>
          <a:ln>
            <a:noFill/>
          </a:ln>
        </p:spPr>
        <p:txBody>
          <a:bodyPr lIns="91425" tIns="45700" rIns="91425" bIns="45700" anchor="t" anchorCtr="0">
            <a:noAutofit/>
          </a:bodyPr>
          <a:lstStyle/>
          <a:p>
            <a:pPr marL="0" marR="0" lvl="0" indent="0" algn="ctr" rtl="0">
              <a:spcBef>
                <a:spcPts val="0"/>
              </a:spcBef>
              <a:buNone/>
            </a:pPr>
            <a:r>
              <a:rPr lang="en-GB" i="1">
                <a:solidFill>
                  <a:schemeClr val="dk1"/>
                </a:solidFill>
                <a:latin typeface="Calibri"/>
                <a:ea typeface="Calibri"/>
                <a:cs typeface="Calibri"/>
                <a:sym typeface="Calibri"/>
              </a:rPr>
              <a:t>Online quiz system, referring to the project itself</a:t>
            </a:r>
          </a:p>
        </p:txBody>
      </p:sp>
      <p:sp>
        <p:nvSpPr>
          <p:cNvPr id="180" name="Shape 180"/>
          <p:cNvSpPr/>
          <p:nvPr/>
        </p:nvSpPr>
        <p:spPr>
          <a:xfrm>
            <a:off x="3492412" y="4234794"/>
            <a:ext cx="3144361" cy="523219"/>
          </a:xfrm>
          <a:prstGeom prst="rect">
            <a:avLst/>
          </a:prstGeom>
          <a:noFill/>
          <a:ln>
            <a:noFill/>
          </a:ln>
        </p:spPr>
        <p:txBody>
          <a:bodyPr lIns="91425" tIns="45700" rIns="91425" bIns="45700" anchor="t" anchorCtr="0">
            <a:noAutofit/>
          </a:bodyPr>
          <a:lstStyle/>
          <a:p>
            <a:pPr marL="0" marR="0" lvl="0" indent="0" algn="ctr" rtl="0">
              <a:spcBef>
                <a:spcPts val="0"/>
              </a:spcBef>
              <a:buNone/>
            </a:pPr>
            <a:r>
              <a:rPr lang="en-GB" i="1">
                <a:solidFill>
                  <a:schemeClr val="dk1"/>
                </a:solidFill>
                <a:latin typeface="Calibri"/>
                <a:ea typeface="Calibri"/>
                <a:cs typeface="Calibri"/>
                <a:sym typeface="Calibri"/>
              </a:rPr>
              <a:t>A flask micro-framework used in web development</a:t>
            </a:r>
          </a:p>
        </p:txBody>
      </p:sp>
      <p:sp>
        <p:nvSpPr>
          <p:cNvPr id="181" name="Shape 181"/>
          <p:cNvSpPr/>
          <p:nvPr/>
        </p:nvSpPr>
        <p:spPr>
          <a:xfrm>
            <a:off x="5271030" y="2609660"/>
            <a:ext cx="3702523" cy="523219"/>
          </a:xfrm>
          <a:prstGeom prst="rect">
            <a:avLst/>
          </a:prstGeom>
          <a:noFill/>
          <a:ln>
            <a:noFill/>
          </a:ln>
        </p:spPr>
        <p:txBody>
          <a:bodyPr lIns="91425" tIns="45700" rIns="91425" bIns="45700" anchor="t" anchorCtr="0">
            <a:noAutofit/>
          </a:bodyPr>
          <a:lstStyle/>
          <a:p>
            <a:pPr marL="0" marR="0" lvl="0" indent="0" algn="ctr" rtl="0">
              <a:spcBef>
                <a:spcPts val="0"/>
              </a:spcBef>
              <a:buNone/>
            </a:pPr>
            <a:r>
              <a:rPr lang="en-GB" i="1">
                <a:solidFill>
                  <a:schemeClr val="dk1"/>
                </a:solidFill>
                <a:latin typeface="Calibri"/>
                <a:ea typeface="Calibri"/>
                <a:cs typeface="Calibri"/>
                <a:sym typeface="Calibri"/>
              </a:rPr>
              <a:t>4 types of Questions, Multiple Choice Ques, Multiple Choice Multiple Response Ques, Fill-in-the-blanks, Short Answer Ques</a:t>
            </a:r>
          </a:p>
        </p:txBody>
      </p:sp>
      <p:sp>
        <p:nvSpPr>
          <p:cNvPr id="182" name="Shape 182"/>
          <p:cNvSpPr txBox="1"/>
          <p:nvPr/>
        </p:nvSpPr>
        <p:spPr>
          <a:xfrm>
            <a:off x="8540750" y="4175125"/>
            <a:ext cx="9144000" cy="1066800"/>
          </a:xfrm>
          <a:prstGeom prst="rect">
            <a:avLst/>
          </a:prstGeom>
          <a:noFill/>
          <a:ln>
            <a:noFill/>
          </a:ln>
        </p:spPr>
        <p:txBody>
          <a:bodyPr lIns="91425" tIns="91425" rIns="91425" bIns="91425" anchor="t" anchorCtr="0">
            <a:noAutofit/>
          </a:bodyPr>
          <a:lstStyle/>
          <a:p>
            <a:pPr lvl="0">
              <a:spcBef>
                <a:spcPts val="0"/>
              </a:spcBef>
              <a:buNone/>
            </a:pPr>
            <a:r>
              <a:rPr lang="en-GB"/>
              <a:t>Object Relational Mapper, used to </a:t>
            </a:r>
            <a:br>
              <a:rPr lang="en-GB"/>
            </a:br>
            <a:r>
              <a:rPr lang="en-GB"/>
              <a:t>map objects to tables in Database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415650" y="1904999"/>
            <a:ext cx="11360700" cy="2095500"/>
          </a:xfrm>
          <a:prstGeom prst="rect">
            <a:avLst/>
          </a:prstGeom>
          <a:noFill/>
          <a:ln w="762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dk1"/>
              </a:buClr>
              <a:buSzPct val="25000"/>
              <a:buFont typeface="Arial"/>
              <a:buNone/>
            </a:pPr>
            <a:r>
              <a:rPr lang="en-GB" sz="3000"/>
              <a:t>The aim of the project is to develop a secure online quiz assessment system using Flask stack (Linux, Flask, PostgreSQL, Python), JavaScript, Bootstrap, HTML5, and CSS3. </a:t>
            </a:r>
          </a:p>
        </p:txBody>
      </p:sp>
      <p:sp>
        <p:nvSpPr>
          <p:cNvPr id="188" name="Shape 188"/>
          <p:cNvSpPr txBox="1"/>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a:solidFill>
                  <a:srgbClr val="0C0C0C"/>
                </a:solidFill>
                <a:latin typeface="Calibri"/>
                <a:ea typeface="Calibri"/>
                <a:cs typeface="Calibri"/>
                <a:sym typeface="Calibri"/>
              </a:rPr>
              <a:t>Objective</a:t>
            </a:r>
          </a:p>
        </p:txBody>
      </p:sp>
      <p:sp>
        <p:nvSpPr>
          <p:cNvPr id="189" name="Shape 189"/>
          <p:cNvSpPr txBox="1"/>
          <p:nvPr/>
        </p:nvSpPr>
        <p:spPr>
          <a:xfrm>
            <a:off x="290096" y="5719478"/>
            <a:ext cx="2004870" cy="3765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a:solidFill>
                  <a:schemeClr val="lt1"/>
                </a:solidFill>
                <a:latin typeface="Calibri"/>
                <a:ea typeface="Calibri"/>
                <a:cs typeface="Calibri"/>
                <a:sym typeface="Calibri"/>
              </a:rPr>
              <a:t>Basic Structure</a:t>
            </a:r>
          </a:p>
        </p:txBody>
      </p:sp>
      <p:sp>
        <p:nvSpPr>
          <p:cNvPr id="190" name="Shape 190"/>
          <p:cNvSpPr txBox="1"/>
          <p:nvPr/>
        </p:nvSpPr>
        <p:spPr>
          <a:xfrm>
            <a:off x="2661782" y="5712394"/>
            <a:ext cx="2004870" cy="3765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a:solidFill>
                  <a:schemeClr val="lt1"/>
                </a:solidFill>
                <a:latin typeface="Calibri"/>
                <a:ea typeface="Calibri"/>
                <a:cs typeface="Calibri"/>
                <a:sym typeface="Calibri"/>
              </a:rPr>
              <a:t>Develop Plots</a:t>
            </a:r>
          </a:p>
        </p:txBody>
      </p:sp>
      <p:sp>
        <p:nvSpPr>
          <p:cNvPr id="191" name="Shape 191"/>
          <p:cNvSpPr txBox="1"/>
          <p:nvPr/>
        </p:nvSpPr>
        <p:spPr>
          <a:xfrm>
            <a:off x="4750553" y="5703432"/>
            <a:ext cx="2004870" cy="3765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a:solidFill>
                  <a:schemeClr val="lt1"/>
                </a:solidFill>
                <a:latin typeface="Calibri"/>
                <a:ea typeface="Calibri"/>
                <a:cs typeface="Calibri"/>
                <a:sym typeface="Calibri"/>
              </a:rPr>
              <a:t>Basic Utility Tools</a:t>
            </a:r>
          </a:p>
        </p:txBody>
      </p:sp>
      <p:sp>
        <p:nvSpPr>
          <p:cNvPr id="192" name="Shape 192"/>
          <p:cNvSpPr txBox="1"/>
          <p:nvPr/>
        </p:nvSpPr>
        <p:spPr>
          <a:xfrm>
            <a:off x="7646152" y="5712398"/>
            <a:ext cx="2004870" cy="3765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a:solidFill>
                  <a:schemeClr val="lt1"/>
                </a:solidFill>
                <a:latin typeface="Calibri"/>
                <a:ea typeface="Calibri"/>
                <a:cs typeface="Calibri"/>
                <a:sym typeface="Calibri"/>
              </a:rPr>
              <a:t>Documentation</a:t>
            </a:r>
          </a:p>
        </p:txBody>
      </p:sp>
      <p:sp>
        <p:nvSpPr>
          <p:cNvPr id="193" name="Shape 193"/>
          <p:cNvSpPr txBox="1"/>
          <p:nvPr/>
        </p:nvSpPr>
        <p:spPr>
          <a:xfrm>
            <a:off x="9806646" y="5703437"/>
            <a:ext cx="2004870" cy="3765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a:solidFill>
                  <a:schemeClr val="lt1"/>
                </a:solidFill>
                <a:latin typeface="Calibri"/>
                <a:ea typeface="Calibri"/>
                <a:cs typeface="Calibri"/>
                <a:sym typeface="Calibri"/>
              </a:rPr>
              <a:t>Release</a:t>
            </a:r>
          </a:p>
        </p:txBody>
      </p:sp>
      <p:sp>
        <p:nvSpPr>
          <p:cNvPr id="194" name="Shape 194"/>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p:nvPr/>
        </p:nvSpPr>
        <p:spPr>
          <a:xfrm>
            <a:off x="7859403" y="3444925"/>
            <a:ext cx="4094400" cy="612000"/>
          </a:xfrm>
          <a:prstGeom prst="rect">
            <a:avLst/>
          </a:prstGeom>
          <a:noFill/>
          <a:ln w="762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buSzPct val="25000"/>
              <a:buNone/>
            </a:pPr>
            <a:r>
              <a:rPr lang="en-GB" sz="1900">
                <a:solidFill>
                  <a:srgbClr val="212121"/>
                </a:solidFill>
                <a:latin typeface="Calibri"/>
                <a:ea typeface="Calibri"/>
                <a:cs typeface="Calibri"/>
                <a:sym typeface="Calibri"/>
              </a:rPr>
              <a:t>Web Application Architecture</a:t>
            </a:r>
          </a:p>
        </p:txBody>
      </p:sp>
      <p:sp>
        <p:nvSpPr>
          <p:cNvPr id="4" name="TextBox 3"/>
          <p:cNvSpPr txBox="1"/>
          <p:nvPr/>
        </p:nvSpPr>
        <p:spPr>
          <a:xfrm>
            <a:off x="4452807" y="1861697"/>
            <a:ext cx="3299191" cy="307777"/>
          </a:xfrm>
          <a:prstGeom prst="rect">
            <a:avLst/>
          </a:prstGeom>
        </p:spPr>
        <p:txBody>
          <a:bodyPr wrap="square" rtlCol="0">
            <a:spAutoFit/>
          </a:bodyPr>
          <a:lstStyle/>
          <a:p>
            <a:pPr algn="ctr"/>
            <a:r>
              <a:rPr lang="en-US" sz="1400" dirty="0"/>
              <a:t>Server Side</a:t>
            </a:r>
          </a:p>
        </p:txBody>
      </p:sp>
      <p:sp>
        <p:nvSpPr>
          <p:cNvPr id="5" name="TextBox 4"/>
          <p:cNvSpPr txBox="1"/>
          <p:nvPr/>
        </p:nvSpPr>
        <p:spPr>
          <a:xfrm>
            <a:off x="5553898" y="5552687"/>
            <a:ext cx="3665768" cy="307777"/>
          </a:xfrm>
          <a:prstGeom prst="rect">
            <a:avLst/>
          </a:prstGeom>
        </p:spPr>
        <p:txBody>
          <a:bodyPr wrap="square" rtlCol="0">
            <a:spAutoFit/>
          </a:bodyPr>
          <a:lstStyle/>
          <a:p>
            <a:r>
              <a:rPr lang="en-US" sz="1400" dirty="0"/>
              <a:t>Client Side​</a:t>
            </a:r>
            <a:endParaRPr lang="en-US" sz="1200" dirty="0"/>
          </a:p>
        </p:txBody>
      </p:sp>
      <p:grpSp>
        <p:nvGrpSpPr>
          <p:cNvPr id="6" name="Group 5"/>
          <p:cNvGrpSpPr/>
          <p:nvPr/>
        </p:nvGrpSpPr>
        <p:grpSpPr>
          <a:xfrm>
            <a:off x="1134146" y="361950"/>
            <a:ext cx="4986736" cy="6150817"/>
            <a:chOff x="1134146" y="361950"/>
            <a:chExt cx="4146354" cy="5004437"/>
          </a:xfrm>
        </p:grpSpPr>
        <p:cxnSp>
          <p:nvCxnSpPr>
            <p:cNvPr id="7" name="Straight Arrow Connector 6"/>
            <p:cNvCxnSpPr/>
            <p:nvPr/>
          </p:nvCxnSpPr>
          <p:spPr>
            <a:xfrm flipH="1">
              <a:off x="2138397" y="2773231"/>
              <a:ext cx="625149" cy="197636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 name="Rectangle: Rounded Corners 7"/>
            <p:cNvSpPr/>
            <p:nvPr/>
          </p:nvSpPr>
          <p:spPr>
            <a:xfrm>
              <a:off x="1152525" y="361950"/>
              <a:ext cx="3347237" cy="41357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FFFF"/>
                  </a:solidFill>
                  <a:latin typeface="Calibri"/>
                </a:rPr>
                <a:t>Database: PostgreSQL</a:t>
              </a:r>
              <a:endParaRPr lang="en-US" sz="1200" b="1">
                <a:solidFill>
                  <a:srgbClr val="FFFFFF"/>
                </a:solidFill>
                <a:latin typeface="Calibri"/>
              </a:endParaRPr>
            </a:p>
          </p:txBody>
        </p:sp>
        <p:sp>
          <p:nvSpPr>
            <p:cNvPr id="9" name="Rectangle: Rounded Corners 8"/>
            <p:cNvSpPr/>
            <p:nvPr/>
          </p:nvSpPr>
          <p:spPr>
            <a:xfrm>
              <a:off x="1152525" y="962025"/>
              <a:ext cx="3347237" cy="413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latin typeface="Calibri"/>
                </a:rPr>
                <a:t>ORM: SQLAlchemy</a:t>
              </a:r>
            </a:p>
          </p:txBody>
        </p:sp>
        <p:sp>
          <p:nvSpPr>
            <p:cNvPr id="10" name="Rectangle: Rounded Corners 9"/>
            <p:cNvSpPr/>
            <p:nvPr/>
          </p:nvSpPr>
          <p:spPr>
            <a:xfrm>
              <a:off x="1143234" y="1619250"/>
              <a:ext cx="3347237" cy="4135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FFFF"/>
                  </a:solidFill>
                  <a:latin typeface="Calibri"/>
                </a:rPr>
                <a:t>Framework: Flask</a:t>
              </a:r>
              <a:endParaRPr lang="en-US" sz="1200" b="1">
                <a:solidFill>
                  <a:srgbClr val="FFFFFF"/>
                </a:solidFill>
                <a:latin typeface="Calibri"/>
              </a:endParaRPr>
            </a:p>
          </p:txBody>
        </p:sp>
        <p:sp>
          <p:nvSpPr>
            <p:cNvPr id="11" name="Rectangle: Rounded Corners 10"/>
            <p:cNvSpPr/>
            <p:nvPr/>
          </p:nvSpPr>
          <p:spPr>
            <a:xfrm>
              <a:off x="2633023" y="2096321"/>
              <a:ext cx="1857448" cy="299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rgbClr val="FFFFFF"/>
                  </a:solidFill>
                  <a:latin typeface="Calibri"/>
                </a:rPr>
                <a:t>Werkzeug</a:t>
              </a:r>
              <a:endParaRPr lang="en-US" sz="1200" b="1">
                <a:solidFill>
                  <a:srgbClr val="FFFFFF"/>
                </a:solidFill>
                <a:latin typeface="Calibri"/>
              </a:endParaRPr>
            </a:p>
          </p:txBody>
        </p:sp>
        <p:sp>
          <p:nvSpPr>
            <p:cNvPr id="12" name="Rectangle: Rounded Corners 11"/>
            <p:cNvSpPr/>
            <p:nvPr/>
          </p:nvSpPr>
          <p:spPr>
            <a:xfrm>
              <a:off x="1134146" y="2905125"/>
              <a:ext cx="3347237" cy="41357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FFFFFF"/>
                  </a:solidFill>
                  <a:latin typeface="Calibri"/>
                </a:rPr>
                <a:t>Web Server</a:t>
              </a:r>
              <a:endParaRPr lang="en-US" b="1">
                <a:solidFill>
                  <a:srgbClr val="FFFFFF"/>
                </a:solidFill>
                <a:latin typeface="Calibri"/>
              </a:endParaRPr>
            </a:p>
          </p:txBody>
        </p:sp>
        <p:sp>
          <p:nvSpPr>
            <p:cNvPr id="13" name="Rectangle: Rounded Corners 12"/>
            <p:cNvSpPr/>
            <p:nvPr/>
          </p:nvSpPr>
          <p:spPr>
            <a:xfrm>
              <a:off x="1152525" y="4171950"/>
              <a:ext cx="3347237" cy="41357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FFFF"/>
                  </a:solidFill>
                  <a:latin typeface="Calibri"/>
                </a:rPr>
                <a:t>Browser: Chrome/Mozilla</a:t>
              </a:r>
              <a:endParaRPr lang="en-US" sz="1200" b="1">
                <a:solidFill>
                  <a:srgbClr val="FFFFFF"/>
                </a:solidFill>
                <a:latin typeface="Calibri"/>
              </a:endParaRPr>
            </a:p>
          </p:txBody>
        </p:sp>
        <p:sp>
          <p:nvSpPr>
            <p:cNvPr id="14" name="Rectangle: Rounded Corners 13"/>
            <p:cNvSpPr/>
            <p:nvPr/>
          </p:nvSpPr>
          <p:spPr>
            <a:xfrm>
              <a:off x="2642314" y="2486958"/>
              <a:ext cx="1857448" cy="299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FF"/>
                  </a:solidFill>
                  <a:latin typeface="Calibri"/>
                </a:rPr>
                <a:t>Template Engine: Jinja2</a:t>
              </a:r>
              <a:endParaRPr lang="en-US" sz="1000" b="1" dirty="0">
                <a:solidFill>
                  <a:srgbClr val="FFFFFF"/>
                </a:solidFill>
                <a:latin typeface="Calibri"/>
              </a:endParaRPr>
            </a:p>
          </p:txBody>
        </p:sp>
        <p:sp>
          <p:nvSpPr>
            <p:cNvPr id="15" name="Rectangle: Rounded Corners 14"/>
            <p:cNvSpPr/>
            <p:nvPr/>
          </p:nvSpPr>
          <p:spPr>
            <a:xfrm>
              <a:off x="1152525" y="4705350"/>
              <a:ext cx="1412799" cy="298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FFFFFF"/>
                  </a:solidFill>
                  <a:latin typeface="Calibri"/>
                </a:rPr>
                <a:t>HTML</a:t>
              </a:r>
              <a:endParaRPr lang="en-US" sz="1100" b="1">
                <a:latin typeface="Calibri"/>
              </a:endParaRPr>
            </a:p>
          </p:txBody>
        </p:sp>
        <p:sp>
          <p:nvSpPr>
            <p:cNvPr id="16" name="Rectangle: Rounded Corners 15"/>
            <p:cNvSpPr/>
            <p:nvPr/>
          </p:nvSpPr>
          <p:spPr>
            <a:xfrm>
              <a:off x="1800225" y="4886325"/>
              <a:ext cx="1421032" cy="298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FFFFFF"/>
                  </a:solidFill>
                  <a:latin typeface="Calibri"/>
                </a:rPr>
                <a:t>CSS</a:t>
              </a:r>
              <a:endParaRPr lang="en-US" sz="1100" b="1">
                <a:latin typeface="Calibri"/>
              </a:endParaRPr>
            </a:p>
          </p:txBody>
        </p:sp>
        <p:sp>
          <p:nvSpPr>
            <p:cNvPr id="17" name="Rectangle: Rounded Corners 16"/>
            <p:cNvSpPr/>
            <p:nvPr/>
          </p:nvSpPr>
          <p:spPr>
            <a:xfrm>
              <a:off x="2324275" y="5067300"/>
              <a:ext cx="1857448" cy="299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FFFFFF"/>
                  </a:solidFill>
                  <a:latin typeface="Calibri"/>
                </a:rPr>
                <a:t>JavaScript</a:t>
              </a:r>
            </a:p>
          </p:txBody>
        </p:sp>
        <p:cxnSp>
          <p:nvCxnSpPr>
            <p:cNvPr id="18" name="Straight Arrow Connector 17"/>
            <p:cNvCxnSpPr/>
            <p:nvPr/>
          </p:nvCxnSpPr>
          <p:spPr>
            <a:xfrm>
              <a:off x="1409806" y="662305"/>
              <a:ext cx="313399" cy="41223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p:nvPr/>
          </p:nvCxnSpPr>
          <p:spPr>
            <a:xfrm>
              <a:off x="1533640" y="1291590"/>
              <a:ext cx="148742" cy="46162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p:nvPr/>
          </p:nvCxnSpPr>
          <p:spPr>
            <a:xfrm flipH="1">
              <a:off x="2548205" y="3241149"/>
              <a:ext cx="600451" cy="176232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p:nvPr/>
          </p:nvCxnSpPr>
          <p:spPr>
            <a:xfrm flipH="1">
              <a:off x="3362578" y="3228941"/>
              <a:ext cx="625149" cy="197636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5265135" y="477538"/>
              <a:ext cx="7684" cy="1054349"/>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p:nvPr/>
          </p:nvCxnSpPr>
          <p:spPr>
            <a:xfrm flipH="1">
              <a:off x="5272815" y="1942977"/>
              <a:ext cx="7685" cy="130131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3"/>
            <p:cNvCxnSpPr/>
            <p:nvPr/>
          </p:nvCxnSpPr>
          <p:spPr>
            <a:xfrm>
              <a:off x="5276935" y="4038600"/>
              <a:ext cx="548" cy="50278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p:cNvCxnSpPr/>
            <p:nvPr/>
          </p:nvCxnSpPr>
          <p:spPr>
            <a:xfrm flipH="1">
              <a:off x="5268694" y="4858117"/>
              <a:ext cx="7685" cy="469858"/>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p:nvPr/>
          </p:nvCxnSpPr>
          <p:spPr>
            <a:xfrm>
              <a:off x="1171453" y="3745953"/>
              <a:ext cx="3524226" cy="3354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Arrow Connector 26"/>
            <p:cNvCxnSpPr/>
            <p:nvPr/>
          </p:nvCxnSpPr>
          <p:spPr>
            <a:xfrm>
              <a:off x="1171549" y="3861356"/>
              <a:ext cx="3524226" cy="3354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a:off x="1607836" y="3564592"/>
              <a:ext cx="2743200" cy="369332"/>
            </a:xfrm>
            <a:prstGeom prst="rect">
              <a:avLst/>
            </a:prstGeom>
          </p:spPr>
          <p:txBody>
            <a:bodyPr rtlCol="0">
              <a:spAutoFit/>
            </a:bodyPr>
            <a:lstStyle/>
            <a:p>
              <a:pPr algn="ctr"/>
              <a:r>
                <a:rPr lang="en-US"/>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cxnSp>
        <p:nvCxnSpPr>
          <p:cNvPr id="207" name="Shape 207"/>
          <p:cNvCxnSpPr/>
          <p:nvPr/>
        </p:nvCxnSpPr>
        <p:spPr>
          <a:xfrm>
            <a:off x="415587" y="3638523"/>
            <a:ext cx="9987300" cy="0"/>
          </a:xfrm>
          <a:prstGeom prst="straightConnector1">
            <a:avLst/>
          </a:prstGeom>
          <a:noFill/>
          <a:ln w="9525" cap="flat" cmpd="sng">
            <a:solidFill>
              <a:srgbClr val="999999"/>
            </a:solidFill>
            <a:prstDash val="dot"/>
            <a:miter/>
            <a:headEnd type="diamond" w="med" len="med"/>
            <a:tailEnd type="diamond" w="med" len="med"/>
          </a:ln>
        </p:spPr>
      </p:cxnSp>
      <p:sp>
        <p:nvSpPr>
          <p:cNvPr id="208" name="Shape 208"/>
          <p:cNvSpPr txBox="1"/>
          <p:nvPr/>
        </p:nvSpPr>
        <p:spPr>
          <a:xfrm>
            <a:off x="3328429" y="4690719"/>
            <a:ext cx="2094900" cy="4002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GB" sz="2000">
                <a:solidFill>
                  <a:schemeClr val="dk1"/>
                </a:solidFill>
                <a:latin typeface="Calibri"/>
                <a:ea typeface="Calibri"/>
                <a:cs typeface="Calibri"/>
                <a:sym typeface="Calibri"/>
              </a:rPr>
              <a:t>Users</a:t>
            </a:r>
          </a:p>
        </p:txBody>
      </p:sp>
      <p:sp>
        <p:nvSpPr>
          <p:cNvPr id="209" name="Shape 209"/>
          <p:cNvSpPr txBox="1"/>
          <p:nvPr/>
        </p:nvSpPr>
        <p:spPr>
          <a:xfrm>
            <a:off x="317292" y="4690719"/>
            <a:ext cx="2094900" cy="4002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GB" sz="2000">
                <a:solidFill>
                  <a:schemeClr val="dk1"/>
                </a:solidFill>
                <a:latin typeface="Calibri"/>
                <a:ea typeface="Calibri"/>
                <a:cs typeface="Calibri"/>
                <a:sym typeface="Calibri"/>
              </a:rPr>
              <a:t>QnA</a:t>
            </a:r>
          </a:p>
        </p:txBody>
      </p:sp>
      <p:sp>
        <p:nvSpPr>
          <p:cNvPr id="210" name="Shape 210"/>
          <p:cNvSpPr txBox="1"/>
          <p:nvPr/>
        </p:nvSpPr>
        <p:spPr>
          <a:xfrm>
            <a:off x="6156159" y="4690769"/>
            <a:ext cx="2094900" cy="4002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GB" sz="2000">
                <a:solidFill>
                  <a:schemeClr val="dk1"/>
                </a:solidFill>
                <a:latin typeface="Calibri"/>
                <a:ea typeface="Calibri"/>
                <a:cs typeface="Calibri"/>
                <a:sym typeface="Calibri"/>
              </a:rPr>
              <a:t>Assessments</a:t>
            </a:r>
          </a:p>
        </p:txBody>
      </p:sp>
      <p:sp>
        <p:nvSpPr>
          <p:cNvPr id="211" name="Shape 211"/>
          <p:cNvSpPr/>
          <p:nvPr/>
        </p:nvSpPr>
        <p:spPr>
          <a:xfrm>
            <a:off x="684067" y="2739060"/>
            <a:ext cx="1728000" cy="1728000"/>
          </a:xfrm>
          <a:prstGeom prst="ellipse">
            <a:avLst/>
          </a:prstGeom>
          <a:solidFill>
            <a:srgbClr val="9FC5E8"/>
          </a:solidFill>
          <a:ln>
            <a:noFill/>
          </a:ln>
        </p:spPr>
        <p:txBody>
          <a:bodyPr lIns="91425" tIns="45700" rIns="91425" bIns="45700" anchor="ctr" anchorCtr="0">
            <a:noAutofit/>
          </a:bodyPr>
          <a:lstStyle/>
          <a:p>
            <a:pPr marL="0" marR="0" lvl="0" indent="0" algn="ctr" rtl="0">
              <a:spcBef>
                <a:spcPts val="0"/>
              </a:spcBef>
              <a:buNone/>
            </a:pPr>
            <a:endParaRPr sz="1100" b="1">
              <a:solidFill>
                <a:schemeClr val="lt1"/>
              </a:solidFill>
              <a:latin typeface="Calibri"/>
              <a:ea typeface="Calibri"/>
              <a:cs typeface="Calibri"/>
              <a:sym typeface="Calibri"/>
            </a:endParaRPr>
          </a:p>
        </p:txBody>
      </p:sp>
      <p:sp>
        <p:nvSpPr>
          <p:cNvPr id="212" name="Shape 212"/>
          <p:cNvSpPr/>
          <p:nvPr/>
        </p:nvSpPr>
        <p:spPr>
          <a:xfrm>
            <a:off x="3511665" y="2740681"/>
            <a:ext cx="1728300" cy="1728300"/>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100" b="1">
              <a:solidFill>
                <a:schemeClr val="lt1"/>
              </a:solidFill>
              <a:latin typeface="Calibri"/>
              <a:ea typeface="Calibri"/>
              <a:cs typeface="Calibri"/>
              <a:sym typeface="Calibri"/>
            </a:endParaRPr>
          </a:p>
        </p:txBody>
      </p:sp>
      <p:sp>
        <p:nvSpPr>
          <p:cNvPr id="213" name="Shape 213"/>
          <p:cNvSpPr txBox="1">
            <a:spLocks noGrp="1"/>
          </p:cNvSpPr>
          <p:nvPr>
            <p:ph type="title"/>
          </p:nvPr>
        </p:nvSpPr>
        <p:spPr>
          <a:xfrm>
            <a:off x="415600" y="405888"/>
            <a:ext cx="11360700" cy="8349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b="1">
                <a:solidFill>
                  <a:srgbClr val="0C0C0C"/>
                </a:solidFill>
              </a:rPr>
              <a:t>Database (PostgreSQL)</a:t>
            </a:r>
          </a:p>
        </p:txBody>
      </p:sp>
      <p:sp>
        <p:nvSpPr>
          <p:cNvPr id="214" name="Shape 214"/>
          <p:cNvSpPr/>
          <p:nvPr/>
        </p:nvSpPr>
        <p:spPr>
          <a:xfrm>
            <a:off x="3325512" y="5826167"/>
            <a:ext cx="5541003" cy="611999"/>
          </a:xfrm>
          <a:prstGeom prst="rect">
            <a:avLst/>
          </a:prstGeom>
          <a:noFill/>
          <a:ln w="762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buSzPct val="25000"/>
              <a:buNone/>
            </a:pPr>
            <a:r>
              <a:rPr lang="en-GB" sz="2000">
                <a:solidFill>
                  <a:srgbClr val="212121"/>
                </a:solidFill>
                <a:latin typeface="Calibri"/>
                <a:ea typeface="Calibri"/>
                <a:cs typeface="Calibri"/>
                <a:sym typeface="Calibri"/>
              </a:rPr>
              <a:t>The main entities used in Database</a:t>
            </a:r>
          </a:p>
        </p:txBody>
      </p:sp>
      <p:sp>
        <p:nvSpPr>
          <p:cNvPr id="215" name="Shape 215"/>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pic>
        <p:nvPicPr>
          <p:cNvPr id="216" name="Shape 216"/>
          <p:cNvPicPr preferRelativeResize="0"/>
          <p:nvPr/>
        </p:nvPicPr>
        <p:blipFill rotWithShape="1">
          <a:blip r:embed="rId3">
            <a:alphaModFix/>
          </a:blip>
          <a:srcRect/>
          <a:stretch/>
        </p:blipFill>
        <p:spPr>
          <a:xfrm>
            <a:off x="8682385" y="3244835"/>
            <a:ext cx="719999" cy="719999"/>
          </a:xfrm>
          <a:prstGeom prst="rect">
            <a:avLst/>
          </a:prstGeom>
          <a:noFill/>
          <a:ln>
            <a:noFill/>
          </a:ln>
        </p:spPr>
      </p:pic>
      <p:sp>
        <p:nvSpPr>
          <p:cNvPr id="217" name="Shape 217"/>
          <p:cNvSpPr txBox="1"/>
          <p:nvPr/>
        </p:nvSpPr>
        <p:spPr>
          <a:xfrm>
            <a:off x="8866525" y="3390875"/>
            <a:ext cx="3000000" cy="3000000"/>
          </a:xfrm>
          <a:prstGeom prst="rect">
            <a:avLst/>
          </a:prstGeom>
          <a:noFill/>
          <a:ln>
            <a:noFill/>
          </a:ln>
        </p:spPr>
        <p:txBody>
          <a:bodyPr lIns="91425" tIns="91425" rIns="91425" bIns="91425" anchor="ctr" anchorCtr="0">
            <a:noAutofit/>
          </a:bodyPr>
          <a:lstStyle/>
          <a:p>
            <a:pPr lvl="0" algn="ctr" rtl="0">
              <a:spcBef>
                <a:spcPts val="0"/>
              </a:spcBef>
              <a:buNone/>
            </a:pPr>
            <a:r>
              <a:rPr lang="en-GB" sz="2000">
                <a:solidFill>
                  <a:schemeClr val="dk1"/>
                </a:solidFill>
                <a:latin typeface="Calibri"/>
                <a:ea typeface="Calibri"/>
                <a:cs typeface="Calibri"/>
                <a:sym typeface="Calibri"/>
              </a:rPr>
              <a:t>Submissions</a:t>
            </a:r>
          </a:p>
        </p:txBody>
      </p:sp>
      <p:pic>
        <p:nvPicPr>
          <p:cNvPr id="218" name="Shape 218"/>
          <p:cNvPicPr preferRelativeResize="0"/>
          <p:nvPr/>
        </p:nvPicPr>
        <p:blipFill>
          <a:blip r:embed="rId4">
            <a:alphaModFix/>
          </a:blip>
          <a:stretch>
            <a:fillRect/>
          </a:stretch>
        </p:blipFill>
        <p:spPr>
          <a:xfrm>
            <a:off x="996999" y="3050037"/>
            <a:ext cx="1102149" cy="1109574"/>
          </a:xfrm>
          <a:prstGeom prst="rect">
            <a:avLst/>
          </a:prstGeom>
          <a:noFill/>
          <a:ln>
            <a:noFill/>
          </a:ln>
        </p:spPr>
      </p:pic>
      <p:pic>
        <p:nvPicPr>
          <p:cNvPr id="219" name="Shape 219"/>
          <p:cNvPicPr preferRelativeResize="0"/>
          <p:nvPr/>
        </p:nvPicPr>
        <p:blipFill>
          <a:blip r:embed="rId5">
            <a:alphaModFix/>
          </a:blip>
          <a:stretch>
            <a:fillRect/>
          </a:stretch>
        </p:blipFill>
        <p:spPr>
          <a:xfrm>
            <a:off x="4015812" y="3085400"/>
            <a:ext cx="720000" cy="1106250"/>
          </a:xfrm>
          <a:prstGeom prst="rect">
            <a:avLst/>
          </a:prstGeom>
          <a:noFill/>
          <a:ln>
            <a:noFill/>
          </a:ln>
        </p:spPr>
      </p:pic>
      <p:pic>
        <p:nvPicPr>
          <p:cNvPr id="220" name="Shape 220"/>
          <p:cNvPicPr preferRelativeResize="0"/>
          <p:nvPr/>
        </p:nvPicPr>
        <p:blipFill>
          <a:blip r:embed="rId6">
            <a:alphaModFix/>
          </a:blip>
          <a:stretch>
            <a:fillRect/>
          </a:stretch>
        </p:blipFill>
        <p:spPr>
          <a:xfrm>
            <a:off x="6392475" y="2711350"/>
            <a:ext cx="1728000" cy="1854349"/>
          </a:xfrm>
          <a:prstGeom prst="rect">
            <a:avLst/>
          </a:prstGeom>
          <a:noFill/>
          <a:ln>
            <a:noFill/>
          </a:ln>
        </p:spPr>
      </p:pic>
      <p:pic>
        <p:nvPicPr>
          <p:cNvPr id="221" name="Shape 221"/>
          <p:cNvPicPr preferRelativeResize="0"/>
          <p:nvPr/>
        </p:nvPicPr>
        <p:blipFill rotWithShape="1">
          <a:blip r:embed="rId7">
            <a:alphaModFix/>
          </a:blip>
          <a:srcRect b="19743"/>
          <a:stretch/>
        </p:blipFill>
        <p:spPr>
          <a:xfrm>
            <a:off x="9121775" y="2893197"/>
            <a:ext cx="2286000" cy="1490650"/>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95325" y="238125"/>
            <a:ext cx="10515600" cy="1325700"/>
          </a:xfrm>
          <a:prstGeom prst="rect">
            <a:avLst/>
          </a:prstGeom>
        </p:spPr>
        <p:txBody>
          <a:bodyPr lIns="91425" tIns="91425" rIns="91425" bIns="91425" anchor="ctr" anchorCtr="0">
            <a:noAutofit/>
          </a:bodyPr>
          <a:lstStyle/>
          <a:p>
            <a:pPr lvl="0">
              <a:spcBef>
                <a:spcPts val="0"/>
              </a:spcBef>
              <a:buNone/>
            </a:pPr>
            <a:r>
              <a:rPr lang="en-GB" b="1">
                <a:solidFill>
                  <a:srgbClr val="0C0C0C"/>
                </a:solidFill>
              </a:rPr>
              <a:t>Use Case Diagram</a:t>
            </a:r>
          </a:p>
        </p:txBody>
      </p:sp>
      <p:pic>
        <p:nvPicPr>
          <p:cNvPr id="228" name="Shape 228" descr="Screenshot from 2017-05-08 03-29-13.png"/>
          <p:cNvPicPr preferRelativeResize="0"/>
          <p:nvPr/>
        </p:nvPicPr>
        <p:blipFill rotWithShape="1">
          <a:blip r:embed="rId3">
            <a:alphaModFix/>
          </a:blip>
          <a:srcRect l="20458" t="24306" r="24246" b="12245"/>
          <a:stretch/>
        </p:blipFill>
        <p:spPr>
          <a:xfrm>
            <a:off x="1958550" y="1254125"/>
            <a:ext cx="8491551" cy="5502274"/>
          </a:xfrm>
          <a:prstGeom prst="rect">
            <a:avLst/>
          </a:prstGeom>
          <a:noFill/>
          <a:ln>
            <a:noFill/>
          </a:ln>
        </p:spPr>
      </p:pic>
      <p:pic>
        <p:nvPicPr>
          <p:cNvPr id="229" name="Shape 229"/>
          <p:cNvPicPr preferRelativeResize="0"/>
          <p:nvPr/>
        </p:nvPicPr>
        <p:blipFill>
          <a:blip r:embed="rId4">
            <a:alphaModFix/>
          </a:blip>
          <a:stretch>
            <a:fillRect/>
          </a:stretch>
        </p:blipFill>
        <p:spPr>
          <a:xfrm>
            <a:off x="10055725" y="2039575"/>
            <a:ext cx="3048000" cy="323850"/>
          </a:xfrm>
          <a:prstGeom prst="rect">
            <a:avLst/>
          </a:prstGeom>
          <a:noFill/>
          <a:ln>
            <a:noFill/>
          </a:ln>
        </p:spPr>
      </p:pic>
      <p:sp>
        <p:nvSpPr>
          <p:cNvPr id="230" name="Shape 230"/>
          <p:cNvSpPr txBox="1"/>
          <p:nvPr/>
        </p:nvSpPr>
        <p:spPr>
          <a:xfrm>
            <a:off x="10055725" y="2839175"/>
            <a:ext cx="1831200" cy="15897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GB" sz="1200">
                <a:solidFill>
                  <a:schemeClr val="dk1"/>
                </a:solidFill>
                <a:latin typeface="Calibri"/>
                <a:ea typeface="Calibri"/>
                <a:cs typeface="Calibri"/>
                <a:sym typeface="Calibri"/>
              </a:rPr>
              <a:t>Increasing Privilege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15600" y="405888"/>
            <a:ext cx="11360800" cy="834800"/>
          </a:xfrm>
          <a:prstGeom prst="rect">
            <a:avLst/>
          </a:prstGeom>
          <a:noFill/>
          <a:ln>
            <a:noFill/>
          </a:ln>
        </p:spPr>
        <p:txBody>
          <a:bodyPr lIns="121900" tIns="121900" rIns="121900" bIns="121900" anchor="t" anchorCtr="0">
            <a:noAutofit/>
          </a:bodyPr>
          <a:lstStyle/>
          <a:p>
            <a:pPr marL="0" marR="0" lvl="0" indent="0" algn="l" rtl="0">
              <a:lnSpc>
                <a:spcPct val="90000"/>
              </a:lnSpc>
              <a:spcBef>
                <a:spcPts val="0"/>
              </a:spcBef>
              <a:buClr>
                <a:srgbClr val="0C0C0C"/>
              </a:buClr>
              <a:buSzPct val="25000"/>
              <a:buFont typeface="Calibri"/>
              <a:buNone/>
            </a:pPr>
            <a:r>
              <a:rPr lang="en-GB" sz="4400" b="1" i="0" u="none" strike="noStrike" cap="none">
                <a:solidFill>
                  <a:srgbClr val="0C0C0C"/>
                </a:solidFill>
                <a:latin typeface="Calibri"/>
                <a:ea typeface="Calibri"/>
                <a:cs typeface="Calibri"/>
                <a:sym typeface="Calibri"/>
              </a:rPr>
              <a:t>Project Fruits</a:t>
            </a:r>
          </a:p>
        </p:txBody>
      </p:sp>
      <p:sp>
        <p:nvSpPr>
          <p:cNvPr id="236" name="Shape 236"/>
          <p:cNvSpPr/>
          <p:nvPr/>
        </p:nvSpPr>
        <p:spPr>
          <a:xfrm>
            <a:off x="4010739" y="1078292"/>
            <a:ext cx="4984375" cy="5779706"/>
          </a:xfrm>
          <a:custGeom>
            <a:avLst/>
            <a:gdLst/>
            <a:ahLst/>
            <a:cxnLst/>
            <a:rect l="0" t="0" r="0" b="0"/>
            <a:pathLst>
              <a:path w="120000" h="120000" extrusionOk="0">
                <a:moveTo>
                  <a:pt x="39507" y="119999"/>
                </a:moveTo>
                <a:cubicBezTo>
                  <a:pt x="65517" y="119999"/>
                  <a:pt x="65517" y="119999"/>
                  <a:pt x="65517" y="119999"/>
                </a:cubicBezTo>
                <a:cubicBezTo>
                  <a:pt x="65517" y="119999"/>
                  <a:pt x="64926" y="110163"/>
                  <a:pt x="63743" y="95939"/>
                </a:cubicBezTo>
                <a:cubicBezTo>
                  <a:pt x="62561" y="81715"/>
                  <a:pt x="61970" y="63556"/>
                  <a:pt x="75369" y="56443"/>
                </a:cubicBezTo>
                <a:cubicBezTo>
                  <a:pt x="88768" y="49331"/>
                  <a:pt x="107980" y="49029"/>
                  <a:pt x="116059" y="56443"/>
                </a:cubicBezTo>
                <a:cubicBezTo>
                  <a:pt x="116059" y="56443"/>
                  <a:pt x="100197" y="42976"/>
                  <a:pt x="76354" y="50996"/>
                </a:cubicBezTo>
                <a:cubicBezTo>
                  <a:pt x="76354" y="50996"/>
                  <a:pt x="89852" y="27994"/>
                  <a:pt x="120000" y="34728"/>
                </a:cubicBezTo>
                <a:cubicBezTo>
                  <a:pt x="120000" y="34728"/>
                  <a:pt x="106502" y="30567"/>
                  <a:pt x="93103" y="33896"/>
                </a:cubicBezTo>
                <a:cubicBezTo>
                  <a:pt x="93103" y="33896"/>
                  <a:pt x="100689" y="27162"/>
                  <a:pt x="93793" y="14981"/>
                </a:cubicBezTo>
                <a:cubicBezTo>
                  <a:pt x="93793" y="14981"/>
                  <a:pt x="101182" y="30416"/>
                  <a:pt x="80886" y="39571"/>
                </a:cubicBezTo>
                <a:cubicBezTo>
                  <a:pt x="70344" y="44337"/>
                  <a:pt x="62266" y="56443"/>
                  <a:pt x="62266" y="56443"/>
                </a:cubicBezTo>
                <a:cubicBezTo>
                  <a:pt x="62266" y="56443"/>
                  <a:pt x="54285" y="17856"/>
                  <a:pt x="80886" y="15737"/>
                </a:cubicBezTo>
                <a:cubicBezTo>
                  <a:pt x="80886" y="15737"/>
                  <a:pt x="65812" y="15510"/>
                  <a:pt x="59901" y="27238"/>
                </a:cubicBezTo>
                <a:cubicBezTo>
                  <a:pt x="59901" y="27238"/>
                  <a:pt x="54876" y="0"/>
                  <a:pt x="30837" y="1967"/>
                </a:cubicBezTo>
                <a:cubicBezTo>
                  <a:pt x="30837" y="1967"/>
                  <a:pt x="51330" y="605"/>
                  <a:pt x="53300" y="24060"/>
                </a:cubicBezTo>
                <a:cubicBezTo>
                  <a:pt x="53300" y="24060"/>
                  <a:pt x="47487" y="14981"/>
                  <a:pt x="31625" y="16418"/>
                </a:cubicBezTo>
                <a:cubicBezTo>
                  <a:pt x="15862" y="17856"/>
                  <a:pt x="11133" y="8095"/>
                  <a:pt x="11133" y="8095"/>
                </a:cubicBezTo>
                <a:cubicBezTo>
                  <a:pt x="11133" y="8095"/>
                  <a:pt x="15172" y="17326"/>
                  <a:pt x="31625" y="18158"/>
                </a:cubicBezTo>
                <a:cubicBezTo>
                  <a:pt x="48177" y="19066"/>
                  <a:pt x="54679" y="28600"/>
                  <a:pt x="54876" y="33896"/>
                </a:cubicBezTo>
                <a:cubicBezTo>
                  <a:pt x="55073" y="39192"/>
                  <a:pt x="56847" y="68398"/>
                  <a:pt x="56847" y="68398"/>
                </a:cubicBezTo>
                <a:cubicBezTo>
                  <a:pt x="56847" y="68398"/>
                  <a:pt x="47783" y="58032"/>
                  <a:pt x="37142" y="52433"/>
                </a:cubicBezTo>
                <a:cubicBezTo>
                  <a:pt x="26502" y="46759"/>
                  <a:pt x="22561" y="38587"/>
                  <a:pt x="29458" y="30794"/>
                </a:cubicBezTo>
                <a:cubicBezTo>
                  <a:pt x="29458" y="30794"/>
                  <a:pt x="20985" y="37377"/>
                  <a:pt x="27093" y="49029"/>
                </a:cubicBezTo>
                <a:cubicBezTo>
                  <a:pt x="27093" y="49029"/>
                  <a:pt x="13300" y="44791"/>
                  <a:pt x="0" y="50088"/>
                </a:cubicBezTo>
                <a:cubicBezTo>
                  <a:pt x="0" y="50088"/>
                  <a:pt x="18916" y="44337"/>
                  <a:pt x="31625" y="53720"/>
                </a:cubicBezTo>
                <a:cubicBezTo>
                  <a:pt x="44433" y="63102"/>
                  <a:pt x="50541" y="74148"/>
                  <a:pt x="50541" y="74148"/>
                </a:cubicBezTo>
                <a:cubicBezTo>
                  <a:pt x="50541" y="74148"/>
                  <a:pt x="29261" y="67036"/>
                  <a:pt x="12315" y="78537"/>
                </a:cubicBezTo>
                <a:cubicBezTo>
                  <a:pt x="12315" y="78537"/>
                  <a:pt x="42463" y="67036"/>
                  <a:pt x="49359" y="79445"/>
                </a:cubicBezTo>
                <a:cubicBezTo>
                  <a:pt x="56256" y="91853"/>
                  <a:pt x="54285" y="108953"/>
                  <a:pt x="39507" y="119999"/>
                </a:cubicBezTo>
                <a:close/>
              </a:path>
            </a:pathLst>
          </a:custGeom>
          <a:solidFill>
            <a:srgbClr val="999999"/>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237" name="Shape 237"/>
          <p:cNvGrpSpPr/>
          <p:nvPr/>
        </p:nvGrpSpPr>
        <p:grpSpPr>
          <a:xfrm>
            <a:off x="2600979" y="1447807"/>
            <a:ext cx="1852581" cy="723739"/>
            <a:chOff x="1517500" y="1689258"/>
            <a:chExt cx="2037818" cy="796105"/>
          </a:xfrm>
        </p:grpSpPr>
        <p:sp>
          <p:nvSpPr>
            <p:cNvPr id="238" name="Shape 238"/>
            <p:cNvSpPr/>
            <p:nvPr/>
          </p:nvSpPr>
          <p:spPr>
            <a:xfrm>
              <a:off x="3063469" y="1689258"/>
              <a:ext cx="491849" cy="49184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39" name="Shape 239"/>
            <p:cNvSpPr txBox="1"/>
            <p:nvPr/>
          </p:nvSpPr>
          <p:spPr>
            <a:xfrm>
              <a:off x="1517500" y="2173089"/>
              <a:ext cx="1649909" cy="312273"/>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Add Parameterized questions</a:t>
              </a:r>
            </a:p>
          </p:txBody>
        </p:sp>
      </p:grpSp>
      <p:grpSp>
        <p:nvGrpSpPr>
          <p:cNvPr id="240" name="Shape 240"/>
          <p:cNvGrpSpPr/>
          <p:nvPr/>
        </p:nvGrpSpPr>
        <p:grpSpPr>
          <a:xfrm>
            <a:off x="3131845" y="4622307"/>
            <a:ext cx="1445249" cy="606387"/>
            <a:chOff x="911857" y="5234863"/>
            <a:chExt cx="1589759" cy="667020"/>
          </a:xfrm>
        </p:grpSpPr>
        <p:sp>
          <p:nvSpPr>
            <p:cNvPr id="241" name="Shape 241"/>
            <p:cNvSpPr/>
            <p:nvPr/>
          </p:nvSpPr>
          <p:spPr>
            <a:xfrm>
              <a:off x="2095117" y="5234863"/>
              <a:ext cx="406500" cy="4065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42" name="Shape 242"/>
            <p:cNvSpPr txBox="1"/>
            <p:nvPr/>
          </p:nvSpPr>
          <p:spPr>
            <a:xfrm>
              <a:off x="911857" y="5589583"/>
              <a:ext cx="1488600" cy="3123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TIghten security measures</a:t>
              </a:r>
            </a:p>
          </p:txBody>
        </p:sp>
      </p:grpSp>
      <p:grpSp>
        <p:nvGrpSpPr>
          <p:cNvPr id="243" name="Shape 243"/>
          <p:cNvGrpSpPr/>
          <p:nvPr/>
        </p:nvGrpSpPr>
        <p:grpSpPr>
          <a:xfrm>
            <a:off x="8745011" y="3408252"/>
            <a:ext cx="2330197" cy="708086"/>
            <a:chOff x="3895925" y="1885950"/>
            <a:chExt cx="2563191" cy="778887"/>
          </a:xfrm>
        </p:grpSpPr>
        <p:sp>
          <p:nvSpPr>
            <p:cNvPr id="244" name="Shape 244"/>
            <p:cNvSpPr/>
            <p:nvPr/>
          </p:nvSpPr>
          <p:spPr>
            <a:xfrm>
              <a:off x="3895925" y="1885950"/>
              <a:ext cx="720115" cy="720115"/>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45" name="Shape 245"/>
            <p:cNvSpPr txBox="1"/>
            <p:nvPr/>
          </p:nvSpPr>
          <p:spPr>
            <a:xfrm>
              <a:off x="4607641" y="2424949"/>
              <a:ext cx="1851475" cy="239887"/>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Minimalistic UI for test-taking</a:t>
              </a:r>
            </a:p>
          </p:txBody>
        </p:sp>
      </p:grpSp>
      <p:sp>
        <p:nvSpPr>
          <p:cNvPr id="246" name="Shape 246"/>
          <p:cNvSpPr/>
          <p:nvPr/>
        </p:nvSpPr>
        <p:spPr>
          <a:xfrm>
            <a:off x="5564762" y="3985175"/>
            <a:ext cx="1656299" cy="1318200"/>
          </a:xfrm>
          <a:prstGeom prst="ellipse">
            <a:avLst/>
          </a:prstGeom>
          <a:solidFill>
            <a:schemeClr val="dk2"/>
          </a:solidFill>
          <a:ln>
            <a:noFill/>
          </a:ln>
        </p:spPr>
        <p:txBody>
          <a:bodyPr lIns="91425" tIns="45700" rIns="91425" bIns="45700" anchor="ctr" anchorCtr="0">
            <a:noAutofit/>
          </a:bodyPr>
          <a:lstStyle/>
          <a:p>
            <a:pPr marL="0" marR="0" lvl="0" indent="0" algn="ctr" rtl="0">
              <a:lnSpc>
                <a:spcPct val="150000"/>
              </a:lnSpc>
              <a:spcBef>
                <a:spcPts val="0"/>
              </a:spcBef>
              <a:buSzPct val="25000"/>
              <a:buNone/>
            </a:pPr>
            <a:r>
              <a:rPr lang="en-GB" sz="2300" b="1">
                <a:solidFill>
                  <a:schemeClr val="lt1"/>
                </a:solidFill>
                <a:latin typeface="Calibri"/>
                <a:ea typeface="Calibri"/>
                <a:cs typeface="Calibri"/>
                <a:sym typeface="Calibri"/>
              </a:rPr>
              <a:t>OQS</a:t>
            </a:r>
          </a:p>
        </p:txBody>
      </p:sp>
      <p:sp>
        <p:nvSpPr>
          <p:cNvPr id="247" name="Shape 247"/>
          <p:cNvSpPr txBox="1"/>
          <p:nvPr/>
        </p:nvSpPr>
        <p:spPr>
          <a:xfrm>
            <a:off x="16861" y="6322421"/>
            <a:ext cx="1686431" cy="523219"/>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2800" b="1">
              <a:solidFill>
                <a:schemeClr val="lt2"/>
              </a:solidFill>
              <a:latin typeface="Questrial"/>
              <a:ea typeface="Questrial"/>
              <a:cs typeface="Questrial"/>
              <a:sym typeface="Questrial"/>
            </a:endParaRPr>
          </a:p>
        </p:txBody>
      </p:sp>
      <p:grpSp>
        <p:nvGrpSpPr>
          <p:cNvPr id="248" name="Shape 248"/>
          <p:cNvGrpSpPr/>
          <p:nvPr/>
        </p:nvGrpSpPr>
        <p:grpSpPr>
          <a:xfrm>
            <a:off x="5227749" y="469202"/>
            <a:ext cx="2330310" cy="708188"/>
            <a:chOff x="3895925" y="1885950"/>
            <a:chExt cx="2563316" cy="778999"/>
          </a:xfrm>
        </p:grpSpPr>
        <p:sp>
          <p:nvSpPr>
            <p:cNvPr id="249" name="Shape 249"/>
            <p:cNvSpPr/>
            <p:nvPr/>
          </p:nvSpPr>
          <p:spPr>
            <a:xfrm>
              <a:off x="3895925" y="1885950"/>
              <a:ext cx="720000" cy="720000"/>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50" name="Shape 250"/>
            <p:cNvSpPr txBox="1"/>
            <p:nvPr/>
          </p:nvSpPr>
          <p:spPr>
            <a:xfrm>
              <a:off x="4607641" y="2424949"/>
              <a:ext cx="1851600" cy="240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Single Page View for question Addition</a:t>
              </a:r>
            </a:p>
          </p:txBody>
        </p:sp>
      </p:gr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77825" y="122100"/>
            <a:ext cx="10515600" cy="1325700"/>
          </a:xfrm>
          <a:prstGeom prst="rect">
            <a:avLst/>
          </a:prstGeom>
        </p:spPr>
        <p:txBody>
          <a:bodyPr lIns="91425" tIns="91425" rIns="91425" bIns="91425" anchor="ctr" anchorCtr="0">
            <a:noAutofit/>
          </a:bodyPr>
          <a:lstStyle/>
          <a:p>
            <a:pPr lvl="0">
              <a:spcBef>
                <a:spcPts val="0"/>
              </a:spcBef>
              <a:buNone/>
            </a:pPr>
            <a:r>
              <a:rPr lang="en-GB" b="1">
                <a:solidFill>
                  <a:srgbClr val="0C0C0C"/>
                </a:solidFill>
              </a:rPr>
              <a:t>Lower Hanging Fruits</a:t>
            </a:r>
          </a:p>
        </p:txBody>
      </p:sp>
      <p:sp>
        <p:nvSpPr>
          <p:cNvPr id="257" name="Shape 257"/>
          <p:cNvSpPr/>
          <p:nvPr/>
        </p:nvSpPr>
        <p:spPr>
          <a:xfrm>
            <a:off x="4010739" y="1078292"/>
            <a:ext cx="4984500" cy="5779800"/>
          </a:xfrm>
          <a:custGeom>
            <a:avLst/>
            <a:gdLst/>
            <a:ahLst/>
            <a:cxnLst/>
            <a:rect l="0" t="0" r="0" b="0"/>
            <a:pathLst>
              <a:path w="120000" h="120000" extrusionOk="0">
                <a:moveTo>
                  <a:pt x="39507" y="119999"/>
                </a:moveTo>
                <a:cubicBezTo>
                  <a:pt x="65517" y="119999"/>
                  <a:pt x="65517" y="119999"/>
                  <a:pt x="65517" y="119999"/>
                </a:cubicBezTo>
                <a:cubicBezTo>
                  <a:pt x="65517" y="119999"/>
                  <a:pt x="64926" y="110163"/>
                  <a:pt x="63743" y="95939"/>
                </a:cubicBezTo>
                <a:cubicBezTo>
                  <a:pt x="62561" y="81715"/>
                  <a:pt x="61970" y="63556"/>
                  <a:pt x="75369" y="56443"/>
                </a:cubicBezTo>
                <a:cubicBezTo>
                  <a:pt x="88768" y="49331"/>
                  <a:pt x="107980" y="49029"/>
                  <a:pt x="116059" y="56443"/>
                </a:cubicBezTo>
                <a:cubicBezTo>
                  <a:pt x="116059" y="56443"/>
                  <a:pt x="100197" y="42976"/>
                  <a:pt x="76354" y="50996"/>
                </a:cubicBezTo>
                <a:cubicBezTo>
                  <a:pt x="76354" y="50996"/>
                  <a:pt x="89852" y="27994"/>
                  <a:pt x="120000" y="34728"/>
                </a:cubicBezTo>
                <a:cubicBezTo>
                  <a:pt x="120000" y="34728"/>
                  <a:pt x="106502" y="30567"/>
                  <a:pt x="93103" y="33896"/>
                </a:cubicBezTo>
                <a:cubicBezTo>
                  <a:pt x="93103" y="33896"/>
                  <a:pt x="100689" y="27162"/>
                  <a:pt x="93793" y="14981"/>
                </a:cubicBezTo>
                <a:cubicBezTo>
                  <a:pt x="93793" y="14981"/>
                  <a:pt x="101182" y="30416"/>
                  <a:pt x="80886" y="39571"/>
                </a:cubicBezTo>
                <a:cubicBezTo>
                  <a:pt x="70344" y="44337"/>
                  <a:pt x="62266" y="56443"/>
                  <a:pt x="62266" y="56443"/>
                </a:cubicBezTo>
                <a:cubicBezTo>
                  <a:pt x="62266" y="56443"/>
                  <a:pt x="54285" y="17856"/>
                  <a:pt x="80886" y="15737"/>
                </a:cubicBezTo>
                <a:cubicBezTo>
                  <a:pt x="80886" y="15737"/>
                  <a:pt x="65812" y="15510"/>
                  <a:pt x="59901" y="27238"/>
                </a:cubicBezTo>
                <a:cubicBezTo>
                  <a:pt x="59901" y="27238"/>
                  <a:pt x="54876" y="0"/>
                  <a:pt x="30837" y="1967"/>
                </a:cubicBezTo>
                <a:cubicBezTo>
                  <a:pt x="30837" y="1967"/>
                  <a:pt x="51330" y="605"/>
                  <a:pt x="53300" y="24060"/>
                </a:cubicBezTo>
                <a:cubicBezTo>
                  <a:pt x="53300" y="24060"/>
                  <a:pt x="47487" y="14981"/>
                  <a:pt x="31625" y="16418"/>
                </a:cubicBezTo>
                <a:cubicBezTo>
                  <a:pt x="15862" y="17856"/>
                  <a:pt x="11133" y="8095"/>
                  <a:pt x="11133" y="8095"/>
                </a:cubicBezTo>
                <a:cubicBezTo>
                  <a:pt x="11133" y="8095"/>
                  <a:pt x="15172" y="17326"/>
                  <a:pt x="31625" y="18158"/>
                </a:cubicBezTo>
                <a:cubicBezTo>
                  <a:pt x="48177" y="19066"/>
                  <a:pt x="54679" y="28600"/>
                  <a:pt x="54876" y="33896"/>
                </a:cubicBezTo>
                <a:cubicBezTo>
                  <a:pt x="55073" y="39192"/>
                  <a:pt x="56847" y="68398"/>
                  <a:pt x="56847" y="68398"/>
                </a:cubicBezTo>
                <a:cubicBezTo>
                  <a:pt x="56847" y="68398"/>
                  <a:pt x="47783" y="58032"/>
                  <a:pt x="37142" y="52433"/>
                </a:cubicBezTo>
                <a:cubicBezTo>
                  <a:pt x="26502" y="46759"/>
                  <a:pt x="22561" y="38587"/>
                  <a:pt x="29458" y="30794"/>
                </a:cubicBezTo>
                <a:cubicBezTo>
                  <a:pt x="29458" y="30794"/>
                  <a:pt x="20985" y="37377"/>
                  <a:pt x="27093" y="49029"/>
                </a:cubicBezTo>
                <a:cubicBezTo>
                  <a:pt x="27093" y="49029"/>
                  <a:pt x="13300" y="44791"/>
                  <a:pt x="0" y="50088"/>
                </a:cubicBezTo>
                <a:cubicBezTo>
                  <a:pt x="0" y="50088"/>
                  <a:pt x="18916" y="44337"/>
                  <a:pt x="31625" y="53720"/>
                </a:cubicBezTo>
                <a:cubicBezTo>
                  <a:pt x="44433" y="63102"/>
                  <a:pt x="50541" y="74148"/>
                  <a:pt x="50541" y="74148"/>
                </a:cubicBezTo>
                <a:cubicBezTo>
                  <a:pt x="50541" y="74148"/>
                  <a:pt x="29261" y="67036"/>
                  <a:pt x="12315" y="78537"/>
                </a:cubicBezTo>
                <a:cubicBezTo>
                  <a:pt x="12315" y="78537"/>
                  <a:pt x="42463" y="67036"/>
                  <a:pt x="49359" y="79445"/>
                </a:cubicBezTo>
                <a:cubicBezTo>
                  <a:pt x="56256" y="91853"/>
                  <a:pt x="54285" y="108953"/>
                  <a:pt x="39507" y="119999"/>
                </a:cubicBezTo>
                <a:close/>
              </a:path>
            </a:pathLst>
          </a:custGeom>
          <a:solidFill>
            <a:srgbClr val="999999"/>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258" name="Shape 258"/>
          <p:cNvGrpSpPr/>
          <p:nvPr/>
        </p:nvGrpSpPr>
        <p:grpSpPr>
          <a:xfrm>
            <a:off x="2600979" y="1447807"/>
            <a:ext cx="1852445" cy="723762"/>
            <a:chOff x="1517500" y="1689258"/>
            <a:chExt cx="2037669" cy="796131"/>
          </a:xfrm>
        </p:grpSpPr>
        <p:sp>
          <p:nvSpPr>
            <p:cNvPr id="259" name="Shape 259"/>
            <p:cNvSpPr/>
            <p:nvPr/>
          </p:nvSpPr>
          <p:spPr>
            <a:xfrm>
              <a:off x="3063469" y="1689258"/>
              <a:ext cx="491700" cy="491700"/>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60" name="Shape 260"/>
            <p:cNvSpPr txBox="1"/>
            <p:nvPr/>
          </p:nvSpPr>
          <p:spPr>
            <a:xfrm>
              <a:off x="1517500" y="2173089"/>
              <a:ext cx="1650000" cy="3123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Add Parameterized questions</a:t>
              </a:r>
            </a:p>
          </p:txBody>
        </p:sp>
      </p:grpSp>
      <p:grpSp>
        <p:nvGrpSpPr>
          <p:cNvPr id="261" name="Shape 261"/>
          <p:cNvGrpSpPr/>
          <p:nvPr/>
        </p:nvGrpSpPr>
        <p:grpSpPr>
          <a:xfrm>
            <a:off x="3131845" y="4622307"/>
            <a:ext cx="1445249" cy="606387"/>
            <a:chOff x="911857" y="5234863"/>
            <a:chExt cx="1589759" cy="667020"/>
          </a:xfrm>
        </p:grpSpPr>
        <p:sp>
          <p:nvSpPr>
            <p:cNvPr id="262" name="Shape 262"/>
            <p:cNvSpPr/>
            <p:nvPr/>
          </p:nvSpPr>
          <p:spPr>
            <a:xfrm>
              <a:off x="2095117" y="5234863"/>
              <a:ext cx="406500" cy="4065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63" name="Shape 263"/>
            <p:cNvSpPr txBox="1"/>
            <p:nvPr/>
          </p:nvSpPr>
          <p:spPr>
            <a:xfrm>
              <a:off x="911857" y="5589583"/>
              <a:ext cx="1488600" cy="3123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TIghten security measures</a:t>
              </a:r>
            </a:p>
          </p:txBody>
        </p:sp>
      </p:grpSp>
      <p:grpSp>
        <p:nvGrpSpPr>
          <p:cNvPr id="264" name="Shape 264"/>
          <p:cNvGrpSpPr/>
          <p:nvPr/>
        </p:nvGrpSpPr>
        <p:grpSpPr>
          <a:xfrm>
            <a:off x="8745011" y="3408252"/>
            <a:ext cx="2330310" cy="708188"/>
            <a:chOff x="3895925" y="1885950"/>
            <a:chExt cx="2563316" cy="778999"/>
          </a:xfrm>
        </p:grpSpPr>
        <p:sp>
          <p:nvSpPr>
            <p:cNvPr id="265" name="Shape 265"/>
            <p:cNvSpPr/>
            <p:nvPr/>
          </p:nvSpPr>
          <p:spPr>
            <a:xfrm>
              <a:off x="3895925" y="1885950"/>
              <a:ext cx="720000" cy="720000"/>
            </a:xfrm>
            <a:prstGeom prst="ellipse">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266" name="Shape 266"/>
            <p:cNvSpPr txBox="1"/>
            <p:nvPr/>
          </p:nvSpPr>
          <p:spPr>
            <a:xfrm>
              <a:off x="4607641" y="2424949"/>
              <a:ext cx="1851600" cy="240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Font typeface="Arial"/>
                <a:buNone/>
              </a:pPr>
              <a:r>
                <a:rPr lang="en-GB" b="1">
                  <a:solidFill>
                    <a:schemeClr val="dk1"/>
                  </a:solidFill>
                  <a:latin typeface="Calibri"/>
                  <a:ea typeface="Calibri"/>
                  <a:cs typeface="Calibri"/>
                  <a:sym typeface="Calibri"/>
                </a:rPr>
                <a:t>Minimalistic UI for test-taking</a:t>
              </a:r>
            </a:p>
          </p:txBody>
        </p:sp>
      </p:grpSp>
      <p:sp>
        <p:nvSpPr>
          <p:cNvPr id="267" name="Shape 267"/>
          <p:cNvSpPr/>
          <p:nvPr/>
        </p:nvSpPr>
        <p:spPr>
          <a:xfrm>
            <a:off x="5564762" y="3985175"/>
            <a:ext cx="1656299" cy="1318200"/>
          </a:xfrm>
          <a:prstGeom prst="ellipse">
            <a:avLst/>
          </a:prstGeom>
          <a:solidFill>
            <a:schemeClr val="dk2"/>
          </a:solidFill>
          <a:ln>
            <a:noFill/>
          </a:ln>
        </p:spPr>
        <p:txBody>
          <a:bodyPr lIns="91425" tIns="45700" rIns="91425" bIns="45700" anchor="ctr" anchorCtr="0">
            <a:noAutofit/>
          </a:bodyPr>
          <a:lstStyle/>
          <a:p>
            <a:pPr marL="0" marR="0" lvl="0" indent="0" algn="ctr" rtl="0">
              <a:lnSpc>
                <a:spcPct val="150000"/>
              </a:lnSpc>
              <a:spcBef>
                <a:spcPts val="0"/>
              </a:spcBef>
              <a:buSzPct val="25000"/>
              <a:buNone/>
            </a:pPr>
            <a:r>
              <a:rPr lang="en-GB" sz="2300" b="1">
                <a:solidFill>
                  <a:schemeClr val="lt1"/>
                </a:solidFill>
                <a:latin typeface="Calibri"/>
                <a:ea typeface="Calibri"/>
                <a:cs typeface="Calibri"/>
                <a:sym typeface="Calibri"/>
              </a:rPr>
              <a:t>OQS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676</Words>
  <Application>Microsoft Office PowerPoint</Application>
  <PresentationFormat>Widescreen</PresentationFormat>
  <Paragraphs>133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Questrial</vt:lpstr>
      <vt:lpstr>Arial</vt:lpstr>
      <vt:lpstr>Calibri</vt:lpstr>
      <vt:lpstr>Office Theme</vt:lpstr>
      <vt:lpstr>Final Year Project</vt:lpstr>
      <vt:lpstr>Background</vt:lpstr>
      <vt:lpstr>Jargons Used</vt:lpstr>
      <vt:lpstr>PowerPoint Presentation</vt:lpstr>
      <vt:lpstr>PowerPoint Presentation</vt:lpstr>
      <vt:lpstr>Database (PostgreSQL)</vt:lpstr>
      <vt:lpstr>Use Case Diagram</vt:lpstr>
      <vt:lpstr>Project Fruits</vt:lpstr>
      <vt:lpstr>Lower Hanging Fruits</vt:lpstr>
      <vt:lpstr>Tighten Security Measures</vt:lpstr>
      <vt:lpstr>Minimalistic UI for Test taking</vt:lpstr>
      <vt:lpstr>Parameterized Questions</vt:lpstr>
      <vt:lpstr>Parameterized Questions</vt:lpstr>
      <vt:lpstr>Parameterized Questions</vt:lpstr>
      <vt:lpstr>Highly Placed Fruits</vt:lpstr>
      <vt:lpstr>Single Page View (SPV) Architecture</vt:lpstr>
      <vt:lpstr>PowerPoint Presentation</vt:lpstr>
      <vt:lpstr>Future Work</vt:lpstr>
      <vt:lpstr>Conclusion</vt:lpstr>
      <vt:lpstr>PowerPoint Presentation</vt:lpstr>
      <vt:lpstr>Final Year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cp:lastModifiedBy>Rahul Bharti</cp:lastModifiedBy>
  <cp:revision>6</cp:revision>
  <dcterms:modified xsi:type="dcterms:W3CDTF">2017-05-08T01:56:35Z</dcterms:modified>
</cp:coreProperties>
</file>