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60" r:id="rId6"/>
    <p:sldId id="261" r:id="rId7"/>
    <p:sldId id="265" r:id="rId8"/>
    <p:sldId id="262" r:id="rId9"/>
    <p:sldId id="271" r:id="rId10"/>
    <p:sldId id="277" r:id="rId11"/>
    <p:sldId id="263" r:id="rId12"/>
    <p:sldId id="276" r:id="rId13"/>
    <p:sldId id="274" r:id="rId14"/>
    <p:sldId id="273" r:id="rId15"/>
    <p:sldId id="272" r:id="rId16"/>
    <p:sldId id="267"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B5956F-F704-43C3-95F6-B6702B3CC370}" v="72" dt="2022-12-07T23:27:48.084"/>
    <p1510:client id="{2DFA2CC0-48A5-4819-A220-7372A92E4C86}" v="55" vWet="59" dt="2022-12-07T23:09:33.697"/>
    <p1510:client id="{3F9B1077-2AA4-4DA8-9140-66218B6957F3}" v="245" dt="2022-12-08T00:10:47.069"/>
    <p1510:client id="{484F602C-693B-42FB-B17D-9A1E9981CE4D}" v="212" dt="2022-12-06T23:06:08.018"/>
    <p1510:client id="{63707790-BBE8-4022-95F0-C9C1A6CC13DF}" v="65" dt="2022-12-08T01:04:23.801"/>
    <p1510:client id="{7D2DB8E5-016E-4C38-A6E3-E076ED52A6BB}" v="234" dt="2022-12-08T00:45:57.796"/>
    <p1510:client id="{924CD5B2-211D-4E23-B731-ACB764E37BCA}" v="16" dt="2022-12-07T23:32:57.236"/>
    <p1510:client id="{9F4F2AE9-5484-7FAA-69B0-71ED3D8783BF}" v="90" dt="2022-12-08T01:14:40.630"/>
    <p1510:client id="{C9C7AB1B-2C4F-4E2A-9341-A055F27FFDDD}" v="63" dt="2022-12-08T01:00:06.220"/>
    <p1510:client id="{E878523E-B3BE-4F0B-86E8-D83A4B72186F}" v="12" dt="2022-12-08T01:09:56.9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108A47-DBDD-4C8C-AC7B-CD8C8AD37D99}"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AB682D3F-078D-4FA4-9F6A-B43A041CED0D}">
      <dgm:prSet/>
      <dgm:spPr/>
      <dgm:t>
        <a:bodyPr/>
        <a:lstStyle/>
        <a:p>
          <a:pPr rtl="0"/>
          <a:r>
            <a:rPr lang="en-US" dirty="0">
              <a:latin typeface="Consolas"/>
            </a:rPr>
            <a:t>Most likely,  we constantly hear people discussing their health insurance. However, you could feel as though you don't really grasp it. The only major industrialized country without universal health insurance is the United States, and the quality of care has declined over the previous six years.</a:t>
          </a:r>
        </a:p>
      </dgm:t>
    </dgm:pt>
    <dgm:pt modelId="{9EE6DFB0-40F6-40A4-A91A-EA1787299B02}" type="parTrans" cxnId="{67800845-74C8-4CE6-A118-4458E7FE7D47}">
      <dgm:prSet/>
      <dgm:spPr/>
      <dgm:t>
        <a:bodyPr/>
        <a:lstStyle/>
        <a:p>
          <a:endParaRPr lang="en-US"/>
        </a:p>
      </dgm:t>
    </dgm:pt>
    <dgm:pt modelId="{6CD59A41-1C5F-4E39-BA9A-91D7ADDBF9B3}" type="sibTrans" cxnId="{67800845-74C8-4CE6-A118-4458E7FE7D47}">
      <dgm:prSet/>
      <dgm:spPr/>
      <dgm:t>
        <a:bodyPr/>
        <a:lstStyle/>
        <a:p>
          <a:endParaRPr lang="en-US"/>
        </a:p>
      </dgm:t>
    </dgm:pt>
    <dgm:pt modelId="{2BA1367F-F315-40AD-84E5-7050696ED9AC}">
      <dgm:prSet/>
      <dgm:spPr/>
      <dgm:t>
        <a:bodyPr/>
        <a:lstStyle/>
        <a:p>
          <a:r>
            <a:rPr lang="en-US" dirty="0">
              <a:latin typeface="Consolas"/>
            </a:rPr>
            <a:t>Health insurance can help you get the care you require and make it easier for you to pay for your medical expenses.</a:t>
          </a:r>
        </a:p>
      </dgm:t>
    </dgm:pt>
    <dgm:pt modelId="{C7A90E3D-B3BB-4A97-8582-8AFF7452A0DC}" type="parTrans" cxnId="{7E9EF2AC-0B18-4A9D-88AD-EEC61BB7D835}">
      <dgm:prSet/>
      <dgm:spPr/>
      <dgm:t>
        <a:bodyPr/>
        <a:lstStyle/>
        <a:p>
          <a:endParaRPr lang="en-US"/>
        </a:p>
      </dgm:t>
    </dgm:pt>
    <dgm:pt modelId="{CCD69364-4E67-4BCC-BE4B-7D57B738E3AD}" type="sibTrans" cxnId="{7E9EF2AC-0B18-4A9D-88AD-EEC61BB7D835}">
      <dgm:prSet/>
      <dgm:spPr/>
      <dgm:t>
        <a:bodyPr/>
        <a:lstStyle/>
        <a:p>
          <a:endParaRPr lang="en-US"/>
        </a:p>
      </dgm:t>
    </dgm:pt>
    <dgm:pt modelId="{88B21A52-AD2C-480F-B756-040A85F958A5}" type="pres">
      <dgm:prSet presAssocID="{52108A47-DBDD-4C8C-AC7B-CD8C8AD37D99}" presName="vert0" presStyleCnt="0">
        <dgm:presLayoutVars>
          <dgm:dir/>
          <dgm:animOne val="branch"/>
          <dgm:animLvl val="lvl"/>
        </dgm:presLayoutVars>
      </dgm:prSet>
      <dgm:spPr/>
    </dgm:pt>
    <dgm:pt modelId="{B0F01A42-4324-4E72-9CBD-C0267A6FA9FD}" type="pres">
      <dgm:prSet presAssocID="{AB682D3F-078D-4FA4-9F6A-B43A041CED0D}" presName="thickLine" presStyleLbl="alignNode1" presStyleIdx="0" presStyleCnt="2"/>
      <dgm:spPr/>
    </dgm:pt>
    <dgm:pt modelId="{25B796B0-DED2-45B4-BF51-44600D88E5A5}" type="pres">
      <dgm:prSet presAssocID="{AB682D3F-078D-4FA4-9F6A-B43A041CED0D}" presName="horz1" presStyleCnt="0"/>
      <dgm:spPr/>
    </dgm:pt>
    <dgm:pt modelId="{AB7A736A-AF04-430C-BA5A-0E5E12F3A57D}" type="pres">
      <dgm:prSet presAssocID="{AB682D3F-078D-4FA4-9F6A-B43A041CED0D}" presName="tx1" presStyleLbl="revTx" presStyleIdx="0" presStyleCnt="2"/>
      <dgm:spPr/>
    </dgm:pt>
    <dgm:pt modelId="{7E6149DB-F919-4605-83CA-76AD1B153212}" type="pres">
      <dgm:prSet presAssocID="{AB682D3F-078D-4FA4-9F6A-B43A041CED0D}" presName="vert1" presStyleCnt="0"/>
      <dgm:spPr/>
    </dgm:pt>
    <dgm:pt modelId="{A9A4141A-40D4-40A3-BDAC-EE838833A210}" type="pres">
      <dgm:prSet presAssocID="{2BA1367F-F315-40AD-84E5-7050696ED9AC}" presName="thickLine" presStyleLbl="alignNode1" presStyleIdx="1" presStyleCnt="2"/>
      <dgm:spPr/>
    </dgm:pt>
    <dgm:pt modelId="{A043AD83-6B24-46BC-8281-3F459CE02C42}" type="pres">
      <dgm:prSet presAssocID="{2BA1367F-F315-40AD-84E5-7050696ED9AC}" presName="horz1" presStyleCnt="0"/>
      <dgm:spPr/>
    </dgm:pt>
    <dgm:pt modelId="{DC8D80BC-40EF-41F5-912B-72B23B439059}" type="pres">
      <dgm:prSet presAssocID="{2BA1367F-F315-40AD-84E5-7050696ED9AC}" presName="tx1" presStyleLbl="revTx" presStyleIdx="1" presStyleCnt="2"/>
      <dgm:spPr/>
    </dgm:pt>
    <dgm:pt modelId="{E2C80304-43E2-4F0D-9510-034BB3591614}" type="pres">
      <dgm:prSet presAssocID="{2BA1367F-F315-40AD-84E5-7050696ED9AC}" presName="vert1" presStyleCnt="0"/>
      <dgm:spPr/>
    </dgm:pt>
  </dgm:ptLst>
  <dgm:cxnLst>
    <dgm:cxn modelId="{8731D140-AEA9-4E48-8E0D-DC1B4A353026}" type="presOf" srcId="{2BA1367F-F315-40AD-84E5-7050696ED9AC}" destId="{DC8D80BC-40EF-41F5-912B-72B23B439059}" srcOrd="0" destOrd="0" presId="urn:microsoft.com/office/officeart/2008/layout/LinedList"/>
    <dgm:cxn modelId="{67800845-74C8-4CE6-A118-4458E7FE7D47}" srcId="{52108A47-DBDD-4C8C-AC7B-CD8C8AD37D99}" destId="{AB682D3F-078D-4FA4-9F6A-B43A041CED0D}" srcOrd="0" destOrd="0" parTransId="{9EE6DFB0-40F6-40A4-A91A-EA1787299B02}" sibTransId="{6CD59A41-1C5F-4E39-BA9A-91D7ADDBF9B3}"/>
    <dgm:cxn modelId="{A002967F-2B18-46B3-B843-9F953A260964}" type="presOf" srcId="{52108A47-DBDD-4C8C-AC7B-CD8C8AD37D99}" destId="{88B21A52-AD2C-480F-B756-040A85F958A5}" srcOrd="0" destOrd="0" presId="urn:microsoft.com/office/officeart/2008/layout/LinedList"/>
    <dgm:cxn modelId="{7E9EF2AC-0B18-4A9D-88AD-EEC61BB7D835}" srcId="{52108A47-DBDD-4C8C-AC7B-CD8C8AD37D99}" destId="{2BA1367F-F315-40AD-84E5-7050696ED9AC}" srcOrd="1" destOrd="0" parTransId="{C7A90E3D-B3BB-4A97-8582-8AFF7452A0DC}" sibTransId="{CCD69364-4E67-4BCC-BE4B-7D57B738E3AD}"/>
    <dgm:cxn modelId="{BF0DADFE-9C96-484E-A0CE-754C4C0911D2}" type="presOf" srcId="{AB682D3F-078D-4FA4-9F6A-B43A041CED0D}" destId="{AB7A736A-AF04-430C-BA5A-0E5E12F3A57D}" srcOrd="0" destOrd="0" presId="urn:microsoft.com/office/officeart/2008/layout/LinedList"/>
    <dgm:cxn modelId="{81589C2F-E256-4B9F-8679-13965FF2F62A}" type="presParOf" srcId="{88B21A52-AD2C-480F-B756-040A85F958A5}" destId="{B0F01A42-4324-4E72-9CBD-C0267A6FA9FD}" srcOrd="0" destOrd="0" presId="urn:microsoft.com/office/officeart/2008/layout/LinedList"/>
    <dgm:cxn modelId="{50ABF230-1BB3-4502-8CE3-45C3D7DD6F2D}" type="presParOf" srcId="{88B21A52-AD2C-480F-B756-040A85F958A5}" destId="{25B796B0-DED2-45B4-BF51-44600D88E5A5}" srcOrd="1" destOrd="0" presId="urn:microsoft.com/office/officeart/2008/layout/LinedList"/>
    <dgm:cxn modelId="{AA9674C1-EC2B-4BDA-A3EA-CFA62FD2FA44}" type="presParOf" srcId="{25B796B0-DED2-45B4-BF51-44600D88E5A5}" destId="{AB7A736A-AF04-430C-BA5A-0E5E12F3A57D}" srcOrd="0" destOrd="0" presId="urn:microsoft.com/office/officeart/2008/layout/LinedList"/>
    <dgm:cxn modelId="{4CF133F1-27E0-4FD0-9760-8139C02199CE}" type="presParOf" srcId="{25B796B0-DED2-45B4-BF51-44600D88E5A5}" destId="{7E6149DB-F919-4605-83CA-76AD1B153212}" srcOrd="1" destOrd="0" presId="urn:microsoft.com/office/officeart/2008/layout/LinedList"/>
    <dgm:cxn modelId="{98C502DE-6095-4260-9592-036E703DB3BB}" type="presParOf" srcId="{88B21A52-AD2C-480F-B756-040A85F958A5}" destId="{A9A4141A-40D4-40A3-BDAC-EE838833A210}" srcOrd="2" destOrd="0" presId="urn:microsoft.com/office/officeart/2008/layout/LinedList"/>
    <dgm:cxn modelId="{5965728A-6A10-4642-AE2E-D1D50AEE8428}" type="presParOf" srcId="{88B21A52-AD2C-480F-B756-040A85F958A5}" destId="{A043AD83-6B24-46BC-8281-3F459CE02C42}" srcOrd="3" destOrd="0" presId="urn:microsoft.com/office/officeart/2008/layout/LinedList"/>
    <dgm:cxn modelId="{E4415F2E-0B6E-47BE-A1F6-5E242356CE87}" type="presParOf" srcId="{A043AD83-6B24-46BC-8281-3F459CE02C42}" destId="{DC8D80BC-40EF-41F5-912B-72B23B439059}" srcOrd="0" destOrd="0" presId="urn:microsoft.com/office/officeart/2008/layout/LinedList"/>
    <dgm:cxn modelId="{34D1A65F-1947-464C-81A6-A825A39CC571}" type="presParOf" srcId="{A043AD83-6B24-46BC-8281-3F459CE02C42}" destId="{E2C80304-43E2-4F0D-9510-034BB359161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F01A42-4324-4E72-9CBD-C0267A6FA9FD}">
      <dsp:nvSpPr>
        <dsp:cNvPr id="0" name=""/>
        <dsp:cNvSpPr/>
      </dsp:nvSpPr>
      <dsp:spPr>
        <a:xfrm>
          <a:off x="0" y="0"/>
          <a:ext cx="10515600"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A736A-AF04-430C-BA5A-0E5E12F3A57D}">
      <dsp:nvSpPr>
        <dsp:cNvPr id="0" name=""/>
        <dsp:cNvSpPr/>
      </dsp:nvSpPr>
      <dsp:spPr>
        <a:xfrm>
          <a:off x="0" y="0"/>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latin typeface="Consolas"/>
            </a:rPr>
            <a:t>Most likely,  we constantly hear people discussing their health insurance. However, you could feel as though you don't really grasp it. The only major industrialized country without universal health insurance is the United States, and the quality of care has declined over the previous six years.</a:t>
          </a:r>
        </a:p>
      </dsp:txBody>
      <dsp:txXfrm>
        <a:off x="0" y="0"/>
        <a:ext cx="10515600" cy="2175669"/>
      </dsp:txXfrm>
    </dsp:sp>
    <dsp:sp modelId="{A9A4141A-40D4-40A3-BDAC-EE838833A210}">
      <dsp:nvSpPr>
        <dsp:cNvPr id="0" name=""/>
        <dsp:cNvSpPr/>
      </dsp:nvSpPr>
      <dsp:spPr>
        <a:xfrm>
          <a:off x="0" y="2175669"/>
          <a:ext cx="10515600" cy="0"/>
        </a:xfrm>
        <a:prstGeom prst="line">
          <a:avLst/>
        </a:prstGeom>
        <a:solidFill>
          <a:schemeClr val="accent5">
            <a:hueOff val="6237238"/>
            <a:satOff val="-4013"/>
            <a:lumOff val="2744"/>
            <a:alphaOff val="0"/>
          </a:schemeClr>
        </a:solidFill>
        <a:ln w="19050" cap="rnd" cmpd="sng" algn="ctr">
          <a:solidFill>
            <a:schemeClr val="accent5">
              <a:hueOff val="6237238"/>
              <a:satOff val="-4013"/>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8D80BC-40EF-41F5-912B-72B23B439059}">
      <dsp:nvSpPr>
        <dsp:cNvPr id="0" name=""/>
        <dsp:cNvSpPr/>
      </dsp:nvSpPr>
      <dsp:spPr>
        <a:xfrm>
          <a:off x="0" y="2175669"/>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Consolas"/>
            </a:rPr>
            <a:t>Health insurance can help you get the care you require and make it easier for you to pay for your medical expenses.</a:t>
          </a:r>
        </a:p>
      </dsp:txBody>
      <dsp:txXfrm>
        <a:off x="0" y="2175669"/>
        <a:ext cx="10515600" cy="217566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4055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21480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88566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2753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85397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CE7D5-CF57-46EF-B807-FDD0502418D4}" type="datetimeFigureOut">
              <a:rPr lang="en-US" smtClean="0"/>
              <a:t>12/7/2022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1769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CE7D5-CF57-46EF-B807-FDD0502418D4}" type="datetimeFigureOut">
              <a:rPr lang="en-US" smtClean="0"/>
              <a:t>12/7/2022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88781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3587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11728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46CE7D5-CF57-46EF-B807-FDD0502418D4}"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52646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70303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20377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25960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46CE7D5-CF57-46EF-B807-FDD0502418D4}" type="datetimeFigureOut">
              <a:rPr lang="en-US" smtClean="0"/>
              <a:t>12/7/2022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11731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46CE7D5-CF57-46EF-B807-FDD0502418D4}" type="datetimeFigureOut">
              <a:rPr lang="en-US" smtClean="0"/>
              <a:t>12/7/2022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95100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46CE7D5-CF57-46EF-B807-FDD0502418D4}" type="datetimeFigureOut">
              <a:rPr lang="en-US" smtClean="0"/>
              <a:t>12/7/2022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46331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93906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46CE7D5-CF57-46EF-B807-FDD0502418D4}" type="datetimeFigureOut">
              <a:rPr lang="en-US" smtClean="0"/>
              <a:t>12/7/2022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36917794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rahulbhogale/5200" TargetMode="External"/><Relationship Id="rId2" Type="http://schemas.openxmlformats.org/officeDocument/2006/relationships/hyperlink" Target="https://www.cms.gov/cciio/resources/data-resources/marketplace-puf" TargetMode="Externa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 name="Picture 4">
            <a:extLst>
              <a:ext uri="{FF2B5EF4-FFF2-40B4-BE49-F238E27FC236}">
                <a16:creationId xmlns:a16="http://schemas.microsoft.com/office/drawing/2014/main" id="{E0712221-4E2F-DA45-F431-C8ED7E072347}"/>
              </a:ext>
            </a:extLst>
          </p:cNvPr>
          <p:cNvPicPr>
            <a:picLocks noChangeAspect="1"/>
          </p:cNvPicPr>
          <p:nvPr/>
        </p:nvPicPr>
        <p:blipFill rotWithShape="1">
          <a:blip r:embed="rId2">
            <a:alphaModFix amt="50000"/>
          </a:blip>
          <a:srcRect t="22876" r="-2" b="20873"/>
          <a:stretch/>
        </p:blipFill>
        <p:spPr>
          <a:xfrm>
            <a:off x="20" y="1"/>
            <a:ext cx="12191980" cy="6857999"/>
          </a:xfrm>
          <a:prstGeom prst="rect">
            <a:avLst/>
          </a:prstGeom>
        </p:spPr>
      </p:pic>
      <p:sp>
        <p:nvSpPr>
          <p:cNvPr id="2" name="Title 1"/>
          <p:cNvSpPr>
            <a:spLocks noGrp="1"/>
          </p:cNvSpPr>
          <p:nvPr>
            <p:ph type="ctrTitle"/>
          </p:nvPr>
        </p:nvSpPr>
        <p:spPr>
          <a:xfrm>
            <a:off x="1524000" y="947928"/>
            <a:ext cx="9144000" cy="2900518"/>
          </a:xfrm>
        </p:spPr>
        <p:txBody>
          <a:bodyPr>
            <a:normAutofit fontScale="90000"/>
          </a:bodyPr>
          <a:lstStyle/>
          <a:p>
            <a:r>
              <a:rPr lang="en-US" b="1">
                <a:solidFill>
                  <a:srgbClr val="FFFFFF"/>
                </a:solidFill>
                <a:ea typeface="Calibri Light"/>
                <a:cs typeface="Calibri Light"/>
              </a:rPr>
              <a:t>Health Insurance Marketplace Analysis using Hadoop &amp; Hive</a:t>
            </a:r>
            <a:endParaRPr lang="en-US" b="1">
              <a:solidFill>
                <a:srgbClr val="FFFFFF"/>
              </a:solidFill>
            </a:endParaRPr>
          </a:p>
        </p:txBody>
      </p:sp>
      <p:sp>
        <p:nvSpPr>
          <p:cNvPr id="5" name="Subtitle 2">
            <a:extLst>
              <a:ext uri="{FF2B5EF4-FFF2-40B4-BE49-F238E27FC236}">
                <a16:creationId xmlns:a16="http://schemas.microsoft.com/office/drawing/2014/main" id="{C0644936-CCE2-04C3-CFC4-38256F03EEB5}"/>
              </a:ext>
            </a:extLst>
          </p:cNvPr>
          <p:cNvSpPr txBox="1">
            <a:spLocks/>
          </p:cNvSpPr>
          <p:nvPr/>
        </p:nvSpPr>
        <p:spPr>
          <a:xfrm>
            <a:off x="2297072" y="4477057"/>
            <a:ext cx="9419701" cy="2339601"/>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200" dirty="0">
                <a:solidFill>
                  <a:srgbClr val="FFFFFF"/>
                </a:solidFill>
                <a:latin typeface="Arial Nova"/>
                <a:ea typeface="Calibri"/>
                <a:cs typeface="Calibri"/>
              </a:rPr>
              <a:t>Aishwarya Gupta,</a:t>
            </a:r>
            <a:endParaRPr lang="en-US" sz="2200" dirty="0">
              <a:solidFill>
                <a:srgbClr val="FFFFFF"/>
              </a:solidFill>
              <a:latin typeface="Calibri" panose="020F0502020204030204"/>
              <a:ea typeface="Calibri"/>
              <a:cs typeface="Calibri"/>
            </a:endParaRPr>
          </a:p>
          <a:p>
            <a:pPr algn="r"/>
            <a:r>
              <a:rPr lang="en-US" sz="2200" dirty="0">
                <a:solidFill>
                  <a:srgbClr val="FFFFFF"/>
                </a:solidFill>
                <a:latin typeface="Arial Nova"/>
                <a:ea typeface="Calibri"/>
                <a:cs typeface="Calibri"/>
              </a:rPr>
              <a:t>Priyanka Thota, Rahul Bhogale,</a:t>
            </a:r>
            <a:endParaRPr lang="en-US" sz="2200" dirty="0">
              <a:solidFill>
                <a:srgbClr val="FFFFFF"/>
              </a:solidFill>
              <a:latin typeface="Calibri" panose="020F0502020204030204"/>
              <a:ea typeface="Calibri"/>
              <a:cs typeface="Calibri"/>
            </a:endParaRPr>
          </a:p>
          <a:p>
            <a:pPr algn="r"/>
            <a:r>
              <a:rPr lang="en-US" sz="2200" dirty="0" err="1">
                <a:solidFill>
                  <a:srgbClr val="FFFFFF"/>
                </a:solidFill>
                <a:latin typeface="Arial Nova"/>
                <a:ea typeface="Calibri"/>
                <a:cs typeface="Calibri"/>
              </a:rPr>
              <a:t>Prathush</a:t>
            </a:r>
            <a:r>
              <a:rPr lang="en-US" sz="2200" dirty="0">
                <a:solidFill>
                  <a:srgbClr val="FFFFFF"/>
                </a:solidFill>
                <a:latin typeface="Arial Nova"/>
                <a:ea typeface="Calibri"/>
                <a:cs typeface="Calibri"/>
              </a:rPr>
              <a:t> Reddy, Rishabh Shah.</a:t>
            </a:r>
            <a:endParaRPr lang="en-US" sz="2200" dirty="0">
              <a:cs typeface="Calibri"/>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F268A310-CCD3-43EC-A66A-7E70185393C3}"/>
              </a:ext>
            </a:extLst>
          </p:cNvPr>
          <p:cNvPicPr>
            <a:picLocks noChangeAspect="1"/>
          </p:cNvPicPr>
          <p:nvPr/>
        </p:nvPicPr>
        <p:blipFill rotWithShape="1">
          <a:blip r:embed="rId2">
            <a:extLst>
              <a:ext uri="{28A0092B-C50C-407E-A947-70E740481C1C}">
                <a14:useLocalDpi xmlns:a14="http://schemas.microsoft.com/office/drawing/2010/main" val="0"/>
              </a:ext>
            </a:extLst>
          </a:blip>
          <a:srcRect l="14663" t="15881" r="16236" b="6367"/>
          <a:stretch/>
        </p:blipFill>
        <p:spPr>
          <a:xfrm>
            <a:off x="1883595" y="688368"/>
            <a:ext cx="8424810" cy="5332288"/>
          </a:xfrm>
          <a:prstGeom prst="rect">
            <a:avLst/>
          </a:prstGeom>
        </p:spPr>
      </p:pic>
    </p:spTree>
    <p:extLst>
      <p:ext uri="{BB962C8B-B14F-4D97-AF65-F5344CB8AC3E}">
        <p14:creationId xmlns:p14="http://schemas.microsoft.com/office/powerpoint/2010/main" val="800531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ap&#10;&#10;Description automatically generated">
            <a:extLst>
              <a:ext uri="{FF2B5EF4-FFF2-40B4-BE49-F238E27FC236}">
                <a16:creationId xmlns:a16="http://schemas.microsoft.com/office/drawing/2014/main" id="{E99DA634-1E7A-4928-80F5-90F35C35D978}"/>
              </a:ext>
            </a:extLst>
          </p:cNvPr>
          <p:cNvPicPr>
            <a:picLocks noChangeAspect="1"/>
          </p:cNvPicPr>
          <p:nvPr/>
        </p:nvPicPr>
        <p:blipFill rotWithShape="1">
          <a:blip r:embed="rId2">
            <a:extLst>
              <a:ext uri="{28A0092B-C50C-407E-A947-70E740481C1C}">
                <a14:useLocalDpi xmlns:a14="http://schemas.microsoft.com/office/drawing/2010/main" val="0"/>
              </a:ext>
            </a:extLst>
          </a:blip>
          <a:srcRect l="18286" t="17228" r="21461" b="5618"/>
          <a:stretch/>
        </p:blipFill>
        <p:spPr>
          <a:xfrm>
            <a:off x="2229492" y="863032"/>
            <a:ext cx="7346023" cy="5291191"/>
          </a:xfrm>
          <a:prstGeom prst="rect">
            <a:avLst/>
          </a:prstGeom>
        </p:spPr>
      </p:pic>
    </p:spTree>
    <p:extLst>
      <p:ext uri="{BB962C8B-B14F-4D97-AF65-F5344CB8AC3E}">
        <p14:creationId xmlns:p14="http://schemas.microsoft.com/office/powerpoint/2010/main" val="4259068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6B0C4A79-4257-4B0E-AFD8-7EE4FAADC292}"/>
              </a:ext>
            </a:extLst>
          </p:cNvPr>
          <p:cNvPicPr>
            <a:picLocks noChangeAspect="1"/>
          </p:cNvPicPr>
          <p:nvPr/>
        </p:nvPicPr>
        <p:blipFill rotWithShape="1">
          <a:blip r:embed="rId2">
            <a:extLst>
              <a:ext uri="{28A0092B-C50C-407E-A947-70E740481C1C}">
                <a14:useLocalDpi xmlns:a14="http://schemas.microsoft.com/office/drawing/2010/main" val="0"/>
              </a:ext>
            </a:extLst>
          </a:blip>
          <a:srcRect l="20646" t="18127" r="17837" b="5468"/>
          <a:stretch/>
        </p:blipFill>
        <p:spPr>
          <a:xfrm>
            <a:off x="2345932" y="809089"/>
            <a:ext cx="7500135" cy="5239821"/>
          </a:xfrm>
          <a:prstGeom prst="rect">
            <a:avLst/>
          </a:prstGeom>
        </p:spPr>
      </p:pic>
    </p:spTree>
    <p:extLst>
      <p:ext uri="{BB962C8B-B14F-4D97-AF65-F5344CB8AC3E}">
        <p14:creationId xmlns:p14="http://schemas.microsoft.com/office/powerpoint/2010/main" val="3264599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 website, map&#10;&#10;Description automatically generated">
            <a:extLst>
              <a:ext uri="{FF2B5EF4-FFF2-40B4-BE49-F238E27FC236}">
                <a16:creationId xmlns:a16="http://schemas.microsoft.com/office/drawing/2014/main" id="{D9D5C80E-71C5-48ED-9A48-C7D880A99117}"/>
              </a:ext>
            </a:extLst>
          </p:cNvPr>
          <p:cNvPicPr>
            <a:picLocks noChangeAspect="1"/>
          </p:cNvPicPr>
          <p:nvPr/>
        </p:nvPicPr>
        <p:blipFill rotWithShape="1">
          <a:blip r:embed="rId2">
            <a:extLst>
              <a:ext uri="{28A0092B-C50C-407E-A947-70E740481C1C}">
                <a14:useLocalDpi xmlns:a14="http://schemas.microsoft.com/office/drawing/2010/main" val="0"/>
              </a:ext>
            </a:extLst>
          </a:blip>
          <a:srcRect l="20730" t="18277" r="17584" b="5469"/>
          <a:stretch/>
        </p:blipFill>
        <p:spPr>
          <a:xfrm>
            <a:off x="2527442" y="708917"/>
            <a:ext cx="7520683" cy="5229547"/>
          </a:xfrm>
          <a:prstGeom prst="rect">
            <a:avLst/>
          </a:prstGeom>
        </p:spPr>
      </p:pic>
    </p:spTree>
    <p:extLst>
      <p:ext uri="{BB962C8B-B14F-4D97-AF65-F5344CB8AC3E}">
        <p14:creationId xmlns:p14="http://schemas.microsoft.com/office/powerpoint/2010/main" val="3549823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map&#10;&#10;Description automatically generated">
            <a:extLst>
              <a:ext uri="{FF2B5EF4-FFF2-40B4-BE49-F238E27FC236}">
                <a16:creationId xmlns:a16="http://schemas.microsoft.com/office/drawing/2014/main" id="{A364EFBF-1291-4777-993B-D6D65B7525A5}"/>
              </a:ext>
            </a:extLst>
          </p:cNvPr>
          <p:cNvPicPr>
            <a:picLocks noChangeAspect="1"/>
          </p:cNvPicPr>
          <p:nvPr/>
        </p:nvPicPr>
        <p:blipFill rotWithShape="1">
          <a:blip r:embed="rId2">
            <a:extLst>
              <a:ext uri="{28A0092B-C50C-407E-A947-70E740481C1C}">
                <a14:useLocalDpi xmlns:a14="http://schemas.microsoft.com/office/drawing/2010/main" val="0"/>
              </a:ext>
            </a:extLst>
          </a:blip>
          <a:srcRect l="20477" t="10488" r="19522" b="10711"/>
          <a:stretch/>
        </p:blipFill>
        <p:spPr>
          <a:xfrm>
            <a:off x="2496620" y="719191"/>
            <a:ext cx="7315200" cy="5404208"/>
          </a:xfrm>
          <a:prstGeom prst="rect">
            <a:avLst/>
          </a:prstGeom>
        </p:spPr>
      </p:pic>
    </p:spTree>
    <p:extLst>
      <p:ext uri="{BB962C8B-B14F-4D97-AF65-F5344CB8AC3E}">
        <p14:creationId xmlns:p14="http://schemas.microsoft.com/office/powerpoint/2010/main" val="2032359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69680-82C8-40A5-A2CC-4B39757CF591}"/>
              </a:ext>
            </a:extLst>
          </p:cNvPr>
          <p:cNvSpPr>
            <a:spLocks noGrp="1"/>
          </p:cNvSpPr>
          <p:nvPr>
            <p:ph type="title"/>
          </p:nvPr>
        </p:nvSpPr>
        <p:spPr>
          <a:xfrm>
            <a:off x="838200" y="556995"/>
            <a:ext cx="10515600" cy="1133693"/>
          </a:xfrm>
        </p:spPr>
        <p:txBody>
          <a:bodyPr>
            <a:normAutofit/>
          </a:bodyPr>
          <a:lstStyle/>
          <a:p>
            <a:r>
              <a:rPr lang="en-US" sz="5200" b="1"/>
              <a:t>INTRODUCTION</a:t>
            </a:r>
          </a:p>
        </p:txBody>
      </p:sp>
      <p:graphicFrame>
        <p:nvGraphicFramePr>
          <p:cNvPr id="5" name="Content Placeholder 2">
            <a:extLst>
              <a:ext uri="{FF2B5EF4-FFF2-40B4-BE49-F238E27FC236}">
                <a16:creationId xmlns:a16="http://schemas.microsoft.com/office/drawing/2014/main" id="{F5F08234-8BC8-13CF-F078-F24160C15300}"/>
              </a:ext>
            </a:extLst>
          </p:cNvPr>
          <p:cNvGraphicFramePr>
            <a:graphicFrameLocks noGrp="1"/>
          </p:cNvGraphicFramePr>
          <p:nvPr>
            <p:ph idx="1"/>
            <p:extLst>
              <p:ext uri="{D42A27DB-BD31-4B8C-83A1-F6EECF244321}">
                <p14:modId xmlns:p14="http://schemas.microsoft.com/office/powerpoint/2010/main" val="4113857477"/>
              </p:ext>
            </p:extLst>
          </p:nvPr>
        </p:nvGraphicFramePr>
        <p:xfrm>
          <a:off x="720862" y="186700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5016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7AC7E-2872-B28A-5E2E-46B79D98587F}"/>
              </a:ext>
            </a:extLst>
          </p:cNvPr>
          <p:cNvSpPr>
            <a:spLocks noGrp="1"/>
          </p:cNvSpPr>
          <p:nvPr>
            <p:ph type="title"/>
          </p:nvPr>
        </p:nvSpPr>
        <p:spPr>
          <a:xfrm>
            <a:off x="344623" y="320675"/>
            <a:ext cx="11407487" cy="1325563"/>
          </a:xfrm>
        </p:spPr>
        <p:txBody>
          <a:bodyPr>
            <a:normAutofit/>
          </a:bodyPr>
          <a:lstStyle/>
          <a:p>
            <a:r>
              <a:rPr lang="en-US" sz="5400" b="1">
                <a:cs typeface="Calibri Light"/>
              </a:rPr>
              <a:t>PROBLEM STATEMENT</a:t>
            </a:r>
            <a:endParaRPr lang="en-US" sz="5400" b="1"/>
          </a:p>
        </p:txBody>
      </p:sp>
      <p:sp>
        <p:nvSpPr>
          <p:cNvPr id="48" name="Content Placeholder 47">
            <a:extLst>
              <a:ext uri="{FF2B5EF4-FFF2-40B4-BE49-F238E27FC236}">
                <a16:creationId xmlns:a16="http://schemas.microsoft.com/office/drawing/2014/main" id="{6565F7BD-0A92-8107-D292-0790A98CD340}"/>
              </a:ext>
            </a:extLst>
          </p:cNvPr>
          <p:cNvSpPr>
            <a:spLocks noGrp="1"/>
          </p:cNvSpPr>
          <p:nvPr>
            <p:ph idx="1"/>
          </p:nvPr>
        </p:nvSpPr>
        <p:spPr>
          <a:xfrm>
            <a:off x="1031393" y="1331259"/>
            <a:ext cx="10249632" cy="5079815"/>
          </a:xfrm>
        </p:spPr>
        <p:txBody>
          <a:bodyPr vert="horz" lIns="91440" tIns="45720" rIns="91440" bIns="45720" rtlCol="0" anchor="t">
            <a:noAutofit/>
          </a:bodyPr>
          <a:lstStyle/>
          <a:p>
            <a:pPr algn="just"/>
            <a:r>
              <a:rPr lang="en-US" dirty="0">
                <a:ea typeface="+mn-lt"/>
                <a:cs typeface="+mn-lt"/>
              </a:rPr>
              <a:t>It has been difficult to find the necessary insurance in the USA. Thus, it is agreeable for individuals to assess their needs and thereafter choose the desired/appropriate care with the use of the CMS dataset (produced and made available by the Centers for Medicare &amp; Medicaid Services (CMS).</a:t>
            </a:r>
          </a:p>
          <a:p>
            <a:pPr marL="0" indent="0" algn="just">
              <a:buNone/>
            </a:pPr>
            <a:endParaRPr lang="en-US" dirty="0">
              <a:ea typeface="+mn-lt"/>
              <a:cs typeface="+mn-lt"/>
            </a:endParaRPr>
          </a:p>
          <a:p>
            <a:pPr algn="just"/>
            <a:r>
              <a:rPr lang="en-US" dirty="0">
                <a:ea typeface="+mn-lt"/>
                <a:cs typeface="+mn-lt"/>
              </a:rPr>
              <a:t>The 3GB dataset primarily focuses on health and dental policies provided to individuals and small enterprises located in the USA. In order to support timely benefits, rate analysis, copayments, premiums, geographic coverage, etc. for our data analysis, Health Insurance Exchange Public Use Files (Exchange PUFs) are available for plan years 2017 through 2021.</a:t>
            </a:r>
          </a:p>
          <a:p>
            <a:pPr marL="0" indent="0" algn="just">
              <a:buNone/>
            </a:pPr>
            <a:endParaRPr lang="en-US" dirty="0">
              <a:ea typeface="+mn-lt"/>
              <a:cs typeface="+mn-lt"/>
            </a:endParaRPr>
          </a:p>
          <a:p>
            <a:pPr algn="just"/>
            <a:r>
              <a:rPr lang="en-US" dirty="0">
                <a:ea typeface="+mn-lt"/>
                <a:cs typeface="+mn-lt"/>
              </a:rPr>
              <a:t>In a nutshell, we can implement a clinical strategy that caters to the need of families/individuals/employees and allows them to navigate through various healthcare insurance plans and handpick the most significant one based on their income/expenses.</a:t>
            </a:r>
            <a:endParaRPr lang="en-US" dirty="0">
              <a:cs typeface="Calibri" panose="020F0502020204030204"/>
            </a:endParaRPr>
          </a:p>
        </p:txBody>
      </p:sp>
    </p:spTree>
    <p:extLst>
      <p:ext uri="{BB962C8B-B14F-4D97-AF65-F5344CB8AC3E}">
        <p14:creationId xmlns:p14="http://schemas.microsoft.com/office/powerpoint/2010/main" val="4272632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71CF1-E046-C60D-9668-EA9F06FC2163}"/>
              </a:ext>
            </a:extLst>
          </p:cNvPr>
          <p:cNvSpPr>
            <a:spLocks noGrp="1"/>
          </p:cNvSpPr>
          <p:nvPr>
            <p:ph type="title"/>
          </p:nvPr>
        </p:nvSpPr>
        <p:spPr>
          <a:xfrm>
            <a:off x="1255060" y="5279511"/>
            <a:ext cx="9681882" cy="739880"/>
          </a:xfrm>
        </p:spPr>
        <p:txBody>
          <a:bodyPr vert="horz" lIns="91440" tIns="45720" rIns="91440" bIns="45720" rtlCol="0" anchor="b">
            <a:normAutofit/>
          </a:bodyPr>
          <a:lstStyle/>
          <a:p>
            <a:pPr algn="ctr"/>
            <a:r>
              <a:rPr lang="en-US" sz="3600" kern="1200" dirty="0">
                <a:solidFill>
                  <a:schemeClr val="tx1">
                    <a:lumMod val="85000"/>
                    <a:lumOff val="15000"/>
                  </a:schemeClr>
                </a:solidFill>
              </a:rPr>
              <a:t>FLOW CHART </a:t>
            </a:r>
          </a:p>
        </p:txBody>
      </p:sp>
      <p:pic>
        <p:nvPicPr>
          <p:cNvPr id="4" name="Picture 4" descr="Diagram&#10;&#10;Description automatically generated">
            <a:extLst>
              <a:ext uri="{FF2B5EF4-FFF2-40B4-BE49-F238E27FC236}">
                <a16:creationId xmlns:a16="http://schemas.microsoft.com/office/drawing/2014/main" id="{3C1F2FB6-2201-56B3-C194-C2CE2ACCA1CE}"/>
              </a:ext>
            </a:extLst>
          </p:cNvPr>
          <p:cNvPicPr>
            <a:picLocks noGrp="1" noChangeAspect="1"/>
          </p:cNvPicPr>
          <p:nvPr>
            <p:ph idx="1"/>
          </p:nvPr>
        </p:nvPicPr>
        <p:blipFill>
          <a:blip r:embed="rId2"/>
          <a:stretch>
            <a:fillRect/>
          </a:stretch>
        </p:blipFill>
        <p:spPr>
          <a:xfrm>
            <a:off x="1051855" y="219920"/>
            <a:ext cx="10092503" cy="4591721"/>
          </a:xfrm>
          <a:prstGeom prst="rect">
            <a:avLst/>
          </a:prstGeom>
        </p:spPr>
      </p:pic>
    </p:spTree>
    <p:extLst>
      <p:ext uri="{BB962C8B-B14F-4D97-AF65-F5344CB8AC3E}">
        <p14:creationId xmlns:p14="http://schemas.microsoft.com/office/powerpoint/2010/main" val="317673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7FEBA-67C1-00B9-6555-1C9B127841BD}"/>
              </a:ext>
            </a:extLst>
          </p:cNvPr>
          <p:cNvSpPr>
            <a:spLocks noGrp="1"/>
          </p:cNvSpPr>
          <p:nvPr>
            <p:ph type="title"/>
          </p:nvPr>
        </p:nvSpPr>
        <p:spPr>
          <a:xfrm>
            <a:off x="7930366" y="4870949"/>
            <a:ext cx="3694496" cy="1786706"/>
          </a:xfrm>
        </p:spPr>
        <p:txBody>
          <a:bodyPr vert="horz" lIns="91440" tIns="45720" rIns="91440" bIns="45720" rtlCol="0" anchor="b">
            <a:normAutofit fontScale="90000"/>
          </a:bodyPr>
          <a:lstStyle/>
          <a:p>
            <a:pPr>
              <a:spcBef>
                <a:spcPts val="1000"/>
              </a:spcBef>
            </a:pPr>
            <a:br>
              <a:rPr lang="en-US" sz="3600" dirty="0">
                <a:solidFill>
                  <a:schemeClr val="tx1">
                    <a:lumMod val="85000"/>
                    <a:lumOff val="15000"/>
                  </a:schemeClr>
                </a:solidFill>
              </a:rPr>
            </a:br>
            <a:br>
              <a:rPr lang="en-US" sz="3600" dirty="0"/>
            </a:br>
            <a:br>
              <a:rPr lang="en-US" sz="3600" dirty="0"/>
            </a:br>
            <a:r>
              <a:rPr lang="en-US" sz="3600" dirty="0">
                <a:ea typeface="+mj-lt"/>
                <a:cs typeface="+mj-lt"/>
              </a:rPr>
              <a:t>DATA SET URL:  </a:t>
            </a:r>
            <a:endParaRPr lang="en-US" dirty="0"/>
          </a:p>
          <a:p>
            <a:pPr marL="285750" indent="-285750">
              <a:spcBef>
                <a:spcPts val="1000"/>
              </a:spcBef>
              <a:buFont typeface="Arial"/>
              <a:buChar char="•"/>
            </a:pPr>
            <a:r>
              <a:rPr lang="en-US" sz="3600" dirty="0">
                <a:latin typeface="Calibri"/>
                <a:cs typeface="Calibri"/>
                <a:hlinkClick r:id="rId2"/>
              </a:rPr>
              <a:t>https://www.cms.gov/cciio/resources/data-resources/marketplace-puf</a:t>
            </a:r>
            <a:r>
              <a:rPr lang="en-US" sz="3600" dirty="0">
                <a:latin typeface="Calibri"/>
                <a:cs typeface="Calibri"/>
              </a:rPr>
              <a:t> </a:t>
            </a:r>
            <a:br>
              <a:rPr lang="en-US" sz="3600" dirty="0">
                <a:latin typeface="Calibri"/>
                <a:cs typeface="Calibri"/>
              </a:rPr>
            </a:br>
            <a:br>
              <a:rPr lang="en-US" sz="3600" dirty="0">
                <a:latin typeface="Calibri"/>
                <a:cs typeface="Calibri"/>
              </a:rPr>
            </a:br>
            <a:r>
              <a:rPr lang="en-US" sz="3600" dirty="0">
                <a:latin typeface="Calibri"/>
                <a:cs typeface="Calibri"/>
              </a:rPr>
              <a:t>GitHub </a:t>
            </a:r>
            <a:r>
              <a:rPr lang="en-US" sz="3600" dirty="0" err="1">
                <a:latin typeface="Calibri"/>
                <a:cs typeface="Calibri"/>
              </a:rPr>
              <a:t>Url</a:t>
            </a:r>
            <a:br>
              <a:rPr lang="en-US" sz="3600" dirty="0">
                <a:latin typeface="Calibri"/>
                <a:cs typeface="Calibri"/>
              </a:rPr>
            </a:br>
            <a:r>
              <a:rPr lang="en-US" sz="3600" dirty="0">
                <a:latin typeface="Calibri"/>
                <a:cs typeface="Calibri"/>
                <a:hlinkClick r:id="rId3"/>
              </a:rPr>
              <a:t>https://github.com/rahulbhogale/5200</a:t>
            </a:r>
            <a:r>
              <a:rPr lang="en-US" sz="3600" dirty="0">
                <a:latin typeface="Calibri"/>
                <a:cs typeface="Calibri"/>
              </a:rPr>
              <a:t> </a:t>
            </a:r>
            <a:endParaRPr lang="en-US" dirty="0"/>
          </a:p>
        </p:txBody>
      </p:sp>
      <p:pic>
        <p:nvPicPr>
          <p:cNvPr id="5" name="Picture 4" descr="Stock exchange numbers">
            <a:extLst>
              <a:ext uri="{FF2B5EF4-FFF2-40B4-BE49-F238E27FC236}">
                <a16:creationId xmlns:a16="http://schemas.microsoft.com/office/drawing/2014/main" id="{76A3A649-4DCC-9BB8-B647-FC817A32EC6A}"/>
              </a:ext>
            </a:extLst>
          </p:cNvPr>
          <p:cNvPicPr>
            <a:picLocks noChangeAspect="1"/>
          </p:cNvPicPr>
          <p:nvPr/>
        </p:nvPicPr>
        <p:blipFill rotWithShape="1">
          <a:blip r:embed="rId4"/>
          <a:srcRect l="11825" r="13563" b="-2"/>
          <a:stretch/>
        </p:blipFill>
        <p:spPr>
          <a:xfrm>
            <a:off x="20" y="1"/>
            <a:ext cx="7665573" cy="6857999"/>
          </a:xfrm>
          <a:custGeom>
            <a:avLst/>
            <a:gdLst/>
            <a:ahLst/>
            <a:cxnLst/>
            <a:rect l="l" t="t" r="r" b="b"/>
            <a:pathLst>
              <a:path w="7665593" h="6857999">
                <a:moveTo>
                  <a:pt x="0" y="0"/>
                </a:moveTo>
                <a:lnTo>
                  <a:pt x="7363783" y="0"/>
                </a:lnTo>
                <a:lnTo>
                  <a:pt x="7372954" y="18152"/>
                </a:lnTo>
                <a:cubicBezTo>
                  <a:pt x="7378508" y="27417"/>
                  <a:pt x="7383821" y="35694"/>
                  <a:pt x="7386404" y="41707"/>
                </a:cubicBezTo>
                <a:lnTo>
                  <a:pt x="7389058" y="60832"/>
                </a:lnTo>
                <a:lnTo>
                  <a:pt x="7394074" y="60137"/>
                </a:lnTo>
                <a:lnTo>
                  <a:pt x="7394443" y="67241"/>
                </a:lnTo>
                <a:lnTo>
                  <a:pt x="7394565" y="83099"/>
                </a:lnTo>
                <a:cubicBezTo>
                  <a:pt x="7395324" y="92994"/>
                  <a:pt x="7394122" y="120511"/>
                  <a:pt x="7395957" y="130584"/>
                </a:cubicBezTo>
                <a:cubicBezTo>
                  <a:pt x="7401306" y="133490"/>
                  <a:pt x="7404223" y="137975"/>
                  <a:pt x="7405574" y="143540"/>
                </a:cubicBezTo>
                <a:lnTo>
                  <a:pt x="7405725" y="155795"/>
                </a:lnTo>
                <a:lnTo>
                  <a:pt x="7418615" y="226869"/>
                </a:lnTo>
                <a:lnTo>
                  <a:pt x="7419579" y="236641"/>
                </a:lnTo>
                <a:lnTo>
                  <a:pt x="7423900" y="241933"/>
                </a:lnTo>
                <a:cubicBezTo>
                  <a:pt x="7424763" y="245974"/>
                  <a:pt x="7424206" y="257579"/>
                  <a:pt x="7424760" y="260885"/>
                </a:cubicBezTo>
                <a:cubicBezTo>
                  <a:pt x="7425580" y="261177"/>
                  <a:pt x="7426400" y="261469"/>
                  <a:pt x="7427220" y="261761"/>
                </a:cubicBezTo>
                <a:cubicBezTo>
                  <a:pt x="7431152" y="272291"/>
                  <a:pt x="7444241" y="311893"/>
                  <a:pt x="7448344" y="324055"/>
                </a:cubicBezTo>
                <a:cubicBezTo>
                  <a:pt x="7444563" y="326484"/>
                  <a:pt x="7450535" y="331924"/>
                  <a:pt x="7451833" y="334727"/>
                </a:cubicBezTo>
                <a:cubicBezTo>
                  <a:pt x="7449286" y="335161"/>
                  <a:pt x="7448510" y="341947"/>
                  <a:pt x="7450776" y="343948"/>
                </a:cubicBezTo>
                <a:cubicBezTo>
                  <a:pt x="7463202" y="391652"/>
                  <a:pt x="7437523" y="367773"/>
                  <a:pt x="7453791" y="395003"/>
                </a:cubicBezTo>
                <a:cubicBezTo>
                  <a:pt x="7454869" y="399820"/>
                  <a:pt x="7453841" y="403723"/>
                  <a:pt x="7451939" y="407147"/>
                </a:cubicBezTo>
                <a:lnTo>
                  <a:pt x="7448030" y="412254"/>
                </a:lnTo>
                <a:lnTo>
                  <a:pt x="7455416" y="432021"/>
                </a:lnTo>
                <a:cubicBezTo>
                  <a:pt x="7457991" y="441758"/>
                  <a:pt x="7459699" y="452007"/>
                  <a:pt x="7460479" y="462523"/>
                </a:cubicBezTo>
                <a:cubicBezTo>
                  <a:pt x="7455275" y="464882"/>
                  <a:pt x="7462669" y="473136"/>
                  <a:pt x="7464133" y="477020"/>
                </a:cubicBezTo>
                <a:cubicBezTo>
                  <a:pt x="7460734" y="477060"/>
                  <a:pt x="7459104" y="485663"/>
                  <a:pt x="7461914" y="488716"/>
                </a:cubicBezTo>
                <a:cubicBezTo>
                  <a:pt x="7474065" y="552879"/>
                  <a:pt x="7442314" y="516775"/>
                  <a:pt x="7461353" y="555280"/>
                </a:cubicBezTo>
                <a:cubicBezTo>
                  <a:pt x="7462345" y="561721"/>
                  <a:pt x="7460642" y="566553"/>
                  <a:pt x="7457829" y="570585"/>
                </a:cubicBezTo>
                <a:lnTo>
                  <a:pt x="7450804" y="577839"/>
                </a:lnTo>
                <a:lnTo>
                  <a:pt x="7453309" y="583524"/>
                </a:lnTo>
                <a:cubicBezTo>
                  <a:pt x="7453505" y="604977"/>
                  <a:pt x="7446306" y="611303"/>
                  <a:pt x="7453558" y="623785"/>
                </a:cubicBezTo>
                <a:cubicBezTo>
                  <a:pt x="7438483" y="642230"/>
                  <a:pt x="7452055" y="636019"/>
                  <a:pt x="7454362" y="650049"/>
                </a:cubicBezTo>
                <a:cubicBezTo>
                  <a:pt x="7457368" y="661117"/>
                  <a:pt x="7463152" y="640798"/>
                  <a:pt x="7464006" y="651645"/>
                </a:cubicBezTo>
                <a:cubicBezTo>
                  <a:pt x="7460114" y="663380"/>
                  <a:pt x="7472201" y="662829"/>
                  <a:pt x="7467442" y="675032"/>
                </a:cubicBezTo>
                <a:cubicBezTo>
                  <a:pt x="7458335" y="672068"/>
                  <a:pt x="7469207" y="699114"/>
                  <a:pt x="7461251" y="699956"/>
                </a:cubicBezTo>
                <a:cubicBezTo>
                  <a:pt x="7472628" y="710321"/>
                  <a:pt x="7458614" y="715529"/>
                  <a:pt x="7462119" y="729331"/>
                </a:cubicBezTo>
                <a:cubicBezTo>
                  <a:pt x="7466423" y="735831"/>
                  <a:pt x="7467162" y="740521"/>
                  <a:pt x="7462533" y="746910"/>
                </a:cubicBezTo>
                <a:cubicBezTo>
                  <a:pt x="7483486" y="776851"/>
                  <a:pt x="7463470" y="765024"/>
                  <a:pt x="7471529" y="793043"/>
                </a:cubicBezTo>
                <a:cubicBezTo>
                  <a:pt x="7480002" y="817184"/>
                  <a:pt x="7485500" y="844550"/>
                  <a:pt x="7505730" y="867898"/>
                </a:cubicBezTo>
                <a:cubicBezTo>
                  <a:pt x="7511461" y="872184"/>
                  <a:pt x="7513630" y="882707"/>
                  <a:pt x="7510576" y="891400"/>
                </a:cubicBezTo>
                <a:cubicBezTo>
                  <a:pt x="7510049" y="892894"/>
                  <a:pt x="7509385" y="894278"/>
                  <a:pt x="7508604" y="895508"/>
                </a:cubicBezTo>
                <a:cubicBezTo>
                  <a:pt x="7511698" y="915692"/>
                  <a:pt x="7525520" y="989520"/>
                  <a:pt x="7529143" y="1012510"/>
                </a:cubicBezTo>
                <a:cubicBezTo>
                  <a:pt x="7521781" y="1014371"/>
                  <a:pt x="7535067" y="1025997"/>
                  <a:pt x="7530347" y="1033444"/>
                </a:cubicBezTo>
                <a:cubicBezTo>
                  <a:pt x="7526204" y="1038777"/>
                  <a:pt x="7529270" y="1043549"/>
                  <a:pt x="7529596" y="1049120"/>
                </a:cubicBezTo>
                <a:cubicBezTo>
                  <a:pt x="7526339" y="1056460"/>
                  <a:pt x="7532220" y="1080398"/>
                  <a:pt x="7536437" y="1086639"/>
                </a:cubicBezTo>
                <a:cubicBezTo>
                  <a:pt x="7551094" y="1101553"/>
                  <a:pt x="7540210" y="1135442"/>
                  <a:pt x="7551438" y="1147834"/>
                </a:cubicBezTo>
                <a:cubicBezTo>
                  <a:pt x="7553086" y="1152330"/>
                  <a:pt x="7553752" y="1156729"/>
                  <a:pt x="7553808" y="1161047"/>
                </a:cubicBezTo>
                <a:lnTo>
                  <a:pt x="7552572" y="1173130"/>
                </a:lnTo>
                <a:lnTo>
                  <a:pt x="7549434" y="1176566"/>
                </a:lnTo>
                <a:lnTo>
                  <a:pt x="7550211" y="1183950"/>
                </a:lnTo>
                <a:lnTo>
                  <a:pt x="7549733" y="1186066"/>
                </a:lnTo>
                <a:cubicBezTo>
                  <a:pt x="7548807" y="1190108"/>
                  <a:pt x="7548001" y="1194099"/>
                  <a:pt x="7547683" y="1198047"/>
                </a:cubicBezTo>
                <a:cubicBezTo>
                  <a:pt x="7563423" y="1192855"/>
                  <a:pt x="7547566" y="1230782"/>
                  <a:pt x="7560295" y="1219849"/>
                </a:cubicBezTo>
                <a:cubicBezTo>
                  <a:pt x="7561281" y="1240644"/>
                  <a:pt x="7573138" y="1224782"/>
                  <a:pt x="7561835" y="1249779"/>
                </a:cubicBezTo>
                <a:cubicBezTo>
                  <a:pt x="7574707" y="1282065"/>
                  <a:pt x="7569916" y="1332957"/>
                  <a:pt x="7589445" y="1358245"/>
                </a:cubicBezTo>
                <a:cubicBezTo>
                  <a:pt x="7581989" y="1355103"/>
                  <a:pt x="7576204" y="1368711"/>
                  <a:pt x="7579904" y="1378136"/>
                </a:cubicBezTo>
                <a:cubicBezTo>
                  <a:pt x="7550647" y="1367117"/>
                  <a:pt x="7606267" y="1415404"/>
                  <a:pt x="7586303" y="1423699"/>
                </a:cubicBezTo>
                <a:cubicBezTo>
                  <a:pt x="7604838" y="1424108"/>
                  <a:pt x="7636267" y="1466352"/>
                  <a:pt x="7621059" y="1486236"/>
                </a:cubicBezTo>
                <a:cubicBezTo>
                  <a:pt x="7624771" y="1516526"/>
                  <a:pt x="7640092" y="1537976"/>
                  <a:pt x="7633966" y="1569734"/>
                </a:cubicBezTo>
                <a:cubicBezTo>
                  <a:pt x="7636447" y="1570719"/>
                  <a:pt x="7638522" y="1572334"/>
                  <a:pt x="7640304" y="1574384"/>
                </a:cubicBezTo>
                <a:lnTo>
                  <a:pt x="7644628" y="1581242"/>
                </a:lnTo>
                <a:lnTo>
                  <a:pt x="7644313" y="1582567"/>
                </a:lnTo>
                <a:cubicBezTo>
                  <a:pt x="7644257" y="1587776"/>
                  <a:pt x="7645302" y="1590443"/>
                  <a:pt x="7646831" y="1591983"/>
                </a:cubicBezTo>
                <a:cubicBezTo>
                  <a:pt x="7647577" y="1592347"/>
                  <a:pt x="7648323" y="1592711"/>
                  <a:pt x="7649069" y="1593074"/>
                </a:cubicBezTo>
                <a:lnTo>
                  <a:pt x="7651326" y="1599230"/>
                </a:lnTo>
                <a:lnTo>
                  <a:pt x="7657195" y="1610539"/>
                </a:lnTo>
                <a:lnTo>
                  <a:pt x="7656957" y="1613422"/>
                </a:lnTo>
                <a:lnTo>
                  <a:pt x="7663730" y="1631673"/>
                </a:lnTo>
                <a:lnTo>
                  <a:pt x="7663189" y="1632289"/>
                </a:lnTo>
                <a:cubicBezTo>
                  <a:pt x="7662131" y="1634085"/>
                  <a:pt x="7661641" y="1636199"/>
                  <a:pt x="7662326" y="1639024"/>
                </a:cubicBezTo>
                <a:cubicBezTo>
                  <a:pt x="7651979" y="1640024"/>
                  <a:pt x="7659188" y="1642819"/>
                  <a:pt x="7662125" y="1651067"/>
                </a:cubicBezTo>
                <a:cubicBezTo>
                  <a:pt x="7646711" y="1654462"/>
                  <a:pt x="7660667" y="1674670"/>
                  <a:pt x="7653812" y="1683345"/>
                </a:cubicBezTo>
                <a:cubicBezTo>
                  <a:pt x="7656316" y="1689330"/>
                  <a:pt x="7658683" y="1695719"/>
                  <a:pt x="7660803" y="1702414"/>
                </a:cubicBezTo>
                <a:lnTo>
                  <a:pt x="7661867" y="1756201"/>
                </a:lnTo>
                <a:lnTo>
                  <a:pt x="7649453" y="1812530"/>
                </a:lnTo>
                <a:cubicBezTo>
                  <a:pt x="7649183" y="1833366"/>
                  <a:pt x="7644573" y="1851408"/>
                  <a:pt x="7647823" y="1869041"/>
                </a:cubicBezTo>
                <a:cubicBezTo>
                  <a:pt x="7644238" y="1876204"/>
                  <a:pt x="7642789" y="1882956"/>
                  <a:pt x="7648156" y="1889503"/>
                </a:cubicBezTo>
                <a:cubicBezTo>
                  <a:pt x="7646365" y="1908946"/>
                  <a:pt x="7638702" y="1913653"/>
                  <a:pt x="7644679" y="1925974"/>
                </a:cubicBezTo>
                <a:cubicBezTo>
                  <a:pt x="7632281" y="1936898"/>
                  <a:pt x="7637013" y="1937545"/>
                  <a:pt x="7640564" y="1942678"/>
                </a:cubicBezTo>
                <a:lnTo>
                  <a:pt x="7640816" y="1943410"/>
                </a:lnTo>
                <a:lnTo>
                  <a:pt x="7639044" y="1944904"/>
                </a:lnTo>
                <a:lnTo>
                  <a:pt x="7638223" y="1947993"/>
                </a:lnTo>
                <a:lnTo>
                  <a:pt x="7638752" y="1956430"/>
                </a:lnTo>
                <a:lnTo>
                  <a:pt x="7639407" y="1959603"/>
                </a:lnTo>
                <a:cubicBezTo>
                  <a:pt x="7639690" y="1961788"/>
                  <a:pt x="7639658" y="1963239"/>
                  <a:pt x="7639396" y="1964244"/>
                </a:cubicBezTo>
                <a:lnTo>
                  <a:pt x="7639249" y="1964361"/>
                </a:lnTo>
                <a:lnTo>
                  <a:pt x="7639521" y="1968708"/>
                </a:lnTo>
                <a:cubicBezTo>
                  <a:pt x="7640315" y="1976045"/>
                  <a:pt x="7641402" y="1983186"/>
                  <a:pt x="7642694" y="1989983"/>
                </a:cubicBezTo>
                <a:cubicBezTo>
                  <a:pt x="7634556" y="1995729"/>
                  <a:pt x="7644169" y="2020842"/>
                  <a:pt x="7628828" y="2018094"/>
                </a:cubicBezTo>
                <a:cubicBezTo>
                  <a:pt x="7630116" y="2027262"/>
                  <a:pt x="7636485" y="2032807"/>
                  <a:pt x="7626423" y="2029720"/>
                </a:cubicBezTo>
                <a:cubicBezTo>
                  <a:pt x="7626559" y="2032738"/>
                  <a:pt x="7625703" y="2034598"/>
                  <a:pt x="7624364" y="2035929"/>
                </a:cubicBezTo>
                <a:lnTo>
                  <a:pt x="7623733" y="2036314"/>
                </a:lnTo>
                <a:lnTo>
                  <a:pt x="7626847" y="2056711"/>
                </a:lnTo>
                <a:lnTo>
                  <a:pt x="7626090" y="2059419"/>
                </a:lnTo>
                <a:lnTo>
                  <a:pt x="7629618" y="2072712"/>
                </a:lnTo>
                <a:lnTo>
                  <a:pt x="7630641" y="2079581"/>
                </a:lnTo>
                <a:lnTo>
                  <a:pt x="7632577" y="2081522"/>
                </a:lnTo>
                <a:cubicBezTo>
                  <a:pt x="7633753" y="2083617"/>
                  <a:pt x="7634261" y="2086620"/>
                  <a:pt x="7633251" y="2091658"/>
                </a:cubicBezTo>
                <a:lnTo>
                  <a:pt x="7632707" y="2092825"/>
                </a:lnTo>
                <a:lnTo>
                  <a:pt x="7635575" y="2101184"/>
                </a:lnTo>
                <a:cubicBezTo>
                  <a:pt x="7636900" y="2103876"/>
                  <a:pt x="7638586" y="2106260"/>
                  <a:pt x="7640772" y="2108190"/>
                </a:cubicBezTo>
                <a:cubicBezTo>
                  <a:pt x="7629093" y="2136655"/>
                  <a:pt x="7639778" y="2163513"/>
                  <a:pt x="7637758" y="2194409"/>
                </a:cubicBezTo>
                <a:cubicBezTo>
                  <a:pt x="7619585" y="2207765"/>
                  <a:pt x="7641835" y="2261154"/>
                  <a:pt x="7659453" y="2268824"/>
                </a:cubicBezTo>
                <a:cubicBezTo>
                  <a:pt x="7644015" y="2268997"/>
                  <a:pt x="7665037" y="2307714"/>
                  <a:pt x="7665583" y="2317700"/>
                </a:cubicBezTo>
                <a:cubicBezTo>
                  <a:pt x="7665764" y="2321029"/>
                  <a:pt x="7663671" y="2321166"/>
                  <a:pt x="7657195" y="2315619"/>
                </a:cubicBezTo>
                <a:cubicBezTo>
                  <a:pt x="7658997" y="2326231"/>
                  <a:pt x="7650972" y="2337185"/>
                  <a:pt x="7644431" y="2331209"/>
                </a:cubicBezTo>
                <a:cubicBezTo>
                  <a:pt x="7658433" y="2363448"/>
                  <a:pt x="7644510" y="2411031"/>
                  <a:pt x="7650869" y="2447461"/>
                </a:cubicBezTo>
                <a:cubicBezTo>
                  <a:pt x="7635485" y="2467322"/>
                  <a:pt x="7649719" y="2456555"/>
                  <a:pt x="7646841" y="2477156"/>
                </a:cubicBezTo>
                <a:cubicBezTo>
                  <a:pt x="7661004" y="2471521"/>
                  <a:pt x="7638896" y="2502164"/>
                  <a:pt x="7654880" y="2503292"/>
                </a:cubicBezTo>
                <a:cubicBezTo>
                  <a:pt x="7653849" y="2507005"/>
                  <a:pt x="7652348" y="2510567"/>
                  <a:pt x="7650720" y="2514131"/>
                </a:cubicBezTo>
                <a:lnTo>
                  <a:pt x="7649876" y="2516003"/>
                </a:lnTo>
                <a:lnTo>
                  <a:pt x="7649263" y="2523483"/>
                </a:lnTo>
                <a:lnTo>
                  <a:pt x="7645633" y="2525592"/>
                </a:lnTo>
                <a:lnTo>
                  <a:pt x="7642233" y="2536851"/>
                </a:lnTo>
                <a:cubicBezTo>
                  <a:pt x="7641494" y="2541069"/>
                  <a:pt x="7641323" y="2545607"/>
                  <a:pt x="7642069" y="2550622"/>
                </a:cubicBezTo>
                <a:cubicBezTo>
                  <a:pt x="7648404" y="2562959"/>
                  <a:pt x="7640640" y="2582170"/>
                  <a:pt x="7641110" y="2599544"/>
                </a:cubicBezTo>
                <a:lnTo>
                  <a:pt x="7643071" y="2607523"/>
                </a:lnTo>
                <a:lnTo>
                  <a:pt x="7639801" y="2633566"/>
                </a:lnTo>
                <a:cubicBezTo>
                  <a:pt x="7639166" y="2640978"/>
                  <a:pt x="7638833" y="2648672"/>
                  <a:pt x="7639065" y="2656773"/>
                </a:cubicBezTo>
                <a:lnTo>
                  <a:pt x="7640624" y="2671810"/>
                </a:lnTo>
                <a:lnTo>
                  <a:pt x="7639332" y="2675751"/>
                </a:lnTo>
                <a:cubicBezTo>
                  <a:pt x="7639476" y="2682617"/>
                  <a:pt x="7644027" y="2691703"/>
                  <a:pt x="7638498" y="2690893"/>
                </a:cubicBezTo>
                <a:lnTo>
                  <a:pt x="7640415" y="2698606"/>
                </a:lnTo>
                <a:lnTo>
                  <a:pt x="7636002" y="2706218"/>
                </a:lnTo>
                <a:cubicBezTo>
                  <a:pt x="7634978" y="2707053"/>
                  <a:pt x="7633887" y="2707679"/>
                  <a:pt x="7632770" y="2708079"/>
                </a:cubicBezTo>
                <a:lnTo>
                  <a:pt x="7634220" y="2718854"/>
                </a:lnTo>
                <a:lnTo>
                  <a:pt x="7631061" y="2727688"/>
                </a:lnTo>
                <a:lnTo>
                  <a:pt x="7633127" y="2735389"/>
                </a:lnTo>
                <a:lnTo>
                  <a:pt x="7632661" y="2738584"/>
                </a:lnTo>
                <a:lnTo>
                  <a:pt x="7631098" y="2746529"/>
                </a:lnTo>
                <a:cubicBezTo>
                  <a:pt x="7630002" y="2750602"/>
                  <a:pt x="7628681" y="2755160"/>
                  <a:pt x="7627624" y="2760235"/>
                </a:cubicBezTo>
                <a:lnTo>
                  <a:pt x="7627140" y="2764511"/>
                </a:lnTo>
                <a:lnTo>
                  <a:pt x="7621827" y="2773820"/>
                </a:lnTo>
                <a:cubicBezTo>
                  <a:pt x="7617811" y="2780593"/>
                  <a:pt x="7615104" y="2785923"/>
                  <a:pt x="7617284" y="2791840"/>
                </a:cubicBezTo>
                <a:cubicBezTo>
                  <a:pt x="7612094" y="2801924"/>
                  <a:pt x="7597550" y="2808970"/>
                  <a:pt x="7601430" y="2823567"/>
                </a:cubicBezTo>
                <a:cubicBezTo>
                  <a:pt x="7594841" y="2819137"/>
                  <a:pt x="7600633" y="2839778"/>
                  <a:pt x="7593865" y="2842217"/>
                </a:cubicBezTo>
                <a:cubicBezTo>
                  <a:pt x="7588415" y="2843342"/>
                  <a:pt x="7588901" y="2849866"/>
                  <a:pt x="7586893" y="2854834"/>
                </a:cubicBezTo>
                <a:cubicBezTo>
                  <a:pt x="7581327" y="2858374"/>
                  <a:pt x="7576244" y="2883372"/>
                  <a:pt x="7577046" y="2892075"/>
                </a:cubicBezTo>
                <a:cubicBezTo>
                  <a:pt x="7582584" y="2916606"/>
                  <a:pt x="7560175" y="2936338"/>
                  <a:pt x="7564026" y="2955950"/>
                </a:cubicBezTo>
                <a:cubicBezTo>
                  <a:pt x="7563501" y="2961086"/>
                  <a:pt x="7562240" y="2965343"/>
                  <a:pt x="7560529" y="2969031"/>
                </a:cubicBezTo>
                <a:lnTo>
                  <a:pt x="7554631" y="2978222"/>
                </a:lnTo>
                <a:lnTo>
                  <a:pt x="7550747" y="2978564"/>
                </a:lnTo>
                <a:lnTo>
                  <a:pt x="7548359" y="2985429"/>
                </a:lnTo>
                <a:lnTo>
                  <a:pt x="7547120" y="2986826"/>
                </a:lnTo>
                <a:cubicBezTo>
                  <a:pt x="7544741" y="2989483"/>
                  <a:pt x="7542480" y="2992194"/>
                  <a:pt x="7540621" y="2995267"/>
                </a:cubicBezTo>
                <a:cubicBezTo>
                  <a:pt x="7555200" y="3003715"/>
                  <a:pt x="7527208" y="3022799"/>
                  <a:pt x="7541739" y="3023946"/>
                </a:cubicBezTo>
                <a:cubicBezTo>
                  <a:pt x="7534059" y="3042303"/>
                  <a:pt x="7549904" y="3038579"/>
                  <a:pt x="7530781" y="3050462"/>
                </a:cubicBezTo>
                <a:cubicBezTo>
                  <a:pt x="7527838" y="3088204"/>
                  <a:pt x="7503338" y="3127251"/>
                  <a:pt x="7508515" y="3164510"/>
                </a:cubicBezTo>
                <a:cubicBezTo>
                  <a:pt x="7503888" y="3155782"/>
                  <a:pt x="7493770" y="3162549"/>
                  <a:pt x="7492866" y="3173520"/>
                </a:cubicBezTo>
                <a:cubicBezTo>
                  <a:pt x="7474179" y="3140376"/>
                  <a:pt x="7498581" y="3226463"/>
                  <a:pt x="7479395" y="3217191"/>
                </a:cubicBezTo>
                <a:cubicBezTo>
                  <a:pt x="7493905" y="3232643"/>
                  <a:pt x="7501608" y="3293915"/>
                  <a:pt x="7481475" y="3298298"/>
                </a:cubicBezTo>
                <a:cubicBezTo>
                  <a:pt x="7472089" y="3326890"/>
                  <a:pt x="7475493" y="3357480"/>
                  <a:pt x="7457722" y="3379292"/>
                </a:cubicBezTo>
                <a:cubicBezTo>
                  <a:pt x="7459285" y="3382143"/>
                  <a:pt x="7460273" y="3385199"/>
                  <a:pt x="7460850" y="3388381"/>
                </a:cubicBezTo>
                <a:lnTo>
                  <a:pt x="7461482" y="3397694"/>
                </a:lnTo>
                <a:lnTo>
                  <a:pt x="7460695" y="3398556"/>
                </a:lnTo>
                <a:cubicBezTo>
                  <a:pt x="7458532" y="3402904"/>
                  <a:pt x="7458275" y="3406007"/>
                  <a:pt x="7458858" y="3408553"/>
                </a:cubicBezTo>
                <a:lnTo>
                  <a:pt x="7460185" y="3411299"/>
                </a:lnTo>
                <a:lnTo>
                  <a:pt x="7459468" y="3418333"/>
                </a:lnTo>
                <a:lnTo>
                  <a:pt x="7459515" y="3432662"/>
                </a:lnTo>
                <a:lnTo>
                  <a:pt x="7458154" y="3434902"/>
                </a:lnTo>
                <a:lnTo>
                  <a:pt x="7456091" y="3455825"/>
                </a:lnTo>
                <a:cubicBezTo>
                  <a:pt x="7455865" y="3455850"/>
                  <a:pt x="7455638" y="3455877"/>
                  <a:pt x="7455413" y="3455903"/>
                </a:cubicBezTo>
                <a:cubicBezTo>
                  <a:pt x="7453843" y="3456557"/>
                  <a:pt x="7452596" y="3457940"/>
                  <a:pt x="7451989" y="3460886"/>
                </a:cubicBezTo>
                <a:cubicBezTo>
                  <a:pt x="7443388" y="3453296"/>
                  <a:pt x="7447961" y="3461529"/>
                  <a:pt x="7446929" y="3470886"/>
                </a:cubicBezTo>
                <a:cubicBezTo>
                  <a:pt x="7433341" y="3461186"/>
                  <a:pt x="7436171" y="3489615"/>
                  <a:pt x="7427213" y="3491353"/>
                </a:cubicBezTo>
                <a:cubicBezTo>
                  <a:pt x="7426761" y="3498443"/>
                  <a:pt x="7426037" y="3505767"/>
                  <a:pt x="7424990" y="3513143"/>
                </a:cubicBezTo>
                <a:lnTo>
                  <a:pt x="7424186" y="3517424"/>
                </a:lnTo>
                <a:cubicBezTo>
                  <a:pt x="7424132" y="3517438"/>
                  <a:pt x="7424077" y="3517453"/>
                  <a:pt x="7424024" y="3517467"/>
                </a:cubicBezTo>
                <a:cubicBezTo>
                  <a:pt x="7423536" y="3518305"/>
                  <a:pt x="7423153" y="3519678"/>
                  <a:pt x="7422883" y="3521896"/>
                </a:cubicBezTo>
                <a:lnTo>
                  <a:pt x="7422723" y="3525229"/>
                </a:lnTo>
                <a:lnTo>
                  <a:pt x="7421163" y="3533534"/>
                </a:lnTo>
                <a:lnTo>
                  <a:pt x="7419650" y="3536108"/>
                </a:lnTo>
                <a:lnTo>
                  <a:pt x="7417640" y="3536718"/>
                </a:lnTo>
                <a:lnTo>
                  <a:pt x="7417697" y="3537534"/>
                </a:lnTo>
                <a:cubicBezTo>
                  <a:pt x="7419749" y="3544077"/>
                  <a:pt x="7423989" y="3546875"/>
                  <a:pt x="7409814" y="3551598"/>
                </a:cubicBezTo>
                <a:cubicBezTo>
                  <a:pt x="7412376" y="3566128"/>
                  <a:pt x="7404108" y="3567090"/>
                  <a:pt x="7397719" y="3584844"/>
                </a:cubicBezTo>
                <a:cubicBezTo>
                  <a:pt x="7401116" y="3593573"/>
                  <a:pt x="7398130" y="3599358"/>
                  <a:pt x="7393057" y="3604546"/>
                </a:cubicBezTo>
                <a:cubicBezTo>
                  <a:pt x="7391792" y="3622895"/>
                  <a:pt x="7383125" y="3638008"/>
                  <a:pt x="7377811" y="3657793"/>
                </a:cubicBezTo>
                <a:cubicBezTo>
                  <a:pt x="7379886" y="3680874"/>
                  <a:pt x="7366255" y="3689531"/>
                  <a:pt x="7360624" y="3710685"/>
                </a:cubicBezTo>
                <a:cubicBezTo>
                  <a:pt x="7367950" y="3731637"/>
                  <a:pt x="7347999" y="3723947"/>
                  <a:pt x="7341489" y="3734006"/>
                </a:cubicBezTo>
                <a:lnTo>
                  <a:pt x="7340478" y="3737028"/>
                </a:lnTo>
                <a:lnTo>
                  <a:pt x="7340489" y="3745476"/>
                </a:lnTo>
                <a:lnTo>
                  <a:pt x="7340950" y="3748687"/>
                </a:lnTo>
                <a:cubicBezTo>
                  <a:pt x="7341098" y="3750887"/>
                  <a:pt x="7340976" y="3752333"/>
                  <a:pt x="7340653" y="3753314"/>
                </a:cubicBezTo>
                <a:lnTo>
                  <a:pt x="7340500" y="3753419"/>
                </a:lnTo>
                <a:lnTo>
                  <a:pt x="7340506" y="3757774"/>
                </a:lnTo>
                <a:cubicBezTo>
                  <a:pt x="7340847" y="3765147"/>
                  <a:pt x="7341495" y="3772345"/>
                  <a:pt x="7342369" y="3779218"/>
                </a:cubicBezTo>
                <a:cubicBezTo>
                  <a:pt x="7333890" y="3784348"/>
                  <a:pt x="7341949" y="3810090"/>
                  <a:pt x="7326800" y="3806225"/>
                </a:cubicBezTo>
                <a:cubicBezTo>
                  <a:pt x="7327524" y="3815461"/>
                  <a:pt x="7333545" y="3821456"/>
                  <a:pt x="7323686" y="3817640"/>
                </a:cubicBezTo>
                <a:cubicBezTo>
                  <a:pt x="7323637" y="3820659"/>
                  <a:pt x="7322668" y="3822449"/>
                  <a:pt x="7321247" y="3823678"/>
                </a:cubicBezTo>
                <a:lnTo>
                  <a:pt x="7320595" y="3824018"/>
                </a:lnTo>
                <a:lnTo>
                  <a:pt x="7322453" y="3844579"/>
                </a:lnTo>
                <a:lnTo>
                  <a:pt x="7321532" y="3847225"/>
                </a:lnTo>
                <a:lnTo>
                  <a:pt x="7324238" y="3860736"/>
                </a:lnTo>
                <a:lnTo>
                  <a:pt x="7324840" y="3867658"/>
                </a:lnTo>
                <a:lnTo>
                  <a:pt x="7326655" y="3869733"/>
                </a:lnTo>
                <a:cubicBezTo>
                  <a:pt x="7327701" y="3871909"/>
                  <a:pt x="7328023" y="3874942"/>
                  <a:pt x="7326706" y="3879891"/>
                </a:cubicBezTo>
                <a:lnTo>
                  <a:pt x="7326093" y="3881013"/>
                </a:lnTo>
                <a:lnTo>
                  <a:pt x="7328442" y="3889558"/>
                </a:lnTo>
                <a:cubicBezTo>
                  <a:pt x="7329602" y="3892339"/>
                  <a:pt x="7331138" y="3894839"/>
                  <a:pt x="7333203" y="3896924"/>
                </a:cubicBezTo>
                <a:cubicBezTo>
                  <a:pt x="7319795" y="3924445"/>
                  <a:pt x="7328820" y="3952004"/>
                  <a:pt x="7324908" y="3982658"/>
                </a:cubicBezTo>
                <a:cubicBezTo>
                  <a:pt x="7325522" y="4017325"/>
                  <a:pt x="7327874" y="4041416"/>
                  <a:pt x="7327588" y="4064228"/>
                </a:cubicBezTo>
                <a:cubicBezTo>
                  <a:pt x="7328735" y="4074940"/>
                  <a:pt x="7329351" y="4153102"/>
                  <a:pt x="7323186" y="4146664"/>
                </a:cubicBezTo>
                <a:cubicBezTo>
                  <a:pt x="7335189" y="4179829"/>
                  <a:pt x="7318370" y="4199117"/>
                  <a:pt x="7322488" y="4235901"/>
                </a:cubicBezTo>
                <a:cubicBezTo>
                  <a:pt x="7305909" y="4254573"/>
                  <a:pt x="7320783" y="4244884"/>
                  <a:pt x="7316645" y="4265209"/>
                </a:cubicBezTo>
                <a:cubicBezTo>
                  <a:pt x="7331133" y="4260631"/>
                  <a:pt x="7307179" y="4289560"/>
                  <a:pt x="7323069" y="4291857"/>
                </a:cubicBezTo>
                <a:cubicBezTo>
                  <a:pt x="7321814" y="4295483"/>
                  <a:pt x="7320095" y="4298923"/>
                  <a:pt x="7318251" y="4302359"/>
                </a:cubicBezTo>
                <a:lnTo>
                  <a:pt x="7317295" y="4304161"/>
                </a:lnTo>
                <a:lnTo>
                  <a:pt x="7316223" y="4311573"/>
                </a:lnTo>
                <a:lnTo>
                  <a:pt x="7312469" y="4313411"/>
                </a:lnTo>
                <a:lnTo>
                  <a:pt x="7306447" y="4403491"/>
                </a:lnTo>
                <a:cubicBezTo>
                  <a:pt x="7308849" y="4411399"/>
                  <a:pt x="7308497" y="4436984"/>
                  <a:pt x="7303688" y="4442497"/>
                </a:cubicBezTo>
                <a:cubicBezTo>
                  <a:pt x="7302637" y="4447969"/>
                  <a:pt x="7304327" y="4453942"/>
                  <a:pt x="7299181" y="4457128"/>
                </a:cubicBezTo>
                <a:cubicBezTo>
                  <a:pt x="7296154" y="4469016"/>
                  <a:pt x="7289197" y="4496240"/>
                  <a:pt x="7285530" y="4513823"/>
                </a:cubicBezTo>
                <a:cubicBezTo>
                  <a:pt x="7288769" y="4518560"/>
                  <a:pt x="7287100" y="4524649"/>
                  <a:pt x="7284412" y="4532609"/>
                </a:cubicBezTo>
                <a:lnTo>
                  <a:pt x="7282601" y="4540125"/>
                </a:lnTo>
                <a:lnTo>
                  <a:pt x="7291785" y="4563650"/>
                </a:lnTo>
                <a:lnTo>
                  <a:pt x="7284191" y="4636427"/>
                </a:lnTo>
                <a:lnTo>
                  <a:pt x="7292797" y="4672055"/>
                </a:lnTo>
                <a:cubicBezTo>
                  <a:pt x="7294304" y="4686552"/>
                  <a:pt x="7294421" y="4700466"/>
                  <a:pt x="7295425" y="4713953"/>
                </a:cubicBezTo>
                <a:cubicBezTo>
                  <a:pt x="7296104" y="4744441"/>
                  <a:pt x="7280378" y="4723911"/>
                  <a:pt x="7292574" y="4762180"/>
                </a:cubicBezTo>
                <a:cubicBezTo>
                  <a:pt x="7286719" y="4766152"/>
                  <a:pt x="7286266" y="4770971"/>
                  <a:pt x="7288689" y="4779168"/>
                </a:cubicBezTo>
                <a:cubicBezTo>
                  <a:pt x="7288592" y="4793971"/>
                  <a:pt x="7274303" y="4792486"/>
                  <a:pt x="7282355" y="4807636"/>
                </a:cubicBezTo>
                <a:cubicBezTo>
                  <a:pt x="7278556" y="4806204"/>
                  <a:pt x="7277539" y="4813202"/>
                  <a:pt x="7276505" y="4819678"/>
                </a:cubicBezTo>
                <a:lnTo>
                  <a:pt x="7273752" y="4823797"/>
                </a:lnTo>
                <a:lnTo>
                  <a:pt x="7283683" y="4847794"/>
                </a:lnTo>
                <a:cubicBezTo>
                  <a:pt x="7296832" y="4890479"/>
                  <a:pt x="7302379" y="4941877"/>
                  <a:pt x="7311552" y="4978326"/>
                </a:cubicBezTo>
                <a:cubicBezTo>
                  <a:pt x="7284161" y="4998846"/>
                  <a:pt x="7309660" y="4989594"/>
                  <a:pt x="7304880" y="5015024"/>
                </a:cubicBezTo>
                <a:cubicBezTo>
                  <a:pt x="7330355" y="5012307"/>
                  <a:pt x="7291032" y="5044485"/>
                  <a:pt x="7319932" y="5050993"/>
                </a:cubicBezTo>
                <a:cubicBezTo>
                  <a:pt x="7318148" y="5055414"/>
                  <a:pt x="7315506" y="5059493"/>
                  <a:pt x="7312641" y="5063537"/>
                </a:cubicBezTo>
                <a:lnTo>
                  <a:pt x="7311153" y="5065661"/>
                </a:lnTo>
                <a:lnTo>
                  <a:pt x="7310197" y="5075032"/>
                </a:lnTo>
                <a:lnTo>
                  <a:pt x="7303683" y="5076576"/>
                </a:lnTo>
                <a:lnTo>
                  <a:pt x="7297768" y="5089898"/>
                </a:lnTo>
                <a:cubicBezTo>
                  <a:pt x="7296519" y="5095057"/>
                  <a:pt x="7296302" y="5100805"/>
                  <a:pt x="7297750" y="5107454"/>
                </a:cubicBezTo>
                <a:cubicBezTo>
                  <a:pt x="7309447" y="5125240"/>
                  <a:pt x="7295812" y="5147341"/>
                  <a:pt x="7297014" y="5169708"/>
                </a:cubicBezTo>
                <a:lnTo>
                  <a:pt x="7300719" y="5180532"/>
                </a:lnTo>
                <a:lnTo>
                  <a:pt x="7295705" y="5210620"/>
                </a:lnTo>
                <a:lnTo>
                  <a:pt x="7296901" y="5212749"/>
                </a:lnTo>
                <a:cubicBezTo>
                  <a:pt x="7296704" y="5218058"/>
                  <a:pt x="7294377" y="5228574"/>
                  <a:pt x="7294523" y="5242477"/>
                </a:cubicBezTo>
                <a:lnTo>
                  <a:pt x="7297776" y="5296160"/>
                </a:lnTo>
                <a:lnTo>
                  <a:pt x="7289955" y="5304499"/>
                </a:lnTo>
                <a:lnTo>
                  <a:pt x="7286210" y="5305374"/>
                </a:lnTo>
                <a:lnTo>
                  <a:pt x="7286995" y="5320092"/>
                </a:lnTo>
                <a:lnTo>
                  <a:pt x="7281550" y="5330613"/>
                </a:lnTo>
                <a:lnTo>
                  <a:pt x="7285354" y="5340890"/>
                </a:lnTo>
                <a:lnTo>
                  <a:pt x="7281914" y="5354491"/>
                </a:lnTo>
                <a:cubicBezTo>
                  <a:pt x="7280017" y="5359352"/>
                  <a:pt x="7277725" y="5364763"/>
                  <a:pt x="7275918" y="5370917"/>
                </a:cubicBezTo>
                <a:lnTo>
                  <a:pt x="7267655" y="5384350"/>
                </a:lnTo>
                <a:lnTo>
                  <a:pt x="7263791" y="5406610"/>
                </a:lnTo>
                <a:cubicBezTo>
                  <a:pt x="7260956" y="5423841"/>
                  <a:pt x="7257650" y="5440271"/>
                  <a:pt x="7251522" y="5456222"/>
                </a:cubicBezTo>
                <a:cubicBezTo>
                  <a:pt x="7253699" y="5469913"/>
                  <a:pt x="7252931" y="5482529"/>
                  <a:pt x="7242311" y="5493751"/>
                </a:cubicBezTo>
                <a:cubicBezTo>
                  <a:pt x="7236636" y="5529727"/>
                  <a:pt x="7245809" y="5539513"/>
                  <a:pt x="7231835" y="5561252"/>
                </a:cubicBezTo>
                <a:cubicBezTo>
                  <a:pt x="7236311" y="5568555"/>
                  <a:pt x="7238499" y="5573475"/>
                  <a:pt x="7239152" y="5577121"/>
                </a:cubicBezTo>
                <a:cubicBezTo>
                  <a:pt x="7241111" y="5588065"/>
                  <a:pt x="7229268" y="5587525"/>
                  <a:pt x="7224043" y="5605355"/>
                </a:cubicBezTo>
                <a:cubicBezTo>
                  <a:pt x="7216774" y="5624244"/>
                  <a:pt x="7213225" y="5590845"/>
                  <a:pt x="7209229" y="5609118"/>
                </a:cubicBezTo>
                <a:cubicBezTo>
                  <a:pt x="7212098" y="5628346"/>
                  <a:pt x="7194168" y="5628785"/>
                  <a:pt x="7198222" y="5648700"/>
                </a:cubicBezTo>
                <a:cubicBezTo>
                  <a:pt x="7212577" y="5642705"/>
                  <a:pt x="7189541" y="5689259"/>
                  <a:pt x="7201221" y="5689771"/>
                </a:cubicBezTo>
                <a:cubicBezTo>
                  <a:pt x="7181618" y="5708428"/>
                  <a:pt x="7201258" y="5715573"/>
                  <a:pt x="7192555" y="5739098"/>
                </a:cubicBezTo>
                <a:cubicBezTo>
                  <a:pt x="7184486" y="5750478"/>
                  <a:pt x="7182208" y="5758416"/>
                  <a:pt x="7187522" y="5768603"/>
                </a:cubicBezTo>
                <a:cubicBezTo>
                  <a:pt x="7148692" y="5821144"/>
                  <a:pt x="7181577" y="5799065"/>
                  <a:pt x="7162500" y="5846928"/>
                </a:cubicBezTo>
                <a:lnTo>
                  <a:pt x="7160827" y="5850799"/>
                </a:lnTo>
                <a:lnTo>
                  <a:pt x="7163312" y="5866636"/>
                </a:lnTo>
                <a:cubicBezTo>
                  <a:pt x="7163884" y="5867070"/>
                  <a:pt x="7164455" y="5867505"/>
                  <a:pt x="7165029" y="5867939"/>
                </a:cubicBezTo>
                <a:lnTo>
                  <a:pt x="7142501" y="5914339"/>
                </a:lnTo>
                <a:lnTo>
                  <a:pt x="7143151" y="5921221"/>
                </a:lnTo>
                <a:lnTo>
                  <a:pt x="7123808" y="5950546"/>
                </a:lnTo>
                <a:lnTo>
                  <a:pt x="7116299" y="5966186"/>
                </a:lnTo>
                <a:lnTo>
                  <a:pt x="7106117" y="5983669"/>
                </a:lnTo>
                <a:lnTo>
                  <a:pt x="7109622" y="5995569"/>
                </a:lnTo>
                <a:cubicBezTo>
                  <a:pt x="7114727" y="6023526"/>
                  <a:pt x="7092983" y="6067450"/>
                  <a:pt x="7116605" y="6077139"/>
                </a:cubicBezTo>
                <a:cubicBezTo>
                  <a:pt x="7102148" y="6089933"/>
                  <a:pt x="7125501" y="6101908"/>
                  <a:pt x="7127573" y="6115892"/>
                </a:cubicBezTo>
                <a:cubicBezTo>
                  <a:pt x="7118381" y="6127056"/>
                  <a:pt x="7126331" y="6132595"/>
                  <a:pt x="7128098" y="6142737"/>
                </a:cubicBezTo>
                <a:cubicBezTo>
                  <a:pt x="7122429" y="6147329"/>
                  <a:pt x="7122724" y="6155912"/>
                  <a:pt x="7129375" y="6158833"/>
                </a:cubicBezTo>
                <a:cubicBezTo>
                  <a:pt x="7144709" y="6154689"/>
                  <a:pt x="7137060" y="6184499"/>
                  <a:pt x="7147635" y="6186714"/>
                </a:cubicBezTo>
                <a:cubicBezTo>
                  <a:pt x="7149842" y="6204016"/>
                  <a:pt x="7136414" y="6279145"/>
                  <a:pt x="7153343" y="6291871"/>
                </a:cubicBezTo>
                <a:cubicBezTo>
                  <a:pt x="7161381" y="6326852"/>
                  <a:pt x="7134450" y="6377408"/>
                  <a:pt x="7134923" y="6392273"/>
                </a:cubicBezTo>
                <a:cubicBezTo>
                  <a:pt x="7103997" y="6407024"/>
                  <a:pt x="7185503" y="6478818"/>
                  <a:pt x="7187236" y="6541940"/>
                </a:cubicBezTo>
                <a:cubicBezTo>
                  <a:pt x="7184250" y="6550446"/>
                  <a:pt x="7184290" y="6554993"/>
                  <a:pt x="7191340" y="6557275"/>
                </a:cubicBezTo>
                <a:cubicBezTo>
                  <a:pt x="7195412" y="6573685"/>
                  <a:pt x="7202070" y="6606060"/>
                  <a:pt x="7211670" y="6640404"/>
                </a:cubicBezTo>
                <a:cubicBezTo>
                  <a:pt x="7219591" y="6666216"/>
                  <a:pt x="7212698" y="6793331"/>
                  <a:pt x="7221085" y="6827708"/>
                </a:cubicBezTo>
                <a:lnTo>
                  <a:pt x="7227698" y="6857999"/>
                </a:lnTo>
                <a:lnTo>
                  <a:pt x="0" y="6857999"/>
                </a:lnTo>
                <a:close/>
              </a:path>
            </a:pathLst>
          </a:custGeom>
        </p:spPr>
      </p:pic>
    </p:spTree>
    <p:extLst>
      <p:ext uri="{BB962C8B-B14F-4D97-AF65-F5344CB8AC3E}">
        <p14:creationId xmlns:p14="http://schemas.microsoft.com/office/powerpoint/2010/main" val="114166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5BB72289-C44E-4193-9666-C97D8E989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3330" y="580491"/>
            <a:ext cx="7150813" cy="5363110"/>
          </a:xfrm>
          <a:prstGeom prst="rect">
            <a:avLst/>
          </a:prstGeom>
        </p:spPr>
      </p:pic>
    </p:spTree>
    <p:extLst>
      <p:ext uri="{BB962C8B-B14F-4D97-AF65-F5344CB8AC3E}">
        <p14:creationId xmlns:p14="http://schemas.microsoft.com/office/powerpoint/2010/main" val="1547751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3D7DC-6931-4127-AC57-07DA72AAFD27}"/>
              </a:ext>
            </a:extLst>
          </p:cNvPr>
          <p:cNvSpPr>
            <a:spLocks noGrp="1"/>
          </p:cNvSpPr>
          <p:nvPr>
            <p:ph type="title"/>
          </p:nvPr>
        </p:nvSpPr>
        <p:spPr>
          <a:xfrm>
            <a:off x="961490" y="2483581"/>
            <a:ext cx="10515600" cy="1325563"/>
          </a:xfrm>
        </p:spPr>
        <p:txBody>
          <a:bodyPr/>
          <a:lstStyle/>
          <a:p>
            <a:pPr algn="ctr"/>
            <a:r>
              <a:rPr lang="en-US" sz="5600" b="1" dirty="0"/>
              <a:t>VISUALIZATION ON TABLEAU</a:t>
            </a:r>
          </a:p>
        </p:txBody>
      </p:sp>
    </p:spTree>
    <p:extLst>
      <p:ext uri="{BB962C8B-B14F-4D97-AF65-F5344CB8AC3E}">
        <p14:creationId xmlns:p14="http://schemas.microsoft.com/office/powerpoint/2010/main" val="462302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2CFB6-F71F-CDA6-DE18-7E4A0A155761}"/>
              </a:ext>
            </a:extLst>
          </p:cNvPr>
          <p:cNvSpPr>
            <a:spLocks noGrp="1"/>
          </p:cNvSpPr>
          <p:nvPr>
            <p:ph type="title"/>
          </p:nvPr>
        </p:nvSpPr>
        <p:spPr>
          <a:xfrm>
            <a:off x="1287461" y="2037440"/>
            <a:ext cx="5031145" cy="942065"/>
          </a:xfrm>
        </p:spPr>
        <p:txBody>
          <a:bodyPr anchor="t">
            <a:normAutofit fontScale="90000"/>
          </a:bodyPr>
          <a:lstStyle/>
          <a:p>
            <a:r>
              <a:rPr lang="en-US" sz="3100" dirty="0">
                <a:solidFill>
                  <a:schemeClr val="tx1"/>
                </a:solidFill>
                <a:cs typeface="Calibri Light"/>
              </a:rPr>
              <a:t>PLANS AND METAL LEVELS</a:t>
            </a:r>
            <a:endParaRPr lang="en-US" sz="3100" dirty="0">
              <a:solidFill>
                <a:schemeClr val="tx1"/>
              </a:solidFill>
            </a:endParaRPr>
          </a:p>
        </p:txBody>
      </p:sp>
      <p:sp>
        <p:nvSpPr>
          <p:cNvPr id="3" name="Content Placeholder 2">
            <a:extLst>
              <a:ext uri="{FF2B5EF4-FFF2-40B4-BE49-F238E27FC236}">
                <a16:creationId xmlns:a16="http://schemas.microsoft.com/office/drawing/2014/main" id="{630374C6-60A6-F177-971C-68A400A9159D}"/>
              </a:ext>
            </a:extLst>
          </p:cNvPr>
          <p:cNvSpPr>
            <a:spLocks noGrp="1"/>
          </p:cNvSpPr>
          <p:nvPr>
            <p:ph idx="1"/>
          </p:nvPr>
        </p:nvSpPr>
        <p:spPr>
          <a:xfrm>
            <a:off x="1410753" y="3142379"/>
            <a:ext cx="4391024" cy="2291086"/>
          </a:xfrm>
        </p:spPr>
        <p:txBody>
          <a:bodyPr vert="horz" lIns="91440" tIns="45720" rIns="91440" bIns="45720" rtlCol="0" anchor="t">
            <a:normAutofit lnSpcReduction="10000"/>
          </a:bodyPr>
          <a:lstStyle/>
          <a:p>
            <a:r>
              <a:rPr lang="en-US" sz="2400" dirty="0">
                <a:cs typeface="Calibri"/>
              </a:rPr>
              <a:t>EPO    </a:t>
            </a:r>
          </a:p>
          <a:p>
            <a:r>
              <a:rPr lang="en-US" sz="2400" dirty="0">
                <a:cs typeface="Calibri"/>
              </a:rPr>
              <a:t>HMO</a:t>
            </a:r>
          </a:p>
          <a:p>
            <a:r>
              <a:rPr lang="en-US" sz="2400" dirty="0">
                <a:cs typeface="Calibri"/>
              </a:rPr>
              <a:t>POS</a:t>
            </a:r>
          </a:p>
          <a:p>
            <a:r>
              <a:rPr lang="en-US" sz="2400" dirty="0">
                <a:cs typeface="Calibri"/>
              </a:rPr>
              <a:t>PPO</a:t>
            </a:r>
          </a:p>
          <a:p>
            <a:r>
              <a:rPr lang="en-US" sz="2400" dirty="0">
                <a:cs typeface="Calibri"/>
              </a:rPr>
              <a:t>INDEMITY</a:t>
            </a:r>
          </a:p>
          <a:p>
            <a:endParaRPr lang="en-US" sz="2400" dirty="0">
              <a:cs typeface="Calibri"/>
            </a:endParaRPr>
          </a:p>
          <a:p>
            <a:endParaRPr lang="en-US" sz="2400" dirty="0">
              <a:cs typeface="Calibri"/>
            </a:endParaRPr>
          </a:p>
        </p:txBody>
      </p:sp>
      <p:sp>
        <p:nvSpPr>
          <p:cNvPr id="6" name="Content Placeholder 2">
            <a:extLst>
              <a:ext uri="{FF2B5EF4-FFF2-40B4-BE49-F238E27FC236}">
                <a16:creationId xmlns:a16="http://schemas.microsoft.com/office/drawing/2014/main" id="{156B65F5-F7A9-4840-44CF-DC692FFA3AA9}"/>
              </a:ext>
            </a:extLst>
          </p:cNvPr>
          <p:cNvSpPr txBox="1">
            <a:spLocks/>
          </p:cNvSpPr>
          <p:nvPr/>
        </p:nvSpPr>
        <p:spPr>
          <a:xfrm>
            <a:off x="3391045" y="3142379"/>
            <a:ext cx="4391024" cy="229108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cs typeface="Calibri"/>
              </a:rPr>
              <a:t>BRONZE</a:t>
            </a:r>
          </a:p>
          <a:p>
            <a:r>
              <a:rPr lang="en-US" sz="2400" dirty="0">
                <a:cs typeface="Calibri"/>
              </a:rPr>
              <a:t>SILVER</a:t>
            </a:r>
          </a:p>
          <a:p>
            <a:r>
              <a:rPr lang="en-US" sz="2400" dirty="0">
                <a:cs typeface="Calibri"/>
              </a:rPr>
              <a:t>GOLD</a:t>
            </a:r>
          </a:p>
          <a:p>
            <a:r>
              <a:rPr lang="en-US" sz="2400" dirty="0">
                <a:cs typeface="Calibri"/>
              </a:rPr>
              <a:t>PLATINUM</a:t>
            </a:r>
          </a:p>
          <a:p>
            <a:r>
              <a:rPr lang="en-US" sz="2400" dirty="0">
                <a:cs typeface="Calibri"/>
              </a:rPr>
              <a:t>CATASTROPHE</a:t>
            </a:r>
          </a:p>
        </p:txBody>
      </p:sp>
    </p:spTree>
    <p:extLst>
      <p:ext uri="{BB962C8B-B14F-4D97-AF65-F5344CB8AC3E}">
        <p14:creationId xmlns:p14="http://schemas.microsoft.com/office/powerpoint/2010/main" val="948461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treemap chart&#10;&#10;Description automatically generated">
            <a:extLst>
              <a:ext uri="{FF2B5EF4-FFF2-40B4-BE49-F238E27FC236}">
                <a16:creationId xmlns:a16="http://schemas.microsoft.com/office/drawing/2014/main" id="{92181CFE-F7C0-470F-AB5F-E1B647B95695}"/>
              </a:ext>
            </a:extLst>
          </p:cNvPr>
          <p:cNvPicPr>
            <a:picLocks noChangeAspect="1"/>
          </p:cNvPicPr>
          <p:nvPr/>
        </p:nvPicPr>
        <p:blipFill rotWithShape="1">
          <a:blip r:embed="rId2">
            <a:extLst>
              <a:ext uri="{28A0092B-C50C-407E-A947-70E740481C1C}">
                <a14:useLocalDpi xmlns:a14="http://schemas.microsoft.com/office/drawing/2010/main" val="0"/>
              </a:ext>
            </a:extLst>
          </a:blip>
          <a:srcRect l="19718" t="16329" r="20450" b="6966"/>
          <a:stretch/>
        </p:blipFill>
        <p:spPr>
          <a:xfrm>
            <a:off x="2332234" y="739737"/>
            <a:ext cx="7294652" cy="5260370"/>
          </a:xfrm>
          <a:prstGeom prst="rect">
            <a:avLst/>
          </a:prstGeom>
        </p:spPr>
      </p:pic>
    </p:spTree>
    <p:extLst>
      <p:ext uri="{BB962C8B-B14F-4D97-AF65-F5344CB8AC3E}">
        <p14:creationId xmlns:p14="http://schemas.microsoft.com/office/powerpoint/2010/main" val="42002303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51C8C9A8E397447AE4FF57AB1554102" ma:contentTypeVersion="4" ma:contentTypeDescription="Create a new document." ma:contentTypeScope="" ma:versionID="3294840f0657766ac1a9e5ab7f7232d3">
  <xsd:schema xmlns:xsd="http://www.w3.org/2001/XMLSchema" xmlns:xs="http://www.w3.org/2001/XMLSchema" xmlns:p="http://schemas.microsoft.com/office/2006/metadata/properties" xmlns:ns2="907d0e0c-65f2-4ab7-a8c8-dbc9d7d83d1a" xmlns:ns3="8b2da529-c599-4ec2-a29c-e7f47ab25b7f" targetNamespace="http://schemas.microsoft.com/office/2006/metadata/properties" ma:root="true" ma:fieldsID="72b113596f1e18d47e8a007f502992af" ns2:_="" ns3:_="">
    <xsd:import namespace="907d0e0c-65f2-4ab7-a8c8-dbc9d7d83d1a"/>
    <xsd:import namespace="8b2da529-c599-4ec2-a29c-e7f47ab25b7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7d0e0c-65f2-4ab7-a8c8-dbc9d7d83d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b2da529-c599-4ec2-a29c-e7f47ab25b7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BC7C55-274D-4B81-B7D6-2C5A40EF8D06}">
  <ds:schemaRefs>
    <ds:schemaRef ds:uri="8b2da529-c599-4ec2-a29c-e7f47ab25b7f"/>
    <ds:schemaRef ds:uri="907d0e0c-65f2-4ab7-a8c8-dbc9d7d83d1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2A09E5E-A1DD-4108-AA31-FF44AE3689D4}">
  <ds:schemaRefs>
    <ds:schemaRef ds:uri="907d0e0c-65f2-4ab7-a8c8-dbc9d7d83d1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A5BEE457-FEAF-408A-9F6B-034DD4C605E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58</TotalTime>
  <Words>319</Words>
  <Application>Microsoft Office PowerPoint</Application>
  <PresentationFormat>Widescreen</PresentationFormat>
  <Paragraphs>28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Nova</vt:lpstr>
      <vt:lpstr>Calibri</vt:lpstr>
      <vt:lpstr>Century Gothic</vt:lpstr>
      <vt:lpstr>Consolas</vt:lpstr>
      <vt:lpstr>Wingdings 3</vt:lpstr>
      <vt:lpstr>Ion</vt:lpstr>
      <vt:lpstr>Health Insurance Marketplace Analysis using Hadoop &amp; Hive</vt:lpstr>
      <vt:lpstr>INTRODUCTION</vt:lpstr>
      <vt:lpstr>PROBLEM STATEMENT</vt:lpstr>
      <vt:lpstr>FLOW CHART </vt:lpstr>
      <vt:lpstr>   DATA SET URL:   https://www.cms.gov/cciio/resources/data-resources/marketplace-puf   GitHub Url https://github.com/rahulbhogale/5200 </vt:lpstr>
      <vt:lpstr>PowerPoint Presentation</vt:lpstr>
      <vt:lpstr>VISUALIZATION ON TABLEAU</vt:lpstr>
      <vt:lpstr>PLANS AND METAL LEVELS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Bhogale, Rahul Sarvottam</cp:lastModifiedBy>
  <cp:revision>9</cp:revision>
  <dcterms:created xsi:type="dcterms:W3CDTF">2022-12-03T19:01:47Z</dcterms:created>
  <dcterms:modified xsi:type="dcterms:W3CDTF">2022-12-08T03:00:11Z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0x010100E51C8C9A8E397447AE4FF57AB1554102</vt:lpwstr>
  </property>
</Properties>
</file>