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62" r:id="rId14"/>
    <p:sldId id="271" r:id="rId15"/>
    <p:sldId id="272" r:id="rId16"/>
    <p:sldId id="273" r:id="rId17"/>
    <p:sldId id="281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501715"/>
          </a:xfrm>
        </p:spPr>
        <p:txBody>
          <a:bodyPr>
            <a:normAutofit/>
          </a:bodyPr>
          <a:lstStyle/>
          <a:p>
            <a:r>
              <a:rPr lang="en-US" b="1" dirty="0"/>
              <a:t>Named-Entity Recognition Case Study Presentation</a:t>
            </a:r>
            <a:br>
              <a:rPr lang="en-US" b="1" dirty="0"/>
            </a:b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1" y="2883488"/>
            <a:ext cx="8229600" cy="15660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By Rahul </a:t>
            </a:r>
            <a:r>
              <a:rPr lang="en-US" dirty="0" err="1"/>
              <a:t>Bhoyar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Date : 20 June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 4 : Hyperparameter Tuning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30" y="1104405"/>
            <a:ext cx="8508670" cy="5021759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1600" b="1" u="sng" dirty="0"/>
              <a:t>Embedding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err="1"/>
              <a:t>input_dim</a:t>
            </a:r>
            <a:r>
              <a:rPr lang="en-IN" sz="1600" dirty="0"/>
              <a:t>: Size of vocabulary (depends on preprocessing choices like tokenization and trimming).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err="1"/>
              <a:t>output_dim</a:t>
            </a:r>
            <a:r>
              <a:rPr lang="en-IN" sz="1600" dirty="0"/>
              <a:t>: Size of embedding vectors (e.g., 50, 100, 200, 300).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err="1"/>
              <a:t>input_length</a:t>
            </a:r>
            <a:r>
              <a:rPr lang="en-IN" sz="1600" dirty="0"/>
              <a:t>: Fixed based on the maximum length of input sequences.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u="sng" dirty="0"/>
              <a:t>Dropout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rate: Dropout rate (e.g., 0.1). Common choices: 0.1 to 0.5.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Bidirectional LSTM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units: Number of LSTM units (e.g., 100). Range: 50 to 300+.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err="1"/>
              <a:t>return_sequences</a:t>
            </a:r>
            <a:r>
              <a:rPr lang="en-IN" sz="1600" dirty="0"/>
              <a:t>: Typically set to True for sequence prediction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err="1"/>
              <a:t>recurrent_dropout</a:t>
            </a:r>
            <a:r>
              <a:rPr lang="en-IN" sz="1600" dirty="0"/>
              <a:t>: Dropout rate for recurrent state (e.g., 0.1). Common choices: 0.1 to 0.5.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u="sng" dirty="0" err="1"/>
              <a:t>TimeDistributed</a:t>
            </a:r>
            <a:r>
              <a:rPr lang="en-IN" sz="1600" b="1" u="sng" dirty="0"/>
              <a:t> Dense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units: Number of units in the Dense layer, determined by the number of output classes.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activation: Activation function, commonly </a:t>
            </a:r>
            <a:r>
              <a:rPr lang="en-IN" sz="1600" dirty="0" err="1"/>
              <a:t>softmax</a:t>
            </a:r>
            <a:r>
              <a:rPr lang="en-IN" sz="1600" dirty="0"/>
              <a:t> for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7605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 4 : Hyperparameter Tuning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408"/>
            <a:ext cx="8229600" cy="4926755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1600" b="1" u="sng" dirty="0"/>
              <a:t>Model Compilation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optimizer: Different optimizers (</a:t>
            </a:r>
            <a:r>
              <a:rPr lang="en-IN" sz="1600" dirty="0" err="1"/>
              <a:t>adam</a:t>
            </a:r>
            <a:r>
              <a:rPr lang="en-IN" sz="1600" dirty="0"/>
              <a:t>, </a:t>
            </a:r>
            <a:r>
              <a:rPr lang="en-IN" sz="1600" dirty="0" err="1"/>
              <a:t>rmsprop</a:t>
            </a:r>
            <a:r>
              <a:rPr lang="en-IN" sz="1600" dirty="0"/>
              <a:t>, </a:t>
            </a:r>
            <a:r>
              <a:rPr lang="en-IN" sz="1600" dirty="0" err="1"/>
              <a:t>sgd</a:t>
            </a:r>
            <a:r>
              <a:rPr lang="en-IN" sz="1600" dirty="0"/>
              <a:t>, </a:t>
            </a:r>
            <a:r>
              <a:rPr lang="en-IN" sz="1600" dirty="0" err="1"/>
              <a:t>adamw</a:t>
            </a:r>
            <a:r>
              <a:rPr lang="en-IN" sz="16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err="1"/>
              <a:t>learning_rate</a:t>
            </a:r>
            <a:r>
              <a:rPr lang="en-IN" sz="1600" dirty="0"/>
              <a:t>: Learning rate (e.g., 0.001, 0.0001).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loss: For multi-class classification, </a:t>
            </a:r>
            <a:r>
              <a:rPr lang="en-IN" sz="1600" dirty="0" err="1"/>
              <a:t>categorical_crossentropy</a:t>
            </a:r>
            <a:r>
              <a:rPr lang="en-IN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metrics: Commonly accuracy, but can include precision, recall, F1-score.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u="sng" dirty="0"/>
              <a:t>Additional Hyperparameters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Batch Size: Samples per gradient update (e.g., 32, 64, 128).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Number of Epochs: Times the dataset passes through the network (e.g., 10, 20, 50).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Early Stopping Criteria: Parameters like patience and monitoring metric.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Sequence Padding: Type of padding (pre or post) and padding value.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u="sng" dirty="0"/>
              <a:t>Tuning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Grid Search: Try every combination of hyperparameters from a predefined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Random Search: Randomly sample hyperparameters from a predefined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Bayesian Optimization: Use probabilistic models to choose hyperparameters.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Hyperband: Combination of random search and early stopping.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9097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 5 and 6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Approach 5 – Ensemble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Combination of all different hyper-tuned models and making comparisons and reasoning on them to understand which one suits for our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Approach 6 – Error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Understanding the errors ; what are possible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Working on them iteratively.</a:t>
            </a:r>
          </a:p>
        </p:txBody>
      </p:sp>
    </p:spTree>
    <p:extLst>
      <p:ext uri="{BB962C8B-B14F-4D97-AF65-F5344CB8AC3E}">
        <p14:creationId xmlns:p14="http://schemas.microsoft.com/office/powerpoint/2010/main" val="225541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 7 – Using LLM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Open-source LLM models : </a:t>
            </a:r>
          </a:p>
          <a:p>
            <a:pPr marL="457200" lvl="1" indent="0">
              <a:buNone/>
            </a:pPr>
            <a:r>
              <a:rPr lang="en-IN" dirty="0"/>
              <a:t>LLAMA3 , GPT-2 . Google Gemini , Mistral , T5, FLAN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Creation of curated datasets : prompt-answers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Fine-tuning these models based on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Evaluating these models.</a:t>
            </a:r>
          </a:p>
        </p:txBody>
      </p:sp>
    </p:spTree>
    <p:extLst>
      <p:ext uri="{BB962C8B-B14F-4D97-AF65-F5344CB8AC3E}">
        <p14:creationId xmlns:p14="http://schemas.microsoft.com/office/powerpoint/2010/main" val="34069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Tracking, Monitoring, and Auditing Training</a:t>
            </a:r>
            <a:br>
              <a:rPr lang="en-IN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Tools for experiment tracking (</a:t>
            </a:r>
            <a:r>
              <a:rPr lang="en-IN" dirty="0" err="1"/>
              <a:t>MLflow</a:t>
            </a:r>
            <a:r>
              <a:rPr lang="en-IN" dirty="0"/>
              <a:t>, </a:t>
            </a:r>
            <a:r>
              <a:rPr lang="en-IN" dirty="0" err="1"/>
              <a:t>TensorBoard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Logging hyperparameters, metrics, and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Ensuring reproducibility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24157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Continuous Delivery and Automation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34" y="2057399"/>
            <a:ext cx="8229600" cy="4525963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CI/CD pipelines for model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Automated testing and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Continuous training and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Diagram of automated ML pipeline</a:t>
            </a:r>
          </a:p>
        </p:txBody>
      </p:sp>
    </p:spTree>
    <p:extLst>
      <p:ext uri="{BB962C8B-B14F-4D97-AF65-F5344CB8AC3E}">
        <p14:creationId xmlns:p14="http://schemas.microsoft.com/office/powerpoint/2010/main" val="222718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Note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Machine Learning and Deep Learning do not have any objective solution. For one use case, we can solve it in multiple ways.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Thinking like a Chemist rather than Programmer.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CECICD : Continuous Experiment ; Continuous Integration ; Continuous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Sharing the findings and keep on optimising the results. </a:t>
            </a:r>
          </a:p>
        </p:txBody>
      </p:sp>
    </p:spTree>
    <p:extLst>
      <p:ext uri="{BB962C8B-B14F-4D97-AF65-F5344CB8AC3E}">
        <p14:creationId xmlns:p14="http://schemas.microsoft.com/office/powerpoint/2010/main" val="417141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454-859F-C647-8A3F-A9E8E516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996A-1738-DC5A-D73F-37A7F428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6930"/>
            <a:ext cx="8229600" cy="411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		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99027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454-859F-C647-8A3F-A9E8E516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996A-1738-DC5A-D73F-37A7F428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6930"/>
            <a:ext cx="8229600" cy="411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       </a:t>
            </a:r>
            <a:r>
              <a:rPr lang="en-US" sz="7200"/>
              <a:t>Thank You.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2236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Named-Entity Recognition ?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 overview of Named Entity Recognition (NER)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Importance of NER in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16500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Mapping Sentence Structure</a:t>
            </a:r>
            <a:r>
              <a:rPr lang="en-IN" dirty="0"/>
              <a:t>: Analyse the given dataset to map each sentence number to its corresponding first word.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NER Tagging</a:t>
            </a:r>
            <a:r>
              <a:rPr lang="en-IN" dirty="0"/>
              <a:t>: Associate each word within a sentence to its respective Named Entity Recognition (NER) tag.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Description of “</a:t>
            </a:r>
            <a:r>
              <a:rPr lang="en-IN" i="1" dirty="0" err="1"/>
              <a:t>ner_dataset.csv</a:t>
            </a:r>
            <a:r>
              <a:rPr lang="en-IN" dirty="0"/>
              <a:t>”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Structure of the dataset:</a:t>
            </a:r>
          </a:p>
          <a:p>
            <a:pPr>
              <a:buFontTx/>
              <a:buChar char="-"/>
            </a:pPr>
            <a:r>
              <a:rPr lang="en-IN" dirty="0"/>
              <a:t>Sentence number</a:t>
            </a:r>
          </a:p>
          <a:p>
            <a:pPr>
              <a:buFontTx/>
              <a:buChar char="-"/>
            </a:pPr>
            <a:r>
              <a:rPr lang="en-IN" dirty="0"/>
              <a:t>Word</a:t>
            </a:r>
          </a:p>
          <a:p>
            <a:pPr>
              <a:buFontTx/>
              <a:buChar char="-"/>
            </a:pPr>
            <a:r>
              <a:rPr lang="en-IN" dirty="0"/>
              <a:t>POS tag (ignored)</a:t>
            </a:r>
          </a:p>
          <a:p>
            <a:pPr>
              <a:buFontTx/>
              <a:buChar char="-"/>
            </a:pPr>
            <a:r>
              <a:rPr lang="en-IN" dirty="0"/>
              <a:t>NER tag</a:t>
            </a:r>
          </a:p>
        </p:txBody>
      </p:sp>
    </p:spTree>
    <p:extLst>
      <p:ext uri="{BB962C8B-B14F-4D97-AF65-F5344CB8AC3E}">
        <p14:creationId xmlns:p14="http://schemas.microsoft.com/office/powerpoint/2010/main" val="107427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Divide dataset into train, validation, and test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Identify matrices for 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Pre-process data for NER tagging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Develop a baseline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Identify shortcomings of baseline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Develop an improved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Future optimization scope</a:t>
            </a:r>
          </a:p>
        </p:txBody>
      </p:sp>
    </p:spTree>
    <p:extLst>
      <p:ext uri="{BB962C8B-B14F-4D97-AF65-F5344CB8AC3E}">
        <p14:creationId xmlns:p14="http://schemas.microsoft.com/office/powerpoint/2010/main" val="20329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Approach 1 – Classical ML Algorithms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Multivariate Classification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Considers only two columns : Word and 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Can use below algorithms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(a)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(b)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(c) 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70960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Approach 2 – Deep Learning Algorithm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Algorithm used : Bidirectional Long Short-Term Memory (</a:t>
            </a:r>
            <a:r>
              <a:rPr lang="en-IN" dirty="0" err="1"/>
              <a:t>BiLSTM</a:t>
            </a:r>
            <a:r>
              <a:rPr lang="en-IN" dirty="0"/>
              <a:t>) network for NER.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(a) Long Short-Term Memory (LSTM)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(b) Bidirectional LSTM (</a:t>
            </a:r>
            <a:r>
              <a:rPr lang="en-IN" dirty="0" err="1"/>
              <a:t>BiLSTM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Layers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900" dirty="0"/>
              <a:t>(1) Embedding Layer: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900" dirty="0"/>
              <a:t>Converts each word into a dense vector of fixed size. These vectors capture semantic information about the words.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900" dirty="0"/>
              <a:t>(2) </a:t>
            </a:r>
            <a:r>
              <a:rPr lang="en-IN" sz="2900" dirty="0" err="1"/>
              <a:t>BiLSTM</a:t>
            </a:r>
            <a:r>
              <a:rPr lang="en-IN" sz="2900" dirty="0"/>
              <a:t> Layer: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900" dirty="0"/>
              <a:t>Processes the input sequences in both forward and backward directions.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900" dirty="0"/>
              <a:t>(3) </a:t>
            </a:r>
            <a:r>
              <a:rPr lang="en-IN" sz="2900" dirty="0" err="1"/>
              <a:t>TimeDistributed</a:t>
            </a:r>
            <a:r>
              <a:rPr lang="en-IN" sz="2900" dirty="0"/>
              <a:t> Layer: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900" dirty="0"/>
              <a:t>Applies a dense layer to each time step (word) independently, predicting the tag for each 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5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Approach 2 – Deep Learning Algorithm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Model Training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IN" sz="22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Setting up the model with an optimizer (e.g., Adam), loss function (e.g., categorical </a:t>
            </a:r>
            <a:r>
              <a:rPr lang="en-IN" sz="2200" dirty="0" err="1"/>
              <a:t>crossentropy</a:t>
            </a:r>
            <a:r>
              <a:rPr lang="en-IN" sz="2200" dirty="0"/>
              <a:t>), and evaluation metric (e.g., accuracy).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IN" sz="22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(B) Training: Fitting the model to the training data, adjusting weights to minimize the loss.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sz="22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Fine-tuning the parameters and changing it until we come up with right and more optimised parameters</a:t>
            </a:r>
          </a:p>
        </p:txBody>
      </p:sp>
    </p:spTree>
    <p:extLst>
      <p:ext uri="{BB962C8B-B14F-4D97-AF65-F5344CB8AC3E}">
        <p14:creationId xmlns:p14="http://schemas.microsoft.com/office/powerpoint/2010/main" val="5745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Approach 3 – Using Pre-trained Embeddings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Using Pre-trained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GloVe</a:t>
            </a:r>
            <a:r>
              <a:rPr lang="en-IN" dirty="0"/>
              <a:t> (Global Vectors for Word Representation)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Developed by Researchers at Stanford.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Same iterative process as earlier.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5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945</Words>
  <Application>Microsoft Macintosh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Named-Entity Recognition Case Study Presentation </vt:lpstr>
      <vt:lpstr>What is Named-Entity Recognition ?</vt:lpstr>
      <vt:lpstr>Problem Statement</vt:lpstr>
      <vt:lpstr>Dataset</vt:lpstr>
      <vt:lpstr>Tasks</vt:lpstr>
      <vt:lpstr>Approach 1 – Classical ML Algorithms</vt:lpstr>
      <vt:lpstr>Approach 2 – Deep Learning Algorithm</vt:lpstr>
      <vt:lpstr>Approach 2 – Deep Learning Algorithm</vt:lpstr>
      <vt:lpstr>Approach 3 – Using Pre-trained Embeddings</vt:lpstr>
      <vt:lpstr>Approach 4 : Hyperparameter Tuning</vt:lpstr>
      <vt:lpstr>Approach 4 : Hyperparameter Tuning</vt:lpstr>
      <vt:lpstr>Approach 5 and 6</vt:lpstr>
      <vt:lpstr>Approach 7 – Using LLM models</vt:lpstr>
      <vt:lpstr>Tracking, Monitoring, and Auditing Training </vt:lpstr>
      <vt:lpstr>Continuous Delivery and Automation</vt:lpstr>
      <vt:lpstr>Final Note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Rajkumar Bhoyar</cp:lastModifiedBy>
  <cp:revision>5</cp:revision>
  <dcterms:created xsi:type="dcterms:W3CDTF">2013-01-27T09:14:16Z</dcterms:created>
  <dcterms:modified xsi:type="dcterms:W3CDTF">2024-06-20T05:59:51Z</dcterms:modified>
  <cp:category/>
</cp:coreProperties>
</file>