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sldIdLst>
    <p:sldId id="393" r:id="rId5"/>
    <p:sldId id="461" r:id="rId6"/>
    <p:sldId id="407" r:id="rId7"/>
    <p:sldId id="449" r:id="rId8"/>
    <p:sldId id="466" r:id="rId9"/>
    <p:sldId id="467" r:id="rId10"/>
    <p:sldId id="455" r:id="rId11"/>
    <p:sldId id="454" r:id="rId12"/>
    <p:sldId id="456" r:id="rId13"/>
    <p:sldId id="457" r:id="rId14"/>
    <p:sldId id="464" r:id="rId15"/>
    <p:sldId id="468" r:id="rId16"/>
    <p:sldId id="465" r:id="rId17"/>
    <p:sldId id="458" r:id="rId18"/>
    <p:sldId id="460" r:id="rId19"/>
    <p:sldId id="459" r:id="rId20"/>
    <p:sldId id="463" r:id="rId21"/>
    <p:sldId id="4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337B27-A1C5-40EC-AE0F-545F62732388}">
          <p14:sldIdLst>
            <p14:sldId id="393"/>
            <p14:sldId id="461"/>
            <p14:sldId id="407"/>
            <p14:sldId id="449"/>
            <p14:sldId id="466"/>
            <p14:sldId id="467"/>
            <p14:sldId id="455"/>
            <p14:sldId id="454"/>
            <p14:sldId id="456"/>
            <p14:sldId id="457"/>
            <p14:sldId id="464"/>
            <p14:sldId id="468"/>
            <p14:sldId id="465"/>
            <p14:sldId id="458"/>
            <p14:sldId id="460"/>
            <p14:sldId id="459"/>
            <p14:sldId id="463"/>
            <p14:sldId id="4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5052"/>
    <a:srgbClr val="15F98C"/>
    <a:srgbClr val="CA0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952B3-6713-4751-B735-AF0D32333FA3}" v="97" dt="2025-03-31T18:15:54.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C103A-83FA-4D50-B8FC-104A27EB2342}" type="datetimeFigureOut">
              <a:rPr lang="en-IN" smtClean="0"/>
              <a:t>31-03-2025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B389A-84CD-4718-AEC2-21F203A9604F}" type="slidenum">
              <a:rPr lang="en-IN" smtClean="0"/>
              <a:t>‹#›</a:t>
            </a:fld>
            <a:endParaRPr lang="en-IN"/>
          </a:p>
        </p:txBody>
      </p:sp>
    </p:spTree>
    <p:extLst>
      <p:ext uri="{BB962C8B-B14F-4D97-AF65-F5344CB8AC3E}">
        <p14:creationId xmlns:p14="http://schemas.microsoft.com/office/powerpoint/2010/main" val="403459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5B389A-84CD-4718-AEC2-21F203A9604F}" type="slidenum">
              <a:rPr lang="en-IN" smtClean="0"/>
              <a:t>12</a:t>
            </a:fld>
            <a:endParaRPr lang="en-IN"/>
          </a:p>
        </p:txBody>
      </p:sp>
    </p:spTree>
    <p:extLst>
      <p:ext uri="{BB962C8B-B14F-4D97-AF65-F5344CB8AC3E}">
        <p14:creationId xmlns:p14="http://schemas.microsoft.com/office/powerpoint/2010/main" val="320086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6f719e7bd0_2_1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16f719e7bd0_2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32548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24872"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5" name="Picture 4" descr="A close up of a logo&#10;&#10;Description automatically generated">
            <a:extLst>
              <a:ext uri="{FF2B5EF4-FFF2-40B4-BE49-F238E27FC236}">
                <a16:creationId xmlns:a16="http://schemas.microsoft.com/office/drawing/2014/main" id="{DAF3D3DE-4523-4272-BE59-8D2437F5816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16687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0924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066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6" name="Picture 5" descr="A close up of a logo&#10;&#10;Description automatically generated">
            <a:extLst>
              <a:ext uri="{FF2B5EF4-FFF2-40B4-BE49-F238E27FC236}">
                <a16:creationId xmlns:a16="http://schemas.microsoft.com/office/drawing/2014/main" id="{7C636576-C435-4227-AE32-FBC777B3BDE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39624" cy="655982"/>
          </a:xfrm>
          <a:prstGeom prst="rect">
            <a:avLst/>
          </a:prstGeom>
        </p:spPr>
      </p:pic>
      <p:sp>
        <p:nvSpPr>
          <p:cNvPr id="8" name="Title 1">
            <a:extLst>
              <a:ext uri="{FF2B5EF4-FFF2-40B4-BE49-F238E27FC236}">
                <a16:creationId xmlns:a16="http://schemas.microsoft.com/office/drawing/2014/main" id="{80076A84-695B-4D81-B65B-036D08E10D12}"/>
              </a:ext>
            </a:extLst>
          </p:cNvPr>
          <p:cNvSpPr>
            <a:spLocks noGrp="1"/>
          </p:cNvSpPr>
          <p:nvPr>
            <p:ph type="title"/>
          </p:nvPr>
        </p:nvSpPr>
        <p:spPr>
          <a:xfrm>
            <a:off x="838200" y="365126"/>
            <a:ext cx="9997440"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a:p>
        </p:txBody>
      </p:sp>
    </p:spTree>
    <p:extLst>
      <p:ext uri="{BB962C8B-B14F-4D97-AF65-F5344CB8AC3E}">
        <p14:creationId xmlns:p14="http://schemas.microsoft.com/office/powerpoint/2010/main" val="227191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314"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8314"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8" name="Picture 7" descr="A close up of a logo&#10;&#10;Description automatically generated">
            <a:extLst>
              <a:ext uri="{FF2B5EF4-FFF2-40B4-BE49-F238E27FC236}">
                <a16:creationId xmlns:a16="http://schemas.microsoft.com/office/drawing/2014/main" id="{C9ECDAE0-0A74-4D72-8A95-D1CE68BB8CA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733677" y="6002200"/>
            <a:ext cx="2120251" cy="655982"/>
          </a:xfrm>
          <a:prstGeom prst="rect">
            <a:avLst/>
          </a:prstGeom>
        </p:spPr>
      </p:pic>
      <p:sp>
        <p:nvSpPr>
          <p:cNvPr id="10" name="Title 1">
            <a:extLst>
              <a:ext uri="{FF2B5EF4-FFF2-40B4-BE49-F238E27FC236}">
                <a16:creationId xmlns:a16="http://schemas.microsoft.com/office/drawing/2014/main" id="{92D40324-116D-46BF-A0D8-ACBB1FA58BAE}"/>
              </a:ext>
            </a:extLst>
          </p:cNvPr>
          <p:cNvSpPr>
            <a:spLocks noGrp="1"/>
          </p:cNvSpPr>
          <p:nvPr>
            <p:ph type="title"/>
          </p:nvPr>
        </p:nvSpPr>
        <p:spPr>
          <a:xfrm>
            <a:off x="838200" y="365126"/>
            <a:ext cx="10015728"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a:p>
        </p:txBody>
      </p:sp>
    </p:spTree>
    <p:extLst>
      <p:ext uri="{BB962C8B-B14F-4D97-AF65-F5344CB8AC3E}">
        <p14:creationId xmlns:p14="http://schemas.microsoft.com/office/powerpoint/2010/main" val="230553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1D5A8173-029E-4575-B1BE-7D44B32D742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356520" y="6017547"/>
            <a:ext cx="2457784" cy="655982"/>
          </a:xfrm>
          <a:prstGeom prst="rect">
            <a:avLst/>
          </a:prstGeom>
        </p:spPr>
      </p:pic>
      <p:sp>
        <p:nvSpPr>
          <p:cNvPr id="6" name="Title 1">
            <a:extLst>
              <a:ext uri="{FF2B5EF4-FFF2-40B4-BE49-F238E27FC236}">
                <a16:creationId xmlns:a16="http://schemas.microsoft.com/office/drawing/2014/main" id="{FF2D2E05-3817-4F9D-BBEF-1D4FF77C6B84}"/>
              </a:ext>
            </a:extLst>
          </p:cNvPr>
          <p:cNvSpPr>
            <a:spLocks noGrp="1"/>
          </p:cNvSpPr>
          <p:nvPr>
            <p:ph type="title"/>
          </p:nvPr>
        </p:nvSpPr>
        <p:spPr>
          <a:xfrm>
            <a:off x="838200" y="365126"/>
            <a:ext cx="9976104"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a:p>
        </p:txBody>
      </p:sp>
    </p:spTree>
    <p:extLst>
      <p:ext uri="{BB962C8B-B14F-4D97-AF65-F5344CB8AC3E}">
        <p14:creationId xmlns:p14="http://schemas.microsoft.com/office/powerpoint/2010/main" val="1963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5BF30093-AF1A-473D-8459-D65A198D7E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281367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CAE8CF87-0C27-479A-9FCC-F0FA64D1A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391083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0484F575-B956-41D8-9BD9-542DF1FD66F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3302182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3990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grpSp>
        <p:nvGrpSpPr>
          <p:cNvPr id="32" name="Group 31"/>
          <p:cNvGrpSpPr/>
          <p:nvPr userDrawn="1"/>
        </p:nvGrpSpPr>
        <p:grpSpPr>
          <a:xfrm rot="5400000">
            <a:off x="10284402" y="4422774"/>
            <a:ext cx="2399145" cy="286385"/>
            <a:chOff x="838200" y="6096000"/>
            <a:chExt cx="2639060" cy="260350"/>
          </a:xfrm>
          <a:effectLst>
            <a:outerShdw blurRad="50800" dist="38100" dir="13500000" algn="br" rotWithShape="0">
              <a:prstClr val="black">
                <a:alpha val="40000"/>
              </a:prstClr>
            </a:outerShdw>
          </a:effectLst>
        </p:grpSpPr>
        <p:sp>
          <p:nvSpPr>
            <p:cNvPr id="23" name="Flowchart: Connector 22"/>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4" name="Flowchart: Connector 23"/>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Flowchart: Connector 24"/>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6" name="Flowchart: Connector 25"/>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7" name="Flowchart: Connector 26"/>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8" name="Flowchart: Connector 27"/>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Flowchart: Connector 28"/>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Flowchart: Connector 29"/>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1" name="Flowchart: Connector 30"/>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3" name="Group 32"/>
          <p:cNvGrpSpPr/>
          <p:nvPr userDrawn="1"/>
        </p:nvGrpSpPr>
        <p:grpSpPr>
          <a:xfrm>
            <a:off x="838200" y="6082983"/>
            <a:ext cx="2639060" cy="286385"/>
            <a:chOff x="838200" y="6096000"/>
            <a:chExt cx="2639060" cy="260350"/>
          </a:xfrm>
          <a:effectLst>
            <a:outerShdw blurRad="50800" dist="38100" dir="16200000" rotWithShape="0">
              <a:prstClr val="black">
                <a:alpha val="40000"/>
              </a:prstClr>
            </a:outerShdw>
          </a:effectLst>
        </p:grpSpPr>
        <p:sp>
          <p:nvSpPr>
            <p:cNvPr id="34" name="Flowchart: Connector 33"/>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5" name="Flowchart: Connector 34"/>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6" name="Flowchart: Connector 35"/>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7" name="Flowchart: Connector 36"/>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8" name="Flowchart: Connector 37"/>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9" name="Flowchart: Connector 38"/>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0" name="Flowchart: Connector 39"/>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1" name="Flowchart: Connector 40"/>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2" name="Flowchart: Connector 41"/>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4250354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48550/arXiv.2410.03734" TargetMode="External"/><Relationship Id="rId2" Type="http://schemas.openxmlformats.org/officeDocument/2006/relationships/hyperlink" Target="https://doi.org/10.1145/3664647.3681539" TargetMode="External"/><Relationship Id="rId1" Type="http://schemas.openxmlformats.org/officeDocument/2006/relationships/slideLayout" Target="../slideLayouts/slideLayout5.xml"/><Relationship Id="rId6" Type="http://schemas.openxmlformats.org/officeDocument/2006/relationships/hyperlink" Target="http://10.0.83.189/INTERSPEECH.2022-10664" TargetMode="External"/><Relationship Id="rId5" Type="http://schemas.openxmlformats.org/officeDocument/2006/relationships/hyperlink" Target="https://doi.org/10.48550/arXiv.2412.08312" TargetMode="External"/><Relationship Id="rId4" Type="http://schemas.openxmlformats.org/officeDocument/2006/relationships/hyperlink" Target="https://doi.org/10.48550/arXiv.2406.01018"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10.0.4.85/ICASSP40776.2020.9053797" TargetMode="External"/><Relationship Id="rId7" Type="http://schemas.openxmlformats.org/officeDocument/2006/relationships/hyperlink" Target="NULL" TargetMode="External"/><Relationship Id="rId2" Type="http://schemas.openxmlformats.org/officeDocument/2006/relationships/hyperlink" Target="https://doi.org/10.48550/arXiv.2019-17782406.01018" TargetMode="External"/><Relationship Id="rId1" Type="http://schemas.openxmlformats.org/officeDocument/2006/relationships/slideLayout" Target="../slideLayouts/slideLayout5.xml"/><Relationship Id="rId6" Type="http://schemas.openxmlformats.org/officeDocument/2006/relationships/hyperlink" Target="https://doi.org/10.48550/arXiv.2211.05850" TargetMode="External"/><Relationship Id="rId5" Type="http://schemas.openxmlformats.org/officeDocument/2006/relationships/hyperlink" Target="https://doi.org/10.48550/arXiv.2204.05460" TargetMode="External"/><Relationship Id="rId4" Type="http://schemas.openxmlformats.org/officeDocument/2006/relationships/hyperlink" Target="https://doi.org/10.48550/arXiv.2005.0927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mrgabrielblins/speaker-recognition-cmu-arctic"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4B6DCA-EBEC-342D-B777-79190F843176}"/>
              </a:ext>
            </a:extLst>
          </p:cNvPr>
          <p:cNvSpPr txBox="1">
            <a:spLocks/>
          </p:cNvSpPr>
          <p:nvPr/>
        </p:nvSpPr>
        <p:spPr>
          <a:xfrm>
            <a:off x="446682" y="1265172"/>
            <a:ext cx="11111859" cy="1518940"/>
          </a:xfrm>
          <a:prstGeom prst="rect">
            <a:avLst/>
          </a:prstGeom>
          <a:solidFill>
            <a:srgbClr val="AF1D4A"/>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lnSpc>
                <a:spcPct val="100000"/>
              </a:lnSpc>
            </a:pPr>
            <a:r>
              <a:rPr lang="en-US" sz="2800" b="0">
                <a:latin typeface="Arial"/>
                <a:cs typeface="Arial"/>
              </a:rPr>
              <a:t>Bidirectional Accent Conversion via GAN-Based Mel Translation and Neural Vocoder Reconstruction</a:t>
            </a:r>
            <a:endParaRPr lang="en-US"/>
          </a:p>
        </p:txBody>
      </p:sp>
      <p:pic>
        <p:nvPicPr>
          <p:cNvPr id="8" name="Picture 7">
            <a:extLst>
              <a:ext uri="{FF2B5EF4-FFF2-40B4-BE49-F238E27FC236}">
                <a16:creationId xmlns:a16="http://schemas.microsoft.com/office/drawing/2014/main" id="{C6B47858-4A65-84AF-A746-AB81D4270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887" y="236256"/>
            <a:ext cx="3570972" cy="826225"/>
          </a:xfrm>
          <a:prstGeom prst="rect">
            <a:avLst/>
          </a:prstGeom>
        </p:spPr>
      </p:pic>
      <p:sp>
        <p:nvSpPr>
          <p:cNvPr id="2" name="TextBox 1">
            <a:extLst>
              <a:ext uri="{FF2B5EF4-FFF2-40B4-BE49-F238E27FC236}">
                <a16:creationId xmlns:a16="http://schemas.microsoft.com/office/drawing/2014/main" id="{8D42B0F6-5128-B0B4-A92E-5BAD345FE5B6}"/>
              </a:ext>
            </a:extLst>
          </p:cNvPr>
          <p:cNvSpPr txBox="1"/>
          <p:nvPr/>
        </p:nvSpPr>
        <p:spPr>
          <a:xfrm>
            <a:off x="636589" y="3941310"/>
            <a:ext cx="5459411" cy="1545359"/>
          </a:xfrm>
          <a:prstGeom prst="rect">
            <a:avLst/>
          </a:prstGeom>
          <a:noFill/>
        </p:spPr>
        <p:txBody>
          <a:bodyPr wrap="square" lIns="91440" tIns="45720" rIns="91440" bIns="45720" anchor="t">
            <a:spAutoFit/>
          </a:bodyPr>
          <a:lstStyle/>
          <a:p>
            <a:pPr>
              <a:lnSpc>
                <a:spcPct val="115000"/>
              </a:lnSpc>
              <a:spcAft>
                <a:spcPts val="1000"/>
              </a:spcAft>
            </a:pPr>
            <a:r>
              <a:rPr lang="en-US" b="1" u="sng" dirty="0">
                <a:latin typeface="Times New Roman"/>
                <a:ea typeface="Times New Roman"/>
                <a:cs typeface="Times New Roman"/>
                <a:sym typeface="Times New Roman"/>
              </a:rPr>
              <a:t>TEAM 03:</a:t>
            </a:r>
            <a:endParaRPr lang="en-IN" dirty="0">
              <a:latin typeface="Calibri"/>
              <a:ea typeface="Times New Roman"/>
              <a:cs typeface="Times New Roman"/>
            </a:endParaRPr>
          </a:p>
          <a:p>
            <a:pPr>
              <a:lnSpc>
                <a:spcPct val="114999"/>
              </a:lnSpc>
              <a:spcAft>
                <a:spcPts val="1000"/>
              </a:spcAft>
            </a:pPr>
            <a:br>
              <a:rPr lang="en-US" sz="1500" b="1" dirty="0">
                <a:latin typeface="Times New Roman" panose="02020603050405020304" pitchFamily="18" charset="0"/>
                <a:ea typeface="Times New Roman"/>
                <a:cs typeface="Times New Roman" panose="02020603050405020304" pitchFamily="18" charset="0"/>
              </a:rPr>
            </a:br>
            <a:r>
              <a:rPr lang="en-US" dirty="0">
                <a:latin typeface="Times New Roman"/>
                <a:ea typeface="Calibri"/>
                <a:cs typeface="Times New Roman"/>
              </a:rPr>
              <a:t>Adithiyan</a:t>
            </a:r>
            <a:r>
              <a:rPr lang="en-US" dirty="0">
                <a:latin typeface="Calibri"/>
                <a:ea typeface="Calibri"/>
                <a:cs typeface="Calibri"/>
              </a:rPr>
              <a:t> </a:t>
            </a:r>
            <a:r>
              <a:rPr lang="en-US" dirty="0">
                <a:latin typeface="Times New Roman"/>
                <a:ea typeface="Calibri"/>
                <a:cs typeface="Times New Roman"/>
              </a:rPr>
              <a:t>P</a:t>
            </a:r>
            <a:r>
              <a:rPr lang="en-US" dirty="0">
                <a:latin typeface="Calibri"/>
                <a:ea typeface="Calibri"/>
                <a:cs typeface="Calibri"/>
              </a:rPr>
              <a:t> </a:t>
            </a:r>
            <a:r>
              <a:rPr lang="en-US" dirty="0">
                <a:latin typeface="Times New Roman"/>
                <a:ea typeface="Calibri"/>
                <a:cs typeface="Times New Roman"/>
              </a:rPr>
              <a:t>V         </a:t>
            </a:r>
            <a:r>
              <a:rPr lang="en-US" dirty="0">
                <a:latin typeface="Calibri"/>
                <a:ea typeface="Calibri"/>
                <a:cs typeface="Calibri"/>
              </a:rPr>
              <a:t>     – CH.EN.U4AIE220</a:t>
            </a:r>
            <a:r>
              <a:rPr lang="en-US" b="1" dirty="0">
                <a:latin typeface="Calibri"/>
                <a:ea typeface="Calibri"/>
                <a:cs typeface="Calibri"/>
              </a:rPr>
              <a:t>03</a:t>
            </a:r>
          </a:p>
          <a:p>
            <a:pPr>
              <a:lnSpc>
                <a:spcPct val="114999"/>
              </a:lnSpc>
              <a:spcAft>
                <a:spcPts val="1000"/>
              </a:spcAft>
            </a:pPr>
            <a:r>
              <a:rPr lang="en-US" dirty="0">
                <a:latin typeface="Times New Roman"/>
                <a:cs typeface="Times New Roman"/>
              </a:rPr>
              <a:t>Rahul K         </a:t>
            </a:r>
            <a:r>
              <a:rPr lang="en-US" dirty="0">
                <a:latin typeface="Calibri"/>
                <a:ea typeface="Calibri"/>
                <a:cs typeface="Calibri"/>
              </a:rPr>
              <a:t>               – CH.EN.U4AIE220</a:t>
            </a:r>
            <a:r>
              <a:rPr lang="en-US" b="1" dirty="0">
                <a:latin typeface="Calibri"/>
                <a:ea typeface="Calibri"/>
                <a:cs typeface="Calibri"/>
              </a:rPr>
              <a:t>44</a:t>
            </a:r>
            <a:endParaRPr lang="en-US" b="1" dirty="0"/>
          </a:p>
        </p:txBody>
      </p:sp>
      <p:sp>
        <p:nvSpPr>
          <p:cNvPr id="3" name="Google Shape;132;p25">
            <a:extLst>
              <a:ext uri="{FF2B5EF4-FFF2-40B4-BE49-F238E27FC236}">
                <a16:creationId xmlns:a16="http://schemas.microsoft.com/office/drawing/2014/main" id="{00E53A10-36D3-C8B8-0257-B722F95A738E}"/>
              </a:ext>
            </a:extLst>
          </p:cNvPr>
          <p:cNvSpPr txBox="1"/>
          <p:nvPr/>
        </p:nvSpPr>
        <p:spPr>
          <a:xfrm>
            <a:off x="6096000" y="4555722"/>
            <a:ext cx="4979324" cy="923299"/>
          </a:xfrm>
          <a:prstGeom prst="rect">
            <a:avLst/>
          </a:prstGeom>
          <a:noFill/>
          <a:ln>
            <a:noFill/>
          </a:ln>
        </p:spPr>
        <p:txBody>
          <a:bodyPr spcFirstLastPara="1" wrap="square" lIns="91425" tIns="91425" rIns="91425" bIns="91425" anchor="t" anchorCtr="0">
            <a:spAutoFit/>
          </a:bodyPr>
          <a:lstStyle/>
          <a:p>
            <a:pPr algn="ctr"/>
            <a:r>
              <a:rPr lang="en" sz="1600" b="1">
                <a:latin typeface="Times New Roman"/>
                <a:ea typeface="Times New Roman"/>
                <a:cs typeface="Times New Roman"/>
                <a:sym typeface="Times New Roman"/>
              </a:rPr>
              <a:t>Project Supervisor:</a:t>
            </a:r>
            <a:r>
              <a:rPr lang="en" sz="1600">
                <a:latin typeface="Times New Roman"/>
                <a:ea typeface="Times New Roman"/>
                <a:cs typeface="Times New Roman"/>
                <a:sym typeface="Times New Roman"/>
              </a:rPr>
              <a:t> </a:t>
            </a:r>
            <a:r>
              <a:rPr lang="en" sz="1600">
                <a:solidFill>
                  <a:srgbClr val="002060"/>
                </a:solidFill>
                <a:latin typeface="Times New Roman"/>
                <a:ea typeface="Times New Roman"/>
                <a:cs typeface="Times New Roman"/>
                <a:sym typeface="Times New Roman"/>
              </a:rPr>
              <a:t>Mrs. D. Sasikala</a:t>
            </a:r>
            <a:endParaRPr lang="en-US" sz="1600">
              <a:solidFill>
                <a:srgbClr val="002060"/>
              </a:solidFill>
              <a:latin typeface="Times New Roman"/>
              <a:ea typeface="Times New Roman"/>
              <a:cs typeface="Times New Roman"/>
            </a:endParaRPr>
          </a:p>
          <a:p>
            <a:pPr algn="ctr"/>
            <a:r>
              <a:rPr lang="en" sz="1600" b="1">
                <a:latin typeface="Times New Roman"/>
                <a:ea typeface="Times New Roman"/>
                <a:cs typeface="Times New Roman"/>
                <a:sym typeface="Times New Roman"/>
              </a:rPr>
              <a:t>   Department: </a:t>
            </a:r>
            <a:r>
              <a:rPr lang="en" sz="1600">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Computer Science and Engineering - </a:t>
            </a:r>
            <a:r>
              <a:rPr lang="en-US" sz="1600">
                <a:latin typeface="Times New Roman"/>
                <a:ea typeface="Times New Roman"/>
                <a:cs typeface="Times New Roman"/>
                <a:sym typeface="Times New Roman"/>
              </a:rPr>
              <a:t>Artificial </a:t>
            </a:r>
            <a:r>
              <a:rPr lang="en-IN" sz="1600">
                <a:latin typeface="Times New Roman"/>
                <a:ea typeface="Times New Roman"/>
                <a:cs typeface="Times New Roman"/>
                <a:sym typeface="Times New Roman"/>
              </a:rPr>
              <a:t>Intelligence</a:t>
            </a:r>
            <a:endParaRPr sz="160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A64C1273-E9F4-9395-FCA7-8A6768B1884B}"/>
              </a:ext>
            </a:extLst>
          </p:cNvPr>
          <p:cNvSpPr txBox="1"/>
          <p:nvPr/>
        </p:nvSpPr>
        <p:spPr>
          <a:xfrm>
            <a:off x="3885236" y="3036425"/>
            <a:ext cx="533785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Times New Roman"/>
              </a:rPr>
              <a:t>22AIE450 – SPEECH PROCESSING</a:t>
            </a:r>
            <a:r>
              <a:rPr lang="en-US" sz="2000" b="1">
                <a:latin typeface="Times New Roman"/>
                <a:cs typeface="Arial"/>
              </a:rPr>
              <a:t>​</a:t>
            </a:r>
            <a:endParaRPr lang="en-US" sz="2000" b="1">
              <a:latin typeface="Times New Roman"/>
              <a:cs typeface="Times New Roman"/>
            </a:endParaRPr>
          </a:p>
        </p:txBody>
      </p:sp>
    </p:spTree>
    <p:extLst>
      <p:ext uri="{BB962C8B-B14F-4D97-AF65-F5344CB8AC3E}">
        <p14:creationId xmlns:p14="http://schemas.microsoft.com/office/powerpoint/2010/main" val="3728166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42381-F8B7-3F43-22FB-3315BFBF75F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7914F62-D990-F77A-C43A-9AD07AF62D9B}"/>
              </a:ext>
            </a:extLst>
          </p:cNvPr>
          <p:cNvSpPr>
            <a:spLocks noGrp="1"/>
          </p:cNvSpPr>
          <p:nvPr>
            <p:ph type="title"/>
          </p:nvPr>
        </p:nvSpPr>
        <p:spPr>
          <a:xfrm>
            <a:off x="0" y="0"/>
            <a:ext cx="12192000" cy="897144"/>
          </a:xfrm>
        </p:spPr>
        <p:txBody>
          <a:bodyPr>
            <a:normAutofit/>
          </a:bodyPr>
          <a:lstStyle/>
          <a:p>
            <a:pPr algn="ctr"/>
            <a:r>
              <a:rPr lang="en-IN" sz="3200" b="0" dirty="0">
                <a:latin typeface="Arial"/>
                <a:cs typeface="Arial"/>
              </a:rPr>
              <a:t>GAN Training and Speech Reconstruction</a:t>
            </a:r>
            <a:endParaRPr lang="en-US" dirty="0"/>
          </a:p>
        </p:txBody>
      </p:sp>
      <p:sp>
        <p:nvSpPr>
          <p:cNvPr id="2" name="TextBox 1">
            <a:extLst>
              <a:ext uri="{FF2B5EF4-FFF2-40B4-BE49-F238E27FC236}">
                <a16:creationId xmlns:a16="http://schemas.microsoft.com/office/drawing/2014/main" id="{E07CF9B5-4905-4314-3AF5-5E1D6928645C}"/>
              </a:ext>
            </a:extLst>
          </p:cNvPr>
          <p:cNvSpPr txBox="1"/>
          <p:nvPr/>
        </p:nvSpPr>
        <p:spPr>
          <a:xfrm>
            <a:off x="292207" y="1043388"/>
            <a:ext cx="1104687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Objective</a:t>
            </a:r>
            <a:r>
              <a:rPr lang="en-US" dirty="0">
                <a:ea typeface="+mn-lt"/>
                <a:cs typeface="+mn-lt"/>
              </a:rPr>
              <a:t>:  Train a GAN-based model for accent transformation, ensuring naturalness and intelligibility.</a:t>
            </a:r>
          </a:p>
          <a:p>
            <a:pPr algn="just"/>
            <a:endParaRPr lang="en-US" dirty="0">
              <a:ea typeface="+mn-lt"/>
              <a:cs typeface="+mn-lt"/>
            </a:endParaRPr>
          </a:p>
          <a:p>
            <a:pPr algn="just"/>
            <a:r>
              <a:rPr lang="en-US" b="1" dirty="0">
                <a:ea typeface="+mn-lt"/>
                <a:cs typeface="+mn-lt"/>
              </a:rPr>
              <a:t>GAN Framework for Accent Conversion</a:t>
            </a:r>
            <a:endParaRPr lang="en-US" dirty="0">
              <a:ea typeface="+mn-lt"/>
              <a:cs typeface="+mn-lt"/>
            </a:endParaRPr>
          </a:p>
          <a:p>
            <a:pPr algn="just"/>
            <a:endParaRPr lang="en-US" b="1" dirty="0">
              <a:ea typeface="+mn-lt"/>
              <a:cs typeface="+mn-lt"/>
            </a:endParaRPr>
          </a:p>
          <a:p>
            <a:pPr marL="285750" indent="-285750" algn="just">
              <a:buFont typeface="Arial"/>
              <a:buChar char="•"/>
            </a:pPr>
            <a:r>
              <a:rPr lang="en-US" b="1" dirty="0">
                <a:ea typeface="+mn-lt"/>
                <a:cs typeface="+mn-lt"/>
              </a:rPr>
              <a:t>Generator (G)</a:t>
            </a:r>
            <a:r>
              <a:rPr lang="en-US" dirty="0">
                <a:ea typeface="+mn-lt"/>
                <a:cs typeface="+mn-lt"/>
              </a:rPr>
              <a:t>: Converts input Mel spectrograms into target accent spectrograms, learning phonetic differences.</a:t>
            </a:r>
          </a:p>
          <a:p>
            <a:pPr marL="285750" indent="-285750" algn="just">
              <a:buFont typeface="Arial"/>
              <a:buChar char="•"/>
            </a:pPr>
            <a:r>
              <a:rPr lang="en-US" b="1" dirty="0">
                <a:ea typeface="+mn-lt"/>
                <a:cs typeface="+mn-lt"/>
              </a:rPr>
              <a:t>Discriminator (D)</a:t>
            </a:r>
            <a:r>
              <a:rPr lang="en-US" dirty="0">
                <a:ea typeface="+mn-lt"/>
                <a:cs typeface="+mn-lt"/>
              </a:rPr>
              <a:t>: Distinguishes between real and generated Mel spectrograms, providing feedback to improve the generator.</a:t>
            </a:r>
          </a:p>
          <a:p>
            <a:pPr marL="285750" indent="-285750" algn="just">
              <a:buFont typeface="Arial"/>
              <a:buChar char="•"/>
            </a:pPr>
            <a:r>
              <a:rPr lang="en-US" b="1" dirty="0">
                <a:ea typeface="+mn-lt"/>
                <a:cs typeface="+mn-lt"/>
              </a:rPr>
              <a:t>Adversarial Training</a:t>
            </a:r>
            <a:r>
              <a:rPr lang="en-US" dirty="0">
                <a:ea typeface="+mn-lt"/>
                <a:cs typeface="+mn-lt"/>
              </a:rPr>
              <a:t>: Generator and discriminator compete, refining accent transformation with adversarial and feature loss.</a:t>
            </a:r>
          </a:p>
          <a:p>
            <a:pPr marL="285750" indent="-285750" algn="just">
              <a:buFont typeface="Arial"/>
              <a:buChar char="•"/>
            </a:pPr>
            <a:endParaRPr lang="en-US" dirty="0">
              <a:ea typeface="+mn-lt"/>
              <a:cs typeface="+mn-lt"/>
            </a:endParaRPr>
          </a:p>
          <a:p>
            <a:pPr algn="just"/>
            <a:r>
              <a:rPr lang="en-US" b="1" dirty="0" err="1">
                <a:ea typeface="+mn-lt"/>
                <a:cs typeface="+mn-lt"/>
              </a:rPr>
              <a:t>WaveGlow</a:t>
            </a:r>
            <a:r>
              <a:rPr lang="en-US" b="1" dirty="0">
                <a:ea typeface="+mn-lt"/>
                <a:cs typeface="+mn-lt"/>
              </a:rPr>
              <a:t> Vocoder</a:t>
            </a:r>
            <a:endParaRPr lang="en-US" dirty="0">
              <a:ea typeface="+mn-lt"/>
              <a:cs typeface="+mn-lt"/>
            </a:endParaRPr>
          </a:p>
          <a:p>
            <a:pPr algn="just"/>
            <a:endParaRPr lang="en-US" b="1" dirty="0">
              <a:ea typeface="+mn-lt"/>
              <a:cs typeface="+mn-lt"/>
            </a:endParaRPr>
          </a:p>
          <a:p>
            <a:pPr marL="285750" indent="-285750" algn="just">
              <a:buFont typeface="Arial"/>
              <a:buChar char="•"/>
            </a:pPr>
            <a:r>
              <a:rPr lang="en-US" dirty="0">
                <a:ea typeface="+mn-lt"/>
                <a:cs typeface="+mn-lt"/>
              </a:rPr>
              <a:t>The generated Mel spectrograms are converted back into waveform speech using NVIDIA's </a:t>
            </a:r>
            <a:r>
              <a:rPr lang="en-US" dirty="0" err="1">
                <a:ea typeface="+mn-lt"/>
                <a:cs typeface="+mn-lt"/>
              </a:rPr>
              <a:t>WaveGlow</a:t>
            </a:r>
            <a:r>
              <a:rPr lang="en-US" dirty="0">
                <a:ea typeface="+mn-lt"/>
                <a:cs typeface="+mn-lt"/>
              </a:rPr>
              <a:t> vocoder.</a:t>
            </a:r>
          </a:p>
          <a:p>
            <a:pPr marL="285750" indent="-285750" algn="just">
              <a:buFont typeface="Arial"/>
              <a:buChar char="•"/>
            </a:pPr>
            <a:endParaRPr lang="en-US" dirty="0">
              <a:ea typeface="+mn-lt"/>
              <a:cs typeface="+mn-lt"/>
            </a:endParaRPr>
          </a:p>
          <a:p>
            <a:pPr algn="just"/>
            <a:r>
              <a:rPr lang="en-US" b="1" dirty="0">
                <a:ea typeface="+mn-lt"/>
                <a:cs typeface="+mn-lt"/>
              </a:rPr>
              <a:t>Noise Removal for Clarity</a:t>
            </a:r>
            <a:endParaRPr lang="en-US" dirty="0">
              <a:ea typeface="+mn-lt"/>
              <a:cs typeface="+mn-lt"/>
            </a:endParaRPr>
          </a:p>
          <a:p>
            <a:pPr algn="just"/>
            <a:endParaRPr lang="en-US" b="1" dirty="0">
              <a:ea typeface="+mn-lt"/>
              <a:cs typeface="+mn-lt"/>
            </a:endParaRPr>
          </a:p>
          <a:p>
            <a:pPr marL="285750" indent="-285750" algn="just">
              <a:buFont typeface="Arial"/>
              <a:buChar char="•"/>
            </a:pPr>
            <a:r>
              <a:rPr lang="en-US" dirty="0">
                <a:ea typeface="+mn-lt"/>
                <a:cs typeface="+mn-lt"/>
              </a:rPr>
              <a:t>The output speech is passed through Audio.ai and Dolby.io APIs for denoising and quality enhancement. </a:t>
            </a:r>
          </a:p>
          <a:p>
            <a:pPr algn="just"/>
            <a:endParaRPr lang="en-US" dirty="0"/>
          </a:p>
        </p:txBody>
      </p:sp>
    </p:spTree>
    <p:extLst>
      <p:ext uri="{BB962C8B-B14F-4D97-AF65-F5344CB8AC3E}">
        <p14:creationId xmlns:p14="http://schemas.microsoft.com/office/powerpoint/2010/main" val="60171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9C9F3-77D1-AD9C-7A47-470B523DDA7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A309CFB-830B-9530-36E2-821A26D4BDAF}"/>
              </a:ext>
            </a:extLst>
          </p:cNvPr>
          <p:cNvSpPr>
            <a:spLocks noGrp="1"/>
          </p:cNvSpPr>
          <p:nvPr>
            <p:ph type="title"/>
          </p:nvPr>
        </p:nvSpPr>
        <p:spPr>
          <a:xfrm>
            <a:off x="0" y="0"/>
            <a:ext cx="12192000" cy="897144"/>
          </a:xfrm>
        </p:spPr>
        <p:txBody>
          <a:bodyPr>
            <a:normAutofit/>
          </a:bodyPr>
          <a:lstStyle/>
          <a:p>
            <a:pPr algn="just"/>
            <a:r>
              <a:rPr lang="en-IN" sz="3200">
                <a:latin typeface="Arial"/>
                <a:cs typeface="Arial"/>
              </a:rPr>
              <a:t>EVALUATION METRICS</a:t>
            </a:r>
            <a:endParaRPr lang="en-US"/>
          </a:p>
        </p:txBody>
      </p:sp>
      <p:sp>
        <p:nvSpPr>
          <p:cNvPr id="4" name="TextBox 3">
            <a:extLst>
              <a:ext uri="{FF2B5EF4-FFF2-40B4-BE49-F238E27FC236}">
                <a16:creationId xmlns:a16="http://schemas.microsoft.com/office/drawing/2014/main" id="{640A5EA6-367C-61E9-D2B4-DF4E1A849A3E}"/>
              </a:ext>
            </a:extLst>
          </p:cNvPr>
          <p:cNvSpPr txBox="1"/>
          <p:nvPr/>
        </p:nvSpPr>
        <p:spPr>
          <a:xfrm>
            <a:off x="577860" y="2506547"/>
            <a:ext cx="537349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b="1" dirty="0"/>
              <a:t>MFCC Distance</a:t>
            </a:r>
          </a:p>
          <a:p>
            <a:pPr algn="just"/>
            <a:endParaRPr lang="en-US" dirty="0"/>
          </a:p>
          <a:p>
            <a:pPr algn="just"/>
            <a:r>
              <a:rPr lang="en-US" dirty="0"/>
              <a:t>This metric evaluates the difference between the Mel Frequency Cepstral Coefficients (MFCCs) of the original and converted speech. It quantifies how well the model modifies accent-related spectral features.</a:t>
            </a:r>
            <a:endParaRPr lang="en-IN"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C393E72-B36E-4FF8-8CBF-7042053AE6D1}"/>
                  </a:ext>
                </a:extLst>
              </p:cNvPr>
              <p:cNvSpPr txBox="1"/>
              <p:nvPr/>
            </p:nvSpPr>
            <p:spPr>
              <a:xfrm>
                <a:off x="-143124" y="1141380"/>
                <a:ext cx="6094476" cy="910699"/>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𝑀𝐶𝐷</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10</m:t>
                          </m:r>
                        </m:num>
                        <m:den>
                          <m:func>
                            <m:funcPr>
                              <m:ctrlPr>
                                <a:rPr lang="en-IN" i="1">
                                  <a:latin typeface="Cambria Math" panose="02040503050406030204" pitchFamily="18" charset="0"/>
                                </a:rPr>
                              </m:ctrlPr>
                            </m:funcPr>
                            <m:fName>
                              <m:r>
                                <m:rPr>
                                  <m:sty m:val="p"/>
                                </m:rPr>
                                <a:rPr lang="en-IN" i="0">
                                  <a:latin typeface="Cambria Math" panose="02040503050406030204" pitchFamily="18" charset="0"/>
                                </a:rPr>
                                <m:t>ln</m:t>
                              </m:r>
                            </m:fName>
                            <m:e>
                              <m:d>
                                <m:dPr>
                                  <m:ctrlPr>
                                    <a:rPr lang="en-IN" i="1">
                                      <a:solidFill>
                                        <a:srgbClr val="836967"/>
                                      </a:solidFill>
                                      <a:latin typeface="Cambria Math" panose="02040503050406030204" pitchFamily="18" charset="0"/>
                                    </a:rPr>
                                  </m:ctrlPr>
                                </m:dPr>
                                <m:e>
                                  <m:r>
                                    <a:rPr lang="en-IN" i="0">
                                      <a:latin typeface="Cambria Math" panose="02040503050406030204" pitchFamily="18" charset="0"/>
                                    </a:rPr>
                                    <m:t>10</m:t>
                                  </m:r>
                                </m:e>
                              </m:d>
                            </m:e>
                          </m:func>
                        </m:den>
                      </m:f>
                      <m:rad>
                        <m:radPr>
                          <m:degHide m:val="on"/>
                          <m:ctrlPr>
                            <a:rPr lang="en-IN" i="1">
                              <a:solidFill>
                                <a:srgbClr val="836967"/>
                              </a:solidFill>
                              <a:latin typeface="Cambria Math" panose="02040503050406030204" pitchFamily="18" charset="0"/>
                            </a:rPr>
                          </m:ctrlPr>
                        </m:radPr>
                        <m:deg/>
                        <m:e>
                          <m:r>
                            <a:rPr lang="en-IN" i="0">
                              <a:latin typeface="Cambria Math" panose="02040503050406030204" pitchFamily="18" charset="0"/>
                            </a:rPr>
                            <m:t>2</m:t>
                          </m:r>
                          <m:nary>
                            <m:naryPr>
                              <m:chr m:val="∑"/>
                              <m:limLoc m:val="subSup"/>
                              <m:ctrlPr>
                                <a:rPr lang="en-IN" i="1">
                                  <a:latin typeface="Cambria Math" panose="02040503050406030204" pitchFamily="18" charset="0"/>
                                </a:rPr>
                              </m:ctrlPr>
                            </m:naryPr>
                            <m:sub>
                              <m:r>
                                <a:rPr lang="en-IN" i="1">
                                  <a:latin typeface="Cambria Math" panose="02040503050406030204" pitchFamily="18" charset="0"/>
                                </a:rPr>
                                <m:t>𝑑</m:t>
                              </m:r>
                              <m:r>
                                <a:rPr lang="en-IN" i="0">
                                  <a:latin typeface="Cambria Math" panose="02040503050406030204" pitchFamily="18" charset="0"/>
                                </a:rPr>
                                <m:t>=1</m:t>
                              </m:r>
                            </m:sub>
                            <m:sup>
                              <m:r>
                                <a:rPr lang="en-IN" i="1">
                                  <a:latin typeface="Cambria Math" panose="02040503050406030204" pitchFamily="18" charset="0"/>
                                </a:rPr>
                                <m:t>𝐷</m:t>
                              </m:r>
                            </m:sup>
                            <m:e>
                              <m:sSup>
                                <m:sSupPr>
                                  <m:ctrlPr>
                                    <a:rPr lang="en-IN" i="1">
                                      <a:solidFill>
                                        <a:srgbClr val="836967"/>
                                      </a:solidFill>
                                      <a:latin typeface="Cambria Math" panose="02040503050406030204" pitchFamily="18" charset="0"/>
                                    </a:rPr>
                                  </m:ctrlPr>
                                </m:sSupPr>
                                <m:e>
                                  <m:d>
                                    <m:dPr>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𝑑</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𝑐</m:t>
                                              </m:r>
                                            </m:e>
                                            <m:sub>
                                              <m:r>
                                                <a:rPr lang="en-IN" i="1">
                                                  <a:latin typeface="Cambria Math" panose="02040503050406030204" pitchFamily="18" charset="0"/>
                                                </a:rPr>
                                                <m:t>𝑑</m:t>
                                              </m:r>
                                            </m:sub>
                                          </m:sSub>
                                        </m:e>
                                      </m:acc>
                                    </m:e>
                                  </m:d>
                                </m:e>
                                <m:sup>
                                  <m:r>
                                    <a:rPr lang="en-IN" i="0">
                                      <a:latin typeface="Cambria Math" panose="02040503050406030204" pitchFamily="18" charset="0"/>
                                    </a:rPr>
                                    <m:t>2</m:t>
                                  </m:r>
                                </m:sup>
                              </m:sSup>
                            </m:e>
                          </m:nary>
                        </m:e>
                      </m:rad>
                    </m:oMath>
                  </m:oMathPara>
                </a14:m>
                <a:endParaRPr lang="en-IN" dirty="0"/>
              </a:p>
            </p:txBody>
          </p:sp>
        </mc:Choice>
        <mc:Fallback>
          <p:sp>
            <p:nvSpPr>
              <p:cNvPr id="5" name="TextBox 4">
                <a:extLst>
                  <a:ext uri="{FF2B5EF4-FFF2-40B4-BE49-F238E27FC236}">
                    <a16:creationId xmlns:a16="http://schemas.microsoft.com/office/drawing/2014/main" id="{9C393E72-B36E-4FF8-8CBF-7042053AE6D1}"/>
                  </a:ext>
                </a:extLst>
              </p:cNvPr>
              <p:cNvSpPr txBox="1">
                <a:spLocks noRot="1" noChangeAspect="1" noMove="1" noResize="1" noEditPoints="1" noAdjustHandles="1" noChangeArrowheads="1" noChangeShapeType="1" noTextEdit="1"/>
              </p:cNvSpPr>
              <p:nvPr/>
            </p:nvSpPr>
            <p:spPr>
              <a:xfrm>
                <a:off x="-143124" y="1141380"/>
                <a:ext cx="6094476" cy="91069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6A2C8D9-2014-4E44-B9AA-E85FE66EB2D3}"/>
                  </a:ext>
                </a:extLst>
              </p:cNvPr>
              <p:cNvSpPr txBox="1"/>
              <p:nvPr/>
            </p:nvSpPr>
            <p:spPr>
              <a:xfrm>
                <a:off x="-392298" y="4720808"/>
                <a:ext cx="6094476" cy="1110369"/>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𝑟</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d>
                                <m:dPr>
                                  <m:ctrlPr>
                                    <a:rPr lang="en-IN" i="1">
                                      <a:solidFill>
                                        <a:srgbClr val="836967"/>
                                      </a:solidFill>
                                      <a:latin typeface="Cambria Math" panose="02040503050406030204" pitchFamily="18" charset="0"/>
                                    </a:rPr>
                                  </m:ctrlPr>
                                </m:dPr>
                                <m:e>
                                  <m:r>
                                    <a:rPr lang="en-IN" i="1">
                                      <a:latin typeface="Cambria Math" panose="02040503050406030204" pitchFamily="18" charset="0"/>
                                    </a:rPr>
                                    <m:t>𝑀</m:t>
                                  </m:r>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𝑀</m:t>
                                      </m:r>
                                    </m:e>
                                  </m:acc>
                                </m:e>
                              </m:d>
                              <m:d>
                                <m:dPr>
                                  <m:ctrlPr>
                                    <a:rPr lang="en-IN" i="1">
                                      <a:solidFill>
                                        <a:srgbClr val="836967"/>
                                      </a:solidFill>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𝑀</m:t>
                                      </m:r>
                                    </m:e>
                                  </m:acc>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𝑀</m:t>
                                          </m:r>
                                        </m:e>
                                      </m:acc>
                                    </m:e>
                                  </m:acc>
                                </m:e>
                              </m:d>
                            </m:e>
                          </m:nary>
                        </m:num>
                        <m:den>
                          <m:rad>
                            <m:radPr>
                              <m:degHide m:val="on"/>
                              <m:ctrlPr>
                                <a:rPr lang="en-IN" i="1">
                                  <a:solidFill>
                                    <a:srgbClr val="836967"/>
                                  </a:solidFill>
                                  <a:latin typeface="Cambria Math" panose="02040503050406030204" pitchFamily="18" charset="0"/>
                                </a:rPr>
                              </m:ctrlPr>
                            </m:radPr>
                            <m:deg/>
                            <m:e>
                              <m:nary>
                                <m:naryPr>
                                  <m:chr m:val="∑"/>
                                  <m:subHide m:val="on"/>
                                  <m:supHide m:val="on"/>
                                  <m:ctrlPr>
                                    <a:rPr lang="en-IN" i="1">
                                      <a:latin typeface="Cambria Math" panose="02040503050406030204" pitchFamily="18" charset="0"/>
                                    </a:rPr>
                                  </m:ctrlPr>
                                </m:naryPr>
                                <m:sub/>
                                <m:sup/>
                                <m:e>
                                  <m:sSup>
                                    <m:sSupPr>
                                      <m:ctrlPr>
                                        <a:rPr lang="en-IN" i="1">
                                          <a:solidFill>
                                            <a:srgbClr val="836967"/>
                                          </a:solidFill>
                                          <a:latin typeface="Cambria Math" panose="02040503050406030204" pitchFamily="18" charset="0"/>
                                        </a:rPr>
                                      </m:ctrlPr>
                                    </m:sSupPr>
                                    <m:e>
                                      <m:d>
                                        <m:dPr>
                                          <m:ctrlPr>
                                            <a:rPr lang="en-IN" i="1">
                                              <a:solidFill>
                                                <a:srgbClr val="836967"/>
                                              </a:solidFill>
                                              <a:latin typeface="Cambria Math" panose="02040503050406030204" pitchFamily="18" charset="0"/>
                                            </a:rPr>
                                          </m:ctrlPr>
                                        </m:dPr>
                                        <m:e>
                                          <m:r>
                                            <a:rPr lang="en-IN" i="1">
                                              <a:latin typeface="Cambria Math" panose="02040503050406030204" pitchFamily="18" charset="0"/>
                                            </a:rPr>
                                            <m:t>𝑀</m:t>
                                          </m:r>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𝑀</m:t>
                                              </m:r>
                                            </m:e>
                                          </m:acc>
                                        </m:e>
                                      </m:d>
                                    </m:e>
                                    <m:sup>
                                      <m:r>
                                        <a:rPr lang="en-IN" i="0">
                                          <a:latin typeface="Cambria Math" panose="02040503050406030204" pitchFamily="18" charset="0"/>
                                        </a:rPr>
                                        <m:t>2</m:t>
                                      </m:r>
                                    </m:sup>
                                  </m:sSup>
                                </m:e>
                              </m:nary>
                            </m:e>
                          </m:rad>
                          <m:rad>
                            <m:radPr>
                              <m:degHide m:val="on"/>
                              <m:ctrlPr>
                                <a:rPr lang="en-IN" i="1">
                                  <a:solidFill>
                                    <a:srgbClr val="836967"/>
                                  </a:solidFill>
                                  <a:latin typeface="Cambria Math" panose="02040503050406030204" pitchFamily="18" charset="0"/>
                                </a:rPr>
                              </m:ctrlPr>
                            </m:radPr>
                            <m:deg/>
                            <m:e>
                              <m:nary>
                                <m:naryPr>
                                  <m:chr m:val="∑"/>
                                  <m:subHide m:val="on"/>
                                  <m:supHide m:val="on"/>
                                  <m:ctrlPr>
                                    <a:rPr lang="en-IN" i="1">
                                      <a:latin typeface="Cambria Math" panose="02040503050406030204" pitchFamily="18" charset="0"/>
                                    </a:rPr>
                                  </m:ctrlPr>
                                </m:naryPr>
                                <m:sub/>
                                <m:sup/>
                                <m:e>
                                  <m:sSup>
                                    <m:sSupPr>
                                      <m:ctrlPr>
                                        <a:rPr lang="en-IN" i="1">
                                          <a:solidFill>
                                            <a:srgbClr val="836967"/>
                                          </a:solidFill>
                                          <a:latin typeface="Cambria Math" panose="02040503050406030204" pitchFamily="18" charset="0"/>
                                        </a:rPr>
                                      </m:ctrlPr>
                                    </m:sSupPr>
                                    <m:e>
                                      <m:d>
                                        <m:dPr>
                                          <m:ctrlPr>
                                            <a:rPr lang="en-IN" i="1">
                                              <a:solidFill>
                                                <a:srgbClr val="836967"/>
                                              </a:solidFill>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𝑀</m:t>
                                              </m:r>
                                            </m:e>
                                          </m:acc>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𝑀</m:t>
                                                  </m:r>
                                                </m:e>
                                              </m:acc>
                                            </m:e>
                                          </m:acc>
                                        </m:e>
                                      </m:d>
                                    </m:e>
                                    <m:sup>
                                      <m:r>
                                        <a:rPr lang="en-IN" i="0">
                                          <a:latin typeface="Cambria Math" panose="02040503050406030204" pitchFamily="18" charset="0"/>
                                        </a:rPr>
                                        <m:t>2</m:t>
                                      </m:r>
                                    </m:sup>
                                  </m:sSup>
                                </m:e>
                              </m:nary>
                            </m:e>
                          </m:rad>
                        </m:den>
                      </m:f>
                    </m:oMath>
                  </m:oMathPara>
                </a14:m>
                <a:endParaRPr lang="en-IN" dirty="0"/>
              </a:p>
            </p:txBody>
          </p:sp>
        </mc:Choice>
        <mc:Fallback>
          <p:sp>
            <p:nvSpPr>
              <p:cNvPr id="11" name="TextBox 10">
                <a:extLst>
                  <a:ext uri="{FF2B5EF4-FFF2-40B4-BE49-F238E27FC236}">
                    <a16:creationId xmlns:a16="http://schemas.microsoft.com/office/drawing/2014/main" id="{F6A2C8D9-2014-4E44-B9AA-E85FE66EB2D3}"/>
                  </a:ext>
                </a:extLst>
              </p:cNvPr>
              <p:cNvSpPr txBox="1">
                <a:spLocks noRot="1" noChangeAspect="1" noMove="1" noResize="1" noEditPoints="1" noAdjustHandles="1" noChangeArrowheads="1" noChangeShapeType="1" noTextEdit="1"/>
              </p:cNvSpPr>
              <p:nvPr/>
            </p:nvSpPr>
            <p:spPr>
              <a:xfrm>
                <a:off x="-392298" y="4720808"/>
                <a:ext cx="6094476" cy="111036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9243307-6188-4E08-B28E-ABDE82816C4F}"/>
                  </a:ext>
                </a:extLst>
              </p:cNvPr>
              <p:cNvSpPr txBox="1"/>
              <p:nvPr/>
            </p:nvSpPr>
            <p:spPr>
              <a:xfrm>
                <a:off x="5126802" y="3025385"/>
                <a:ext cx="6094476" cy="1148199"/>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m:rPr>
                          <m:nor/>
                        </m:rPr>
                        <a:rPr lang="en-US" sz="1800" smtClean="0">
                          <a:effectLst/>
                          <a:latin typeface="Cambria Math" panose="02040503050406030204" pitchFamily="18" charset="0"/>
                          <a:ea typeface="Arial Unicode MS"/>
                        </a:rPr>
                        <m:t>MFCC</m:t>
                      </m:r>
                      <m:r>
                        <m:rPr>
                          <m:nor/>
                        </m:rPr>
                        <a:rPr lang="en-US" sz="1800" smtClean="0">
                          <a:effectLst/>
                          <a:latin typeface="Cambria Math" panose="02040503050406030204" pitchFamily="18" charset="0"/>
                          <a:ea typeface="Arial Unicode MS"/>
                        </a:rPr>
                        <m:t> </m:t>
                      </m:r>
                      <m:r>
                        <m:rPr>
                          <m:nor/>
                        </m:rPr>
                        <a:rPr lang="en-US" sz="1800" smtClean="0">
                          <a:effectLst/>
                          <a:latin typeface="Cambria Math" panose="02040503050406030204" pitchFamily="18" charset="0"/>
                          <a:ea typeface="Arial Unicode MS"/>
                        </a:rPr>
                        <m:t>Distance</m:t>
                      </m:r>
                      <m:r>
                        <a:rPr lang="en-US" sz="1800" i="1">
                          <a:effectLst/>
                          <a:latin typeface="Cambria Math" panose="02040503050406030204" pitchFamily="18" charset="0"/>
                          <a:ea typeface="Arial Unicode MS"/>
                        </a:rPr>
                        <m:t>=</m:t>
                      </m:r>
                      <m:f>
                        <m:fPr>
                          <m:ctrlPr>
                            <a:rPr lang="en-IN" sz="1800" i="1">
                              <a:effectLst/>
                              <a:latin typeface="Cambria Math" panose="02040503050406030204" pitchFamily="18" charset="0"/>
                              <a:ea typeface="Arial Unicode MS"/>
                            </a:rPr>
                          </m:ctrlPr>
                        </m:fPr>
                        <m:num>
                          <m:r>
                            <a:rPr lang="en-US" sz="1800" i="1">
                              <a:effectLst/>
                              <a:latin typeface="Cambria Math" panose="02040503050406030204" pitchFamily="18" charset="0"/>
                              <a:ea typeface="Arial Unicode MS"/>
                            </a:rPr>
                            <m:t>1</m:t>
                          </m:r>
                        </m:num>
                        <m:den>
                          <m:r>
                            <a:rPr lang="en-US" sz="1800" i="1">
                              <a:effectLst/>
                              <a:latin typeface="Cambria Math" panose="02040503050406030204" pitchFamily="18" charset="0"/>
                              <a:ea typeface="Arial Unicode MS"/>
                            </a:rPr>
                            <m:t>𝐷</m:t>
                          </m:r>
                        </m:den>
                      </m:f>
                      <m:nary>
                        <m:naryPr>
                          <m:chr m:val="∑"/>
                          <m:ctrlPr>
                            <a:rPr lang="en-IN" sz="1800" i="1">
                              <a:effectLst/>
                              <a:latin typeface="Cambria Math" panose="02040503050406030204" pitchFamily="18" charset="0"/>
                              <a:ea typeface="Arial Unicode MS"/>
                            </a:rPr>
                          </m:ctrlPr>
                        </m:naryPr>
                        <m:sub>
                          <m:r>
                            <a:rPr lang="en-US" sz="1800" i="1">
                              <a:effectLst/>
                              <a:latin typeface="Cambria Math" panose="02040503050406030204" pitchFamily="18" charset="0"/>
                              <a:ea typeface="Arial Unicode MS"/>
                            </a:rPr>
                            <m:t>𝑑</m:t>
                          </m:r>
                          <m:r>
                            <a:rPr lang="en-US" sz="1800" i="1">
                              <a:effectLst/>
                              <a:latin typeface="Cambria Math" panose="02040503050406030204" pitchFamily="18" charset="0"/>
                              <a:ea typeface="Arial Unicode MS"/>
                            </a:rPr>
                            <m:t>=1</m:t>
                          </m:r>
                        </m:sub>
                        <m:sup>
                          <m:r>
                            <a:rPr lang="en-US" sz="1800" i="1">
                              <a:effectLst/>
                              <a:latin typeface="Cambria Math" panose="02040503050406030204" pitchFamily="18" charset="0"/>
                              <a:ea typeface="Arial Unicode MS"/>
                            </a:rPr>
                            <m:t>𝐷</m:t>
                          </m:r>
                        </m:sup>
                        <m:e>
                          <m:d>
                            <m:dPr>
                              <m:begChr m:val="|"/>
                              <m:endChr m:val="|"/>
                              <m:ctrlPr>
                                <a:rPr lang="en-IN" sz="1800" i="1">
                                  <a:effectLst/>
                                  <a:latin typeface="Cambria Math" panose="02040503050406030204" pitchFamily="18" charset="0"/>
                                  <a:ea typeface="Arial Unicode MS"/>
                                </a:rPr>
                              </m:ctrlPr>
                            </m:dPr>
                            <m:e>
                              <m:sSub>
                                <m:sSubPr>
                                  <m:ctrlPr>
                                    <a:rPr lang="en-IN" sz="1800" i="1">
                                      <a:effectLst/>
                                      <a:latin typeface="Cambria Math" panose="02040503050406030204" pitchFamily="18" charset="0"/>
                                      <a:ea typeface="Arial Unicode MS"/>
                                    </a:rPr>
                                  </m:ctrlPr>
                                </m:sSubPr>
                                <m:e>
                                  <m:r>
                                    <a:rPr lang="en-US" sz="1800" i="1">
                                      <a:effectLst/>
                                      <a:latin typeface="Cambria Math" panose="02040503050406030204" pitchFamily="18" charset="0"/>
                                      <a:ea typeface="Arial Unicode MS"/>
                                    </a:rPr>
                                    <m:t>𝑐</m:t>
                                  </m:r>
                                </m:e>
                                <m:sub>
                                  <m:r>
                                    <a:rPr lang="en-US" sz="1800" i="1">
                                      <a:effectLst/>
                                      <a:latin typeface="Cambria Math" panose="02040503050406030204" pitchFamily="18" charset="0"/>
                                      <a:ea typeface="Arial Unicode MS"/>
                                    </a:rPr>
                                    <m:t>𝑑</m:t>
                                  </m:r>
                                </m:sub>
                              </m:sSub>
                              <m:r>
                                <a:rPr lang="en-US" sz="1800" i="1">
                                  <a:effectLst/>
                                  <a:latin typeface="Cambria Math" panose="02040503050406030204" pitchFamily="18" charset="0"/>
                                  <a:ea typeface="Arial Unicode MS"/>
                                </a:rPr>
                                <m:t>−</m:t>
                              </m:r>
                              <m:acc>
                                <m:accPr>
                                  <m:chr m:val="̂"/>
                                  <m:ctrlPr>
                                    <a:rPr lang="en-IN" sz="1800" i="1">
                                      <a:effectLst/>
                                      <a:latin typeface="Cambria Math" panose="02040503050406030204" pitchFamily="18" charset="0"/>
                                      <a:ea typeface="Arial Unicode MS"/>
                                    </a:rPr>
                                  </m:ctrlPr>
                                </m:accPr>
                                <m:e>
                                  <m:sSub>
                                    <m:sSubPr>
                                      <m:ctrlPr>
                                        <a:rPr lang="en-IN" sz="1800" i="1">
                                          <a:effectLst/>
                                          <a:latin typeface="Cambria Math" panose="02040503050406030204" pitchFamily="18" charset="0"/>
                                          <a:ea typeface="Arial Unicode MS"/>
                                        </a:rPr>
                                      </m:ctrlPr>
                                    </m:sSubPr>
                                    <m:e>
                                      <m:r>
                                        <a:rPr lang="en-US" sz="1800" i="1">
                                          <a:effectLst/>
                                          <a:latin typeface="Cambria Math" panose="02040503050406030204" pitchFamily="18" charset="0"/>
                                          <a:ea typeface="Arial Unicode MS"/>
                                        </a:rPr>
                                        <m:t>𝑐</m:t>
                                      </m:r>
                                    </m:e>
                                    <m:sub>
                                      <m:r>
                                        <a:rPr lang="en-US" sz="1800" i="1">
                                          <a:effectLst/>
                                          <a:latin typeface="Cambria Math" panose="02040503050406030204" pitchFamily="18" charset="0"/>
                                          <a:ea typeface="Arial Unicode MS"/>
                                        </a:rPr>
                                        <m:t>𝑑</m:t>
                                      </m:r>
                                    </m:sub>
                                  </m:sSub>
                                </m:e>
                              </m:acc>
                            </m:e>
                          </m:d>
                        </m:e>
                      </m:nary>
                    </m:oMath>
                  </m:oMathPara>
                </a14:m>
                <a:endParaRPr lang="en-IN" sz="1800" dirty="0">
                  <a:effectLst/>
                  <a:latin typeface="Times New Roman" panose="02020603050405020304" pitchFamily="18" charset="0"/>
                  <a:ea typeface="Arial Unicode MS"/>
                </a:endParaRPr>
              </a:p>
              <a:p>
                <a:pPr algn="just"/>
                <a:endParaRPr lang="en-IN" dirty="0"/>
              </a:p>
            </p:txBody>
          </p:sp>
        </mc:Choice>
        <mc:Fallback>
          <p:sp>
            <p:nvSpPr>
              <p:cNvPr id="17" name="TextBox 16">
                <a:extLst>
                  <a:ext uri="{FF2B5EF4-FFF2-40B4-BE49-F238E27FC236}">
                    <a16:creationId xmlns:a16="http://schemas.microsoft.com/office/drawing/2014/main" id="{B9243307-6188-4E08-B28E-ABDE82816C4F}"/>
                  </a:ext>
                </a:extLst>
              </p:cNvPr>
              <p:cNvSpPr txBox="1">
                <a:spLocks noRot="1" noChangeAspect="1" noMove="1" noResize="1" noEditPoints="1" noAdjustHandles="1" noChangeArrowheads="1" noChangeShapeType="1" noTextEdit="1"/>
              </p:cNvSpPr>
              <p:nvPr/>
            </p:nvSpPr>
            <p:spPr>
              <a:xfrm>
                <a:off x="5126802" y="3025385"/>
                <a:ext cx="6094476" cy="1148199"/>
              </a:xfrm>
              <a:prstGeom prst="rect">
                <a:avLst/>
              </a:prstGeom>
              <a:blipFill>
                <a:blip r:embed="rId4"/>
                <a:stretch>
                  <a:fillRect/>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BF2B7195-06E9-441D-9183-47CDF0F349AD}"/>
              </a:ext>
            </a:extLst>
          </p:cNvPr>
          <p:cNvSpPr txBox="1"/>
          <p:nvPr/>
        </p:nvSpPr>
        <p:spPr>
          <a:xfrm>
            <a:off x="5553588" y="1026823"/>
            <a:ext cx="5373492" cy="1754326"/>
          </a:xfrm>
          <a:prstGeom prst="rect">
            <a:avLst/>
          </a:prstGeom>
          <a:noFill/>
        </p:spPr>
        <p:txBody>
          <a:bodyPr wrap="square" rtlCol="0">
            <a:spAutoFit/>
          </a:bodyPr>
          <a:lstStyle/>
          <a:p>
            <a:pPr algn="just"/>
            <a:r>
              <a:rPr lang="en-IN" b="1" dirty="0"/>
              <a:t>Mel Cepstral Distortion (MCD)</a:t>
            </a:r>
            <a:endParaRPr lang="en-US" b="1" dirty="0"/>
          </a:p>
          <a:p>
            <a:pPr algn="just"/>
            <a:endParaRPr lang="en-US" dirty="0"/>
          </a:p>
          <a:p>
            <a:pPr algn="just"/>
            <a:r>
              <a:rPr lang="en-US" dirty="0"/>
              <a:t>MCD measures the spectral distance between the original and converted speech. Lower values indicate that the transformed speech closely resembles the spectral characteristics of the target accent.</a:t>
            </a:r>
            <a:endParaRPr lang="en-IN" dirty="0"/>
          </a:p>
        </p:txBody>
      </p:sp>
      <p:sp>
        <p:nvSpPr>
          <p:cNvPr id="22" name="TextBox 21">
            <a:extLst>
              <a:ext uri="{FF2B5EF4-FFF2-40B4-BE49-F238E27FC236}">
                <a16:creationId xmlns:a16="http://schemas.microsoft.com/office/drawing/2014/main" id="{CB344C13-9108-48D1-BE28-EC801E6E56B8}"/>
              </a:ext>
            </a:extLst>
          </p:cNvPr>
          <p:cNvSpPr txBox="1"/>
          <p:nvPr/>
        </p:nvSpPr>
        <p:spPr>
          <a:xfrm>
            <a:off x="4957638" y="4518646"/>
            <a:ext cx="6263640" cy="1477328"/>
          </a:xfrm>
          <a:prstGeom prst="rect">
            <a:avLst/>
          </a:prstGeom>
          <a:noFill/>
        </p:spPr>
        <p:txBody>
          <a:bodyPr wrap="square">
            <a:spAutoFit/>
          </a:bodyPr>
          <a:lstStyle/>
          <a:p>
            <a:pPr algn="just"/>
            <a:r>
              <a:rPr lang="en-IN" b="1" dirty="0"/>
              <a:t>Mel Spectrogram Pearson Correlation</a:t>
            </a:r>
          </a:p>
          <a:p>
            <a:pPr algn="just"/>
            <a:endParaRPr lang="en-US" dirty="0"/>
          </a:p>
          <a:p>
            <a:pPr algn="just"/>
            <a:r>
              <a:rPr lang="en-US" dirty="0"/>
              <a:t>This evaluates how well the </a:t>
            </a:r>
            <a:r>
              <a:rPr lang="en-US" dirty="0" err="1"/>
              <a:t>mel</a:t>
            </a:r>
            <a:r>
              <a:rPr lang="en-US" dirty="0"/>
              <a:t>-spectrogram structure is preserved post-conversion. It measures the similarity in spectral patterns between the original and converted speech.</a:t>
            </a:r>
            <a:endParaRPr lang="en-IN" dirty="0"/>
          </a:p>
        </p:txBody>
      </p:sp>
    </p:spTree>
    <p:extLst>
      <p:ext uri="{BB962C8B-B14F-4D97-AF65-F5344CB8AC3E}">
        <p14:creationId xmlns:p14="http://schemas.microsoft.com/office/powerpoint/2010/main" val="391104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DF948-09B4-A3D9-153C-A6314EB9F92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BE362ED-B341-82C8-EB49-02EA7D612610}"/>
              </a:ext>
            </a:extLst>
          </p:cNvPr>
          <p:cNvSpPr>
            <a:spLocks noGrp="1"/>
          </p:cNvSpPr>
          <p:nvPr>
            <p:ph type="title"/>
          </p:nvPr>
        </p:nvSpPr>
        <p:spPr>
          <a:xfrm>
            <a:off x="0" y="0"/>
            <a:ext cx="12192000" cy="897144"/>
          </a:xfrm>
        </p:spPr>
        <p:txBody>
          <a:bodyPr>
            <a:normAutofit/>
          </a:bodyPr>
          <a:lstStyle/>
          <a:p>
            <a:pPr algn="just"/>
            <a:r>
              <a:rPr lang="en-IN" sz="3200">
                <a:latin typeface="Arial"/>
                <a:cs typeface="Arial"/>
              </a:rPr>
              <a:t>EVALUATION METRICS</a:t>
            </a:r>
            <a:endParaRPr lang="en-US"/>
          </a:p>
        </p:txBody>
      </p:sp>
      <p:sp>
        <p:nvSpPr>
          <p:cNvPr id="4" name="TextBox 3">
            <a:extLst>
              <a:ext uri="{FF2B5EF4-FFF2-40B4-BE49-F238E27FC236}">
                <a16:creationId xmlns:a16="http://schemas.microsoft.com/office/drawing/2014/main" id="{95770E55-A0AD-B9DC-0A99-CC7D34D67B16}"/>
              </a:ext>
            </a:extLst>
          </p:cNvPr>
          <p:cNvSpPr txBox="1"/>
          <p:nvPr/>
        </p:nvSpPr>
        <p:spPr>
          <a:xfrm>
            <a:off x="469524" y="1186854"/>
            <a:ext cx="10512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376671-D088-4C0B-960F-D9A2F18BB3B4}"/>
                  </a:ext>
                </a:extLst>
              </p:cNvPr>
              <p:cNvSpPr txBox="1"/>
              <p:nvPr/>
            </p:nvSpPr>
            <p:spPr>
              <a:xfrm>
                <a:off x="-368882" y="1246621"/>
                <a:ext cx="6094476" cy="659283"/>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𝐿</m:t>
                      </m:r>
                      <m:r>
                        <a:rPr lang="en-IN" i="0">
                          <a:latin typeface="Cambria Math" panose="02040503050406030204" pitchFamily="18" charset="0"/>
                        </a:rPr>
                        <m:t>1</m:t>
                      </m:r>
                      <m:r>
                        <m:rPr>
                          <m:lit/>
                        </m:rPr>
                        <a:rPr lang="en-IN" i="0">
                          <a:latin typeface="Cambria Math" panose="02040503050406030204" pitchFamily="18" charset="0"/>
                        </a:rPr>
                        <m:t>_</m:t>
                      </m:r>
                      <m:r>
                        <a:rPr lang="en-IN" i="1">
                          <a:latin typeface="Cambria Math" panose="02040503050406030204" pitchFamily="18" charset="0"/>
                        </a:rPr>
                        <m:t>𝐸𝑟𝑟𝑜𝑟</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1">
                              <a:latin typeface="Cambria Math" panose="02040503050406030204" pitchFamily="18" charset="0"/>
                            </a:rPr>
                            <m:t>𝑁</m:t>
                          </m:r>
                        </m:den>
                      </m:f>
                      <m:nary>
                        <m:naryPr>
                          <m:chr m:val="∑"/>
                          <m:limLoc m:val="subSup"/>
                          <m:ctrlPr>
                            <a:rPr lang="en-IN" i="1">
                              <a:latin typeface="Cambria Math" panose="02040503050406030204" pitchFamily="18" charset="0"/>
                            </a:rPr>
                          </m:ctrlPr>
                        </m:naryPr>
                        <m:sub>
                          <m:r>
                            <a:rPr lang="en-IN" i="1">
                              <a:latin typeface="Cambria Math" panose="02040503050406030204" pitchFamily="18" charset="0"/>
                            </a:rPr>
                            <m:t>𝑖</m:t>
                          </m:r>
                          <m:r>
                            <a:rPr lang="en-IN" i="0">
                              <a:latin typeface="Cambria Math" panose="02040503050406030204" pitchFamily="18" charset="0"/>
                            </a:rPr>
                            <m:t>=1</m:t>
                          </m:r>
                        </m:sub>
                        <m:sup>
                          <m:r>
                            <a:rPr lang="en-IN" i="1">
                              <a:latin typeface="Cambria Math" panose="02040503050406030204" pitchFamily="18" charset="0"/>
                            </a:rPr>
                            <m:t>𝑁</m:t>
                          </m:r>
                        </m:sup>
                        <m:e>
                          <m:d>
                            <m:dPr>
                              <m:begChr m:val="|"/>
                              <m:endChr m:val="|"/>
                              <m:ctrlPr>
                                <a:rPr lang="en-IN" i="1">
                                  <a:solidFill>
                                    <a:srgbClr val="836967"/>
                                  </a:solidFill>
                                  <a:latin typeface="Cambria Math" panose="02040503050406030204" pitchFamily="18" charset="0"/>
                                </a:rPr>
                              </m:ctrlPr>
                            </m:d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𝑀</m:t>
                                      </m:r>
                                    </m:e>
                                    <m:sub>
                                      <m:r>
                                        <a:rPr lang="en-IN" i="1">
                                          <a:latin typeface="Cambria Math" panose="02040503050406030204" pitchFamily="18" charset="0"/>
                                        </a:rPr>
                                        <m:t>𝑖</m:t>
                                      </m:r>
                                    </m:sub>
                                  </m:sSub>
                                </m:e>
                              </m:acc>
                            </m:e>
                          </m:d>
                        </m:e>
                      </m:nary>
                    </m:oMath>
                  </m:oMathPara>
                </a14:m>
                <a:endParaRPr lang="en-IN" dirty="0"/>
              </a:p>
            </p:txBody>
          </p:sp>
        </mc:Choice>
        <mc:Fallback>
          <p:sp>
            <p:nvSpPr>
              <p:cNvPr id="5" name="TextBox 4">
                <a:extLst>
                  <a:ext uri="{FF2B5EF4-FFF2-40B4-BE49-F238E27FC236}">
                    <a16:creationId xmlns:a16="http://schemas.microsoft.com/office/drawing/2014/main" id="{B3376671-D088-4C0B-960F-D9A2F18BB3B4}"/>
                  </a:ext>
                </a:extLst>
              </p:cNvPr>
              <p:cNvSpPr txBox="1">
                <a:spLocks noRot="1" noChangeAspect="1" noMove="1" noResize="1" noEditPoints="1" noAdjustHandles="1" noChangeArrowheads="1" noChangeShapeType="1" noTextEdit="1"/>
              </p:cNvSpPr>
              <p:nvPr/>
            </p:nvSpPr>
            <p:spPr>
              <a:xfrm>
                <a:off x="-368882" y="1246621"/>
                <a:ext cx="6094476" cy="65928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240066F-260E-4883-80E5-BEBABFF20001}"/>
                  </a:ext>
                </a:extLst>
              </p:cNvPr>
              <p:cNvSpPr txBox="1"/>
              <p:nvPr/>
            </p:nvSpPr>
            <p:spPr>
              <a:xfrm>
                <a:off x="5628000" y="2941180"/>
                <a:ext cx="6094476" cy="871201"/>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m:rPr>
                          <m:nor/>
                        </m:rPr>
                        <a:rPr lang="en-US" sz="1800" smtClean="0">
                          <a:effectLst/>
                          <a:latin typeface="Cambria Math" panose="02040503050406030204" pitchFamily="18" charset="0"/>
                          <a:ea typeface="Arial Unicode MS"/>
                        </a:rPr>
                        <m:t>Prosody</m:t>
                      </m:r>
                      <m:r>
                        <m:rPr>
                          <m:nor/>
                        </m:rPr>
                        <a:rPr lang="en-US" sz="1800" smtClean="0">
                          <a:effectLst/>
                          <a:latin typeface="Cambria Math" panose="02040503050406030204" pitchFamily="18" charset="0"/>
                          <a:ea typeface="Arial Unicode MS"/>
                        </a:rPr>
                        <m:t> </m:t>
                      </m:r>
                      <m:r>
                        <m:rPr>
                          <m:nor/>
                        </m:rPr>
                        <a:rPr lang="en-US" sz="1800" smtClean="0">
                          <a:effectLst/>
                          <a:latin typeface="Cambria Math" panose="02040503050406030204" pitchFamily="18" charset="0"/>
                          <a:ea typeface="Arial Unicode MS"/>
                        </a:rPr>
                        <m:t>Similarity</m:t>
                      </m:r>
                      <m:r>
                        <a:rPr lang="en-US" sz="1800" i="1">
                          <a:effectLst/>
                          <a:latin typeface="Cambria Math" panose="02040503050406030204" pitchFamily="18" charset="0"/>
                          <a:ea typeface="Arial Unicode MS"/>
                        </a:rPr>
                        <m:t>=</m:t>
                      </m:r>
                      <m:f>
                        <m:fPr>
                          <m:ctrlPr>
                            <a:rPr lang="en-IN" sz="1800" i="1">
                              <a:effectLst/>
                              <a:latin typeface="Cambria Math" panose="02040503050406030204" pitchFamily="18" charset="0"/>
                              <a:ea typeface="Arial Unicode MS"/>
                            </a:rPr>
                          </m:ctrlPr>
                        </m:fPr>
                        <m:num>
                          <m:r>
                            <a:rPr lang="en-US" sz="1800" i="1">
                              <a:effectLst/>
                              <a:latin typeface="Cambria Math" panose="02040503050406030204" pitchFamily="18" charset="0"/>
                              <a:ea typeface="Arial Unicode MS"/>
                            </a:rPr>
                            <m:t>1</m:t>
                          </m:r>
                        </m:num>
                        <m:den>
                          <m:r>
                            <a:rPr lang="en-US" sz="1800" i="1">
                              <a:effectLst/>
                              <a:latin typeface="Cambria Math" panose="02040503050406030204" pitchFamily="18" charset="0"/>
                              <a:ea typeface="Arial Unicode MS"/>
                            </a:rPr>
                            <m:t>𝑇</m:t>
                          </m:r>
                        </m:den>
                      </m:f>
                      <m:nary>
                        <m:naryPr>
                          <m:chr m:val="∑"/>
                          <m:ctrlPr>
                            <a:rPr lang="en-IN" sz="1800" i="1" smtClean="0">
                              <a:effectLst/>
                              <a:latin typeface="Cambria Math" panose="02040503050406030204" pitchFamily="18" charset="0"/>
                              <a:ea typeface="Arial Unicode MS"/>
                            </a:rPr>
                          </m:ctrlPr>
                        </m:naryPr>
                        <m:sub>
                          <m:r>
                            <a:rPr lang="en-US" sz="1800" i="1">
                              <a:effectLst/>
                              <a:latin typeface="Cambria Math" panose="02040503050406030204" pitchFamily="18" charset="0"/>
                              <a:ea typeface="Arial Unicode MS"/>
                            </a:rPr>
                            <m:t>𝑡</m:t>
                          </m:r>
                          <m:r>
                            <a:rPr lang="en-US" sz="1800" i="1">
                              <a:effectLst/>
                              <a:latin typeface="Cambria Math" panose="02040503050406030204" pitchFamily="18" charset="0"/>
                              <a:ea typeface="Arial Unicode MS"/>
                            </a:rPr>
                            <m:t>=1</m:t>
                          </m:r>
                        </m:sub>
                        <m:sup>
                          <m:r>
                            <a:rPr lang="en-US" sz="1800" i="1">
                              <a:effectLst/>
                              <a:latin typeface="Cambria Math" panose="02040503050406030204" pitchFamily="18" charset="0"/>
                              <a:ea typeface="Arial Unicode MS"/>
                            </a:rPr>
                            <m:t>𝑇</m:t>
                          </m:r>
                        </m:sup>
                        <m:e>
                          <m:sSub>
                            <m:sSubPr>
                              <m:ctrlPr>
                                <a:rPr lang="en-IN" i="1">
                                  <a:latin typeface="Cambria Math" panose="02040503050406030204" pitchFamily="18" charset="0"/>
                                  <a:ea typeface="Arial Unicode MS"/>
                                </a:rPr>
                              </m:ctrlPr>
                            </m:sSubPr>
                            <m:e>
                              <m:r>
                                <a:rPr lang="en-IN" b="0" i="1" smtClean="0">
                                  <a:latin typeface="Cambria Math" panose="02040503050406030204" pitchFamily="18" charset="0"/>
                                  <a:ea typeface="Arial Unicode MS"/>
                                </a:rPr>
                                <m:t>𝑟</m:t>
                              </m:r>
                            </m:e>
                            <m:sub>
                              <m:r>
                                <a:rPr lang="en-IN" b="0" i="1" smtClean="0">
                                  <a:latin typeface="Cambria Math" panose="02040503050406030204" pitchFamily="18" charset="0"/>
                                  <a:ea typeface="Arial Unicode MS"/>
                                </a:rPr>
                                <m:t>𝑡</m:t>
                              </m:r>
                            </m:sub>
                          </m:sSub>
                          <m:r>
                            <m:rPr>
                              <m:nor/>
                            </m:rPr>
                            <a:rPr lang="en-IN"/>
                            <m:t>​</m:t>
                          </m:r>
                        </m:e>
                      </m:nary>
                      <m:func>
                        <m:funcPr>
                          <m:ctrlPr>
                            <a:rPr lang="en-IN" sz="1800" i="1">
                              <a:effectLst/>
                              <a:latin typeface="Cambria Math" panose="02040503050406030204" pitchFamily="18" charset="0"/>
                              <a:ea typeface="Arial Unicode MS"/>
                            </a:rPr>
                          </m:ctrlPr>
                        </m:funcPr>
                        <m:fName>
                          <m:r>
                            <m:rPr>
                              <m:sty m:val="p"/>
                            </m:rPr>
                            <a:rPr lang="en-US" sz="1800">
                              <a:effectLst/>
                              <a:latin typeface="Cambria Math" panose="02040503050406030204" pitchFamily="18" charset="0"/>
                              <a:ea typeface="Arial Unicode MS"/>
                            </a:rPr>
                            <m:t>cos</m:t>
                          </m:r>
                        </m:fName>
                        <m:e>
                          <m:d>
                            <m:dPr>
                              <m:ctrlPr>
                                <a:rPr lang="en-IN" sz="1800" i="1">
                                  <a:effectLst/>
                                  <a:latin typeface="Cambria Math" panose="02040503050406030204" pitchFamily="18" charset="0"/>
                                  <a:ea typeface="Arial Unicode MS"/>
                                </a:rPr>
                              </m:ctrlPr>
                            </m:dPr>
                            <m:e>
                              <m:sSub>
                                <m:sSubPr>
                                  <m:ctrlPr>
                                    <a:rPr lang="en-IN" sz="1800" i="1">
                                      <a:effectLst/>
                                      <a:latin typeface="Cambria Math" panose="02040503050406030204" pitchFamily="18" charset="0"/>
                                      <a:ea typeface="Arial Unicode MS"/>
                                    </a:rPr>
                                  </m:ctrlPr>
                                </m:sSubPr>
                                <m:e>
                                  <m:r>
                                    <m:rPr>
                                      <m:sty m:val="p"/>
                                    </m:rPr>
                                    <a:rPr lang="en-US" sz="1800">
                                      <a:effectLst/>
                                      <a:latin typeface="Cambria Math" panose="02040503050406030204" pitchFamily="18" charset="0"/>
                                      <a:ea typeface="Arial Unicode MS"/>
                                    </a:rPr>
                                    <m:t>θ</m:t>
                                  </m:r>
                                </m:e>
                                <m:sub>
                                  <m:r>
                                    <a:rPr lang="en-US" sz="1800" i="1">
                                      <a:effectLst/>
                                      <a:latin typeface="Cambria Math" panose="02040503050406030204" pitchFamily="18" charset="0"/>
                                      <a:ea typeface="Arial Unicode MS"/>
                                    </a:rPr>
                                    <m:t>𝑡</m:t>
                                  </m:r>
                                </m:sub>
                              </m:sSub>
                            </m:e>
                          </m:d>
                        </m:e>
                      </m:func>
                    </m:oMath>
                  </m:oMathPara>
                </a14:m>
                <a:endParaRPr lang="en-IN" sz="1800" dirty="0">
                  <a:effectLst/>
                  <a:latin typeface="Times New Roman" panose="02020603050405020304" pitchFamily="18" charset="0"/>
                  <a:ea typeface="Arial Unicode MS"/>
                </a:endParaRPr>
              </a:p>
            </p:txBody>
          </p:sp>
        </mc:Choice>
        <mc:Fallback>
          <p:sp>
            <p:nvSpPr>
              <p:cNvPr id="7" name="TextBox 6">
                <a:extLst>
                  <a:ext uri="{FF2B5EF4-FFF2-40B4-BE49-F238E27FC236}">
                    <a16:creationId xmlns:a16="http://schemas.microsoft.com/office/drawing/2014/main" id="{0240066F-260E-4883-80E5-BEBABFF20001}"/>
                  </a:ext>
                </a:extLst>
              </p:cNvPr>
              <p:cNvSpPr txBox="1">
                <a:spLocks noRot="1" noChangeAspect="1" noMove="1" noResize="1" noEditPoints="1" noAdjustHandles="1" noChangeArrowheads="1" noChangeShapeType="1" noTextEdit="1"/>
              </p:cNvSpPr>
              <p:nvPr/>
            </p:nvSpPr>
            <p:spPr>
              <a:xfrm>
                <a:off x="5628000" y="2941180"/>
                <a:ext cx="6094476" cy="87120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99CF356-0064-4F1A-AF5C-F80B6A53FFED}"/>
                  </a:ext>
                </a:extLst>
              </p:cNvPr>
              <p:cNvSpPr txBox="1"/>
              <p:nvPr/>
            </p:nvSpPr>
            <p:spPr>
              <a:xfrm>
                <a:off x="-466476" y="4604141"/>
                <a:ext cx="6094476" cy="871201"/>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m:rPr>
                          <m:nor/>
                        </m:rPr>
                        <a:rPr lang="en-US" sz="1800" smtClean="0">
                          <a:effectLst/>
                          <a:latin typeface="Cambria Math" panose="02040503050406030204" pitchFamily="18" charset="0"/>
                          <a:ea typeface="Arial Unicode MS"/>
                        </a:rPr>
                        <m:t>STOI</m:t>
                      </m:r>
                      <m:r>
                        <a:rPr lang="en-US" sz="1800" i="1">
                          <a:effectLst/>
                          <a:latin typeface="Cambria Math" panose="02040503050406030204" pitchFamily="18" charset="0"/>
                          <a:ea typeface="Arial Unicode MS"/>
                        </a:rPr>
                        <m:t>=</m:t>
                      </m:r>
                      <m:f>
                        <m:fPr>
                          <m:ctrlPr>
                            <a:rPr lang="en-IN" sz="1800" i="1">
                              <a:effectLst/>
                              <a:latin typeface="Cambria Math" panose="02040503050406030204" pitchFamily="18" charset="0"/>
                              <a:ea typeface="Arial Unicode MS"/>
                            </a:rPr>
                          </m:ctrlPr>
                        </m:fPr>
                        <m:num>
                          <m:r>
                            <a:rPr lang="en-US" sz="1800" i="1">
                              <a:effectLst/>
                              <a:latin typeface="Cambria Math" panose="02040503050406030204" pitchFamily="18" charset="0"/>
                              <a:ea typeface="Arial Unicode MS"/>
                            </a:rPr>
                            <m:t>1</m:t>
                          </m:r>
                        </m:num>
                        <m:den>
                          <m:r>
                            <a:rPr lang="en-US" sz="1800" i="1">
                              <a:effectLst/>
                              <a:latin typeface="Cambria Math" panose="02040503050406030204" pitchFamily="18" charset="0"/>
                              <a:ea typeface="Arial Unicode MS"/>
                            </a:rPr>
                            <m:t>𝑁</m:t>
                          </m:r>
                        </m:den>
                      </m:f>
                      <m:nary>
                        <m:naryPr>
                          <m:chr m:val="∑"/>
                          <m:ctrlPr>
                            <a:rPr lang="en-IN" sz="1800" i="1">
                              <a:effectLst/>
                              <a:latin typeface="Cambria Math" panose="02040503050406030204" pitchFamily="18" charset="0"/>
                              <a:ea typeface="Arial Unicode MS"/>
                            </a:rPr>
                          </m:ctrlPr>
                        </m:naryPr>
                        <m:sub>
                          <m:r>
                            <a:rPr lang="en-US" sz="1800" i="1">
                              <a:effectLst/>
                              <a:latin typeface="Cambria Math" panose="02040503050406030204" pitchFamily="18" charset="0"/>
                              <a:ea typeface="Arial Unicode MS"/>
                            </a:rPr>
                            <m:t>𝑛</m:t>
                          </m:r>
                          <m:r>
                            <a:rPr lang="en-US" sz="1800" i="1">
                              <a:effectLst/>
                              <a:latin typeface="Cambria Math" panose="02040503050406030204" pitchFamily="18" charset="0"/>
                              <a:ea typeface="Arial Unicode MS"/>
                            </a:rPr>
                            <m:t>=1</m:t>
                          </m:r>
                        </m:sub>
                        <m:sup>
                          <m:r>
                            <a:rPr lang="en-US" sz="1800" i="1">
                              <a:effectLst/>
                              <a:latin typeface="Cambria Math" panose="02040503050406030204" pitchFamily="18" charset="0"/>
                              <a:ea typeface="Arial Unicode MS"/>
                            </a:rPr>
                            <m:t>𝑁</m:t>
                          </m:r>
                        </m:sup>
                        <m:e>
                          <m:f>
                            <m:fPr>
                              <m:ctrlPr>
                                <a:rPr lang="en-IN" sz="1800" i="1">
                                  <a:effectLst/>
                                  <a:latin typeface="Cambria Math" panose="02040503050406030204" pitchFamily="18" charset="0"/>
                                  <a:ea typeface="Arial Unicode MS"/>
                                </a:rPr>
                              </m:ctrlPr>
                            </m:fPr>
                            <m:num>
                              <m:nary>
                                <m:naryPr>
                                  <m:chr m:val="∑"/>
                                  <m:supHide m:val="on"/>
                                  <m:ctrlPr>
                                    <a:rPr lang="en-IN" sz="1800" i="1">
                                      <a:effectLst/>
                                      <a:latin typeface="Cambria Math" panose="02040503050406030204" pitchFamily="18" charset="0"/>
                                      <a:ea typeface="Arial Unicode MS"/>
                                    </a:rPr>
                                  </m:ctrlPr>
                                </m:naryPr>
                                <m:sub>
                                  <m:r>
                                    <a:rPr lang="en-US" sz="1800" i="1">
                                      <a:effectLst/>
                                      <a:latin typeface="Cambria Math" panose="02040503050406030204" pitchFamily="18" charset="0"/>
                                      <a:ea typeface="Arial Unicode MS"/>
                                    </a:rPr>
                                    <m:t>𝑡</m:t>
                                  </m:r>
                                </m:sub>
                                <m:sup/>
                                <m:e>
                                  <m:sSub>
                                    <m:sSubPr>
                                      <m:ctrlPr>
                                        <a:rPr lang="en-IN" sz="1800" i="1">
                                          <a:effectLst/>
                                          <a:latin typeface="Cambria Math" panose="02040503050406030204" pitchFamily="18" charset="0"/>
                                          <a:ea typeface="Arial Unicode MS"/>
                                        </a:rPr>
                                      </m:ctrlPr>
                                    </m:sSubPr>
                                    <m:e>
                                      <m:r>
                                        <a:rPr lang="en-US" sz="1800" i="1">
                                          <a:effectLst/>
                                          <a:latin typeface="Cambria Math" panose="02040503050406030204" pitchFamily="18" charset="0"/>
                                          <a:ea typeface="Arial Unicode MS"/>
                                        </a:rPr>
                                        <m:t>𝑋</m:t>
                                      </m:r>
                                    </m:e>
                                    <m:sub>
                                      <m:r>
                                        <a:rPr lang="en-US" sz="1800" i="1">
                                          <a:effectLst/>
                                          <a:latin typeface="Cambria Math" panose="02040503050406030204" pitchFamily="18" charset="0"/>
                                          <a:ea typeface="Arial Unicode MS"/>
                                        </a:rPr>
                                        <m:t>𝑡</m:t>
                                      </m:r>
                                    </m:sub>
                                  </m:sSub>
                                  <m:sSub>
                                    <m:sSubPr>
                                      <m:ctrlPr>
                                        <a:rPr lang="en-IN" sz="1800" i="1">
                                          <a:effectLst/>
                                          <a:latin typeface="Cambria Math" panose="02040503050406030204" pitchFamily="18" charset="0"/>
                                          <a:ea typeface="Arial Unicode MS"/>
                                        </a:rPr>
                                      </m:ctrlPr>
                                    </m:sSubPr>
                                    <m:e>
                                      <m:r>
                                        <a:rPr lang="en-US" sz="1800" i="1">
                                          <a:effectLst/>
                                          <a:latin typeface="Cambria Math" panose="02040503050406030204" pitchFamily="18" charset="0"/>
                                          <a:ea typeface="Arial Unicode MS"/>
                                        </a:rPr>
                                        <m:t>𝑌</m:t>
                                      </m:r>
                                    </m:e>
                                    <m:sub>
                                      <m:r>
                                        <a:rPr lang="en-US" sz="1800" i="1">
                                          <a:effectLst/>
                                          <a:latin typeface="Cambria Math" panose="02040503050406030204" pitchFamily="18" charset="0"/>
                                          <a:ea typeface="Arial Unicode MS"/>
                                        </a:rPr>
                                        <m:t>𝑡</m:t>
                                      </m:r>
                                    </m:sub>
                                  </m:sSub>
                                </m:e>
                              </m:nary>
                            </m:num>
                            <m:den>
                              <m:rad>
                                <m:radPr>
                                  <m:degHide m:val="on"/>
                                  <m:ctrlPr>
                                    <a:rPr lang="en-IN" sz="1800" i="1">
                                      <a:effectLst/>
                                      <a:latin typeface="Cambria Math" panose="02040503050406030204" pitchFamily="18" charset="0"/>
                                      <a:ea typeface="Arial Unicode MS"/>
                                    </a:rPr>
                                  </m:ctrlPr>
                                </m:radPr>
                                <m:deg/>
                                <m:e>
                                  <m:nary>
                                    <m:naryPr>
                                      <m:chr m:val="∑"/>
                                      <m:supHide m:val="on"/>
                                      <m:ctrlPr>
                                        <a:rPr lang="en-IN" sz="1800" i="1">
                                          <a:effectLst/>
                                          <a:latin typeface="Cambria Math" panose="02040503050406030204" pitchFamily="18" charset="0"/>
                                          <a:ea typeface="Arial Unicode MS"/>
                                        </a:rPr>
                                      </m:ctrlPr>
                                    </m:naryPr>
                                    <m:sub>
                                      <m:r>
                                        <a:rPr lang="en-US" sz="1800" i="1">
                                          <a:effectLst/>
                                          <a:latin typeface="Cambria Math" panose="02040503050406030204" pitchFamily="18" charset="0"/>
                                          <a:ea typeface="Arial Unicode MS"/>
                                        </a:rPr>
                                        <m:t>𝑡</m:t>
                                      </m:r>
                                    </m:sub>
                                    <m:sup/>
                                    <m:e>
                                      <m:sSubSup>
                                        <m:sSubSupPr>
                                          <m:ctrlPr>
                                            <a:rPr lang="en-IN" sz="1800" i="1">
                                              <a:effectLst/>
                                              <a:latin typeface="Cambria Math" panose="02040503050406030204" pitchFamily="18" charset="0"/>
                                              <a:ea typeface="Arial Unicode MS"/>
                                            </a:rPr>
                                          </m:ctrlPr>
                                        </m:sSubSupPr>
                                        <m:e>
                                          <m:r>
                                            <a:rPr lang="en-US" sz="1800" i="1">
                                              <a:effectLst/>
                                              <a:latin typeface="Cambria Math" panose="02040503050406030204" pitchFamily="18" charset="0"/>
                                              <a:ea typeface="Arial Unicode MS"/>
                                            </a:rPr>
                                            <m:t>𝑋</m:t>
                                          </m:r>
                                        </m:e>
                                        <m:sub>
                                          <m:r>
                                            <a:rPr lang="en-US" sz="1800" i="1">
                                              <a:effectLst/>
                                              <a:latin typeface="Cambria Math" panose="02040503050406030204" pitchFamily="18" charset="0"/>
                                              <a:ea typeface="Arial Unicode MS"/>
                                            </a:rPr>
                                            <m:t>𝑡</m:t>
                                          </m:r>
                                        </m:sub>
                                        <m:sup>
                                          <m:r>
                                            <a:rPr lang="en-US" sz="1800" i="1">
                                              <a:effectLst/>
                                              <a:latin typeface="Cambria Math" panose="02040503050406030204" pitchFamily="18" charset="0"/>
                                              <a:ea typeface="Arial Unicode MS"/>
                                            </a:rPr>
                                            <m:t>2</m:t>
                                          </m:r>
                                        </m:sup>
                                      </m:sSubSup>
                                    </m:e>
                                  </m:nary>
                                </m:e>
                              </m:rad>
                              <m:rad>
                                <m:radPr>
                                  <m:degHide m:val="on"/>
                                  <m:ctrlPr>
                                    <a:rPr lang="en-IN" sz="1800" i="1">
                                      <a:effectLst/>
                                      <a:latin typeface="Cambria Math" panose="02040503050406030204" pitchFamily="18" charset="0"/>
                                      <a:ea typeface="Arial Unicode MS"/>
                                    </a:rPr>
                                  </m:ctrlPr>
                                </m:radPr>
                                <m:deg/>
                                <m:e>
                                  <m:nary>
                                    <m:naryPr>
                                      <m:chr m:val="∑"/>
                                      <m:supHide m:val="on"/>
                                      <m:ctrlPr>
                                        <a:rPr lang="en-IN" sz="1800" i="1">
                                          <a:effectLst/>
                                          <a:latin typeface="Cambria Math" panose="02040503050406030204" pitchFamily="18" charset="0"/>
                                          <a:ea typeface="Arial Unicode MS"/>
                                        </a:rPr>
                                      </m:ctrlPr>
                                    </m:naryPr>
                                    <m:sub>
                                      <m:r>
                                        <a:rPr lang="en-US" sz="1800" i="1">
                                          <a:effectLst/>
                                          <a:latin typeface="Cambria Math" panose="02040503050406030204" pitchFamily="18" charset="0"/>
                                          <a:ea typeface="Arial Unicode MS"/>
                                        </a:rPr>
                                        <m:t>𝑡</m:t>
                                      </m:r>
                                    </m:sub>
                                    <m:sup/>
                                    <m:e>
                                      <m:sSubSup>
                                        <m:sSubSupPr>
                                          <m:ctrlPr>
                                            <a:rPr lang="en-IN" sz="1800" i="1">
                                              <a:effectLst/>
                                              <a:latin typeface="Cambria Math" panose="02040503050406030204" pitchFamily="18" charset="0"/>
                                              <a:ea typeface="Arial Unicode MS"/>
                                            </a:rPr>
                                          </m:ctrlPr>
                                        </m:sSubSupPr>
                                        <m:e>
                                          <m:r>
                                            <a:rPr lang="en-US" sz="1800" i="1">
                                              <a:effectLst/>
                                              <a:latin typeface="Cambria Math" panose="02040503050406030204" pitchFamily="18" charset="0"/>
                                              <a:ea typeface="Arial Unicode MS"/>
                                            </a:rPr>
                                            <m:t>𝑌</m:t>
                                          </m:r>
                                        </m:e>
                                        <m:sub>
                                          <m:r>
                                            <a:rPr lang="en-US" sz="1800" i="1">
                                              <a:effectLst/>
                                              <a:latin typeface="Cambria Math" panose="02040503050406030204" pitchFamily="18" charset="0"/>
                                              <a:ea typeface="Arial Unicode MS"/>
                                            </a:rPr>
                                            <m:t>𝑡</m:t>
                                          </m:r>
                                        </m:sub>
                                        <m:sup>
                                          <m:r>
                                            <a:rPr lang="en-US" sz="1800" i="1">
                                              <a:effectLst/>
                                              <a:latin typeface="Cambria Math" panose="02040503050406030204" pitchFamily="18" charset="0"/>
                                              <a:ea typeface="Arial Unicode MS"/>
                                            </a:rPr>
                                            <m:t>2</m:t>
                                          </m:r>
                                        </m:sup>
                                      </m:sSubSup>
                                    </m:e>
                                  </m:nary>
                                </m:e>
                              </m:rad>
                            </m:den>
                          </m:f>
                        </m:e>
                      </m:nary>
                    </m:oMath>
                  </m:oMathPara>
                </a14:m>
                <a:endParaRPr lang="en-IN" sz="1800" dirty="0">
                  <a:effectLst/>
                  <a:latin typeface="Times New Roman" panose="02020603050405020304" pitchFamily="18" charset="0"/>
                  <a:ea typeface="Arial Unicode MS"/>
                </a:endParaRPr>
              </a:p>
            </p:txBody>
          </p:sp>
        </mc:Choice>
        <mc:Fallback>
          <p:sp>
            <p:nvSpPr>
              <p:cNvPr id="9" name="TextBox 8">
                <a:extLst>
                  <a:ext uri="{FF2B5EF4-FFF2-40B4-BE49-F238E27FC236}">
                    <a16:creationId xmlns:a16="http://schemas.microsoft.com/office/drawing/2014/main" id="{E99CF356-0064-4F1A-AF5C-F80B6A53FFED}"/>
                  </a:ext>
                </a:extLst>
              </p:cNvPr>
              <p:cNvSpPr txBox="1">
                <a:spLocks noRot="1" noChangeAspect="1" noMove="1" noResize="1" noEditPoints="1" noAdjustHandles="1" noChangeArrowheads="1" noChangeShapeType="1" noTextEdit="1"/>
              </p:cNvSpPr>
              <p:nvPr/>
            </p:nvSpPr>
            <p:spPr>
              <a:xfrm>
                <a:off x="-466476" y="4604141"/>
                <a:ext cx="6094476" cy="871201"/>
              </a:xfrm>
              <a:prstGeom prst="rect">
                <a:avLst/>
              </a:prstGeom>
              <a:blipFill>
                <a:blip r:embed="rId5"/>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BDBA85D8-38EE-43B8-86F1-E399716F03B1}"/>
              </a:ext>
            </a:extLst>
          </p:cNvPr>
          <p:cNvSpPr txBox="1"/>
          <p:nvPr/>
        </p:nvSpPr>
        <p:spPr>
          <a:xfrm>
            <a:off x="5104982" y="960314"/>
            <a:ext cx="6277356" cy="1754326"/>
          </a:xfrm>
          <a:prstGeom prst="rect">
            <a:avLst/>
          </a:prstGeom>
          <a:noFill/>
        </p:spPr>
        <p:txBody>
          <a:bodyPr wrap="square">
            <a:spAutoFit/>
          </a:bodyPr>
          <a:lstStyle/>
          <a:p>
            <a:pPr algn="just"/>
            <a:r>
              <a:rPr lang="es-ES" b="1" dirty="0"/>
              <a:t>L1 Error (Absolute </a:t>
            </a:r>
            <a:r>
              <a:rPr lang="es-ES" b="1" dirty="0" err="1"/>
              <a:t>Spectral</a:t>
            </a:r>
            <a:r>
              <a:rPr lang="es-ES" b="1" dirty="0"/>
              <a:t> </a:t>
            </a:r>
            <a:r>
              <a:rPr lang="es-ES" b="1" dirty="0" err="1"/>
              <a:t>Distance</a:t>
            </a:r>
            <a:r>
              <a:rPr lang="es-ES" b="1" dirty="0"/>
              <a:t>)</a:t>
            </a:r>
          </a:p>
          <a:p>
            <a:pPr algn="just"/>
            <a:endParaRPr lang="en-US" dirty="0"/>
          </a:p>
          <a:p>
            <a:pPr algn="just"/>
            <a:r>
              <a:rPr lang="en-US" dirty="0"/>
              <a:t>L1 Error quantifies the absolute difference between the original and converted </a:t>
            </a:r>
            <a:r>
              <a:rPr lang="en-US" dirty="0" err="1"/>
              <a:t>mel</a:t>
            </a:r>
            <a:r>
              <a:rPr lang="en-US" dirty="0"/>
              <a:t>-spectrograms. Lower values indicate that the converted speech retains the essential accentual features of the target accent.</a:t>
            </a:r>
          </a:p>
        </p:txBody>
      </p:sp>
      <p:sp>
        <p:nvSpPr>
          <p:cNvPr id="13" name="TextBox 12">
            <a:extLst>
              <a:ext uri="{FF2B5EF4-FFF2-40B4-BE49-F238E27FC236}">
                <a16:creationId xmlns:a16="http://schemas.microsoft.com/office/drawing/2014/main" id="{2C6066FB-5F80-44E9-B4FC-D83AD6ACBF33}"/>
              </a:ext>
            </a:extLst>
          </p:cNvPr>
          <p:cNvSpPr txBox="1"/>
          <p:nvPr/>
        </p:nvSpPr>
        <p:spPr>
          <a:xfrm>
            <a:off x="469524" y="2500097"/>
            <a:ext cx="6277356" cy="1754326"/>
          </a:xfrm>
          <a:prstGeom prst="rect">
            <a:avLst/>
          </a:prstGeom>
          <a:noFill/>
        </p:spPr>
        <p:txBody>
          <a:bodyPr wrap="square">
            <a:spAutoFit/>
          </a:bodyPr>
          <a:lstStyle/>
          <a:p>
            <a:pPr algn="just"/>
            <a:r>
              <a:rPr lang="en-IN" b="1" dirty="0"/>
              <a:t>Prosody Similarity Score</a:t>
            </a:r>
          </a:p>
          <a:p>
            <a:pPr algn="just"/>
            <a:endParaRPr lang="en-US" dirty="0"/>
          </a:p>
          <a:p>
            <a:pPr algn="just"/>
            <a:r>
              <a:rPr lang="en-US" dirty="0"/>
              <a:t>Prosody similarity evaluates how well the intonation, stress, and rhythm of the speech are preserved after accent conversion. A higher similarity score ensures the converted speech sounds more natural.</a:t>
            </a:r>
            <a:endParaRPr lang="en-IN" dirty="0"/>
          </a:p>
        </p:txBody>
      </p:sp>
      <p:sp>
        <p:nvSpPr>
          <p:cNvPr id="15" name="TextBox 14">
            <a:extLst>
              <a:ext uri="{FF2B5EF4-FFF2-40B4-BE49-F238E27FC236}">
                <a16:creationId xmlns:a16="http://schemas.microsoft.com/office/drawing/2014/main" id="{1EDCB55C-E662-44CC-9889-98A44F4264F2}"/>
              </a:ext>
            </a:extLst>
          </p:cNvPr>
          <p:cNvSpPr txBox="1"/>
          <p:nvPr/>
        </p:nvSpPr>
        <p:spPr>
          <a:xfrm>
            <a:off x="5104982" y="4284300"/>
            <a:ext cx="6277356" cy="1754326"/>
          </a:xfrm>
          <a:prstGeom prst="rect">
            <a:avLst/>
          </a:prstGeom>
          <a:noFill/>
        </p:spPr>
        <p:txBody>
          <a:bodyPr wrap="square">
            <a:spAutoFit/>
          </a:bodyPr>
          <a:lstStyle/>
          <a:p>
            <a:pPr algn="just"/>
            <a:r>
              <a:rPr lang="en-IN" b="1" dirty="0"/>
              <a:t>Short-Time Objective Intelligibility (STOI)</a:t>
            </a:r>
          </a:p>
          <a:p>
            <a:pPr algn="just"/>
            <a:endParaRPr lang="en-US" b="1" dirty="0"/>
          </a:p>
          <a:p>
            <a:pPr algn="just"/>
            <a:r>
              <a:rPr lang="en-US" dirty="0"/>
              <a:t>STOI measures how intelligible the converted speech is after accent transformation. It checks whether the phonetic content is still recognizable and understandable, ensuring that the conversion does not degrade speech clarity.</a:t>
            </a:r>
            <a:endParaRPr lang="en-IN" dirty="0"/>
          </a:p>
        </p:txBody>
      </p:sp>
    </p:spTree>
    <p:extLst>
      <p:ext uri="{BB962C8B-B14F-4D97-AF65-F5344CB8AC3E}">
        <p14:creationId xmlns:p14="http://schemas.microsoft.com/office/powerpoint/2010/main" val="41673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A04F1-1ADF-2470-FA6B-65AC28BA9E2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3CC319A-43D3-F3A9-8C6F-6BA452A79277}"/>
              </a:ext>
            </a:extLst>
          </p:cNvPr>
          <p:cNvSpPr>
            <a:spLocks noGrp="1"/>
          </p:cNvSpPr>
          <p:nvPr>
            <p:ph type="title"/>
          </p:nvPr>
        </p:nvSpPr>
        <p:spPr>
          <a:xfrm>
            <a:off x="0" y="0"/>
            <a:ext cx="12192000" cy="897144"/>
          </a:xfrm>
        </p:spPr>
        <p:txBody>
          <a:bodyPr>
            <a:normAutofit/>
          </a:bodyPr>
          <a:lstStyle/>
          <a:p>
            <a:pPr algn="ctr"/>
            <a:r>
              <a:rPr lang="en-IN" sz="3200" dirty="0">
                <a:latin typeface="Arial"/>
                <a:cs typeface="Arial"/>
              </a:rPr>
              <a:t>OBTAINED EVALUATION METRICS</a:t>
            </a:r>
            <a:endParaRPr lang="en-US" dirty="0"/>
          </a:p>
        </p:txBody>
      </p:sp>
      <p:sp>
        <p:nvSpPr>
          <p:cNvPr id="3" name="TextBox 2">
            <a:extLst>
              <a:ext uri="{FF2B5EF4-FFF2-40B4-BE49-F238E27FC236}">
                <a16:creationId xmlns:a16="http://schemas.microsoft.com/office/drawing/2014/main" id="{59F068EA-8F44-87F4-6D66-6913E83A0086}"/>
              </a:ext>
            </a:extLst>
          </p:cNvPr>
          <p:cNvSpPr txBox="1"/>
          <p:nvPr/>
        </p:nvSpPr>
        <p:spPr>
          <a:xfrm>
            <a:off x="547779" y="1134684"/>
            <a:ext cx="1055126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a:p>
            <a:pPr algn="just"/>
            <a:endParaRPr lang="en-US"/>
          </a:p>
          <a:p>
            <a:pPr algn="just"/>
            <a:endParaRPr lang="en-US"/>
          </a:p>
          <a:p>
            <a:pPr algn="just"/>
            <a:endParaRPr lang="en-US"/>
          </a:p>
          <a:p>
            <a:pPr algn="l"/>
            <a:endParaRPr lang="en-US"/>
          </a:p>
        </p:txBody>
      </p:sp>
      <p:sp>
        <p:nvSpPr>
          <p:cNvPr id="2" name="TextBox 1">
            <a:extLst>
              <a:ext uri="{FF2B5EF4-FFF2-40B4-BE49-F238E27FC236}">
                <a16:creationId xmlns:a16="http://schemas.microsoft.com/office/drawing/2014/main" id="{482C1E2C-71D0-E6AD-B8A2-A4FB337468B9}"/>
              </a:ext>
            </a:extLst>
          </p:cNvPr>
          <p:cNvSpPr txBox="1"/>
          <p:nvPr/>
        </p:nvSpPr>
        <p:spPr>
          <a:xfrm>
            <a:off x="394607" y="1006928"/>
            <a:ext cx="10640785" cy="4585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11" name="Table 10">
            <a:extLst>
              <a:ext uri="{FF2B5EF4-FFF2-40B4-BE49-F238E27FC236}">
                <a16:creationId xmlns:a16="http://schemas.microsoft.com/office/drawing/2014/main" id="{A7096048-4AA1-3E0B-EE36-6F72F5266A8F}"/>
              </a:ext>
            </a:extLst>
          </p:cNvPr>
          <p:cNvGraphicFramePr>
            <a:graphicFrameLocks noGrp="1"/>
          </p:cNvGraphicFramePr>
          <p:nvPr>
            <p:extLst>
              <p:ext uri="{D42A27DB-BD31-4B8C-83A1-F6EECF244321}">
                <p14:modId xmlns:p14="http://schemas.microsoft.com/office/powerpoint/2010/main" val="2853861588"/>
              </p:ext>
            </p:extLst>
          </p:nvPr>
        </p:nvGraphicFramePr>
        <p:xfrm>
          <a:off x="511479" y="970767"/>
          <a:ext cx="10683724" cy="4941501"/>
        </p:xfrm>
        <a:graphic>
          <a:graphicData uri="http://schemas.openxmlformats.org/drawingml/2006/table">
            <a:tbl>
              <a:tblPr firstRow="1" bandRow="1">
                <a:tableStyleId>{21E4AEA4-8DFA-4A89-87EB-49C32662AFE0}</a:tableStyleId>
              </a:tblPr>
              <a:tblGrid>
                <a:gridCol w="2670931">
                  <a:extLst>
                    <a:ext uri="{9D8B030D-6E8A-4147-A177-3AD203B41FA5}">
                      <a16:colId xmlns:a16="http://schemas.microsoft.com/office/drawing/2014/main" val="2266881071"/>
                    </a:ext>
                  </a:extLst>
                </a:gridCol>
                <a:gridCol w="2670931">
                  <a:extLst>
                    <a:ext uri="{9D8B030D-6E8A-4147-A177-3AD203B41FA5}">
                      <a16:colId xmlns:a16="http://schemas.microsoft.com/office/drawing/2014/main" val="1972231323"/>
                    </a:ext>
                  </a:extLst>
                </a:gridCol>
                <a:gridCol w="2670931">
                  <a:extLst>
                    <a:ext uri="{9D8B030D-6E8A-4147-A177-3AD203B41FA5}">
                      <a16:colId xmlns:a16="http://schemas.microsoft.com/office/drawing/2014/main" val="1718527746"/>
                    </a:ext>
                  </a:extLst>
                </a:gridCol>
                <a:gridCol w="2670931">
                  <a:extLst>
                    <a:ext uri="{9D8B030D-6E8A-4147-A177-3AD203B41FA5}">
                      <a16:colId xmlns:a16="http://schemas.microsoft.com/office/drawing/2014/main" val="4000618468"/>
                    </a:ext>
                  </a:extLst>
                </a:gridCol>
              </a:tblGrid>
              <a:tr h="356882">
                <a:tc>
                  <a:txBody>
                    <a:bodyPr/>
                    <a:lstStyle/>
                    <a:p>
                      <a:pPr marL="0" algn="ctr" rtl="0" eaLnBrk="1" fontAlgn="t" latinLnBrk="0" hangingPunct="1">
                        <a:buNone/>
                      </a:pPr>
                      <a:r>
                        <a:rPr lang="en-IN" sz="1800" u="none" strike="noStrike" kern="1200" dirty="0">
                          <a:solidFill>
                            <a:srgbClr val="FFFFFF"/>
                          </a:solidFill>
                          <a:effectLst/>
                        </a:rPr>
                        <a:t>Metric</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FFFFFF"/>
                          </a:solidFill>
                          <a:effectLst/>
                        </a:rPr>
                        <a:t>Value</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FFFFFF"/>
                          </a:solidFill>
                          <a:effectLst/>
                        </a:rPr>
                        <a:t>Ideal Range</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FFFFFF"/>
                          </a:solidFill>
                          <a:effectLst/>
                        </a:rPr>
                        <a:t>Interpretation</a:t>
                      </a:r>
                      <a:endParaRPr lang="en-IN" sz="1800" u="none" strike="noStrike" dirty="0">
                        <a:effectLst/>
                      </a:endParaRPr>
                    </a:p>
                  </a:txBody>
                  <a:tcPr/>
                </a:tc>
                <a:extLst>
                  <a:ext uri="{0D108BD9-81ED-4DB2-BD59-A6C34878D82A}">
                    <a16:rowId xmlns:a16="http://schemas.microsoft.com/office/drawing/2014/main" val="788188821"/>
                  </a:ext>
                </a:extLst>
              </a:tr>
              <a:tr h="790239">
                <a:tc>
                  <a:txBody>
                    <a:bodyPr/>
                    <a:lstStyle/>
                    <a:p>
                      <a:pPr marL="0" algn="ctr" rtl="0" eaLnBrk="1" fontAlgn="t" latinLnBrk="0" hangingPunct="1">
                        <a:buNone/>
                      </a:pPr>
                      <a:r>
                        <a:rPr lang="en-IN" sz="1800" u="none" strike="noStrike" kern="1200" dirty="0">
                          <a:solidFill>
                            <a:srgbClr val="000000"/>
                          </a:solidFill>
                          <a:effectLst/>
                        </a:rPr>
                        <a:t>Mel Cepstral Distortion (MCD)</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10.0599</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&lt;8 preferred</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Moderate transformation accuracy</a:t>
                      </a:r>
                      <a:endParaRPr lang="en-IN" sz="1800" u="none" strike="noStrike" dirty="0">
                        <a:effectLst/>
                      </a:endParaRPr>
                    </a:p>
                  </a:txBody>
                  <a:tcPr/>
                </a:tc>
                <a:extLst>
                  <a:ext uri="{0D108BD9-81ED-4DB2-BD59-A6C34878D82A}">
                    <a16:rowId xmlns:a16="http://schemas.microsoft.com/office/drawing/2014/main" val="3188836436"/>
                  </a:ext>
                </a:extLst>
              </a:tr>
              <a:tr h="701019">
                <a:tc>
                  <a:txBody>
                    <a:bodyPr/>
                    <a:lstStyle/>
                    <a:p>
                      <a:pPr marL="0" algn="ctr" rtl="0" eaLnBrk="1" fontAlgn="t" latinLnBrk="0" hangingPunct="1">
                        <a:buNone/>
                      </a:pPr>
                      <a:r>
                        <a:rPr lang="en-IN" sz="1800" u="none" strike="noStrike" kern="1200" dirty="0">
                          <a:solidFill>
                            <a:srgbClr val="000000"/>
                          </a:solidFill>
                          <a:effectLst/>
                        </a:rPr>
                        <a:t>MFCC Distance</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10.4534</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&lt;8 preferred</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Slightly high, indicating spectral deviation</a:t>
                      </a:r>
                      <a:endParaRPr lang="en-IN" sz="1800" u="none" strike="noStrike" dirty="0">
                        <a:effectLst/>
                      </a:endParaRPr>
                    </a:p>
                  </a:txBody>
                  <a:tcPr/>
                </a:tc>
                <a:extLst>
                  <a:ext uri="{0D108BD9-81ED-4DB2-BD59-A6C34878D82A}">
                    <a16:rowId xmlns:a16="http://schemas.microsoft.com/office/drawing/2014/main" val="2842785850"/>
                  </a:ext>
                </a:extLst>
              </a:tr>
              <a:tr h="701019">
                <a:tc>
                  <a:txBody>
                    <a:bodyPr/>
                    <a:lstStyle/>
                    <a:p>
                      <a:pPr marL="0" algn="ctr" rtl="0" eaLnBrk="1" fontAlgn="t" latinLnBrk="0" hangingPunct="1">
                        <a:buNone/>
                      </a:pPr>
                      <a:r>
                        <a:rPr lang="en-IN" sz="1800" u="none" strike="noStrike" kern="1200" dirty="0">
                          <a:solidFill>
                            <a:srgbClr val="000000"/>
                          </a:solidFill>
                          <a:effectLst/>
                        </a:rPr>
                        <a:t>Mel Spectrogram Pearson Correlation</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0.9952</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Closer to 1 is better</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Excellent spectral preservation</a:t>
                      </a:r>
                      <a:endParaRPr lang="en-IN" sz="1800" u="none" strike="noStrike" dirty="0">
                        <a:effectLst/>
                      </a:endParaRPr>
                    </a:p>
                  </a:txBody>
                  <a:tcPr/>
                </a:tc>
                <a:extLst>
                  <a:ext uri="{0D108BD9-81ED-4DB2-BD59-A6C34878D82A}">
                    <a16:rowId xmlns:a16="http://schemas.microsoft.com/office/drawing/2014/main" val="2720122271"/>
                  </a:ext>
                </a:extLst>
              </a:tr>
              <a:tr h="892206">
                <a:tc>
                  <a:txBody>
                    <a:bodyPr/>
                    <a:lstStyle/>
                    <a:p>
                      <a:pPr marL="0" algn="ctr" rtl="0" eaLnBrk="1" fontAlgn="t" latinLnBrk="0" hangingPunct="1">
                        <a:buNone/>
                      </a:pPr>
                      <a:r>
                        <a:rPr lang="en-IN" sz="1800" u="none" strike="noStrike" kern="1200" dirty="0">
                          <a:solidFill>
                            <a:srgbClr val="000000"/>
                          </a:solidFill>
                          <a:effectLst/>
                        </a:rPr>
                        <a:t>L1 Error</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1.4679</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&lt;1.5 preferred</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Low spectral difference, indicating good conversion</a:t>
                      </a:r>
                      <a:endParaRPr lang="en-IN" sz="1800" u="none" strike="noStrike" dirty="0">
                        <a:effectLst/>
                      </a:endParaRPr>
                    </a:p>
                  </a:txBody>
                  <a:tcPr/>
                </a:tc>
                <a:extLst>
                  <a:ext uri="{0D108BD9-81ED-4DB2-BD59-A6C34878D82A}">
                    <a16:rowId xmlns:a16="http://schemas.microsoft.com/office/drawing/2014/main" val="3872396742"/>
                  </a:ext>
                </a:extLst>
              </a:tr>
              <a:tr h="790239">
                <a:tc>
                  <a:txBody>
                    <a:bodyPr/>
                    <a:lstStyle/>
                    <a:p>
                      <a:pPr marL="0" algn="ctr" rtl="0" eaLnBrk="1" fontAlgn="t" latinLnBrk="0" hangingPunct="1">
                        <a:buNone/>
                      </a:pPr>
                      <a:r>
                        <a:rPr lang="en-IN" sz="1800" u="none" strike="noStrike" kern="1200" dirty="0">
                          <a:solidFill>
                            <a:srgbClr val="000000"/>
                          </a:solidFill>
                          <a:effectLst/>
                        </a:rPr>
                        <a:t>Prosody Similarity</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0.8888</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&gt;0.8 is good</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Good preservation of pitch, stress, and rhythm</a:t>
                      </a:r>
                      <a:endParaRPr lang="en-IN" sz="1800" u="none" strike="noStrike" dirty="0">
                        <a:effectLst/>
                      </a:endParaRPr>
                    </a:p>
                  </a:txBody>
                  <a:tcPr/>
                </a:tc>
                <a:extLst>
                  <a:ext uri="{0D108BD9-81ED-4DB2-BD59-A6C34878D82A}">
                    <a16:rowId xmlns:a16="http://schemas.microsoft.com/office/drawing/2014/main" val="3115813788"/>
                  </a:ext>
                </a:extLst>
              </a:tr>
              <a:tr h="701019">
                <a:tc>
                  <a:txBody>
                    <a:bodyPr/>
                    <a:lstStyle/>
                    <a:p>
                      <a:pPr marL="0" algn="ctr" rtl="0" eaLnBrk="1" fontAlgn="t" latinLnBrk="0" hangingPunct="1">
                        <a:buNone/>
                      </a:pPr>
                      <a:r>
                        <a:rPr lang="en-IN" sz="1800" u="none" strike="noStrike" kern="1200" dirty="0">
                          <a:solidFill>
                            <a:srgbClr val="000000"/>
                          </a:solidFill>
                          <a:effectLst/>
                        </a:rPr>
                        <a:t>STOI (Intelligibility)</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0.7361</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&gt;0.7 is good</a:t>
                      </a:r>
                      <a:endParaRPr lang="en-IN" sz="1800" u="none" strike="noStrike" dirty="0">
                        <a:effectLst/>
                      </a:endParaRPr>
                    </a:p>
                  </a:txBody>
                  <a:tcPr/>
                </a:tc>
                <a:tc>
                  <a:txBody>
                    <a:bodyPr/>
                    <a:lstStyle/>
                    <a:p>
                      <a:pPr marL="0" algn="ctr" rtl="0" eaLnBrk="1" fontAlgn="t" latinLnBrk="0" hangingPunct="1">
                        <a:buNone/>
                      </a:pPr>
                      <a:r>
                        <a:rPr lang="en-IN" sz="1800" u="none" strike="noStrike" kern="1200" dirty="0">
                          <a:solidFill>
                            <a:srgbClr val="000000"/>
                          </a:solidFill>
                          <a:effectLst/>
                        </a:rPr>
                        <a:t>Fairly intelligible, but could be improved</a:t>
                      </a:r>
                      <a:endParaRPr lang="en-IN" sz="1800" u="none" strike="noStrike" dirty="0">
                        <a:effectLst/>
                      </a:endParaRPr>
                    </a:p>
                  </a:txBody>
                  <a:tcPr/>
                </a:tc>
                <a:extLst>
                  <a:ext uri="{0D108BD9-81ED-4DB2-BD59-A6C34878D82A}">
                    <a16:rowId xmlns:a16="http://schemas.microsoft.com/office/drawing/2014/main" val="17918173"/>
                  </a:ext>
                </a:extLst>
              </a:tr>
            </a:tbl>
          </a:graphicData>
        </a:graphic>
      </p:graphicFrame>
    </p:spTree>
    <p:extLst>
      <p:ext uri="{BB962C8B-B14F-4D97-AF65-F5344CB8AC3E}">
        <p14:creationId xmlns:p14="http://schemas.microsoft.com/office/powerpoint/2010/main" val="295220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662D6-A47D-93E6-D4BA-C9F8BA98AD9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E5504B9-9E80-5B9B-D380-B26B864104D8}"/>
              </a:ext>
            </a:extLst>
          </p:cNvPr>
          <p:cNvSpPr>
            <a:spLocks noGrp="1"/>
          </p:cNvSpPr>
          <p:nvPr>
            <p:ph type="title"/>
          </p:nvPr>
        </p:nvSpPr>
        <p:spPr>
          <a:xfrm>
            <a:off x="0" y="0"/>
            <a:ext cx="12192000" cy="385516"/>
          </a:xfrm>
        </p:spPr>
        <p:txBody>
          <a:bodyPr>
            <a:normAutofit fontScale="90000"/>
          </a:bodyPr>
          <a:lstStyle/>
          <a:p>
            <a:pPr algn="ctr"/>
            <a:r>
              <a:rPr lang="en-IN" sz="3600">
                <a:latin typeface="Arial"/>
                <a:cs typeface="Arial"/>
              </a:rPr>
              <a:t>RESULTS AND DISCUSSION</a:t>
            </a:r>
            <a:endParaRPr lang="en-IN" sz="3600" err="1"/>
          </a:p>
        </p:txBody>
      </p:sp>
      <p:sp>
        <p:nvSpPr>
          <p:cNvPr id="3" name="TextBox 2">
            <a:extLst>
              <a:ext uri="{FF2B5EF4-FFF2-40B4-BE49-F238E27FC236}">
                <a16:creationId xmlns:a16="http://schemas.microsoft.com/office/drawing/2014/main" id="{08965D8E-5E61-EB63-4FEC-CECB9704B10F}"/>
              </a:ext>
            </a:extLst>
          </p:cNvPr>
          <p:cNvSpPr txBox="1"/>
          <p:nvPr/>
        </p:nvSpPr>
        <p:spPr>
          <a:xfrm>
            <a:off x="192991" y="1055021"/>
            <a:ext cx="109876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p>
        </p:txBody>
      </p:sp>
      <p:pic>
        <p:nvPicPr>
          <p:cNvPr id="4" name="Picture 3" descr="A close-up of a colorful image&#10;&#10;AI-generated content may be incorrect.">
            <a:extLst>
              <a:ext uri="{FF2B5EF4-FFF2-40B4-BE49-F238E27FC236}">
                <a16:creationId xmlns:a16="http://schemas.microsoft.com/office/drawing/2014/main" id="{5ABE1751-492A-9C5B-780D-4FC079B2989B}"/>
              </a:ext>
            </a:extLst>
          </p:cNvPr>
          <p:cNvPicPr>
            <a:picLocks noChangeAspect="1"/>
          </p:cNvPicPr>
          <p:nvPr/>
        </p:nvPicPr>
        <p:blipFill>
          <a:blip r:embed="rId2"/>
          <a:stretch>
            <a:fillRect/>
          </a:stretch>
        </p:blipFill>
        <p:spPr>
          <a:xfrm>
            <a:off x="193254" y="380393"/>
            <a:ext cx="6334962" cy="3043617"/>
          </a:xfrm>
          <a:prstGeom prst="rect">
            <a:avLst/>
          </a:prstGeom>
        </p:spPr>
      </p:pic>
      <p:pic>
        <p:nvPicPr>
          <p:cNvPr id="9" name="Picture 8" descr="A close-up of a infrared image">
            <a:extLst>
              <a:ext uri="{FF2B5EF4-FFF2-40B4-BE49-F238E27FC236}">
                <a16:creationId xmlns:a16="http://schemas.microsoft.com/office/drawing/2014/main" id="{4C7EAF38-369A-037C-7875-37D52D041AFA}"/>
              </a:ext>
            </a:extLst>
          </p:cNvPr>
          <p:cNvPicPr>
            <a:picLocks noChangeAspect="1"/>
          </p:cNvPicPr>
          <p:nvPr/>
        </p:nvPicPr>
        <p:blipFill>
          <a:blip r:embed="rId3"/>
          <a:stretch>
            <a:fillRect/>
          </a:stretch>
        </p:blipFill>
        <p:spPr>
          <a:xfrm>
            <a:off x="4963552" y="3189877"/>
            <a:ext cx="6326166" cy="2942143"/>
          </a:xfrm>
          <a:prstGeom prst="rect">
            <a:avLst/>
          </a:prstGeom>
        </p:spPr>
      </p:pic>
      <p:sp>
        <p:nvSpPr>
          <p:cNvPr id="10" name="TextBox 9">
            <a:extLst>
              <a:ext uri="{FF2B5EF4-FFF2-40B4-BE49-F238E27FC236}">
                <a16:creationId xmlns:a16="http://schemas.microsoft.com/office/drawing/2014/main" id="{766BD2C9-44B9-C72F-6F2F-7474C4AA00B5}"/>
              </a:ext>
            </a:extLst>
          </p:cNvPr>
          <p:cNvSpPr txBox="1"/>
          <p:nvPr/>
        </p:nvSpPr>
        <p:spPr>
          <a:xfrm>
            <a:off x="7088016" y="1542453"/>
            <a:ext cx="46400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Figure</a:t>
            </a:r>
            <a:r>
              <a:rPr lang="en-US" dirty="0"/>
              <a:t>: Input Indian Mel Spectrogram</a:t>
            </a:r>
          </a:p>
        </p:txBody>
      </p:sp>
      <p:sp>
        <p:nvSpPr>
          <p:cNvPr id="11" name="TextBox 10">
            <a:extLst>
              <a:ext uri="{FF2B5EF4-FFF2-40B4-BE49-F238E27FC236}">
                <a16:creationId xmlns:a16="http://schemas.microsoft.com/office/drawing/2014/main" id="{DA76AD4E-8DB9-8460-33AD-BB7BB67E57E7}"/>
              </a:ext>
            </a:extLst>
          </p:cNvPr>
          <p:cNvSpPr txBox="1"/>
          <p:nvPr/>
        </p:nvSpPr>
        <p:spPr>
          <a:xfrm>
            <a:off x="486426" y="4473879"/>
            <a:ext cx="46221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Figure</a:t>
            </a:r>
            <a:r>
              <a:rPr lang="en-US" dirty="0"/>
              <a:t>: Converted American Mel Spectrogram​</a:t>
            </a:r>
          </a:p>
        </p:txBody>
      </p:sp>
    </p:spTree>
    <p:extLst>
      <p:ext uri="{BB962C8B-B14F-4D97-AF65-F5344CB8AC3E}">
        <p14:creationId xmlns:p14="http://schemas.microsoft.com/office/powerpoint/2010/main" val="2117416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69FDC-62D3-3497-CBB7-FBE9C08FB42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2F4A192-CE3E-A5EC-DE44-EBD1C9153100}"/>
              </a:ext>
            </a:extLst>
          </p:cNvPr>
          <p:cNvSpPr>
            <a:spLocks noGrp="1"/>
          </p:cNvSpPr>
          <p:nvPr>
            <p:ph type="title"/>
          </p:nvPr>
        </p:nvSpPr>
        <p:spPr>
          <a:xfrm>
            <a:off x="0" y="0"/>
            <a:ext cx="12192000" cy="472602"/>
          </a:xfrm>
        </p:spPr>
        <p:txBody>
          <a:bodyPr>
            <a:normAutofit fontScale="90000"/>
          </a:bodyPr>
          <a:lstStyle/>
          <a:p>
            <a:pPr algn="ctr"/>
            <a:r>
              <a:rPr lang="en-IN" sz="3600" dirty="0">
                <a:latin typeface="Arial"/>
                <a:cs typeface="Arial"/>
              </a:rPr>
              <a:t>RESULTS AND DISCUSSION</a:t>
            </a:r>
            <a:endParaRPr lang="en-US" dirty="0"/>
          </a:p>
        </p:txBody>
      </p:sp>
      <p:pic>
        <p:nvPicPr>
          <p:cNvPr id="4" name="Picture 3" descr="A close-up of a radiograph">
            <a:extLst>
              <a:ext uri="{FF2B5EF4-FFF2-40B4-BE49-F238E27FC236}">
                <a16:creationId xmlns:a16="http://schemas.microsoft.com/office/drawing/2014/main" id="{9C970CB6-0B36-ECC6-0345-5C6A07EF7745}"/>
              </a:ext>
            </a:extLst>
          </p:cNvPr>
          <p:cNvPicPr>
            <a:picLocks noChangeAspect="1"/>
          </p:cNvPicPr>
          <p:nvPr/>
        </p:nvPicPr>
        <p:blipFill>
          <a:blip r:embed="rId2"/>
          <a:stretch>
            <a:fillRect/>
          </a:stretch>
        </p:blipFill>
        <p:spPr>
          <a:xfrm>
            <a:off x="2330" y="579664"/>
            <a:ext cx="6796933" cy="2650012"/>
          </a:xfrm>
          <a:prstGeom prst="rect">
            <a:avLst/>
          </a:prstGeom>
        </p:spPr>
      </p:pic>
      <p:pic>
        <p:nvPicPr>
          <p:cNvPr id="5" name="Picture 4" descr="A close-up of a graph">
            <a:extLst>
              <a:ext uri="{FF2B5EF4-FFF2-40B4-BE49-F238E27FC236}">
                <a16:creationId xmlns:a16="http://schemas.microsoft.com/office/drawing/2014/main" id="{0D6F0D33-1CC4-08EC-B0D4-41592152C474}"/>
              </a:ext>
            </a:extLst>
          </p:cNvPr>
          <p:cNvPicPr>
            <a:picLocks noChangeAspect="1"/>
          </p:cNvPicPr>
          <p:nvPr/>
        </p:nvPicPr>
        <p:blipFill>
          <a:blip r:embed="rId3"/>
          <a:stretch>
            <a:fillRect/>
          </a:stretch>
        </p:blipFill>
        <p:spPr>
          <a:xfrm>
            <a:off x="4128034" y="3039939"/>
            <a:ext cx="7168243" cy="3049361"/>
          </a:xfrm>
          <a:prstGeom prst="rect">
            <a:avLst/>
          </a:prstGeom>
        </p:spPr>
      </p:pic>
      <p:sp>
        <p:nvSpPr>
          <p:cNvPr id="7" name="TextBox 6">
            <a:extLst>
              <a:ext uri="{FF2B5EF4-FFF2-40B4-BE49-F238E27FC236}">
                <a16:creationId xmlns:a16="http://schemas.microsoft.com/office/drawing/2014/main" id="{BFC14B8E-19CF-4F42-A6E1-37E92FA2A7C0}"/>
              </a:ext>
            </a:extLst>
          </p:cNvPr>
          <p:cNvSpPr txBox="1"/>
          <p:nvPr/>
        </p:nvSpPr>
        <p:spPr>
          <a:xfrm>
            <a:off x="7333989" y="1572016"/>
            <a:ext cx="41210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Figure</a:t>
            </a:r>
            <a:r>
              <a:rPr lang="en-US" dirty="0"/>
              <a:t>: Input American Mel Spectrogram​</a:t>
            </a:r>
          </a:p>
        </p:txBody>
      </p:sp>
      <p:sp>
        <p:nvSpPr>
          <p:cNvPr id="8" name="TextBox 7">
            <a:extLst>
              <a:ext uri="{FF2B5EF4-FFF2-40B4-BE49-F238E27FC236}">
                <a16:creationId xmlns:a16="http://schemas.microsoft.com/office/drawing/2014/main" id="{38AF1061-DE82-3F2C-E6E0-8304279017C0}"/>
              </a:ext>
            </a:extLst>
          </p:cNvPr>
          <p:cNvSpPr txBox="1"/>
          <p:nvPr/>
        </p:nvSpPr>
        <p:spPr>
          <a:xfrm>
            <a:off x="110647" y="4379934"/>
            <a:ext cx="42358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Figure</a:t>
            </a:r>
            <a:r>
              <a:rPr lang="en-US" dirty="0"/>
              <a:t>: Converted Indian Mel Spectrogram​</a:t>
            </a:r>
          </a:p>
        </p:txBody>
      </p:sp>
    </p:spTree>
    <p:extLst>
      <p:ext uri="{BB962C8B-B14F-4D97-AF65-F5344CB8AC3E}">
        <p14:creationId xmlns:p14="http://schemas.microsoft.com/office/powerpoint/2010/main" val="18292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5B5A4-4CE4-5A03-07B4-3FE880599DD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6F45A9D-E9E0-5536-5663-A5441A2B7EE5}"/>
              </a:ext>
            </a:extLst>
          </p:cNvPr>
          <p:cNvSpPr>
            <a:spLocks noGrp="1"/>
          </p:cNvSpPr>
          <p:nvPr>
            <p:ph type="title"/>
          </p:nvPr>
        </p:nvSpPr>
        <p:spPr>
          <a:xfrm>
            <a:off x="0" y="0"/>
            <a:ext cx="12192000" cy="897144"/>
          </a:xfrm>
        </p:spPr>
        <p:txBody>
          <a:bodyPr>
            <a:normAutofit/>
          </a:bodyPr>
          <a:lstStyle/>
          <a:p>
            <a:pPr algn="ctr"/>
            <a:r>
              <a:rPr lang="en-IN" sz="3600">
                <a:latin typeface="Arial"/>
                <a:cs typeface="Arial"/>
              </a:rPr>
              <a:t>CONCLUSION AND FUTURE WORK</a:t>
            </a:r>
            <a:endParaRPr lang="en-IN" sz="3600"/>
          </a:p>
        </p:txBody>
      </p:sp>
      <p:sp>
        <p:nvSpPr>
          <p:cNvPr id="2" name="TextBox 1">
            <a:extLst>
              <a:ext uri="{FF2B5EF4-FFF2-40B4-BE49-F238E27FC236}">
                <a16:creationId xmlns:a16="http://schemas.microsoft.com/office/drawing/2014/main" id="{D49C4DD0-1E2C-2F3F-5591-22A549E17B1F}"/>
              </a:ext>
            </a:extLst>
          </p:cNvPr>
          <p:cNvSpPr txBox="1"/>
          <p:nvPr/>
        </p:nvSpPr>
        <p:spPr>
          <a:xfrm>
            <a:off x="311958" y="1267224"/>
            <a:ext cx="109876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en-US" sz="2000"/>
          </a:p>
        </p:txBody>
      </p:sp>
      <p:sp>
        <p:nvSpPr>
          <p:cNvPr id="3" name="TextBox 2">
            <a:extLst>
              <a:ext uri="{FF2B5EF4-FFF2-40B4-BE49-F238E27FC236}">
                <a16:creationId xmlns:a16="http://schemas.microsoft.com/office/drawing/2014/main" id="{3D86634F-34C6-CFCB-2E11-A63A41488D18}"/>
              </a:ext>
            </a:extLst>
          </p:cNvPr>
          <p:cNvSpPr txBox="1"/>
          <p:nvPr/>
        </p:nvSpPr>
        <p:spPr>
          <a:xfrm>
            <a:off x="469524" y="1121665"/>
            <a:ext cx="1066864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ea typeface="+mn-lt"/>
                <a:cs typeface="+mn-lt"/>
              </a:rPr>
              <a:t>Developed a </a:t>
            </a:r>
            <a:r>
              <a:rPr lang="en-US" b="1" dirty="0">
                <a:ea typeface="+mn-lt"/>
                <a:cs typeface="+mn-lt"/>
              </a:rPr>
              <a:t>bidirectional accent conversion</a:t>
            </a:r>
            <a:r>
              <a:rPr lang="en-US" dirty="0">
                <a:ea typeface="+mn-lt"/>
                <a:cs typeface="+mn-lt"/>
              </a:rPr>
              <a:t> pipeline, improving speech clarity and intelligibility.</a:t>
            </a:r>
            <a:endParaRPr lang="en-US"/>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The use of </a:t>
            </a:r>
            <a:r>
              <a:rPr lang="en-US" b="1" dirty="0">
                <a:ea typeface="+mn-lt"/>
                <a:cs typeface="+mn-lt"/>
              </a:rPr>
              <a:t>Audio.AI</a:t>
            </a:r>
            <a:r>
              <a:rPr lang="en-US" dirty="0">
                <a:ea typeface="+mn-lt"/>
                <a:cs typeface="+mn-lt"/>
              </a:rPr>
              <a:t> for noise removal and </a:t>
            </a:r>
            <a:r>
              <a:rPr lang="en-US" b="1" dirty="0">
                <a:ea typeface="+mn-lt"/>
                <a:cs typeface="+mn-lt"/>
              </a:rPr>
              <a:t>Dolby.io</a:t>
            </a:r>
            <a:r>
              <a:rPr lang="en-US" dirty="0">
                <a:ea typeface="+mn-lt"/>
                <a:cs typeface="+mn-lt"/>
              </a:rPr>
              <a:t> for speech enhancement resulted in high-quality speech reconstruction.</a:t>
            </a:r>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The model achieved an MCD of </a:t>
            </a:r>
            <a:r>
              <a:rPr lang="en-US" b="1" dirty="0">
                <a:ea typeface="+mn-lt"/>
                <a:cs typeface="+mn-lt"/>
              </a:rPr>
              <a:t>10.46</a:t>
            </a:r>
            <a:r>
              <a:rPr lang="en-US" dirty="0">
                <a:ea typeface="+mn-lt"/>
                <a:cs typeface="+mn-lt"/>
              </a:rPr>
              <a:t>, MFCC Distance of </a:t>
            </a:r>
            <a:r>
              <a:rPr lang="en-US" b="1" dirty="0">
                <a:ea typeface="+mn-lt"/>
                <a:cs typeface="+mn-lt"/>
              </a:rPr>
              <a:t>10.45</a:t>
            </a:r>
            <a:r>
              <a:rPr lang="en-US" dirty="0">
                <a:ea typeface="+mn-lt"/>
                <a:cs typeface="+mn-lt"/>
              </a:rPr>
              <a:t>, Pearson Correlation of </a:t>
            </a:r>
            <a:r>
              <a:rPr lang="en-US" b="1" dirty="0">
                <a:ea typeface="+mn-lt"/>
                <a:cs typeface="+mn-lt"/>
              </a:rPr>
              <a:t>0.995</a:t>
            </a:r>
            <a:r>
              <a:rPr lang="en-US" dirty="0">
                <a:ea typeface="+mn-lt"/>
                <a:cs typeface="+mn-lt"/>
              </a:rPr>
              <a:t>, L1 error of </a:t>
            </a:r>
            <a:r>
              <a:rPr lang="en-US" b="1" dirty="0">
                <a:ea typeface="+mn-lt"/>
                <a:cs typeface="+mn-lt"/>
              </a:rPr>
              <a:t>1.46</a:t>
            </a:r>
            <a:r>
              <a:rPr lang="en-US" dirty="0">
                <a:ea typeface="+mn-lt"/>
                <a:cs typeface="+mn-lt"/>
              </a:rPr>
              <a:t>, and prosody similarity of </a:t>
            </a:r>
            <a:r>
              <a:rPr lang="en-US" b="1" dirty="0">
                <a:ea typeface="+mn-lt"/>
                <a:cs typeface="+mn-lt"/>
              </a:rPr>
              <a:t>0.88</a:t>
            </a:r>
            <a:r>
              <a:rPr lang="en-US" dirty="0">
                <a:ea typeface="+mn-lt"/>
                <a:cs typeface="+mn-lt"/>
              </a:rPr>
              <a:t>, demonstrating high spectral and prosodic preservation.</a:t>
            </a:r>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Despite promising performance, further improvements are needed for better intelligibility, with an STOI score of 0.73.</a:t>
            </a:r>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Future work includes expanding the dataset to incorporate multiple speakers for better generalization across accents.</a:t>
            </a:r>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Enhancements in real-time inference and incorporating self-supervised learning will help reduce data dependency and improve model adaptability.</a:t>
            </a:r>
            <a:endParaRPr lang="en-US"/>
          </a:p>
          <a:p>
            <a:pPr marL="285750" indent="-285750" algn="just">
              <a:buFont typeface="Arial"/>
              <a:buChar char="•"/>
            </a:pPr>
            <a:endParaRPr lang="en-US" dirty="0"/>
          </a:p>
          <a:p>
            <a:pPr algn="just"/>
            <a:endParaRPr lang="en-US" dirty="0"/>
          </a:p>
        </p:txBody>
      </p:sp>
    </p:spTree>
    <p:extLst>
      <p:ext uri="{BB962C8B-B14F-4D97-AF65-F5344CB8AC3E}">
        <p14:creationId xmlns:p14="http://schemas.microsoft.com/office/powerpoint/2010/main" val="18888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05C1C-0534-1543-ADC7-4F2F808F9A2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F594F3A-2A3F-0940-123F-BC2B18EB7072}"/>
              </a:ext>
            </a:extLst>
          </p:cNvPr>
          <p:cNvSpPr>
            <a:spLocks noGrp="1"/>
          </p:cNvSpPr>
          <p:nvPr>
            <p:ph type="title"/>
          </p:nvPr>
        </p:nvSpPr>
        <p:spPr>
          <a:xfrm>
            <a:off x="0" y="0"/>
            <a:ext cx="12192000" cy="897144"/>
          </a:xfrm>
        </p:spPr>
        <p:txBody>
          <a:bodyPr>
            <a:normAutofit/>
          </a:bodyPr>
          <a:lstStyle/>
          <a:p>
            <a:pPr algn="ctr"/>
            <a:r>
              <a:rPr lang="en-IN" sz="3600">
                <a:latin typeface="Arial"/>
                <a:cs typeface="Arial"/>
              </a:rPr>
              <a:t>REFERENCES</a:t>
            </a:r>
            <a:endParaRPr lang="en-US"/>
          </a:p>
        </p:txBody>
      </p:sp>
      <p:sp>
        <p:nvSpPr>
          <p:cNvPr id="2" name="TextBox 1">
            <a:extLst>
              <a:ext uri="{FF2B5EF4-FFF2-40B4-BE49-F238E27FC236}">
                <a16:creationId xmlns:a16="http://schemas.microsoft.com/office/drawing/2014/main" id="{D53526F5-7B50-202B-C04B-9603C967A577}"/>
              </a:ext>
            </a:extLst>
          </p:cNvPr>
          <p:cNvSpPr txBox="1"/>
          <p:nvPr/>
        </p:nvSpPr>
        <p:spPr>
          <a:xfrm>
            <a:off x="311958" y="1267224"/>
            <a:ext cx="109876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en-US" sz="2000"/>
          </a:p>
        </p:txBody>
      </p:sp>
      <p:sp>
        <p:nvSpPr>
          <p:cNvPr id="3" name="TextBox 2">
            <a:extLst>
              <a:ext uri="{FF2B5EF4-FFF2-40B4-BE49-F238E27FC236}">
                <a16:creationId xmlns:a16="http://schemas.microsoft.com/office/drawing/2014/main" id="{2181B2C7-58A6-6D07-82A6-BEF95361BAFD}"/>
              </a:ext>
            </a:extLst>
          </p:cNvPr>
          <p:cNvSpPr txBox="1"/>
          <p:nvPr/>
        </p:nvSpPr>
        <p:spPr>
          <a:xfrm>
            <a:off x="489996" y="895109"/>
            <a:ext cx="10642920" cy="54322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900" spc="-10">
              <a:solidFill>
                <a:srgbClr val="0000FF"/>
              </a:solidFill>
              <a:latin typeface="Times New Roman"/>
              <a:ea typeface="+mn-lt"/>
              <a:cs typeface="+mn-lt"/>
            </a:endParaRPr>
          </a:p>
          <a:p>
            <a:endParaRPr lang="en-US" sz="1900" spc="-10">
              <a:solidFill>
                <a:srgbClr val="0000FF"/>
              </a:solidFill>
              <a:latin typeface="Times New Roman"/>
              <a:ea typeface="+mn-lt"/>
              <a:cs typeface="+mn-lt"/>
            </a:endParaRPr>
          </a:p>
          <a:p>
            <a:r>
              <a:rPr lang="en-US" sz="1900" b="1" spc="-10">
                <a:latin typeface="Times New Roman"/>
                <a:ea typeface="+mn-lt"/>
                <a:cs typeface="+mn-lt"/>
              </a:rPr>
              <a:t>[1]</a:t>
            </a:r>
            <a:r>
              <a:rPr lang="en-US" sz="1900" spc="-10">
                <a:latin typeface="Times New Roman"/>
                <a:ea typeface="+mn-lt"/>
                <a:cs typeface="+mn-lt"/>
              </a:rPr>
              <a:t> </a:t>
            </a:r>
            <a:r>
              <a:rPr lang="en-US" sz="1900" spc="-10">
                <a:solidFill>
                  <a:srgbClr val="0000FF"/>
                </a:solidFill>
                <a:latin typeface="Times New Roman"/>
                <a:ea typeface="+mn-lt"/>
                <a:cs typeface="+mn-lt"/>
              </a:rPr>
              <a:t>   </a:t>
            </a:r>
            <a:r>
              <a:rPr lang="en-US" sz="1900" spc="-10">
                <a:latin typeface="Times New Roman"/>
                <a:ea typeface="+mn-lt"/>
                <a:cs typeface="+mn-lt"/>
              </a:rPr>
              <a:t>Jia, Z., Xue, H., Peng, X., Lu, Y.: Convert and speak: Zero-shot accent conversion with minimum supervision. </a:t>
            </a:r>
            <a:r>
              <a:rPr lang="en-US" sz="1900" spc="-10" err="1">
                <a:latin typeface="Times New Roman"/>
                <a:ea typeface="+mn-lt"/>
                <a:cs typeface="+mn-lt"/>
              </a:rPr>
              <a:t>arXiv</a:t>
            </a:r>
            <a:r>
              <a:rPr lang="en-US" sz="1900" spc="-10">
                <a:latin typeface="Times New Roman"/>
                <a:ea typeface="+mn-lt"/>
                <a:cs typeface="+mn-lt"/>
              </a:rPr>
              <a:t> preprint (2024)</a:t>
            </a:r>
            <a:r>
              <a:rPr lang="en-US" sz="1900" spc="-10">
                <a:solidFill>
                  <a:srgbClr val="0000FF"/>
                </a:solidFill>
                <a:latin typeface="Times New Roman"/>
                <a:ea typeface="+mn-lt"/>
                <a:cs typeface="+mn-lt"/>
              </a:rPr>
              <a:t> </a:t>
            </a:r>
            <a:r>
              <a:rPr lang="en-US" sz="1900" spc="-10">
                <a:solidFill>
                  <a:srgbClr val="0000FF"/>
                </a:solidFill>
                <a:latin typeface="Times New Roman"/>
                <a:ea typeface="+mn-lt"/>
                <a:cs typeface="+mn-lt"/>
                <a:hlinkClick r:id="rId2">
                  <a:extLst>
                    <a:ext uri="{A12FA001-AC4F-418D-AE19-62706E023703}">
                      <ahyp:hlinkClr xmlns:ahyp="http://schemas.microsoft.com/office/drawing/2018/hyperlinkcolor" val="tx"/>
                    </a:ext>
                  </a:extLst>
                </a:hlinkClick>
              </a:rPr>
              <a:t>https://doi.org/10.1145/3664647.3681539</a:t>
            </a:r>
            <a:endParaRPr lang="en-US" sz="1900" spc="-10">
              <a:solidFill>
                <a:srgbClr val="0000FF"/>
              </a:solidFill>
              <a:latin typeface="Times New Roman"/>
              <a:ea typeface="+mn-lt"/>
              <a:cs typeface="+mn-lt"/>
            </a:endParaRPr>
          </a:p>
          <a:p>
            <a:endParaRPr lang="en-US" sz="1900" spc="-10">
              <a:solidFill>
                <a:srgbClr val="0000FF"/>
              </a:solidFill>
              <a:latin typeface="Times New Roman"/>
              <a:ea typeface="+mn-lt"/>
              <a:cs typeface="+mn-lt"/>
            </a:endParaRPr>
          </a:p>
          <a:p>
            <a:r>
              <a:rPr lang="en-US" sz="1900" b="1" spc="-10">
                <a:latin typeface="Times New Roman"/>
                <a:ea typeface="+mn-lt"/>
                <a:cs typeface="+mn-lt"/>
              </a:rPr>
              <a:t>[2] </a:t>
            </a:r>
            <a:r>
              <a:rPr lang="en-US" sz="1900" spc="-10">
                <a:solidFill>
                  <a:srgbClr val="0000FF"/>
                </a:solidFill>
                <a:latin typeface="Times New Roman"/>
                <a:ea typeface="+mn-lt"/>
                <a:cs typeface="+mn-lt"/>
              </a:rPr>
              <a:t>   </a:t>
            </a:r>
            <a:r>
              <a:rPr lang="en-US" sz="1900" spc="-10">
                <a:latin typeface="Times New Roman"/>
                <a:ea typeface="+mn-lt"/>
                <a:cs typeface="+mn-lt"/>
              </a:rPr>
              <a:t>Nguyen, T.-N., Pham, N.Q., Waibel, A.: Accent conversion using discrete units with parallel data synthesized from controllable accented </a:t>
            </a:r>
            <a:r>
              <a:rPr lang="en-US" sz="1900" spc="-10" err="1">
                <a:latin typeface="Times New Roman"/>
                <a:ea typeface="+mn-lt"/>
                <a:cs typeface="+mn-lt"/>
              </a:rPr>
              <a:t>tts</a:t>
            </a:r>
            <a:r>
              <a:rPr lang="en-US" sz="1900" spc="-10">
                <a:latin typeface="Times New Roman"/>
                <a:ea typeface="+mn-lt"/>
                <a:cs typeface="+mn-lt"/>
              </a:rPr>
              <a:t>. </a:t>
            </a:r>
            <a:r>
              <a:rPr lang="en-US" sz="1900" spc="-10" err="1">
                <a:latin typeface="Times New Roman"/>
                <a:ea typeface="+mn-lt"/>
                <a:cs typeface="+mn-lt"/>
              </a:rPr>
              <a:t>arXiv</a:t>
            </a:r>
            <a:r>
              <a:rPr lang="en-US" sz="1900" spc="-10">
                <a:latin typeface="Times New Roman"/>
                <a:ea typeface="+mn-lt"/>
                <a:cs typeface="+mn-lt"/>
              </a:rPr>
              <a:t> preprint (2024)</a:t>
            </a:r>
            <a:r>
              <a:rPr lang="en-US" sz="1900" spc="-10">
                <a:solidFill>
                  <a:srgbClr val="0000FF"/>
                </a:solidFill>
                <a:latin typeface="Times New Roman"/>
                <a:ea typeface="+mn-lt"/>
                <a:cs typeface="+mn-lt"/>
              </a:rPr>
              <a:t> </a:t>
            </a:r>
            <a:r>
              <a:rPr lang="en-US" sz="1900" spc="-10">
                <a:solidFill>
                  <a:srgbClr val="0000FF"/>
                </a:solidFill>
                <a:latin typeface="Times New Roman"/>
                <a:ea typeface="+mn-lt"/>
                <a:cs typeface="+mn-lt"/>
                <a:hlinkClick r:id="rId3"/>
              </a:rPr>
              <a:t>https://doi.org/10.48550/arXiv.2410.03734</a:t>
            </a:r>
            <a:endParaRPr lang="en-US" sz="1900">
              <a:latin typeface="Times New Roman"/>
              <a:ea typeface="+mn-lt"/>
              <a:cs typeface="+mn-lt"/>
            </a:endParaRPr>
          </a:p>
          <a:p>
            <a:endParaRPr lang="en-US" sz="1900" spc="-10">
              <a:solidFill>
                <a:srgbClr val="0000FF"/>
              </a:solidFill>
              <a:latin typeface="Times New Roman"/>
              <a:ea typeface="+mn-lt"/>
              <a:cs typeface="+mn-lt"/>
            </a:endParaRPr>
          </a:p>
          <a:p>
            <a:r>
              <a:rPr lang="en-US" sz="1900" b="1" spc="-10">
                <a:latin typeface="Times New Roman"/>
                <a:ea typeface="+mn-lt"/>
                <a:cs typeface="+mn-lt"/>
              </a:rPr>
              <a:t>[3] </a:t>
            </a:r>
            <a:r>
              <a:rPr lang="en-US" sz="1900" spc="-10">
                <a:solidFill>
                  <a:srgbClr val="0000FF"/>
                </a:solidFill>
                <a:latin typeface="Times New Roman"/>
                <a:ea typeface="+mn-lt"/>
                <a:cs typeface="+mn-lt"/>
              </a:rPr>
              <a:t>   </a:t>
            </a:r>
            <a:r>
              <a:rPr lang="en-US" sz="1900" spc="-10" err="1">
                <a:latin typeface="Times New Roman"/>
                <a:ea typeface="+mn-lt"/>
                <a:cs typeface="+mn-lt"/>
              </a:rPr>
              <a:t>Melechovsky</a:t>
            </a:r>
            <a:r>
              <a:rPr lang="en-US" sz="1900" spc="-10">
                <a:latin typeface="Times New Roman"/>
                <a:ea typeface="+mn-lt"/>
                <a:cs typeface="+mn-lt"/>
              </a:rPr>
              <a:t>, J., Mehrish, A., </a:t>
            </a:r>
            <a:r>
              <a:rPr lang="en-US" sz="1900" spc="-10" err="1">
                <a:latin typeface="Times New Roman"/>
                <a:ea typeface="+mn-lt"/>
                <a:cs typeface="+mn-lt"/>
              </a:rPr>
              <a:t>Sisman</a:t>
            </a:r>
            <a:r>
              <a:rPr lang="en-US" sz="1900" spc="-10">
                <a:latin typeface="Times New Roman"/>
                <a:ea typeface="+mn-lt"/>
                <a:cs typeface="+mn-lt"/>
              </a:rPr>
              <a:t>, B., Herremans, D.: Accent conversion in text-to-speech using multi-level </a:t>
            </a:r>
            <a:r>
              <a:rPr lang="en-US" sz="1900" spc="-10" err="1">
                <a:latin typeface="Times New Roman"/>
                <a:ea typeface="+mn-lt"/>
                <a:cs typeface="+mn-lt"/>
              </a:rPr>
              <a:t>vae</a:t>
            </a:r>
            <a:r>
              <a:rPr lang="en-US" sz="1900" spc="-10">
                <a:latin typeface="Times New Roman"/>
                <a:ea typeface="+mn-lt"/>
                <a:cs typeface="+mn-lt"/>
              </a:rPr>
              <a:t> and adversarial training. </a:t>
            </a:r>
            <a:r>
              <a:rPr lang="en-US" sz="1900" spc="-10" err="1">
                <a:latin typeface="Times New Roman"/>
                <a:ea typeface="+mn-lt"/>
                <a:cs typeface="+mn-lt"/>
              </a:rPr>
              <a:t>arXiv</a:t>
            </a:r>
            <a:r>
              <a:rPr lang="en-US" sz="1900" spc="-10">
                <a:latin typeface="Times New Roman"/>
                <a:ea typeface="+mn-lt"/>
                <a:cs typeface="+mn-lt"/>
              </a:rPr>
              <a:t> preprint (2024)</a:t>
            </a:r>
            <a:r>
              <a:rPr lang="en-US" sz="1900" spc="-10">
                <a:solidFill>
                  <a:srgbClr val="0000FF"/>
                </a:solidFill>
                <a:latin typeface="Times New Roman"/>
                <a:ea typeface="+mn-lt"/>
                <a:cs typeface="+mn-lt"/>
              </a:rPr>
              <a:t> </a:t>
            </a:r>
            <a:r>
              <a:rPr lang="en-US" sz="1900" spc="-10">
                <a:solidFill>
                  <a:srgbClr val="0000FF"/>
                </a:solidFill>
                <a:latin typeface="Times New Roman"/>
                <a:ea typeface="+mn-lt"/>
                <a:cs typeface="+mn-lt"/>
                <a:hlinkClick r:id="rId4"/>
              </a:rPr>
              <a:t>https://doi.org/10.48550/arXiv.2406.01018</a:t>
            </a:r>
            <a:endParaRPr lang="en-US" sz="1900">
              <a:latin typeface="Times New Roman"/>
              <a:ea typeface="+mn-lt"/>
              <a:cs typeface="+mn-lt"/>
            </a:endParaRPr>
          </a:p>
          <a:p>
            <a:endParaRPr lang="en-US" sz="1900" spc="-10">
              <a:solidFill>
                <a:srgbClr val="0000FF"/>
              </a:solidFill>
              <a:latin typeface="Times New Roman"/>
              <a:ea typeface="+mn-lt"/>
              <a:cs typeface="+mn-lt"/>
            </a:endParaRPr>
          </a:p>
          <a:p>
            <a:r>
              <a:rPr lang="en-US" sz="1900" b="1" spc="-10">
                <a:latin typeface="Times New Roman"/>
                <a:ea typeface="+mn-lt"/>
                <a:cs typeface="+mn-lt"/>
              </a:rPr>
              <a:t>[4]</a:t>
            </a:r>
            <a:r>
              <a:rPr lang="en-US" sz="1900" b="1" spc="-10">
                <a:solidFill>
                  <a:srgbClr val="0000FF"/>
                </a:solidFill>
                <a:latin typeface="Times New Roman"/>
                <a:ea typeface="+mn-lt"/>
                <a:cs typeface="+mn-lt"/>
              </a:rPr>
              <a:t>    </a:t>
            </a:r>
            <a:r>
              <a:rPr lang="en-US" sz="1900" spc="-10" err="1">
                <a:latin typeface="Times New Roman"/>
                <a:ea typeface="+mn-lt"/>
                <a:cs typeface="+mn-lt"/>
              </a:rPr>
              <a:t>Cheripally</a:t>
            </a:r>
            <a:r>
              <a:rPr lang="en-US" sz="1900" spc="-10">
                <a:latin typeface="Times New Roman"/>
                <a:ea typeface="+mn-lt"/>
                <a:cs typeface="+mn-lt"/>
              </a:rPr>
              <a:t>, S.: A unified model for voice and accent conversion in speech and singing using self-supervised learning and feature extraction. </a:t>
            </a:r>
            <a:r>
              <a:rPr lang="en-US" sz="1900" spc="-10" err="1">
                <a:latin typeface="Times New Roman"/>
                <a:ea typeface="+mn-lt"/>
                <a:cs typeface="+mn-lt"/>
              </a:rPr>
              <a:t>arXiv</a:t>
            </a:r>
            <a:r>
              <a:rPr lang="en-US" sz="1900" spc="-10">
                <a:latin typeface="Times New Roman"/>
                <a:ea typeface="+mn-lt"/>
                <a:cs typeface="+mn-lt"/>
              </a:rPr>
              <a:t> preprint (2024)</a:t>
            </a:r>
            <a:r>
              <a:rPr lang="en-US" sz="1900" spc="-10">
                <a:solidFill>
                  <a:srgbClr val="0000FF"/>
                </a:solidFill>
                <a:latin typeface="Times New Roman"/>
                <a:ea typeface="+mn-lt"/>
                <a:cs typeface="+mn-lt"/>
              </a:rPr>
              <a:t> </a:t>
            </a:r>
            <a:r>
              <a:rPr lang="en-US" sz="1900" spc="-10">
                <a:solidFill>
                  <a:srgbClr val="0000FF"/>
                </a:solidFill>
                <a:latin typeface="Times New Roman"/>
                <a:ea typeface="+mn-lt"/>
                <a:cs typeface="+mn-lt"/>
                <a:hlinkClick r:id="rId5"/>
              </a:rPr>
              <a:t>https://doi.org/10.48550/arXiv.2412.08312</a:t>
            </a:r>
            <a:endParaRPr lang="en-US" sz="1900">
              <a:latin typeface="Times New Roman"/>
              <a:ea typeface="+mn-lt"/>
              <a:cs typeface="+mn-lt"/>
            </a:endParaRPr>
          </a:p>
          <a:p>
            <a:endParaRPr lang="en-US" sz="1900" spc="-10">
              <a:solidFill>
                <a:srgbClr val="0000FF"/>
              </a:solidFill>
              <a:latin typeface="Times New Roman"/>
              <a:cs typeface="Times New Roman"/>
            </a:endParaRPr>
          </a:p>
          <a:p>
            <a:r>
              <a:rPr lang="en-US" sz="1900" b="1" spc="-10">
                <a:solidFill>
                  <a:srgbClr val="000000"/>
                </a:solidFill>
                <a:latin typeface="Times New Roman"/>
                <a:cs typeface="Times New Roman"/>
              </a:rPr>
              <a:t>[5]</a:t>
            </a:r>
            <a:r>
              <a:rPr lang="en-US" sz="1900" spc="-10">
                <a:solidFill>
                  <a:srgbClr val="000000"/>
                </a:solidFill>
                <a:latin typeface="Times New Roman"/>
                <a:cs typeface="Times New Roman"/>
              </a:rPr>
              <a:t> </a:t>
            </a:r>
            <a:r>
              <a:rPr lang="en-US" sz="1900" spc="-10">
                <a:solidFill>
                  <a:srgbClr val="0000FF"/>
                </a:solidFill>
                <a:latin typeface="Times New Roman"/>
                <a:cs typeface="Times New Roman"/>
              </a:rPr>
              <a:t>   </a:t>
            </a:r>
            <a:r>
              <a:rPr lang="en-US" sz="1900" spc="-10">
                <a:solidFill>
                  <a:srgbClr val="000000"/>
                </a:solidFill>
                <a:latin typeface="Times New Roman"/>
                <a:cs typeface="Times New Roman"/>
              </a:rPr>
              <a:t>Quamer, W., Das, A., Levis, J., Chukharev, E.: Zero-shot foreign accent con- version without a native reference. Proceedings of Interspeech (2022)</a:t>
            </a:r>
            <a:r>
              <a:rPr lang="en-US" sz="1900" spc="-10">
                <a:solidFill>
                  <a:srgbClr val="0000FF"/>
                </a:solidFill>
                <a:latin typeface="Times New Roman"/>
                <a:cs typeface="Times New Roman"/>
              </a:rPr>
              <a:t> </a:t>
            </a:r>
            <a:r>
              <a:rPr lang="en-US" sz="1900" spc="-10">
                <a:solidFill>
                  <a:srgbClr val="0000FF"/>
                </a:solidFill>
                <a:latin typeface="Times New Roman"/>
                <a:ea typeface="+mn-lt"/>
                <a:cs typeface="+mn-lt"/>
                <a:hlinkClick r:id="rId6">
                  <a:extLst>
                    <a:ext uri="{A12FA001-AC4F-418D-AE19-62706E023703}">
                      <ahyp:hlinkClr xmlns:ahyp="http://schemas.microsoft.com/office/drawing/2018/hyperlinkcolor" val="tx"/>
                    </a:ext>
                  </a:extLst>
                </a:hlinkClick>
              </a:rPr>
              <a:t>http://10.0.83.189/INTERSPEECH.2022-10664</a:t>
            </a:r>
          </a:p>
          <a:p>
            <a:endParaRPr lang="en-US" sz="1900" spc="-10">
              <a:solidFill>
                <a:srgbClr val="0000FF"/>
              </a:solidFill>
              <a:latin typeface="Times New Roman"/>
              <a:cs typeface="Times New Roman"/>
            </a:endParaRPr>
          </a:p>
          <a:p>
            <a:pPr marL="285750" indent="-285750">
              <a:buFont typeface="Arial"/>
              <a:buChar char="•"/>
            </a:pPr>
            <a:endParaRPr lang="en-US" sz="1900" spc="-10">
              <a:solidFill>
                <a:srgbClr val="0000FF"/>
              </a:solidFill>
              <a:latin typeface="Times New Roman"/>
              <a:cs typeface="Times New Roman"/>
            </a:endParaRPr>
          </a:p>
        </p:txBody>
      </p:sp>
    </p:spTree>
    <p:extLst>
      <p:ext uri="{BB962C8B-B14F-4D97-AF65-F5344CB8AC3E}">
        <p14:creationId xmlns:p14="http://schemas.microsoft.com/office/powerpoint/2010/main" val="3291667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F56F9-3D7B-4EA6-D6AA-D1EBA4E94B9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C91463A-B41D-DC2F-5FF3-FE5609D65630}"/>
              </a:ext>
            </a:extLst>
          </p:cNvPr>
          <p:cNvSpPr>
            <a:spLocks noGrp="1"/>
          </p:cNvSpPr>
          <p:nvPr>
            <p:ph type="title"/>
          </p:nvPr>
        </p:nvSpPr>
        <p:spPr>
          <a:xfrm>
            <a:off x="0" y="0"/>
            <a:ext cx="12192000" cy="897144"/>
          </a:xfrm>
        </p:spPr>
        <p:txBody>
          <a:bodyPr>
            <a:normAutofit/>
          </a:bodyPr>
          <a:lstStyle/>
          <a:p>
            <a:pPr algn="ctr"/>
            <a:r>
              <a:rPr lang="en-IN" sz="3600">
                <a:latin typeface="Arial"/>
                <a:cs typeface="Arial"/>
              </a:rPr>
              <a:t>REFERENCES</a:t>
            </a:r>
            <a:endParaRPr lang="en-US"/>
          </a:p>
        </p:txBody>
      </p:sp>
      <p:sp>
        <p:nvSpPr>
          <p:cNvPr id="2" name="TextBox 1">
            <a:extLst>
              <a:ext uri="{FF2B5EF4-FFF2-40B4-BE49-F238E27FC236}">
                <a16:creationId xmlns:a16="http://schemas.microsoft.com/office/drawing/2014/main" id="{C57B972C-1557-109E-A18B-39CF6931EAB8}"/>
              </a:ext>
            </a:extLst>
          </p:cNvPr>
          <p:cNvSpPr txBox="1"/>
          <p:nvPr/>
        </p:nvSpPr>
        <p:spPr>
          <a:xfrm>
            <a:off x="311958" y="1267224"/>
            <a:ext cx="109876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en-US" sz="2000"/>
          </a:p>
        </p:txBody>
      </p:sp>
      <p:sp>
        <p:nvSpPr>
          <p:cNvPr id="3" name="TextBox 2">
            <a:extLst>
              <a:ext uri="{FF2B5EF4-FFF2-40B4-BE49-F238E27FC236}">
                <a16:creationId xmlns:a16="http://schemas.microsoft.com/office/drawing/2014/main" id="{AC5EE822-2777-3BA0-8D54-AFF00FE5C29A}"/>
              </a:ext>
            </a:extLst>
          </p:cNvPr>
          <p:cNvSpPr txBox="1"/>
          <p:nvPr/>
        </p:nvSpPr>
        <p:spPr>
          <a:xfrm>
            <a:off x="489996" y="1136247"/>
            <a:ext cx="1064292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spc="-10">
                <a:latin typeface="Times New Roman"/>
                <a:ea typeface="+mn-lt"/>
                <a:cs typeface="+mn-lt"/>
              </a:rPr>
              <a:t>[6] </a:t>
            </a:r>
            <a:r>
              <a:rPr lang="en-US" spc="-10">
                <a:solidFill>
                  <a:srgbClr val="0000FF"/>
                </a:solidFill>
                <a:latin typeface="Times New Roman"/>
                <a:ea typeface="+mn-lt"/>
                <a:cs typeface="+mn-lt"/>
              </a:rPr>
              <a:t>  </a:t>
            </a:r>
            <a:r>
              <a:rPr lang="en-US" spc="-10">
                <a:latin typeface="Times New Roman"/>
                <a:ea typeface="+mn-lt"/>
                <a:cs typeface="+mn-lt"/>
              </a:rPr>
              <a:t> Zhao, G., Ding, S., Gutierrez-Osuna, R.: Foreign accent conversion by synthesizing speech from phonetic </a:t>
            </a:r>
            <a:r>
              <a:rPr lang="en-US" spc="-10" err="1">
                <a:latin typeface="Times New Roman"/>
                <a:ea typeface="+mn-lt"/>
                <a:cs typeface="+mn-lt"/>
              </a:rPr>
              <a:t>posteriorgrams</a:t>
            </a:r>
            <a:r>
              <a:rPr lang="en-US" spc="-10">
                <a:latin typeface="Times New Roman"/>
                <a:ea typeface="+mn-lt"/>
                <a:cs typeface="+mn-lt"/>
              </a:rPr>
              <a:t>. Proceedings of </a:t>
            </a:r>
            <a:r>
              <a:rPr lang="en-US" spc="-10" err="1">
                <a:latin typeface="Times New Roman"/>
                <a:ea typeface="+mn-lt"/>
                <a:cs typeface="+mn-lt"/>
              </a:rPr>
              <a:t>Interspeech</a:t>
            </a:r>
            <a:r>
              <a:rPr lang="en-US" spc="-10">
                <a:latin typeface="Times New Roman"/>
                <a:ea typeface="+mn-lt"/>
                <a:cs typeface="+mn-lt"/>
              </a:rPr>
              <a:t> (2019)</a:t>
            </a:r>
            <a:r>
              <a:rPr lang="en-US" spc="-10">
                <a:solidFill>
                  <a:srgbClr val="0000FF"/>
                </a:solidFill>
                <a:latin typeface="Times New Roman"/>
                <a:ea typeface="+mn-lt"/>
                <a:cs typeface="+mn-lt"/>
              </a:rPr>
              <a:t> </a:t>
            </a:r>
            <a:r>
              <a:rPr lang="en-US" spc="-10">
                <a:solidFill>
                  <a:srgbClr val="0000FF"/>
                </a:solidFill>
                <a:latin typeface="Times New Roman"/>
                <a:ea typeface="+mn-lt"/>
                <a:cs typeface="+mn-lt"/>
                <a:hlinkClick r:id="rId2">
                  <a:extLst>
                    <a:ext uri="{A12FA001-AC4F-418D-AE19-62706E023703}">
                      <ahyp:hlinkClr xmlns:ahyp="http://schemas.microsoft.com/office/drawing/2018/hyperlinkcolor" val="tx"/>
                    </a:ext>
                  </a:extLst>
                </a:hlinkClick>
              </a:rPr>
              <a:t>https://doi.org/10.48550/arXiv.2019-17782406.01018</a:t>
            </a:r>
            <a:endParaRPr lang="en-US" spc="-10">
              <a:solidFill>
                <a:srgbClr val="0000FF"/>
              </a:solidFill>
              <a:latin typeface="Times New Roman"/>
              <a:ea typeface="+mn-lt"/>
              <a:cs typeface="+mn-lt"/>
            </a:endParaRPr>
          </a:p>
          <a:p>
            <a:endParaRPr lang="en-US" spc="-10">
              <a:solidFill>
                <a:srgbClr val="0000FF"/>
              </a:solidFill>
              <a:latin typeface="Times New Roman"/>
              <a:ea typeface="+mn-lt"/>
              <a:cs typeface="+mn-lt"/>
            </a:endParaRPr>
          </a:p>
          <a:p>
            <a:r>
              <a:rPr lang="en-US" b="1" spc="-10">
                <a:latin typeface="Times New Roman"/>
                <a:ea typeface="+mn-lt"/>
                <a:cs typeface="+mn-lt"/>
              </a:rPr>
              <a:t>[7] </a:t>
            </a:r>
            <a:r>
              <a:rPr lang="en-US" spc="-10">
                <a:solidFill>
                  <a:srgbClr val="0000FF"/>
                </a:solidFill>
                <a:latin typeface="Times New Roman"/>
                <a:ea typeface="+mn-lt"/>
                <a:cs typeface="+mn-lt"/>
              </a:rPr>
              <a:t>   </a:t>
            </a:r>
            <a:r>
              <a:rPr lang="en-US" spc="-10">
                <a:latin typeface="Times New Roman"/>
                <a:ea typeface="+mn-lt"/>
                <a:cs typeface="+mn-lt"/>
              </a:rPr>
              <a:t>Liu, S., Wang, D., Cao, Y., Sun, L.: End-to-end accent conversion without using native utterances. IEEE International Conference on Acoustics, Speech and Signal Processing (ICASSP) (2020)</a:t>
            </a:r>
            <a:r>
              <a:rPr lang="en-US" spc="-10">
                <a:solidFill>
                  <a:srgbClr val="0000FF"/>
                </a:solidFill>
                <a:latin typeface="Times New Roman"/>
                <a:ea typeface="+mn-lt"/>
                <a:cs typeface="+mn-lt"/>
              </a:rPr>
              <a:t> </a:t>
            </a:r>
            <a:r>
              <a:rPr lang="en-US" spc="-10">
                <a:solidFill>
                  <a:srgbClr val="0000FF"/>
                </a:solidFill>
                <a:latin typeface="Times New Roman"/>
                <a:ea typeface="+mn-lt"/>
                <a:cs typeface="+mn-lt"/>
                <a:hlinkClick r:id="rId3">
                  <a:extLst>
                    <a:ext uri="{A12FA001-AC4F-418D-AE19-62706E023703}">
                      <ahyp:hlinkClr xmlns:ahyp="http://schemas.microsoft.com/office/drawing/2018/hyperlinkcolor" val="tx"/>
                    </a:ext>
                  </a:extLst>
                </a:hlinkClick>
              </a:rPr>
              <a:t>http://10.0.4.85/ICASSP40776.2020.9053797</a:t>
            </a:r>
          </a:p>
          <a:p>
            <a:endParaRPr lang="en-US" spc="-10">
              <a:solidFill>
                <a:srgbClr val="0000FF"/>
              </a:solidFill>
              <a:latin typeface="Times New Roman"/>
              <a:ea typeface="+mn-lt"/>
              <a:cs typeface="+mn-lt"/>
            </a:endParaRPr>
          </a:p>
          <a:p>
            <a:r>
              <a:rPr lang="en-US" b="1" spc="-10">
                <a:latin typeface="Times New Roman"/>
                <a:ea typeface="+mn-lt"/>
                <a:cs typeface="+mn-lt"/>
              </a:rPr>
              <a:t>[8] </a:t>
            </a:r>
            <a:r>
              <a:rPr lang="en-US" spc="-10">
                <a:solidFill>
                  <a:srgbClr val="0000FF"/>
                </a:solidFill>
                <a:latin typeface="Times New Roman"/>
                <a:ea typeface="+mn-lt"/>
                <a:cs typeface="+mn-lt"/>
              </a:rPr>
              <a:t>   </a:t>
            </a:r>
            <a:r>
              <a:rPr lang="en-US" spc="-10">
                <a:latin typeface="Times New Roman"/>
                <a:ea typeface="+mn-lt"/>
                <a:cs typeface="+mn-lt"/>
              </a:rPr>
              <a:t>Li, W., Tang, B., Yin, X., Zhao, Y.: Improving accent conversion with reference encoder and end-to-end text-to-speech. arXiv preprint (2020)</a:t>
            </a:r>
            <a:r>
              <a:rPr lang="en-US" spc="-10">
                <a:solidFill>
                  <a:srgbClr val="0000FF"/>
                </a:solidFill>
                <a:latin typeface="Times New Roman"/>
                <a:ea typeface="+mn-lt"/>
                <a:cs typeface="+mn-lt"/>
              </a:rPr>
              <a:t> </a:t>
            </a:r>
            <a:r>
              <a:rPr lang="en-US" spc="-10">
                <a:solidFill>
                  <a:srgbClr val="0000FF"/>
                </a:solidFill>
                <a:latin typeface="Times New Roman"/>
                <a:ea typeface="+mn-lt"/>
                <a:cs typeface="+mn-lt"/>
                <a:hlinkClick r:id="rId4">
                  <a:extLst>
                    <a:ext uri="{A12FA001-AC4F-418D-AE19-62706E023703}">
                      <ahyp:hlinkClr xmlns:ahyp="http://schemas.microsoft.com/office/drawing/2018/hyperlinkcolor" val="tx"/>
                    </a:ext>
                  </a:extLst>
                </a:hlinkClick>
              </a:rPr>
              <a:t>https://doi.org/10.48550/arXiv.2005.09271</a:t>
            </a:r>
          </a:p>
          <a:p>
            <a:endParaRPr lang="en-US" spc="-10">
              <a:solidFill>
                <a:srgbClr val="0000FF"/>
              </a:solidFill>
              <a:latin typeface="Times New Roman"/>
              <a:ea typeface="+mn-lt"/>
              <a:cs typeface="Times New Roman"/>
            </a:endParaRPr>
          </a:p>
          <a:p>
            <a:r>
              <a:rPr lang="en-US" b="1" spc="-10">
                <a:latin typeface="Times New Roman"/>
                <a:ea typeface="+mn-lt"/>
                <a:cs typeface="+mn-lt"/>
              </a:rPr>
              <a:t>[9] </a:t>
            </a:r>
            <a:r>
              <a:rPr lang="en-US" spc="-10">
                <a:solidFill>
                  <a:srgbClr val="0000FF"/>
                </a:solidFill>
                <a:latin typeface="Times New Roman"/>
                <a:ea typeface="+mn-lt"/>
                <a:cs typeface="+mn-lt"/>
              </a:rPr>
              <a:t>   </a:t>
            </a:r>
            <a:r>
              <a:rPr lang="en-US" spc="-10">
                <a:latin typeface="Times New Roman"/>
                <a:ea typeface="+mn-lt"/>
                <a:cs typeface="+mn-lt"/>
              </a:rPr>
              <a:t>Tan, D., Deng, L., Zheng, N., Yeung, Y.T., Jiang, X., Chen, X., Lee, T.: Correctspeech: A fully automated system for speech correction and accent reduction. </a:t>
            </a:r>
            <a:r>
              <a:rPr lang="en-US" spc="-10" err="1">
                <a:latin typeface="Times New Roman"/>
                <a:ea typeface="+mn-lt"/>
                <a:cs typeface="+mn-lt"/>
              </a:rPr>
              <a:t>arXiv</a:t>
            </a:r>
            <a:r>
              <a:rPr lang="en-US" spc="-10">
                <a:latin typeface="Times New Roman"/>
                <a:ea typeface="+mn-lt"/>
                <a:cs typeface="+mn-lt"/>
              </a:rPr>
              <a:t> preprint (2022)</a:t>
            </a:r>
            <a:r>
              <a:rPr lang="en-US" spc="-10">
                <a:solidFill>
                  <a:srgbClr val="0000FF"/>
                </a:solidFill>
                <a:latin typeface="Times New Roman"/>
                <a:ea typeface="+mn-lt"/>
                <a:cs typeface="+mn-lt"/>
              </a:rPr>
              <a:t> </a:t>
            </a:r>
            <a:r>
              <a:rPr lang="en-US" spc="-10">
                <a:solidFill>
                  <a:srgbClr val="0000FF"/>
                </a:solidFill>
                <a:latin typeface="Times New Roman"/>
                <a:ea typeface="+mn-lt"/>
                <a:cs typeface="+mn-lt"/>
                <a:hlinkClick r:id="rId5">
                  <a:extLst>
                    <a:ext uri="{A12FA001-AC4F-418D-AE19-62706E023703}">
                      <ahyp:hlinkClr xmlns:ahyp="http://schemas.microsoft.com/office/drawing/2018/hyperlinkcolor" val="tx"/>
                    </a:ext>
                  </a:extLst>
                </a:hlinkClick>
              </a:rPr>
              <a:t>https://doi.org/10.48550/arXiv.2204.05460</a:t>
            </a:r>
            <a:endParaRPr lang="en-US" spc="-10">
              <a:solidFill>
                <a:srgbClr val="0000FF"/>
              </a:solidFill>
              <a:latin typeface="Times New Roman"/>
              <a:ea typeface="+mn-lt"/>
              <a:cs typeface="+mn-lt"/>
            </a:endParaRPr>
          </a:p>
          <a:p>
            <a:endParaRPr lang="en-US" spc="-10">
              <a:solidFill>
                <a:srgbClr val="0000FF"/>
              </a:solidFill>
              <a:latin typeface="Times New Roman"/>
              <a:ea typeface="+mn-lt"/>
              <a:cs typeface="+mn-lt"/>
            </a:endParaRPr>
          </a:p>
          <a:p>
            <a:r>
              <a:rPr lang="en-US" b="1" spc="-10">
                <a:latin typeface="Times New Roman"/>
                <a:ea typeface="+mn-lt"/>
                <a:cs typeface="+mn-lt"/>
              </a:rPr>
              <a:t>[10]  </a:t>
            </a:r>
            <a:r>
              <a:rPr lang="en-US" spc="-10">
                <a:solidFill>
                  <a:srgbClr val="0000FF"/>
                </a:solidFill>
                <a:latin typeface="Times New Roman"/>
                <a:ea typeface="+mn-lt"/>
                <a:cs typeface="+mn-lt"/>
              </a:rPr>
              <a:t>  </a:t>
            </a:r>
            <a:r>
              <a:rPr lang="en-US" spc="-10" err="1">
                <a:latin typeface="Times New Roman"/>
                <a:ea typeface="+mn-lt"/>
                <a:cs typeface="+mn-lt"/>
              </a:rPr>
              <a:t>Ezzerg</a:t>
            </a:r>
            <a:r>
              <a:rPr lang="en-US" spc="-10">
                <a:latin typeface="Times New Roman"/>
                <a:ea typeface="+mn-lt"/>
                <a:cs typeface="+mn-lt"/>
              </a:rPr>
              <a:t>, A., Merritt, T., Yanagisawa, K.: Remap, warp and attend: Non-parallel many-to-many accent conversion with normalizing flows. </a:t>
            </a:r>
            <a:r>
              <a:rPr lang="en-US" spc="-10" err="1">
                <a:latin typeface="Times New Roman"/>
                <a:ea typeface="+mn-lt"/>
                <a:cs typeface="+mn-lt"/>
              </a:rPr>
              <a:t>arXiv</a:t>
            </a:r>
            <a:r>
              <a:rPr lang="en-US" spc="-10">
                <a:latin typeface="Times New Roman"/>
                <a:ea typeface="+mn-lt"/>
                <a:cs typeface="+mn-lt"/>
              </a:rPr>
              <a:t> preprint (2022)</a:t>
            </a:r>
            <a:r>
              <a:rPr lang="en-US" spc="-10">
                <a:solidFill>
                  <a:srgbClr val="0000FF"/>
                </a:solidFill>
                <a:latin typeface="Times New Roman"/>
                <a:ea typeface="+mn-lt"/>
                <a:cs typeface="+mn-lt"/>
              </a:rPr>
              <a:t> </a:t>
            </a:r>
            <a:r>
              <a:rPr lang="en-US" spc="-10">
                <a:solidFill>
                  <a:srgbClr val="0000FF"/>
                </a:solidFill>
                <a:latin typeface="Times New Roman"/>
                <a:ea typeface="+mn-lt"/>
                <a:cs typeface="+mn-lt"/>
                <a:hlinkClick r:id="rId6">
                  <a:extLst>
                    <a:ext uri="{A12FA001-AC4F-418D-AE19-62706E023703}">
                      <ahyp:hlinkClr xmlns:ahyp="http://schemas.microsoft.com/office/drawing/2018/hyperlinkcolor" val="tx"/>
                    </a:ext>
                  </a:extLst>
                </a:hlinkClick>
              </a:rPr>
              <a:t>https://doi.org/10.48550/arXiv.2211.05850</a:t>
            </a:r>
            <a:endParaRPr lang="en-US" spc="-10">
              <a:solidFill>
                <a:srgbClr val="0000FF"/>
              </a:solidFill>
              <a:latin typeface="Times New Roman"/>
              <a:ea typeface="+mn-lt"/>
              <a:cs typeface="+mn-lt"/>
            </a:endParaRPr>
          </a:p>
          <a:p>
            <a:endParaRPr lang="en-US" spc="-10">
              <a:solidFill>
                <a:srgbClr val="0000FF"/>
              </a:solidFill>
              <a:latin typeface="Times New Roman"/>
              <a:ea typeface="+mn-lt"/>
              <a:cs typeface="+mn-lt"/>
              <a:hlinkClick r:id="rId7" invalidUrl="http://">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419995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2"/>
          <p:cNvPicPr preferRelativeResize="0"/>
          <p:nvPr/>
        </p:nvPicPr>
        <p:blipFill rotWithShape="1">
          <a:blip r:embed="rId3">
            <a:alphaModFix/>
          </a:blip>
          <a:srcRect/>
          <a:stretch/>
        </p:blipFill>
        <p:spPr>
          <a:xfrm>
            <a:off x="10764521" y="6256655"/>
            <a:ext cx="1236980" cy="407035"/>
          </a:xfrm>
          <a:prstGeom prst="rect">
            <a:avLst/>
          </a:prstGeom>
          <a:noFill/>
          <a:ln>
            <a:noFill/>
          </a:ln>
        </p:spPr>
      </p:pic>
      <p:sp>
        <p:nvSpPr>
          <p:cNvPr id="207" name="Google Shape;207;p32"/>
          <p:cNvSpPr/>
          <p:nvPr/>
        </p:nvSpPr>
        <p:spPr>
          <a:xfrm>
            <a:off x="1343025" y="1889760"/>
            <a:ext cx="9506000" cy="1721600"/>
          </a:xfrm>
          <a:prstGeom prst="roundRect">
            <a:avLst>
              <a:gd name="adj" fmla="val 16667"/>
            </a:avLst>
          </a:prstGeom>
          <a:solidFill>
            <a:srgbClr val="AE1D49">
              <a:alpha val="94900"/>
            </a:srgbClr>
          </a:solidFill>
          <a:ln>
            <a:noFill/>
          </a:ln>
          <a:effectLst>
            <a:outerShdw blurRad="101600" dist="127000" dir="2700000" algn="tl" rotWithShape="0">
              <a:srgbClr val="000000">
                <a:alpha val="40000"/>
              </a:srgbClr>
            </a:outerShdw>
          </a:effectLst>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208" name="Google Shape;208;p32"/>
          <p:cNvSpPr txBox="1"/>
          <p:nvPr/>
        </p:nvSpPr>
        <p:spPr>
          <a:xfrm>
            <a:off x="3097529" y="2427606"/>
            <a:ext cx="5996800" cy="646290"/>
          </a:xfrm>
          <a:prstGeom prst="rect">
            <a:avLst/>
          </a:prstGeom>
          <a:noFill/>
          <a:ln>
            <a:noFill/>
          </a:ln>
        </p:spPr>
        <p:txBody>
          <a:bodyPr spcFirstLastPara="1" wrap="square" lIns="91433" tIns="45700" rIns="91433" bIns="45700" anchor="t" anchorCtr="0">
            <a:spAutoFit/>
          </a:bodyPr>
          <a:lstStyle/>
          <a:p>
            <a:pPr algn="ctr"/>
            <a:r>
              <a:rPr lang="en" sz="3600" b="1">
                <a:solidFill>
                  <a:schemeClr val="lt1"/>
                </a:solidFill>
                <a:latin typeface="Times New Roman"/>
                <a:ea typeface="Times New Roman"/>
                <a:cs typeface="Times New Roman"/>
                <a:sym typeface="Times New Roman"/>
              </a:rPr>
              <a:t>THANK YOU</a:t>
            </a:r>
            <a:endParaRPr sz="3600" b="1">
              <a:solidFill>
                <a:schemeClr val="lt1"/>
              </a:solidFill>
              <a:latin typeface="Times New Roman"/>
              <a:ea typeface="Times New Roman"/>
              <a:cs typeface="Times New Roman"/>
              <a:sym typeface="Times New Roman"/>
            </a:endParaRPr>
          </a:p>
        </p:txBody>
      </p:sp>
      <p:sp>
        <p:nvSpPr>
          <p:cNvPr id="209" name="Google Shape;209;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900" b="0" i="0" u="none" strike="noStrike" cap="none">
                <a:solidFill>
                  <a:srgbClr val="888888"/>
                </a:solidFill>
                <a:latin typeface="Calibri"/>
                <a:ea typeface="Calibri"/>
                <a:cs typeface="Calibri"/>
                <a:sym typeface="Calibri"/>
              </a:defRPr>
            </a:lvl9pPr>
          </a:lstStyle>
          <a:p>
            <a:pPr>
              <a:buClr>
                <a:srgbClr val="000000"/>
              </a:buClr>
            </a:pPr>
            <a:fld id="{00000000-1234-1234-1234-123412341234}" type="slidenum">
              <a:rPr lang="en" smtClean="0"/>
              <a:pPr>
                <a:buClr>
                  <a:srgbClr val="000000"/>
                </a:buClr>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8C962-B135-30DF-FA32-7C369DF47D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BAB6B9-0821-4C36-5B28-E414FD177AF6}"/>
              </a:ext>
            </a:extLst>
          </p:cNvPr>
          <p:cNvSpPr>
            <a:spLocks noGrp="1"/>
          </p:cNvSpPr>
          <p:nvPr>
            <p:ph type="title"/>
          </p:nvPr>
        </p:nvSpPr>
        <p:spPr>
          <a:xfrm>
            <a:off x="0" y="0"/>
            <a:ext cx="12192000" cy="868488"/>
          </a:xfrm>
        </p:spPr>
        <p:txBody>
          <a:bodyPr>
            <a:normAutofit/>
          </a:bodyPr>
          <a:lstStyle/>
          <a:p>
            <a:pPr algn="ctr"/>
            <a:r>
              <a:rPr lang="en-US" sz="3200">
                <a:latin typeface="Arial"/>
                <a:cs typeface="Arial"/>
              </a:rPr>
              <a:t>ABSTRACT</a:t>
            </a:r>
            <a:endParaRPr lang="en-US"/>
          </a:p>
        </p:txBody>
      </p:sp>
      <p:sp>
        <p:nvSpPr>
          <p:cNvPr id="2" name="TextBox 1">
            <a:extLst>
              <a:ext uri="{FF2B5EF4-FFF2-40B4-BE49-F238E27FC236}">
                <a16:creationId xmlns:a16="http://schemas.microsoft.com/office/drawing/2014/main" id="{06E92A73-88F7-F9DC-A1DD-B0FCFE16C4BE}"/>
              </a:ext>
            </a:extLst>
          </p:cNvPr>
          <p:cNvSpPr txBox="1"/>
          <p:nvPr/>
        </p:nvSpPr>
        <p:spPr>
          <a:xfrm>
            <a:off x="488141" y="867333"/>
            <a:ext cx="10525183" cy="5588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600">
                <a:ea typeface="+mn-lt"/>
                <a:cs typeface="+mn-lt"/>
              </a:rPr>
              <a:t>Accent conversion (AC) is a crucial task in speech processing that modifies a speaker’s accent while preserving linguistic content and speaker identity. This work presents a </a:t>
            </a:r>
            <a:r>
              <a:rPr lang="en-US" sz="1600" b="1">
                <a:ea typeface="+mn-lt"/>
                <a:cs typeface="+mn-lt"/>
              </a:rPr>
              <a:t>bidirectional accent conversion framework</a:t>
            </a:r>
            <a:r>
              <a:rPr lang="en-US" sz="1600">
                <a:ea typeface="+mn-lt"/>
                <a:cs typeface="+mn-lt"/>
              </a:rPr>
              <a:t> utilizing </a:t>
            </a:r>
            <a:r>
              <a:rPr lang="en-US" sz="1600" b="1">
                <a:ea typeface="+mn-lt"/>
                <a:cs typeface="+mn-lt"/>
              </a:rPr>
              <a:t>Generative Adversarial Networks (GANs)</a:t>
            </a:r>
            <a:r>
              <a:rPr lang="en-US" sz="1600">
                <a:ea typeface="+mn-lt"/>
                <a:cs typeface="+mn-lt"/>
              </a:rPr>
              <a:t> for </a:t>
            </a:r>
            <a:r>
              <a:rPr lang="en-US" sz="1600" b="1">
                <a:ea typeface="+mn-lt"/>
                <a:cs typeface="+mn-lt"/>
              </a:rPr>
              <a:t>Mel-spectrogram translation</a:t>
            </a:r>
            <a:r>
              <a:rPr lang="en-US" sz="1600">
                <a:ea typeface="+mn-lt"/>
                <a:cs typeface="+mn-lt"/>
              </a:rPr>
              <a:t>, followed by a </a:t>
            </a:r>
            <a:r>
              <a:rPr lang="en-US" sz="1600" b="1">
                <a:ea typeface="+mn-lt"/>
                <a:cs typeface="+mn-lt"/>
              </a:rPr>
              <a:t>Wave Glow neural vocoder</a:t>
            </a:r>
            <a:r>
              <a:rPr lang="en-US" sz="1600">
                <a:ea typeface="+mn-lt"/>
                <a:cs typeface="+mn-lt"/>
              </a:rPr>
              <a:t> to reconstruct high-quality speech signals. The proposed approach maps Mel-spectrogram representations from one accent domain to another, ensuring minimal loss of prosody and speaker characteristics. To evaluate the effectiveness of our model, we employ multiple objective metrics, including </a:t>
            </a:r>
            <a:r>
              <a:rPr lang="en-US" sz="1600" b="1">
                <a:ea typeface="+mn-lt"/>
                <a:cs typeface="+mn-lt"/>
              </a:rPr>
              <a:t>Mel Cepstral Distortion (MCD), MFCC Distance, Pearson Correlation, L1 Error, Prosody Similarity, and Short-Time Objective Intelligibility (STOI)</a:t>
            </a:r>
            <a:r>
              <a:rPr lang="en-US" sz="1600">
                <a:ea typeface="+mn-lt"/>
                <a:cs typeface="+mn-lt"/>
              </a:rPr>
              <a:t>. Experimental results demonstrate that our method achieves a </a:t>
            </a:r>
            <a:r>
              <a:rPr lang="en-US" sz="1600" b="1">
                <a:ea typeface="+mn-lt"/>
                <a:cs typeface="+mn-lt"/>
              </a:rPr>
              <a:t>high Pearson correlation of 0.9952</a:t>
            </a:r>
            <a:r>
              <a:rPr lang="en-US" sz="1600">
                <a:ea typeface="+mn-lt"/>
                <a:cs typeface="+mn-lt"/>
              </a:rPr>
              <a:t>, indicating strong alignment between converted and target speech features, along with a </a:t>
            </a:r>
            <a:r>
              <a:rPr lang="en-US" sz="1600" b="1">
                <a:ea typeface="+mn-lt"/>
                <a:cs typeface="+mn-lt"/>
              </a:rPr>
              <a:t>Mel Cepstral Distortion (MCD) of 10.06</a:t>
            </a:r>
            <a:r>
              <a:rPr lang="en-US" sz="1600">
                <a:ea typeface="+mn-lt"/>
                <a:cs typeface="+mn-lt"/>
              </a:rPr>
              <a:t> and a </a:t>
            </a:r>
            <a:r>
              <a:rPr lang="en-US" sz="1600" b="1">
                <a:ea typeface="+mn-lt"/>
                <a:cs typeface="+mn-lt"/>
              </a:rPr>
              <a:t>Prosody Similarity score of 0.8888</a:t>
            </a:r>
            <a:r>
              <a:rPr lang="en-US" sz="1600">
                <a:ea typeface="+mn-lt"/>
                <a:cs typeface="+mn-lt"/>
              </a:rPr>
              <a:t>, showing effective accent adaptation while maintaining speech naturalness. This </a:t>
            </a:r>
            <a:r>
              <a:rPr lang="en-US" sz="1600" b="1">
                <a:ea typeface="+mn-lt"/>
                <a:cs typeface="+mn-lt"/>
              </a:rPr>
              <a:t>bidirectional Indian-to-American and American-to-Indian accent conversion</a:t>
            </a:r>
            <a:r>
              <a:rPr lang="en-US" sz="1600">
                <a:ea typeface="+mn-lt"/>
                <a:cs typeface="+mn-lt"/>
              </a:rPr>
              <a:t> system has applications in </a:t>
            </a:r>
            <a:r>
              <a:rPr lang="en-US" sz="1600" b="1">
                <a:ea typeface="+mn-lt"/>
                <a:cs typeface="+mn-lt"/>
              </a:rPr>
              <a:t>language learning, call centers, speech synthesis, and personalized AI assistants</a:t>
            </a:r>
            <a:r>
              <a:rPr lang="en-US" sz="1600">
                <a:ea typeface="+mn-lt"/>
                <a:cs typeface="+mn-lt"/>
              </a:rPr>
              <a:t>, facilitating seamless cross-accent communication. Our study highlights the effectiveness of </a:t>
            </a:r>
            <a:r>
              <a:rPr lang="en-US" sz="1600" b="1">
                <a:ea typeface="+mn-lt"/>
                <a:cs typeface="+mn-lt"/>
              </a:rPr>
              <a:t>GAN-driven Mel-spectrogram translation</a:t>
            </a:r>
            <a:r>
              <a:rPr lang="en-US" sz="1600">
                <a:ea typeface="+mn-lt"/>
                <a:cs typeface="+mn-lt"/>
              </a:rPr>
              <a:t> in accent modification and paves the way for future advancements in speaker adaptation and speech enhancement technologies.</a:t>
            </a:r>
          </a:p>
          <a:p>
            <a:pPr algn="just">
              <a:lnSpc>
                <a:spcPct val="150000"/>
              </a:lnSpc>
            </a:pPr>
            <a:endParaRPr lang="en-US" sz="1600"/>
          </a:p>
        </p:txBody>
      </p:sp>
    </p:spTree>
    <p:extLst>
      <p:ext uri="{BB962C8B-B14F-4D97-AF65-F5344CB8AC3E}">
        <p14:creationId xmlns:p14="http://schemas.microsoft.com/office/powerpoint/2010/main" val="249412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CC080-0E7D-5F0B-FCC8-7550CFA1913C}"/>
              </a:ext>
            </a:extLst>
          </p:cNvPr>
          <p:cNvSpPr>
            <a:spLocks noGrp="1"/>
          </p:cNvSpPr>
          <p:nvPr>
            <p:ph type="title"/>
          </p:nvPr>
        </p:nvSpPr>
        <p:spPr>
          <a:xfrm>
            <a:off x="0" y="0"/>
            <a:ext cx="12192000" cy="868488"/>
          </a:xfrm>
        </p:spPr>
        <p:txBody>
          <a:bodyPr>
            <a:normAutofit/>
          </a:bodyPr>
          <a:lstStyle/>
          <a:p>
            <a:pPr algn="ctr"/>
            <a:r>
              <a:rPr lang="en-US" sz="3200">
                <a:latin typeface="Arial"/>
                <a:cs typeface="Arial"/>
              </a:rPr>
              <a:t>Problem Identification and Problem Statement</a:t>
            </a:r>
            <a:endParaRPr lang="en-IN" sz="3200">
              <a:latin typeface="Arial"/>
              <a:cs typeface="Arial"/>
            </a:endParaRPr>
          </a:p>
        </p:txBody>
      </p:sp>
      <p:sp>
        <p:nvSpPr>
          <p:cNvPr id="2" name="TextBox 1">
            <a:extLst>
              <a:ext uri="{FF2B5EF4-FFF2-40B4-BE49-F238E27FC236}">
                <a16:creationId xmlns:a16="http://schemas.microsoft.com/office/drawing/2014/main" id="{445B44A7-FA00-43C5-D9BE-BEF23560C095}"/>
              </a:ext>
            </a:extLst>
          </p:cNvPr>
          <p:cNvSpPr txBox="1"/>
          <p:nvPr/>
        </p:nvSpPr>
        <p:spPr>
          <a:xfrm>
            <a:off x="515039" y="1005259"/>
            <a:ext cx="11161922" cy="48474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600" b="1" dirty="0"/>
              <a:t>Challenges in Speech Synthesis</a:t>
            </a:r>
            <a:endParaRPr lang="en-US" sz="1600" dirty="0"/>
          </a:p>
          <a:p>
            <a:pPr algn="just">
              <a:lnSpc>
                <a:spcPct val="150000"/>
              </a:lnSpc>
              <a:buFont typeface="Arial"/>
              <a:buChar char="•"/>
            </a:pPr>
            <a:r>
              <a:rPr lang="en-US" dirty="0">
                <a:ea typeface="+mn-lt"/>
                <a:cs typeface="+mn-lt"/>
              </a:rPr>
              <a:t>Existing speech synthesis models struggle with capturing fine-grained prosody and speaker-specific details.</a:t>
            </a:r>
            <a:endParaRPr lang="en-US" dirty="0"/>
          </a:p>
          <a:p>
            <a:pPr algn="just">
              <a:lnSpc>
                <a:spcPct val="150000"/>
              </a:lnSpc>
              <a:buFont typeface="Arial"/>
              <a:buChar char="•"/>
            </a:pPr>
            <a:r>
              <a:rPr lang="en-US" dirty="0">
                <a:ea typeface="+mn-lt"/>
                <a:cs typeface="+mn-lt"/>
              </a:rPr>
              <a:t>Mel spectrogram-based synthesis often leads to unnatural and robotic-sounding audio.</a:t>
            </a:r>
          </a:p>
          <a:p>
            <a:pPr algn="just">
              <a:lnSpc>
                <a:spcPct val="150000"/>
              </a:lnSpc>
              <a:buFont typeface="Arial"/>
              <a:buChar char="•"/>
            </a:pPr>
            <a:r>
              <a:rPr lang="en-US" dirty="0">
                <a:ea typeface="+mn-lt"/>
                <a:cs typeface="+mn-lt"/>
              </a:rPr>
              <a:t>Traditional vocoders (e.g., </a:t>
            </a:r>
            <a:r>
              <a:rPr lang="en-US" b="1" dirty="0">
                <a:ea typeface="+mn-lt"/>
                <a:cs typeface="+mn-lt"/>
              </a:rPr>
              <a:t>Griffin-Lim</a:t>
            </a:r>
            <a:r>
              <a:rPr lang="en-US" dirty="0">
                <a:ea typeface="+mn-lt"/>
                <a:cs typeface="+mn-lt"/>
              </a:rPr>
              <a:t>) introduce phase distortion and degrade speech quality.</a:t>
            </a:r>
          </a:p>
          <a:p>
            <a:pPr algn="just">
              <a:lnSpc>
                <a:spcPct val="150000"/>
              </a:lnSpc>
              <a:buFont typeface="Arial"/>
              <a:buChar char="•"/>
            </a:pPr>
            <a:r>
              <a:rPr lang="en-US" dirty="0">
                <a:ea typeface="+mn-lt"/>
                <a:cs typeface="+mn-lt"/>
              </a:rPr>
              <a:t>Existing GAN-based solutions lack robust training stability, leading to artifacts in generated speech.</a:t>
            </a:r>
            <a:endParaRPr lang="en-US" dirty="0"/>
          </a:p>
          <a:p>
            <a:pPr algn="just">
              <a:lnSpc>
                <a:spcPct val="150000"/>
              </a:lnSpc>
              <a:buFont typeface="Arial"/>
              <a:buChar char="•"/>
            </a:pPr>
            <a:endParaRPr lang="en-US" dirty="0"/>
          </a:p>
          <a:p>
            <a:pPr algn="just">
              <a:lnSpc>
                <a:spcPct val="150000"/>
              </a:lnSpc>
            </a:pPr>
            <a:r>
              <a:rPr lang="en-US" sz="1600" b="1" dirty="0"/>
              <a:t>Proposed Approach: GAN-Based Speech Synthesis</a:t>
            </a:r>
            <a:endParaRPr lang="en-US" sz="1600" dirty="0"/>
          </a:p>
          <a:p>
            <a:pPr algn="just">
              <a:lnSpc>
                <a:spcPct val="150000"/>
              </a:lnSpc>
              <a:buFont typeface="Arial"/>
              <a:buChar char="•"/>
            </a:pPr>
            <a:r>
              <a:rPr lang="en-US" dirty="0">
                <a:ea typeface="+mn-lt"/>
                <a:cs typeface="+mn-lt"/>
              </a:rPr>
              <a:t>Train a </a:t>
            </a:r>
            <a:r>
              <a:rPr lang="en-US" b="1" dirty="0">
                <a:ea typeface="+mn-lt"/>
                <a:cs typeface="+mn-lt"/>
              </a:rPr>
              <a:t>GAN model</a:t>
            </a:r>
            <a:r>
              <a:rPr lang="en-US" dirty="0">
                <a:ea typeface="+mn-lt"/>
                <a:cs typeface="+mn-lt"/>
              </a:rPr>
              <a:t> to refine </a:t>
            </a:r>
            <a:r>
              <a:rPr lang="en-US" dirty="0" err="1">
                <a:ea typeface="+mn-lt"/>
                <a:cs typeface="+mn-lt"/>
              </a:rPr>
              <a:t>mel</a:t>
            </a:r>
            <a:r>
              <a:rPr lang="en-US" dirty="0">
                <a:ea typeface="+mn-lt"/>
                <a:cs typeface="+mn-lt"/>
              </a:rPr>
              <a:t> spectrogram generation, capturing realistic speech patterns.</a:t>
            </a:r>
          </a:p>
          <a:p>
            <a:pPr algn="just">
              <a:lnSpc>
                <a:spcPct val="150000"/>
              </a:lnSpc>
              <a:buFont typeface="Arial"/>
              <a:buChar char="•"/>
            </a:pPr>
            <a:r>
              <a:rPr lang="en-US" dirty="0">
                <a:ea typeface="+mn-lt"/>
                <a:cs typeface="+mn-lt"/>
              </a:rPr>
              <a:t>Use </a:t>
            </a:r>
            <a:r>
              <a:rPr lang="en-US" b="1" dirty="0" err="1">
                <a:ea typeface="+mn-lt"/>
                <a:cs typeface="+mn-lt"/>
              </a:rPr>
              <a:t>WaveGlow</a:t>
            </a:r>
            <a:r>
              <a:rPr lang="en-US" dirty="0">
                <a:ea typeface="+mn-lt"/>
                <a:cs typeface="+mn-lt"/>
              </a:rPr>
              <a:t> as a vocoder to reconstruct high-quality speech from generated </a:t>
            </a:r>
            <a:r>
              <a:rPr lang="en-US" dirty="0" err="1">
                <a:ea typeface="+mn-lt"/>
                <a:cs typeface="+mn-lt"/>
              </a:rPr>
              <a:t>mel</a:t>
            </a:r>
            <a:r>
              <a:rPr lang="en-US" dirty="0">
                <a:ea typeface="+mn-lt"/>
                <a:cs typeface="+mn-lt"/>
              </a:rPr>
              <a:t> spectrograms.</a:t>
            </a:r>
            <a:endParaRPr lang="en-US" dirty="0"/>
          </a:p>
          <a:p>
            <a:pPr algn="just">
              <a:lnSpc>
                <a:spcPct val="150000"/>
              </a:lnSpc>
              <a:buFont typeface="Arial"/>
              <a:buChar char="•"/>
            </a:pPr>
            <a:r>
              <a:rPr lang="en-US" dirty="0">
                <a:ea typeface="+mn-lt"/>
                <a:cs typeface="+mn-lt"/>
              </a:rPr>
              <a:t>Perform </a:t>
            </a:r>
            <a:r>
              <a:rPr lang="en-US" b="1" dirty="0">
                <a:ea typeface="+mn-lt"/>
                <a:cs typeface="+mn-lt"/>
              </a:rPr>
              <a:t>Bidirectional Accent Conversion</a:t>
            </a:r>
            <a:r>
              <a:rPr lang="en-US" dirty="0">
                <a:ea typeface="+mn-lt"/>
                <a:cs typeface="+mn-lt"/>
              </a:rPr>
              <a:t>, allowing seamless transformation between different </a:t>
            </a:r>
          </a:p>
          <a:p>
            <a:pPr algn="just">
              <a:lnSpc>
                <a:spcPct val="150000"/>
              </a:lnSpc>
            </a:pPr>
            <a:r>
              <a:rPr lang="en-US" dirty="0">
                <a:ea typeface="+mn-lt"/>
                <a:cs typeface="+mn-lt"/>
              </a:rPr>
              <a:t>accents while preserving speaker identity and naturalness.</a:t>
            </a:r>
          </a:p>
          <a:p>
            <a:pPr algn="just">
              <a:buFont typeface="Arial"/>
              <a:buChar char="•"/>
            </a:pPr>
            <a:endParaRPr lang="en-US" dirty="0"/>
          </a:p>
        </p:txBody>
      </p:sp>
    </p:spTree>
    <p:extLst>
      <p:ext uri="{BB962C8B-B14F-4D97-AF65-F5344CB8AC3E}">
        <p14:creationId xmlns:p14="http://schemas.microsoft.com/office/powerpoint/2010/main" val="422732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897144"/>
          </a:xfrm>
        </p:spPr>
        <p:txBody>
          <a:bodyPr>
            <a:normAutofit/>
          </a:bodyPr>
          <a:lstStyle/>
          <a:p>
            <a:pPr algn="ctr"/>
            <a:r>
              <a:rPr lang="en-IN" sz="3600">
                <a:latin typeface="Arial"/>
                <a:cs typeface="Arial"/>
              </a:rPr>
              <a:t>DATASET DESCRIPTION </a:t>
            </a:r>
            <a:endParaRPr lang="en-IN" sz="3600"/>
          </a:p>
        </p:txBody>
      </p:sp>
      <p:sp>
        <p:nvSpPr>
          <p:cNvPr id="2" name="TextBox 1">
            <a:extLst>
              <a:ext uri="{FF2B5EF4-FFF2-40B4-BE49-F238E27FC236}">
                <a16:creationId xmlns:a16="http://schemas.microsoft.com/office/drawing/2014/main" id="{1781ABC6-75DC-4AA7-6CED-B42C33B11F42}"/>
              </a:ext>
            </a:extLst>
          </p:cNvPr>
          <p:cNvSpPr txBox="1"/>
          <p:nvPr/>
        </p:nvSpPr>
        <p:spPr>
          <a:xfrm>
            <a:off x="247804" y="1108600"/>
            <a:ext cx="10942539" cy="46039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7A40B6DD-C9A8-7FA6-4893-370C21218088}"/>
              </a:ext>
            </a:extLst>
          </p:cNvPr>
          <p:cNvSpPr txBox="1"/>
          <p:nvPr/>
        </p:nvSpPr>
        <p:spPr>
          <a:xfrm>
            <a:off x="243863" y="1393480"/>
            <a:ext cx="11033835"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Developed by Carnegie Mellon University, this dataset contains approximately </a:t>
            </a:r>
            <a:r>
              <a:rPr lang="en-US" sz="2000" b="1" dirty="0">
                <a:ea typeface="+mn-lt"/>
                <a:cs typeface="+mn-lt"/>
              </a:rPr>
              <a:t>1132 utterances per speaker</a:t>
            </a:r>
            <a:r>
              <a:rPr lang="en-US" sz="2000" dirty="0">
                <a:ea typeface="+mn-lt"/>
                <a:cs typeface="+mn-lt"/>
              </a:rPr>
              <a:t> from out-of-copyright texts, intended for speech synthesis and speaker recognition tasks.</a:t>
            </a:r>
            <a:endParaRPr lang="en-US" sz="2000" dirty="0"/>
          </a:p>
          <a:p>
            <a:pPr marL="285750" indent="-285750">
              <a:buFont typeface="Arial"/>
              <a:buChar char="•"/>
            </a:pPr>
            <a:endParaRPr lang="en-US" sz="2000" dirty="0">
              <a:ea typeface="+mn-lt"/>
              <a:cs typeface="+mn-lt"/>
            </a:endParaRPr>
          </a:p>
          <a:p>
            <a:pPr marL="285750" indent="-285750">
              <a:buFont typeface="Arial"/>
              <a:buChar char="•"/>
            </a:pPr>
            <a:r>
              <a:rPr lang="en-US" sz="2000" dirty="0">
                <a:ea typeface="+mn-lt"/>
                <a:cs typeface="+mn-lt"/>
              </a:rPr>
              <a:t>Contains </a:t>
            </a:r>
            <a:r>
              <a:rPr lang="en-US" sz="2000" b="1" dirty="0">
                <a:ea typeface="+mn-lt"/>
                <a:cs typeface="+mn-lt"/>
              </a:rPr>
              <a:t>21 unique speakers</a:t>
            </a:r>
            <a:r>
              <a:rPr lang="en-US" sz="2000" dirty="0">
                <a:ea typeface="+mn-lt"/>
                <a:cs typeface="+mn-lt"/>
              </a:rPr>
              <a:t> (both male and female) with </a:t>
            </a:r>
            <a:r>
              <a:rPr lang="en-US" sz="2000" b="1" dirty="0">
                <a:ea typeface="+mn-lt"/>
                <a:cs typeface="+mn-lt"/>
              </a:rPr>
              <a:t>US-English accents</a:t>
            </a:r>
            <a:r>
              <a:rPr lang="en-US" sz="2000" dirty="0">
                <a:ea typeface="+mn-lt"/>
                <a:cs typeface="+mn-lt"/>
              </a:rPr>
              <a:t> and other non-native accented speakers, providing a rich and diverse set for speaker classification tasks.</a:t>
            </a:r>
          </a:p>
          <a:p>
            <a:pPr marL="285750" indent="-285750">
              <a:buFont typeface="Arial"/>
              <a:buChar char="•"/>
            </a:pPr>
            <a:endParaRPr lang="en-US" sz="2000" dirty="0">
              <a:ea typeface="+mn-lt"/>
              <a:cs typeface="+mn-lt"/>
            </a:endParaRPr>
          </a:p>
          <a:p>
            <a:pPr marL="285750" indent="-285750">
              <a:buFont typeface="Arial"/>
              <a:buChar char="•"/>
            </a:pPr>
            <a:r>
              <a:rPr lang="en-US" sz="2000" dirty="0">
                <a:ea typeface="+mn-lt"/>
                <a:cs typeface="+mn-lt"/>
              </a:rPr>
              <a:t>From the entire corpus we are using </a:t>
            </a:r>
            <a:r>
              <a:rPr lang="en-US" sz="2000" b="1" dirty="0" err="1">
                <a:ea typeface="+mn-lt"/>
                <a:cs typeface="+mn-lt"/>
              </a:rPr>
              <a:t>bdl</a:t>
            </a:r>
            <a:r>
              <a:rPr lang="en-US" sz="2000" dirty="0">
                <a:ea typeface="+mn-lt"/>
                <a:cs typeface="+mn-lt"/>
              </a:rPr>
              <a:t> (US-English male) and </a:t>
            </a:r>
            <a:r>
              <a:rPr lang="en-US" sz="2000" b="1" dirty="0" err="1">
                <a:ea typeface="+mn-lt"/>
                <a:cs typeface="+mn-lt"/>
              </a:rPr>
              <a:t>ksp</a:t>
            </a:r>
            <a:r>
              <a:rPr lang="en-US" sz="2000" dirty="0">
                <a:ea typeface="+mn-lt"/>
                <a:cs typeface="+mn-lt"/>
              </a:rPr>
              <a:t> (accented speaker) from the 21 total speaker classes.</a:t>
            </a:r>
            <a:endParaRPr lang="en-US" sz="2000" dirty="0"/>
          </a:p>
          <a:p>
            <a:pPr marL="285750" indent="-285750">
              <a:buFont typeface="Arial"/>
              <a:buChar char="•"/>
            </a:pPr>
            <a:endParaRPr lang="en-US" sz="2000" dirty="0">
              <a:ea typeface="+mn-lt"/>
              <a:cs typeface="+mn-lt"/>
            </a:endParaRPr>
          </a:p>
          <a:p>
            <a:pPr marL="285750" indent="-285750">
              <a:buFont typeface="Arial"/>
              <a:buChar char="•"/>
            </a:pPr>
            <a:r>
              <a:rPr lang="en-US" sz="2000" dirty="0">
                <a:ea typeface="+mn-lt"/>
                <a:cs typeface="+mn-lt"/>
              </a:rPr>
              <a:t>Each selected class contains </a:t>
            </a:r>
            <a:r>
              <a:rPr lang="en-US" sz="2000" b="1" dirty="0">
                <a:ea typeface="+mn-lt"/>
                <a:cs typeface="+mn-lt"/>
              </a:rPr>
              <a:t>1132 utterances</a:t>
            </a:r>
            <a:r>
              <a:rPr lang="en-US" sz="2000" dirty="0">
                <a:ea typeface="+mn-lt"/>
                <a:cs typeface="+mn-lt"/>
              </a:rPr>
              <a:t>, making </a:t>
            </a:r>
            <a:r>
              <a:rPr lang="en-US" sz="2000" b="1" dirty="0">
                <a:ea typeface="+mn-lt"/>
                <a:cs typeface="+mn-lt"/>
              </a:rPr>
              <a:t>2264 audio samples in total</a:t>
            </a:r>
            <a:r>
              <a:rPr lang="en-US" sz="2000" dirty="0">
                <a:ea typeface="+mn-lt"/>
                <a:cs typeface="+mn-lt"/>
              </a:rPr>
              <a:t> for classification.</a:t>
            </a:r>
            <a:endParaRPr lang="en-US" sz="2000" dirty="0"/>
          </a:p>
          <a:p>
            <a:endParaRPr lang="en-US" dirty="0">
              <a:ea typeface="+mn-lt"/>
              <a:cs typeface="+mn-lt"/>
            </a:endParaRPr>
          </a:p>
          <a:p>
            <a:endParaRPr lang="en-US" dirty="0">
              <a:ea typeface="+mn-lt"/>
              <a:cs typeface="+mn-lt"/>
            </a:endParaRPr>
          </a:p>
          <a:p>
            <a:pPr algn="ctr"/>
            <a:r>
              <a:rPr lang="en-US" dirty="0">
                <a:ea typeface="+mn-lt"/>
                <a:cs typeface="+mn-lt"/>
              </a:rPr>
              <a:t>Link to the Dataset:  </a:t>
            </a:r>
            <a:r>
              <a:rPr lang="en-US" dirty="0">
                <a:ea typeface="+mn-lt"/>
                <a:cs typeface="+mn-lt"/>
                <a:hlinkClick r:id="rId2"/>
              </a:rPr>
              <a:t>CMU ARCTIC CORPUS</a:t>
            </a:r>
            <a:r>
              <a:rPr lang="en-US" dirty="0">
                <a:ea typeface="+mn-lt"/>
                <a:cs typeface="+mn-lt"/>
              </a:rPr>
              <a:t> </a:t>
            </a:r>
            <a:endParaRPr lang="en-US" dirty="0"/>
          </a:p>
        </p:txBody>
      </p:sp>
    </p:spTree>
    <p:extLst>
      <p:ext uri="{BB962C8B-B14F-4D97-AF65-F5344CB8AC3E}">
        <p14:creationId xmlns:p14="http://schemas.microsoft.com/office/powerpoint/2010/main" val="402624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6105E-3269-8CF7-BB73-5F477926AA8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962893B-3264-7FA4-D7C0-BEEE05D808AC}"/>
              </a:ext>
            </a:extLst>
          </p:cNvPr>
          <p:cNvSpPr>
            <a:spLocks noGrp="1"/>
          </p:cNvSpPr>
          <p:nvPr>
            <p:ph type="title"/>
          </p:nvPr>
        </p:nvSpPr>
        <p:spPr>
          <a:xfrm>
            <a:off x="0" y="0"/>
            <a:ext cx="12192000" cy="897144"/>
          </a:xfrm>
        </p:spPr>
        <p:txBody>
          <a:bodyPr>
            <a:normAutofit/>
          </a:bodyPr>
          <a:lstStyle/>
          <a:p>
            <a:pPr algn="ctr"/>
            <a:r>
              <a:rPr lang="en-IN" sz="3600" dirty="0">
                <a:latin typeface="Arial"/>
                <a:cs typeface="Arial"/>
              </a:rPr>
              <a:t>SOME INSIGHTS FROM LITERATURE REVIEW</a:t>
            </a:r>
            <a:endParaRPr lang="en-US" dirty="0"/>
          </a:p>
        </p:txBody>
      </p:sp>
      <p:sp>
        <p:nvSpPr>
          <p:cNvPr id="4" name="TextBox 3">
            <a:extLst>
              <a:ext uri="{FF2B5EF4-FFF2-40B4-BE49-F238E27FC236}">
                <a16:creationId xmlns:a16="http://schemas.microsoft.com/office/drawing/2014/main" id="{2F5C5AA1-867F-1DDD-2FFE-C6C9D7ADB329}"/>
              </a:ext>
            </a:extLst>
          </p:cNvPr>
          <p:cNvSpPr txBox="1"/>
          <p:nvPr/>
        </p:nvSpPr>
        <p:spPr>
          <a:xfrm>
            <a:off x="449146" y="1314553"/>
            <a:ext cx="1085124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b="1" dirty="0">
                <a:ea typeface="+mn-lt"/>
                <a:cs typeface="+mn-lt"/>
              </a:rPr>
              <a:t>Jia et al. (2024)</a:t>
            </a:r>
            <a:r>
              <a:rPr lang="en-US" dirty="0">
                <a:ea typeface="+mn-lt"/>
                <a:cs typeface="+mn-lt"/>
              </a:rPr>
              <a:t> proposed a zero-shot accent conversion model with minimal supervision, enabling accent adaptation without extensive labeled data.</a:t>
            </a:r>
          </a:p>
          <a:p>
            <a:pPr algn="just">
              <a:buFont typeface="Arial"/>
              <a:buChar char="•"/>
            </a:pPr>
            <a:endParaRPr lang="en-US" dirty="0">
              <a:ea typeface="+mn-lt"/>
              <a:cs typeface="+mn-lt"/>
            </a:endParaRPr>
          </a:p>
          <a:p>
            <a:pPr algn="just">
              <a:buFont typeface="Arial"/>
              <a:buChar char="•"/>
            </a:pPr>
            <a:r>
              <a:rPr lang="en-US" b="1" dirty="0">
                <a:ea typeface="+mn-lt"/>
                <a:cs typeface="+mn-lt"/>
              </a:rPr>
              <a:t>Nguyen et al. (2024)</a:t>
            </a:r>
            <a:r>
              <a:rPr lang="en-US" dirty="0">
                <a:ea typeface="+mn-lt"/>
                <a:cs typeface="+mn-lt"/>
              </a:rPr>
              <a:t> introduced a discrete-unit-based accent conversion method using parallel data synthesized via controllable accented TTS.</a:t>
            </a:r>
          </a:p>
          <a:p>
            <a:pPr algn="just">
              <a:buFont typeface="Arial"/>
              <a:buChar char="•"/>
            </a:pPr>
            <a:endParaRPr lang="en-US" dirty="0">
              <a:ea typeface="+mn-lt"/>
              <a:cs typeface="+mn-lt"/>
            </a:endParaRPr>
          </a:p>
          <a:p>
            <a:pPr algn="just">
              <a:buFont typeface="Arial"/>
              <a:buChar char="•"/>
            </a:pPr>
            <a:r>
              <a:rPr lang="en-US" b="1" dirty="0" err="1">
                <a:ea typeface="+mn-lt"/>
                <a:cs typeface="+mn-lt"/>
              </a:rPr>
              <a:t>Melechovsky</a:t>
            </a:r>
            <a:r>
              <a:rPr lang="en-US" b="1" dirty="0">
                <a:ea typeface="+mn-lt"/>
                <a:cs typeface="+mn-lt"/>
              </a:rPr>
              <a:t> et al. (2024)</a:t>
            </a:r>
            <a:r>
              <a:rPr lang="en-US" dirty="0">
                <a:ea typeface="+mn-lt"/>
                <a:cs typeface="+mn-lt"/>
              </a:rPr>
              <a:t> combined multi-level VAE and adversarial training for accent conversion in text-to-speech, enhancing speaker adaptability.</a:t>
            </a:r>
          </a:p>
          <a:p>
            <a:pPr algn="just">
              <a:buFont typeface="Arial"/>
              <a:buChar char="•"/>
            </a:pPr>
            <a:endParaRPr lang="en-US" dirty="0">
              <a:ea typeface="+mn-lt"/>
              <a:cs typeface="+mn-lt"/>
            </a:endParaRPr>
          </a:p>
          <a:p>
            <a:pPr algn="just">
              <a:buFont typeface="Arial"/>
              <a:buChar char="•"/>
            </a:pPr>
            <a:r>
              <a:rPr lang="en-US" b="1" dirty="0" err="1">
                <a:ea typeface="+mn-lt"/>
                <a:cs typeface="+mn-lt"/>
              </a:rPr>
              <a:t>Cheripally</a:t>
            </a:r>
            <a:r>
              <a:rPr lang="en-US" b="1" dirty="0">
                <a:ea typeface="+mn-lt"/>
                <a:cs typeface="+mn-lt"/>
              </a:rPr>
              <a:t> (2024)</a:t>
            </a:r>
            <a:r>
              <a:rPr lang="en-US" dirty="0">
                <a:ea typeface="+mn-lt"/>
                <a:cs typeface="+mn-lt"/>
              </a:rPr>
              <a:t> developed a unified model for voice and accent conversion in speech and singing using self-supervised learning and feature extraction.</a:t>
            </a:r>
          </a:p>
          <a:p>
            <a:pPr algn="just">
              <a:buFont typeface="Arial"/>
              <a:buChar char="•"/>
            </a:pPr>
            <a:endParaRPr lang="en-US" dirty="0">
              <a:ea typeface="+mn-lt"/>
              <a:cs typeface="+mn-lt"/>
            </a:endParaRPr>
          </a:p>
          <a:p>
            <a:pPr algn="just">
              <a:buFont typeface="Arial"/>
              <a:buChar char="•"/>
            </a:pPr>
            <a:r>
              <a:rPr lang="en-US" b="1" dirty="0" err="1">
                <a:ea typeface="+mn-lt"/>
                <a:cs typeface="+mn-lt"/>
              </a:rPr>
              <a:t>Quamer</a:t>
            </a:r>
            <a:r>
              <a:rPr lang="en-US" b="1" dirty="0">
                <a:ea typeface="+mn-lt"/>
                <a:cs typeface="+mn-lt"/>
              </a:rPr>
              <a:t> et al. (2022)</a:t>
            </a:r>
            <a:r>
              <a:rPr lang="en-US" dirty="0">
                <a:ea typeface="+mn-lt"/>
                <a:cs typeface="+mn-lt"/>
              </a:rPr>
              <a:t> presented a zero-shot accent conversion approach that works without native references but struggles with prosody control.</a:t>
            </a:r>
          </a:p>
          <a:p>
            <a:pPr algn="just">
              <a:buFont typeface="Arial"/>
              <a:buChar char="•"/>
            </a:pPr>
            <a:endParaRPr lang="en-US" dirty="0"/>
          </a:p>
          <a:p>
            <a:pPr algn="just">
              <a:buFont typeface="Arial"/>
              <a:buChar char="•"/>
            </a:pPr>
            <a:endParaRPr lang="en-US" dirty="0"/>
          </a:p>
        </p:txBody>
      </p:sp>
    </p:spTree>
    <p:extLst>
      <p:ext uri="{BB962C8B-B14F-4D97-AF65-F5344CB8AC3E}">
        <p14:creationId xmlns:p14="http://schemas.microsoft.com/office/powerpoint/2010/main" val="79333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9E349-9658-F4CE-E202-52B57C7B74A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517C647-36A9-D67F-44CD-F64EC0718D53}"/>
              </a:ext>
            </a:extLst>
          </p:cNvPr>
          <p:cNvSpPr>
            <a:spLocks noGrp="1"/>
          </p:cNvSpPr>
          <p:nvPr>
            <p:ph type="title"/>
          </p:nvPr>
        </p:nvSpPr>
        <p:spPr>
          <a:xfrm>
            <a:off x="0" y="0"/>
            <a:ext cx="12192000" cy="897144"/>
          </a:xfrm>
        </p:spPr>
        <p:txBody>
          <a:bodyPr>
            <a:normAutofit/>
          </a:bodyPr>
          <a:lstStyle/>
          <a:p>
            <a:pPr algn="ctr"/>
            <a:r>
              <a:rPr lang="en-IN" sz="3600" dirty="0">
                <a:latin typeface="Arial"/>
                <a:cs typeface="Arial"/>
              </a:rPr>
              <a:t>SOME INSIGHTS FROM LITERATURE REVIEW</a:t>
            </a:r>
            <a:endParaRPr lang="en-US" dirty="0"/>
          </a:p>
        </p:txBody>
      </p:sp>
      <p:sp>
        <p:nvSpPr>
          <p:cNvPr id="4" name="TextBox 3">
            <a:extLst>
              <a:ext uri="{FF2B5EF4-FFF2-40B4-BE49-F238E27FC236}">
                <a16:creationId xmlns:a16="http://schemas.microsoft.com/office/drawing/2014/main" id="{40D5CB19-3BDE-D630-976C-DAB2E00BB253}"/>
              </a:ext>
            </a:extLst>
          </p:cNvPr>
          <p:cNvSpPr txBox="1"/>
          <p:nvPr/>
        </p:nvSpPr>
        <p:spPr>
          <a:xfrm>
            <a:off x="410563" y="1304908"/>
            <a:ext cx="1085124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b="1" dirty="0">
                <a:ea typeface="+mn-lt"/>
                <a:cs typeface="+mn-lt"/>
              </a:rPr>
              <a:t>Zhao et al. (2019)</a:t>
            </a:r>
            <a:r>
              <a:rPr lang="en-US" dirty="0">
                <a:ea typeface="+mn-lt"/>
                <a:cs typeface="+mn-lt"/>
              </a:rPr>
              <a:t> utilized phonetic </a:t>
            </a:r>
            <a:r>
              <a:rPr lang="en-US" dirty="0" err="1">
                <a:ea typeface="+mn-lt"/>
                <a:cs typeface="+mn-lt"/>
              </a:rPr>
              <a:t>posteriorgrams</a:t>
            </a:r>
            <a:r>
              <a:rPr lang="en-US" dirty="0">
                <a:ea typeface="+mn-lt"/>
                <a:cs typeface="+mn-lt"/>
              </a:rPr>
              <a:t> to synthesize speech for accent conversion but faced adaptability issues due to rigid phonetic dependencies.</a:t>
            </a:r>
          </a:p>
          <a:p>
            <a:pPr algn="just">
              <a:buFont typeface="Arial"/>
              <a:buChar char="•"/>
            </a:pPr>
            <a:endParaRPr lang="en-US" dirty="0">
              <a:ea typeface="+mn-lt"/>
              <a:cs typeface="+mn-lt"/>
            </a:endParaRPr>
          </a:p>
          <a:p>
            <a:pPr algn="just">
              <a:buFont typeface="Arial"/>
              <a:buChar char="•"/>
            </a:pPr>
            <a:r>
              <a:rPr lang="en-US" b="1" dirty="0">
                <a:ea typeface="+mn-lt"/>
                <a:cs typeface="+mn-lt"/>
              </a:rPr>
              <a:t>Liu et al. (2020)</a:t>
            </a:r>
            <a:r>
              <a:rPr lang="en-US" dirty="0">
                <a:ea typeface="+mn-lt"/>
                <a:cs typeface="+mn-lt"/>
              </a:rPr>
              <a:t> built an end-to-end accent conversion system without native utterances, improving efficiency but struggling with unseen accent variations.</a:t>
            </a:r>
          </a:p>
          <a:p>
            <a:pPr algn="just">
              <a:buFont typeface="Arial"/>
              <a:buChar char="•"/>
            </a:pPr>
            <a:endParaRPr lang="en-US" dirty="0">
              <a:ea typeface="+mn-lt"/>
              <a:cs typeface="+mn-lt"/>
            </a:endParaRPr>
          </a:p>
          <a:p>
            <a:pPr algn="just">
              <a:buFont typeface="Arial"/>
              <a:buChar char="•"/>
            </a:pPr>
            <a:r>
              <a:rPr lang="en-US" b="1" dirty="0">
                <a:ea typeface="+mn-lt"/>
                <a:cs typeface="+mn-lt"/>
              </a:rPr>
              <a:t>Li et al. (2020)</a:t>
            </a:r>
            <a:r>
              <a:rPr lang="en-US" dirty="0">
                <a:ea typeface="+mn-lt"/>
                <a:cs typeface="+mn-lt"/>
              </a:rPr>
              <a:t> introduced a reference encoder and end-to-end TTS to enhance accent conversion, though feature alignment remained a challenge.</a:t>
            </a:r>
          </a:p>
          <a:p>
            <a:pPr algn="just">
              <a:buFont typeface="Arial"/>
              <a:buChar char="•"/>
            </a:pPr>
            <a:endParaRPr lang="en-US" dirty="0">
              <a:ea typeface="+mn-lt"/>
              <a:cs typeface="+mn-lt"/>
            </a:endParaRPr>
          </a:p>
          <a:p>
            <a:pPr algn="just">
              <a:buFont typeface="Arial"/>
              <a:buChar char="•"/>
            </a:pPr>
            <a:r>
              <a:rPr lang="en-US" b="1" dirty="0">
                <a:ea typeface="+mn-lt"/>
                <a:cs typeface="+mn-lt"/>
              </a:rPr>
              <a:t>Tan et al. (2022)</a:t>
            </a:r>
            <a:r>
              <a:rPr lang="en-US" dirty="0">
                <a:ea typeface="+mn-lt"/>
                <a:cs typeface="+mn-lt"/>
              </a:rPr>
              <a:t> developed </a:t>
            </a:r>
            <a:r>
              <a:rPr lang="en-US" dirty="0" err="1">
                <a:ea typeface="+mn-lt"/>
                <a:cs typeface="+mn-lt"/>
              </a:rPr>
              <a:t>CorrectSpeech</a:t>
            </a:r>
            <a:r>
              <a:rPr lang="en-US" dirty="0">
                <a:ea typeface="+mn-lt"/>
                <a:cs typeface="+mn-lt"/>
              </a:rPr>
              <a:t>, an automated speech correction and accent reduction system that improves pronunciation but lacks expressive intonation.</a:t>
            </a:r>
          </a:p>
          <a:p>
            <a:pPr algn="just">
              <a:buFont typeface="Arial"/>
              <a:buChar char="•"/>
            </a:pPr>
            <a:endParaRPr lang="en-US" dirty="0">
              <a:ea typeface="+mn-lt"/>
              <a:cs typeface="+mn-lt"/>
            </a:endParaRPr>
          </a:p>
          <a:p>
            <a:pPr algn="just">
              <a:buFont typeface="Arial"/>
              <a:buChar char="•"/>
            </a:pPr>
            <a:r>
              <a:rPr lang="en-US" b="1" dirty="0" err="1">
                <a:ea typeface="+mn-lt"/>
                <a:cs typeface="+mn-lt"/>
              </a:rPr>
              <a:t>Ezzerg</a:t>
            </a:r>
            <a:r>
              <a:rPr lang="en-US" b="1" dirty="0">
                <a:ea typeface="+mn-lt"/>
                <a:cs typeface="+mn-lt"/>
              </a:rPr>
              <a:t> et al. (2022)</a:t>
            </a:r>
            <a:r>
              <a:rPr lang="en-US" dirty="0">
                <a:ea typeface="+mn-lt"/>
                <a:cs typeface="+mn-lt"/>
              </a:rPr>
              <a:t> used normalizing flows for non-parallel accent conversion, achieving speaker retention but compromising accent accuracy.</a:t>
            </a:r>
          </a:p>
          <a:p>
            <a:pPr algn="just">
              <a:buFont typeface="Arial"/>
              <a:buChar char="•"/>
            </a:pPr>
            <a:endParaRPr lang="en-US" dirty="0"/>
          </a:p>
        </p:txBody>
      </p:sp>
    </p:spTree>
    <p:extLst>
      <p:ext uri="{BB962C8B-B14F-4D97-AF65-F5344CB8AC3E}">
        <p14:creationId xmlns:p14="http://schemas.microsoft.com/office/powerpoint/2010/main" val="78740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B08D8-DE25-F3D6-4239-73F9241F049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61C3F30-FFF9-392C-E010-9A1343AEE457}"/>
              </a:ext>
            </a:extLst>
          </p:cNvPr>
          <p:cNvSpPr>
            <a:spLocks noGrp="1"/>
          </p:cNvSpPr>
          <p:nvPr>
            <p:ph type="title"/>
          </p:nvPr>
        </p:nvSpPr>
        <p:spPr>
          <a:xfrm>
            <a:off x="0" y="0"/>
            <a:ext cx="12192000" cy="897144"/>
          </a:xfrm>
        </p:spPr>
        <p:txBody>
          <a:bodyPr>
            <a:normAutofit/>
          </a:bodyPr>
          <a:lstStyle/>
          <a:p>
            <a:pPr algn="ctr"/>
            <a:r>
              <a:rPr lang="en-IN" sz="3600">
                <a:latin typeface="Arial"/>
                <a:cs typeface="Arial"/>
              </a:rPr>
              <a:t>PROPOSED ARCHITECTURE</a:t>
            </a:r>
            <a:endParaRPr lang="en-US"/>
          </a:p>
        </p:txBody>
      </p:sp>
      <p:sp>
        <p:nvSpPr>
          <p:cNvPr id="3" name="TextBox 2">
            <a:extLst>
              <a:ext uri="{FF2B5EF4-FFF2-40B4-BE49-F238E27FC236}">
                <a16:creationId xmlns:a16="http://schemas.microsoft.com/office/drawing/2014/main" id="{5457FE22-741B-9FD1-C9AA-B2D5BDA413DB}"/>
              </a:ext>
            </a:extLst>
          </p:cNvPr>
          <p:cNvSpPr txBox="1"/>
          <p:nvPr/>
        </p:nvSpPr>
        <p:spPr>
          <a:xfrm>
            <a:off x="570395" y="1032927"/>
            <a:ext cx="1105992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Objective</a:t>
            </a:r>
            <a:r>
              <a:rPr lang="en-US" dirty="0">
                <a:ea typeface="+mn-lt"/>
                <a:cs typeface="+mn-lt"/>
              </a:rPr>
              <a:t>: Develop a GAN-based speech accent conversion model.</a:t>
            </a:r>
            <a:endParaRPr lang="en-US" dirty="0"/>
          </a:p>
          <a:p>
            <a:pPr marL="285750" indent="-285750" algn="just">
              <a:buFont typeface="Arial"/>
              <a:buChar char="•"/>
            </a:pPr>
            <a:endParaRPr lang="en-US" dirty="0">
              <a:ea typeface="+mn-lt"/>
              <a:cs typeface="+mn-lt"/>
            </a:endParaRPr>
          </a:p>
          <a:p>
            <a:pPr algn="just"/>
            <a:r>
              <a:rPr lang="en-US" b="1" dirty="0">
                <a:ea typeface="+mn-lt"/>
                <a:cs typeface="+mn-lt"/>
              </a:rPr>
              <a:t>Methodology Overview</a:t>
            </a:r>
            <a:r>
              <a:rPr lang="en-US" dirty="0">
                <a:ea typeface="+mn-lt"/>
                <a:cs typeface="+mn-lt"/>
              </a:rPr>
              <a:t>:</a:t>
            </a:r>
            <a:endParaRPr lang="en-US" dirty="0"/>
          </a:p>
          <a:p>
            <a:pPr marL="285750" indent="-285750" algn="just">
              <a:buFont typeface="Arial"/>
              <a:buChar char="•"/>
            </a:pPr>
            <a:endParaRPr lang="en-US" dirty="0">
              <a:ea typeface="+mn-lt"/>
              <a:cs typeface="+mn-lt"/>
            </a:endParaRPr>
          </a:p>
          <a:p>
            <a:pPr marL="285750" indent="-285750" algn="just">
              <a:buFont typeface="Arial"/>
              <a:buChar char="•"/>
            </a:pPr>
            <a:r>
              <a:rPr lang="en-US" dirty="0">
                <a:ea typeface="+mn-lt"/>
                <a:cs typeface="+mn-lt"/>
              </a:rPr>
              <a:t>Convert speech from one accent to another using Mel spectrogram transformations.</a:t>
            </a:r>
            <a:endParaRPr lang="en-US" dirty="0"/>
          </a:p>
          <a:p>
            <a:pPr marL="285750" indent="-285750" algn="just">
              <a:buFont typeface="Arial"/>
              <a:buChar char="•"/>
            </a:pPr>
            <a:r>
              <a:rPr lang="en-US" dirty="0">
                <a:ea typeface="+mn-lt"/>
                <a:cs typeface="+mn-lt"/>
              </a:rPr>
              <a:t>Use a GAN framework for accent conversion, with </a:t>
            </a:r>
            <a:r>
              <a:rPr lang="en-US" dirty="0" err="1">
                <a:ea typeface="+mn-lt"/>
                <a:cs typeface="+mn-lt"/>
              </a:rPr>
              <a:t>WaveGlow</a:t>
            </a:r>
            <a:r>
              <a:rPr lang="en-US" dirty="0">
                <a:ea typeface="+mn-lt"/>
                <a:cs typeface="+mn-lt"/>
              </a:rPr>
              <a:t> for speech reconstruction.</a:t>
            </a:r>
            <a:endParaRPr lang="en-US" dirty="0"/>
          </a:p>
          <a:p>
            <a:pPr marL="285750" indent="-285750" algn="just">
              <a:buFont typeface="Arial"/>
              <a:buChar char="•"/>
            </a:pPr>
            <a:r>
              <a:rPr lang="en-US" dirty="0">
                <a:ea typeface="+mn-lt"/>
                <a:cs typeface="+mn-lt"/>
              </a:rPr>
              <a:t>Post-process using noise reduction APIs for better clarity.</a:t>
            </a:r>
            <a:endParaRPr lang="en-US" dirty="0"/>
          </a:p>
          <a:p>
            <a:pPr marL="285750" indent="-285750" algn="just">
              <a:buFont typeface="Arial"/>
              <a:buChar char="•"/>
            </a:pPr>
            <a:endParaRPr lang="en-US" dirty="0">
              <a:ea typeface="+mn-lt"/>
              <a:cs typeface="+mn-lt"/>
            </a:endParaRPr>
          </a:p>
          <a:p>
            <a:pPr algn="just"/>
            <a:r>
              <a:rPr lang="en-US" b="1" dirty="0">
                <a:ea typeface="+mn-lt"/>
                <a:cs typeface="+mn-lt"/>
              </a:rPr>
              <a:t>Key Models &amp; Tools</a:t>
            </a:r>
            <a:r>
              <a:rPr lang="en-US" dirty="0">
                <a:ea typeface="+mn-lt"/>
                <a:cs typeface="+mn-lt"/>
              </a:rPr>
              <a:t>:</a:t>
            </a:r>
            <a:endParaRPr lang="en-US" dirty="0"/>
          </a:p>
          <a:p>
            <a:pPr marL="285750" indent="-285750" algn="just">
              <a:buFont typeface="Arial"/>
              <a:buChar char="•"/>
            </a:pPr>
            <a:endParaRPr lang="en-US" dirty="0">
              <a:ea typeface="+mn-lt"/>
              <a:cs typeface="+mn-lt"/>
            </a:endParaRPr>
          </a:p>
          <a:p>
            <a:pPr marL="285750" indent="-285750" algn="just">
              <a:buFont typeface="Arial"/>
              <a:buChar char="•"/>
            </a:pPr>
            <a:r>
              <a:rPr lang="en-US" b="1" dirty="0">
                <a:ea typeface="+mn-lt"/>
                <a:cs typeface="+mn-lt"/>
              </a:rPr>
              <a:t>GAN (Generator + Discriminator)</a:t>
            </a:r>
            <a:r>
              <a:rPr lang="en-US" dirty="0">
                <a:ea typeface="+mn-lt"/>
                <a:cs typeface="+mn-lt"/>
              </a:rPr>
              <a:t>:  Transforms input Mel spectrogram into target accent.</a:t>
            </a:r>
            <a:endParaRPr lang="en-US" dirty="0"/>
          </a:p>
          <a:p>
            <a:pPr marL="285750" indent="-285750" algn="just">
              <a:buFont typeface="Arial"/>
              <a:buChar char="•"/>
            </a:pPr>
            <a:r>
              <a:rPr lang="en-US" b="1" dirty="0" err="1">
                <a:ea typeface="+mn-lt"/>
                <a:cs typeface="+mn-lt"/>
              </a:rPr>
              <a:t>WaveGlow</a:t>
            </a:r>
            <a:r>
              <a:rPr lang="en-US" b="1" dirty="0">
                <a:ea typeface="+mn-lt"/>
                <a:cs typeface="+mn-lt"/>
              </a:rPr>
              <a:t> Vocoder</a:t>
            </a:r>
            <a:r>
              <a:rPr lang="en-US" dirty="0">
                <a:ea typeface="+mn-lt"/>
                <a:cs typeface="+mn-lt"/>
              </a:rPr>
              <a:t>: Converts the generated Mel spectrogram back into speech.</a:t>
            </a:r>
            <a:endParaRPr lang="en-US" dirty="0"/>
          </a:p>
          <a:p>
            <a:pPr marL="285750" indent="-285750" algn="just">
              <a:buFont typeface="Arial"/>
              <a:buChar char="•"/>
            </a:pPr>
            <a:r>
              <a:rPr lang="en-US" b="1" dirty="0" err="1">
                <a:ea typeface="+mn-lt"/>
                <a:cs typeface="+mn-lt"/>
              </a:rPr>
              <a:t>Librosa</a:t>
            </a:r>
            <a:r>
              <a:rPr lang="en-US" dirty="0">
                <a:ea typeface="+mn-lt"/>
                <a:cs typeface="+mn-lt"/>
              </a:rPr>
              <a:t>: Feature extraction (Mel spectrogram computation).</a:t>
            </a:r>
            <a:endParaRPr lang="en-US" dirty="0"/>
          </a:p>
          <a:p>
            <a:pPr marL="285750" indent="-285750" algn="just">
              <a:buFont typeface="Arial"/>
              <a:buChar char="•"/>
            </a:pPr>
            <a:r>
              <a:rPr lang="en-US" b="1" dirty="0">
                <a:ea typeface="+mn-lt"/>
                <a:cs typeface="+mn-lt"/>
              </a:rPr>
              <a:t>Audio.ai &amp; Dolby.io APIs</a:t>
            </a:r>
            <a:r>
              <a:rPr lang="en-US" dirty="0">
                <a:ea typeface="+mn-lt"/>
                <a:cs typeface="+mn-lt"/>
              </a:rPr>
              <a:t>: Noise removal.</a:t>
            </a:r>
            <a:endParaRPr lang="en-US" dirty="0"/>
          </a:p>
          <a:p>
            <a:pPr marL="285750" indent="-285750" algn="just">
              <a:buFont typeface="Arial"/>
              <a:buChar char="•"/>
            </a:pPr>
            <a:r>
              <a:rPr lang="en-US" b="1" dirty="0">
                <a:ea typeface="+mn-lt"/>
                <a:cs typeface="+mn-lt"/>
              </a:rPr>
              <a:t>Evaluation Metrics</a:t>
            </a:r>
            <a:r>
              <a:rPr lang="en-US" dirty="0">
                <a:ea typeface="+mn-lt"/>
                <a:cs typeface="+mn-lt"/>
              </a:rPr>
              <a:t>: Speech quality and accent similarity.</a:t>
            </a:r>
            <a:endParaRPr lang="en-US" dirty="0"/>
          </a:p>
          <a:p>
            <a:pPr marL="285750" indent="-285750" algn="just">
              <a:buFont typeface="Arial"/>
              <a:buChar char="•"/>
            </a:pPr>
            <a:r>
              <a:rPr lang="en-US" b="1" dirty="0">
                <a:ea typeface="+mn-lt"/>
                <a:cs typeface="+mn-lt"/>
              </a:rPr>
              <a:t>Environment</a:t>
            </a:r>
            <a:r>
              <a:rPr lang="en-US" dirty="0">
                <a:ea typeface="+mn-lt"/>
                <a:cs typeface="+mn-lt"/>
              </a:rPr>
              <a:t>: Kaggle Notebook (GPU T4x2).</a:t>
            </a:r>
            <a:endParaRPr lang="en-US" dirty="0"/>
          </a:p>
          <a:p>
            <a:pPr algn="just"/>
            <a:endParaRPr lang="en-US" dirty="0"/>
          </a:p>
        </p:txBody>
      </p:sp>
    </p:spTree>
    <p:extLst>
      <p:ext uri="{BB962C8B-B14F-4D97-AF65-F5344CB8AC3E}">
        <p14:creationId xmlns:p14="http://schemas.microsoft.com/office/powerpoint/2010/main" val="41418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12192000" cy="897144"/>
          </a:xfrm>
        </p:spPr>
        <p:txBody>
          <a:bodyPr>
            <a:normAutofit/>
          </a:bodyPr>
          <a:lstStyle/>
          <a:p>
            <a:pPr algn="ctr"/>
            <a:r>
              <a:rPr lang="en-IN" sz="3600">
                <a:latin typeface="Arial"/>
                <a:cs typeface="Arial"/>
              </a:rPr>
              <a:t>ARCHITECTURE DIAGRAM</a:t>
            </a:r>
            <a:endParaRPr lang="en-US"/>
          </a:p>
        </p:txBody>
      </p:sp>
      <p:pic>
        <p:nvPicPr>
          <p:cNvPr id="2" name="Picture 1" descr="A diagram of a speaker system&#10;&#10;AI-generated content may be incorrect.">
            <a:extLst>
              <a:ext uri="{FF2B5EF4-FFF2-40B4-BE49-F238E27FC236}">
                <a16:creationId xmlns:a16="http://schemas.microsoft.com/office/drawing/2014/main" id="{46DF9548-B66C-1CA0-D708-3AB68AECB3B4}"/>
              </a:ext>
            </a:extLst>
          </p:cNvPr>
          <p:cNvPicPr>
            <a:picLocks noChangeAspect="1"/>
          </p:cNvPicPr>
          <p:nvPr/>
        </p:nvPicPr>
        <p:blipFill>
          <a:blip r:embed="rId2"/>
          <a:stretch>
            <a:fillRect/>
          </a:stretch>
        </p:blipFill>
        <p:spPr>
          <a:xfrm>
            <a:off x="2823902" y="976117"/>
            <a:ext cx="6544198" cy="4905768"/>
          </a:xfrm>
          <a:prstGeom prst="rect">
            <a:avLst/>
          </a:prstGeom>
        </p:spPr>
      </p:pic>
    </p:spTree>
    <p:extLst>
      <p:ext uri="{BB962C8B-B14F-4D97-AF65-F5344CB8AC3E}">
        <p14:creationId xmlns:p14="http://schemas.microsoft.com/office/powerpoint/2010/main" val="186764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933CB-F526-E344-6107-99F72A36E37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0615B98-D4FC-ADC5-40A1-5A86B7A40FEA}"/>
              </a:ext>
            </a:extLst>
          </p:cNvPr>
          <p:cNvSpPr>
            <a:spLocks noGrp="1"/>
          </p:cNvSpPr>
          <p:nvPr>
            <p:ph type="title"/>
          </p:nvPr>
        </p:nvSpPr>
        <p:spPr>
          <a:xfrm>
            <a:off x="0" y="0"/>
            <a:ext cx="12192000" cy="897144"/>
          </a:xfrm>
        </p:spPr>
        <p:txBody>
          <a:bodyPr>
            <a:normAutofit/>
          </a:bodyPr>
          <a:lstStyle/>
          <a:p>
            <a:pPr algn="ctr"/>
            <a:r>
              <a:rPr lang="en-IN" sz="3200" b="0" dirty="0">
                <a:latin typeface="Arial"/>
                <a:cs typeface="Arial"/>
              </a:rPr>
              <a:t>Data Preprocessing and Feature Extraction</a:t>
            </a:r>
            <a:endParaRPr lang="en-US" dirty="0"/>
          </a:p>
        </p:txBody>
      </p:sp>
      <p:sp>
        <p:nvSpPr>
          <p:cNvPr id="2" name="TextBox 1">
            <a:extLst>
              <a:ext uri="{FF2B5EF4-FFF2-40B4-BE49-F238E27FC236}">
                <a16:creationId xmlns:a16="http://schemas.microsoft.com/office/drawing/2014/main" id="{BEBB6BF1-2646-37F9-D578-C73FC1D0AA13}"/>
              </a:ext>
            </a:extLst>
          </p:cNvPr>
          <p:cNvSpPr txBox="1"/>
          <p:nvPr/>
        </p:nvSpPr>
        <p:spPr>
          <a:xfrm>
            <a:off x="375668" y="1189526"/>
            <a:ext cx="1092949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Objective:</a:t>
            </a:r>
            <a:r>
              <a:rPr lang="en-US" dirty="0">
                <a:ea typeface="+mn-lt"/>
                <a:cs typeface="+mn-lt"/>
              </a:rPr>
              <a:t> Prepare raw speech data for training by extracting meaningful acoustic features.</a:t>
            </a:r>
            <a:endParaRPr lang="en-US" dirty="0"/>
          </a:p>
          <a:p>
            <a:pPr algn="just"/>
            <a:endParaRPr lang="en-US" dirty="0"/>
          </a:p>
          <a:p>
            <a:pPr algn="just"/>
            <a:r>
              <a:rPr lang="en-US" b="1" dirty="0"/>
              <a:t> Raw Speech Input</a:t>
            </a:r>
            <a:endParaRPr lang="en-US" dirty="0"/>
          </a:p>
          <a:p>
            <a:pPr marL="285750" indent="-285750" algn="just">
              <a:buFont typeface="Arial"/>
              <a:buChar char="•"/>
            </a:pPr>
            <a:r>
              <a:rPr lang="en-US" dirty="0">
                <a:ea typeface="+mn-lt"/>
                <a:cs typeface="+mn-lt"/>
              </a:rPr>
              <a:t>The model takes speech samples in different accents as input.</a:t>
            </a:r>
            <a:endParaRPr lang="en-US" dirty="0"/>
          </a:p>
          <a:p>
            <a:pPr marL="285750" indent="-285750" algn="just">
              <a:buFont typeface="Arial"/>
              <a:buChar char="•"/>
            </a:pPr>
            <a:r>
              <a:rPr lang="en-US" dirty="0">
                <a:ea typeface="+mn-lt"/>
                <a:cs typeface="+mn-lt"/>
              </a:rPr>
              <a:t>These speech samples are collected from datasets representing different linguistic backgrounds (e.g., Indian and American English).</a:t>
            </a:r>
            <a:endParaRPr lang="en-US"/>
          </a:p>
          <a:p>
            <a:pPr marL="285750" indent="-285750" algn="just">
              <a:buFont typeface="Arial"/>
              <a:buChar char="•"/>
            </a:pPr>
            <a:endParaRPr lang="en-US" dirty="0"/>
          </a:p>
          <a:p>
            <a:pPr algn="just"/>
            <a:r>
              <a:rPr lang="en-US" b="1" dirty="0"/>
              <a:t> Mel Spectrogram Extraction</a:t>
            </a:r>
            <a:endParaRPr lang="en-US" dirty="0"/>
          </a:p>
          <a:p>
            <a:pPr marL="285750" indent="-285750" algn="just">
              <a:buFont typeface="Arial"/>
              <a:buChar char="•"/>
            </a:pPr>
            <a:r>
              <a:rPr lang="en-US" dirty="0">
                <a:ea typeface="+mn-lt"/>
                <a:cs typeface="+mn-lt"/>
              </a:rPr>
              <a:t>The raw audio waveforms are converted into </a:t>
            </a:r>
            <a:r>
              <a:rPr lang="en-US" b="1" dirty="0">
                <a:ea typeface="+mn-lt"/>
                <a:cs typeface="+mn-lt"/>
              </a:rPr>
              <a:t>Mel spectrograms</a:t>
            </a:r>
            <a:r>
              <a:rPr lang="en-US" dirty="0">
                <a:ea typeface="+mn-lt"/>
                <a:cs typeface="+mn-lt"/>
              </a:rPr>
              <a:t> using </a:t>
            </a:r>
            <a:r>
              <a:rPr lang="en-US" b="1" err="1">
                <a:ea typeface="+mn-lt"/>
                <a:cs typeface="+mn-lt"/>
              </a:rPr>
              <a:t>Librosa</a:t>
            </a:r>
            <a:r>
              <a:rPr lang="en-US" dirty="0">
                <a:ea typeface="+mn-lt"/>
                <a:cs typeface="+mn-lt"/>
              </a:rPr>
              <a:t>.</a:t>
            </a:r>
            <a:endParaRPr lang="en-US"/>
          </a:p>
          <a:p>
            <a:pPr marL="285750" indent="-285750" algn="just">
              <a:buFont typeface="Arial"/>
              <a:buChar char="•"/>
            </a:pPr>
            <a:r>
              <a:rPr lang="en-US" dirty="0">
                <a:ea typeface="+mn-lt"/>
                <a:cs typeface="+mn-lt"/>
              </a:rPr>
              <a:t>The Mel spectrogram captures time-frequency representations, making it easier for deep learning models to process speech data.</a:t>
            </a:r>
            <a:endParaRPr lang="en-US" dirty="0"/>
          </a:p>
          <a:p>
            <a:pPr marL="285750" indent="-285750" algn="just">
              <a:buFont typeface="Arial"/>
              <a:buChar char="•"/>
            </a:pPr>
            <a:endParaRPr lang="en-US" dirty="0"/>
          </a:p>
          <a:p>
            <a:pPr algn="just"/>
            <a:r>
              <a:rPr lang="en-US" b="1" dirty="0"/>
              <a:t> Padding &amp; Normalization</a:t>
            </a:r>
            <a:endParaRPr lang="en-US" dirty="0"/>
          </a:p>
          <a:p>
            <a:pPr marL="285750" indent="-285750" algn="just">
              <a:buFont typeface="Arial"/>
              <a:buChar char="•"/>
            </a:pPr>
            <a:r>
              <a:rPr lang="en-US" b="1" dirty="0">
                <a:ea typeface="+mn-lt"/>
                <a:cs typeface="+mn-lt"/>
              </a:rPr>
              <a:t>Padding:</a:t>
            </a:r>
            <a:r>
              <a:rPr lang="en-US" dirty="0">
                <a:ea typeface="+mn-lt"/>
                <a:cs typeface="+mn-lt"/>
              </a:rPr>
              <a:t> Ensures all spectrograms have the same time dimension to handle variable-length audio inputs.</a:t>
            </a:r>
            <a:endParaRPr lang="en-US" dirty="0"/>
          </a:p>
          <a:p>
            <a:pPr marL="285750" indent="-285750" algn="just">
              <a:buFont typeface="Arial"/>
              <a:buChar char="•"/>
            </a:pPr>
            <a:r>
              <a:rPr lang="en-US" b="1" dirty="0">
                <a:ea typeface="+mn-lt"/>
                <a:cs typeface="+mn-lt"/>
              </a:rPr>
              <a:t>Normalization:</a:t>
            </a:r>
            <a:r>
              <a:rPr lang="en-US" dirty="0">
                <a:ea typeface="+mn-lt"/>
                <a:cs typeface="+mn-lt"/>
              </a:rPr>
              <a:t> Standardizes spectrogram values to a uniform range, improving training stability.</a:t>
            </a:r>
            <a:endParaRPr lang="en-US" dirty="0"/>
          </a:p>
          <a:p>
            <a:pPr marL="285750" indent="-285750" algn="just">
              <a:buFont typeface="Arial"/>
              <a:buChar char="•"/>
            </a:pPr>
            <a:endParaRPr lang="en-US" dirty="0"/>
          </a:p>
          <a:p>
            <a:pPr algn="just"/>
            <a:endParaRPr lang="en-US" dirty="0"/>
          </a:p>
        </p:txBody>
      </p:sp>
    </p:spTree>
    <p:extLst>
      <p:ext uri="{BB962C8B-B14F-4D97-AF65-F5344CB8AC3E}">
        <p14:creationId xmlns:p14="http://schemas.microsoft.com/office/powerpoint/2010/main" val="885260485"/>
      </p:ext>
    </p:extLst>
  </p:cSld>
  <p:clrMapOvr>
    <a:masterClrMapping/>
  </p:clrMapOvr>
</p:sld>
</file>

<file path=ppt/theme/theme1.xml><?xml version="1.0" encoding="utf-8"?>
<a:theme xmlns:a="http://schemas.openxmlformats.org/drawingml/2006/main" name="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Digital Campus V1.0" id="{58E84EBF-3C9A-46FA-AC67-01E514AB1B2B}" vid="{BF34DAB5-A2D4-47C4-AD4E-D8DB5419BE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941ef00-eb7d-45e5-a49f-ad3fb01a6e0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1BC71BFF63D54096AD92C4632D0578" ma:contentTypeVersion="6" ma:contentTypeDescription="Create a new document." ma:contentTypeScope="" ma:versionID="1b6cdfb6471fd49a8ae9ee043fee84c4">
  <xsd:schema xmlns:xsd="http://www.w3.org/2001/XMLSchema" xmlns:xs="http://www.w3.org/2001/XMLSchema" xmlns:p="http://schemas.microsoft.com/office/2006/metadata/properties" xmlns:ns3="6941ef00-eb7d-45e5-a49f-ad3fb01a6e0c" targetNamespace="http://schemas.microsoft.com/office/2006/metadata/properties" ma:root="true" ma:fieldsID="2b8f6a9e2521000d079258f74f8320fb" ns3:_="">
    <xsd:import namespace="6941ef00-eb7d-45e5-a49f-ad3fb01a6e0c"/>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41ef00-eb7d-45e5-a49f-ad3fb01a6e0c"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2C674B-ACDE-455C-BA7E-ACC458E5BC04}">
  <ds:schemaRefs>
    <ds:schemaRef ds:uri="6941ef00-eb7d-45e5-a49f-ad3fb01a6e0c"/>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B5309BE7-B587-43F4-8592-76B39C023D29}">
  <ds:schemaRefs>
    <ds:schemaRef ds:uri="http://schemas.microsoft.com/sharepoint/v3/contenttype/forms"/>
  </ds:schemaRefs>
</ds:datastoreItem>
</file>

<file path=customXml/itemProps3.xml><?xml version="1.0" encoding="utf-8"?>
<ds:datastoreItem xmlns:ds="http://schemas.openxmlformats.org/officeDocument/2006/customXml" ds:itemID="{2D0434AF-EB00-438E-95CB-665CA624AA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41ef00-eb7d-45e5-a49f-ad3fb01a6e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SE_TEAM9_PLACEMENT_PORTAL</Template>
  <TotalTime>23</TotalTime>
  <Words>2097</Words>
  <Application>Microsoft Office PowerPoint</Application>
  <PresentationFormat>Widescreen</PresentationFormat>
  <Paragraphs>202</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Arial,Sans-Serif</vt:lpstr>
      <vt:lpstr>Calibri</vt:lpstr>
      <vt:lpstr>Cambria Math</vt:lpstr>
      <vt:lpstr>Gill Sans MT</vt:lpstr>
      <vt:lpstr>Times New Roman</vt:lpstr>
      <vt:lpstr>1_Office Theme</vt:lpstr>
      <vt:lpstr>PowerPoint Presentation</vt:lpstr>
      <vt:lpstr>ABSTRACT</vt:lpstr>
      <vt:lpstr>Problem Identification and Problem Statement</vt:lpstr>
      <vt:lpstr>DATASET DESCRIPTION </vt:lpstr>
      <vt:lpstr>SOME INSIGHTS FROM LITERATURE REVIEW</vt:lpstr>
      <vt:lpstr>SOME INSIGHTS FROM LITERATURE REVIEW</vt:lpstr>
      <vt:lpstr>PROPOSED ARCHITECTURE</vt:lpstr>
      <vt:lpstr>ARCHITECTURE DIAGRAM</vt:lpstr>
      <vt:lpstr>Data Preprocessing and Feature Extraction</vt:lpstr>
      <vt:lpstr>GAN Training and Speech Reconstruction</vt:lpstr>
      <vt:lpstr>EVALUATION METRICS</vt:lpstr>
      <vt:lpstr>EVALUATION METRICS</vt:lpstr>
      <vt:lpstr>OBTAINED EVALUATION METRICS</vt:lpstr>
      <vt:lpstr>RESULTS AND DISCUSSION</vt:lpstr>
      <vt:lpstr>RESULTS AND DISCUSSION</vt:lpstr>
      <vt:lpstr>CONCLUSION AND FUTURE WORK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PRIYADHARSHINI A R  - [CH.EN.U4AIE20051]</dc:creator>
  <cp:lastModifiedBy>ADITHIYAN P V [CH.EN.U4AIE22003]</cp:lastModifiedBy>
  <cp:revision>294</cp:revision>
  <dcterms:created xsi:type="dcterms:W3CDTF">2023-05-18T04:19:18Z</dcterms:created>
  <dcterms:modified xsi:type="dcterms:W3CDTF">2025-03-31T18:15:54Z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0x010100F61BC71BFF63D54096AD92C4632D0578</vt:lpwstr>
  </property>
</Properties>
</file>