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742412c1d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742412c1d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742412c1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742412c1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742412c1d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742412c1d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742412c1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742412c1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742412c1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742412c1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742412c1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742412c1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742412c1d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742412c1d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742412c1d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742412c1d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742412c1d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742412c1d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742412c1d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742412c1d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742412c1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742412c1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742412c1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742412c1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742412c1d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742412c1d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742412c1d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742412c1d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742412c1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742412c1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742412c1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742412c1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742412c1d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742412c1d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Comorbidity of diabetics with helminth infection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Rahul Biswas(CS18S008)</a:t>
            </a:r>
            <a:endParaRPr sz="1800"/>
          </a:p>
          <a:p>
            <a:pPr indent="0" lvl="0" marL="0" rtl="0" algn="ctr">
              <a:spcBef>
                <a:spcPts val="0"/>
              </a:spcBef>
              <a:spcAft>
                <a:spcPts val="0"/>
              </a:spcAft>
              <a:buNone/>
            </a:pPr>
            <a:r>
              <a:rPr lang="en" sz="1800"/>
              <a:t>Sai Kumar(CS18S003)</a:t>
            </a:r>
            <a:endParaRPr sz="180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187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forests  </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8" name="Google Shape;118;p22"/>
          <p:cNvPicPr preferRelativeResize="0"/>
          <p:nvPr/>
        </p:nvPicPr>
        <p:blipFill>
          <a:blip r:embed="rId3">
            <a:alphaModFix/>
          </a:blip>
          <a:stretch>
            <a:fillRect/>
          </a:stretch>
        </p:blipFill>
        <p:spPr>
          <a:xfrm>
            <a:off x="240925" y="981825"/>
            <a:ext cx="8649475" cy="374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contd..</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Bagging =bootstrapping + aggregation</a:t>
            </a:r>
            <a:endParaRPr/>
          </a:p>
          <a:p>
            <a:pPr indent="-342900" lvl="0" marL="457200" rtl="0" algn="l">
              <a:spcBef>
                <a:spcPts val="0"/>
              </a:spcBef>
              <a:spcAft>
                <a:spcPts val="0"/>
              </a:spcAft>
              <a:buSzPts val="1800"/>
              <a:buChar char="●"/>
            </a:pPr>
            <a:r>
              <a:rPr lang="en"/>
              <a:t>Row sampling and </a:t>
            </a:r>
            <a:r>
              <a:rPr lang="en"/>
              <a:t>Column</a:t>
            </a:r>
            <a:r>
              <a:rPr lang="en"/>
              <a:t> sampling </a:t>
            </a:r>
            <a:endParaRPr/>
          </a:p>
          <a:p>
            <a:pPr indent="-342900" lvl="0" marL="457200" rtl="0" algn="l">
              <a:spcBef>
                <a:spcPts val="0"/>
              </a:spcBef>
              <a:spcAft>
                <a:spcPts val="0"/>
              </a:spcAft>
              <a:buSzPts val="1800"/>
              <a:buChar char="●"/>
            </a:pPr>
            <a:r>
              <a:rPr lang="en"/>
              <a:t>Using bootstrapping we build the base learners,each of the base learner is a decision tree which we train with datasets with same number of data points and features but the features need not be the same as they are taken randomly using column sampling .</a:t>
            </a:r>
            <a:endParaRPr/>
          </a:p>
          <a:p>
            <a:pPr indent="-342900" lvl="0" marL="457200" rtl="0" algn="l">
              <a:spcBef>
                <a:spcPts val="0"/>
              </a:spcBef>
              <a:spcAft>
                <a:spcPts val="0"/>
              </a:spcAft>
              <a:buSzPts val="1800"/>
              <a:buChar char="●"/>
            </a:pPr>
            <a:r>
              <a:rPr lang="en"/>
              <a:t>The variance decreases as we increase the number of base learners.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 in random forests </a:t>
            </a:r>
            <a:endParaRPr/>
          </a:p>
          <a:p>
            <a:pPr indent="0" lvl="0" marL="0" rtl="0" algn="l">
              <a:spcBef>
                <a:spcPts val="0"/>
              </a:spcBef>
              <a:spcAft>
                <a:spcPts val="0"/>
              </a:spcAft>
              <a:buNone/>
            </a:pPr>
            <a:r>
              <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Mean decrease impurity:</a:t>
            </a:r>
            <a:r>
              <a:rPr lang="en" sz="2400">
                <a:solidFill>
                  <a:srgbClr val="333333"/>
                </a:solidFill>
                <a:highlight>
                  <a:srgbClr val="FFFFFF"/>
                </a:highlight>
              </a:rPr>
              <a:t>When training a tree, it can be computed how much each feature decreases the weighted impurity in a tree. For a forest, the impurity decrease from each feature can be averaged and the features are ranked according to this measure.</a:t>
            </a:r>
            <a:endParaRPr sz="2400">
              <a:solidFill>
                <a:srgbClr val="333333"/>
              </a:solidFill>
              <a:highlight>
                <a:srgbClr val="FFFFFF"/>
              </a:highlight>
            </a:endParaRPr>
          </a:p>
          <a:p>
            <a:pPr indent="0" lvl="0" marL="457200" rtl="0" algn="l">
              <a:spcBef>
                <a:spcPts val="1600"/>
              </a:spcBef>
              <a:spcAft>
                <a:spcPts val="1600"/>
              </a:spcAft>
              <a:buNone/>
            </a:pPr>
            <a:r>
              <a:rPr lang="en">
                <a:solidFill>
                  <a:srgbClr val="333333"/>
                </a:solidFill>
                <a:highlight>
                  <a:srgbClr val="FFFFFF"/>
                </a:highlight>
              </a:rPr>
              <a:t> </a:t>
            </a:r>
            <a:endParaRPr>
              <a:solidFill>
                <a:srgbClr val="333333"/>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Data Sets</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4 kinds of Data sets :</a:t>
            </a:r>
            <a:endParaRPr/>
          </a:p>
          <a:p>
            <a:pPr indent="-317500" lvl="1" marL="914400" rtl="0" algn="l">
              <a:spcBef>
                <a:spcPts val="0"/>
              </a:spcBef>
              <a:spcAft>
                <a:spcPts val="0"/>
              </a:spcAft>
              <a:buSzPts val="1400"/>
              <a:buChar char="○"/>
            </a:pPr>
            <a:r>
              <a:rPr lang="en"/>
              <a:t>Hel+DM+ ( 60 patients with double disease)</a:t>
            </a:r>
            <a:endParaRPr/>
          </a:p>
          <a:p>
            <a:pPr indent="-317500" lvl="1" marL="914400" rtl="0" algn="l">
              <a:spcBef>
                <a:spcPts val="0"/>
              </a:spcBef>
              <a:spcAft>
                <a:spcPts val="0"/>
              </a:spcAft>
              <a:buSzPts val="1400"/>
              <a:buChar char="○"/>
            </a:pPr>
            <a:r>
              <a:rPr lang="en"/>
              <a:t>Hel- DM+ ( 60 patients with Helminth infected, </a:t>
            </a:r>
            <a:r>
              <a:rPr lang="en"/>
              <a:t>Diabetes free)</a:t>
            </a:r>
            <a:endParaRPr/>
          </a:p>
          <a:p>
            <a:pPr indent="-317500" lvl="1" marL="914400" rtl="0" algn="l">
              <a:spcBef>
                <a:spcPts val="0"/>
              </a:spcBef>
              <a:spcAft>
                <a:spcPts val="0"/>
              </a:spcAft>
              <a:buSzPts val="1400"/>
              <a:buChar char="○"/>
            </a:pPr>
            <a:r>
              <a:rPr lang="en"/>
              <a:t>Hel+DM-  ( 60 patients with Helminth free, Diabetes infected)</a:t>
            </a:r>
            <a:endParaRPr/>
          </a:p>
          <a:p>
            <a:pPr indent="-317500" lvl="1" marL="914400" rtl="0" algn="l">
              <a:spcBef>
                <a:spcPts val="0"/>
              </a:spcBef>
              <a:spcAft>
                <a:spcPts val="0"/>
              </a:spcAft>
              <a:buSzPts val="1400"/>
              <a:buChar char="○"/>
            </a:pPr>
            <a:r>
              <a:rPr lang="en"/>
              <a:t>Hel- DM-  ( 60 patients free from both diseases)</a:t>
            </a:r>
            <a:endParaRPr/>
          </a:p>
          <a:p>
            <a:pPr indent="-342900" lvl="0" marL="457200" rtl="0" algn="l">
              <a:spcBef>
                <a:spcPts val="0"/>
              </a:spcBef>
              <a:spcAft>
                <a:spcPts val="0"/>
              </a:spcAft>
              <a:buSzPts val="1800"/>
              <a:buChar char="●"/>
            </a:pPr>
            <a:r>
              <a:rPr lang="en"/>
              <a:t>Each datapoint have 50 features :</a:t>
            </a:r>
            <a:endParaRPr/>
          </a:p>
          <a:p>
            <a:pPr indent="-317500" lvl="1" marL="914400" rtl="0" algn="l">
              <a:spcBef>
                <a:spcPts val="0"/>
              </a:spcBef>
              <a:spcAft>
                <a:spcPts val="0"/>
              </a:spcAft>
              <a:buSzPts val="1400"/>
              <a:buChar char="○"/>
            </a:pPr>
            <a:r>
              <a:rPr lang="en"/>
              <a:t>Adiponectin (pg/ml)</a:t>
            </a:r>
            <a:endParaRPr/>
          </a:p>
          <a:p>
            <a:pPr indent="-317500" lvl="1" marL="914400" rtl="0" algn="l">
              <a:spcBef>
                <a:spcPts val="0"/>
              </a:spcBef>
              <a:spcAft>
                <a:spcPts val="0"/>
              </a:spcAft>
              <a:buSzPts val="1400"/>
              <a:buChar char="○"/>
            </a:pPr>
            <a:r>
              <a:rPr lang="en"/>
              <a:t>Neutrophils (%)</a:t>
            </a:r>
            <a:endParaRPr/>
          </a:p>
          <a:p>
            <a:pPr indent="-317500" lvl="1" marL="914400" rtl="0" algn="l">
              <a:spcBef>
                <a:spcPts val="0"/>
              </a:spcBef>
              <a:spcAft>
                <a:spcPts val="0"/>
              </a:spcAft>
              <a:buSzPts val="1400"/>
              <a:buChar char="○"/>
            </a:pPr>
            <a:r>
              <a:rPr lang="en"/>
              <a:t>BMI</a:t>
            </a:r>
            <a:endParaRPr/>
          </a:p>
          <a:p>
            <a:pPr indent="-317500" lvl="1" marL="914400" rtl="0" algn="l">
              <a:spcBef>
                <a:spcPts val="0"/>
              </a:spcBef>
              <a:spcAft>
                <a:spcPts val="0"/>
              </a:spcAft>
              <a:buSzPts val="1400"/>
              <a:buChar char="○"/>
            </a:pPr>
            <a:r>
              <a:rPr lang="en"/>
              <a:t>….</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Features which have high score to predict Hel+DM+ case than Hel+DM-, Hel-DM+.</a:t>
            </a:r>
            <a:endParaRPr/>
          </a:p>
          <a:p>
            <a:pPr indent="0" lvl="0" marL="914400" rtl="0" algn="l">
              <a:spcBef>
                <a:spcPts val="1600"/>
              </a:spcBef>
              <a:spcAft>
                <a:spcPts val="1600"/>
              </a:spcAft>
              <a:buNone/>
            </a:pPr>
            <a:r>
              <a:t/>
            </a:r>
            <a:endParaRPr/>
          </a:p>
        </p:txBody>
      </p:sp>
      <p:pic>
        <p:nvPicPr>
          <p:cNvPr id="143" name="Google Shape;143;p26"/>
          <p:cNvPicPr preferRelativeResize="0"/>
          <p:nvPr/>
        </p:nvPicPr>
        <p:blipFill>
          <a:blip r:embed="rId3">
            <a:alphaModFix/>
          </a:blip>
          <a:stretch>
            <a:fillRect/>
          </a:stretch>
        </p:blipFill>
        <p:spPr>
          <a:xfrm>
            <a:off x="2543377" y="1671075"/>
            <a:ext cx="4371700" cy="34163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p:txBody>
      </p:sp>
      <p:sp>
        <p:nvSpPr>
          <p:cNvPr id="149" name="Google Shape;14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0" name="Google Shape;150;p27"/>
          <p:cNvPicPr preferRelativeResize="0"/>
          <p:nvPr/>
        </p:nvPicPr>
        <p:blipFill>
          <a:blip r:embed="rId3">
            <a:alphaModFix/>
          </a:blip>
          <a:stretch>
            <a:fillRect/>
          </a:stretch>
        </p:blipFill>
        <p:spPr>
          <a:xfrm>
            <a:off x="311700" y="1288945"/>
            <a:ext cx="8520599" cy="362791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Univariate analysis </a:t>
            </a:r>
            <a:endParaRPr/>
          </a:p>
        </p:txBody>
      </p:sp>
      <p:sp>
        <p:nvSpPr>
          <p:cNvPr id="156" name="Google Shape;15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7" name="Google Shape;157;p28"/>
          <p:cNvPicPr preferRelativeResize="0"/>
          <p:nvPr/>
        </p:nvPicPr>
        <p:blipFill>
          <a:blip r:embed="rId3">
            <a:alphaModFix/>
          </a:blip>
          <a:stretch>
            <a:fillRect/>
          </a:stretch>
        </p:blipFill>
        <p:spPr>
          <a:xfrm>
            <a:off x="225600" y="1152475"/>
            <a:ext cx="3771900" cy="3352800"/>
          </a:xfrm>
          <a:prstGeom prst="rect">
            <a:avLst/>
          </a:prstGeom>
          <a:noFill/>
          <a:ln>
            <a:noFill/>
          </a:ln>
        </p:spPr>
      </p:pic>
      <p:pic>
        <p:nvPicPr>
          <p:cNvPr id="158" name="Google Shape;158;p28"/>
          <p:cNvPicPr preferRelativeResize="0"/>
          <p:nvPr/>
        </p:nvPicPr>
        <p:blipFill>
          <a:blip r:embed="rId4">
            <a:alphaModFix/>
          </a:blip>
          <a:stretch>
            <a:fillRect/>
          </a:stretch>
        </p:blipFill>
        <p:spPr>
          <a:xfrm>
            <a:off x="4829775" y="1184275"/>
            <a:ext cx="3752850" cy="3352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contd..</a:t>
            </a:r>
            <a:endParaRPr/>
          </a:p>
        </p:txBody>
      </p:sp>
      <p:sp>
        <p:nvSpPr>
          <p:cNvPr id="164" name="Google Shape;16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5" name="Google Shape;165;p29"/>
          <p:cNvPicPr preferRelativeResize="0"/>
          <p:nvPr/>
        </p:nvPicPr>
        <p:blipFill>
          <a:blip r:embed="rId3">
            <a:alphaModFix/>
          </a:blip>
          <a:stretch>
            <a:fillRect/>
          </a:stretch>
        </p:blipFill>
        <p:spPr>
          <a:xfrm>
            <a:off x="65650" y="1184275"/>
            <a:ext cx="3771900" cy="3352800"/>
          </a:xfrm>
          <a:prstGeom prst="rect">
            <a:avLst/>
          </a:prstGeom>
          <a:noFill/>
          <a:ln>
            <a:noFill/>
          </a:ln>
        </p:spPr>
      </p:pic>
      <p:pic>
        <p:nvPicPr>
          <p:cNvPr id="166" name="Google Shape;166;p29"/>
          <p:cNvPicPr preferRelativeResize="0"/>
          <p:nvPr/>
        </p:nvPicPr>
        <p:blipFill>
          <a:blip r:embed="rId4">
            <a:alphaModFix/>
          </a:blip>
          <a:stretch>
            <a:fillRect/>
          </a:stretch>
        </p:blipFill>
        <p:spPr>
          <a:xfrm>
            <a:off x="4663925" y="1184275"/>
            <a:ext cx="3752850" cy="3352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0"/>
          <p:cNvSpPr txBox="1"/>
          <p:nvPr>
            <p:ph idx="1" type="body"/>
          </p:nvPr>
        </p:nvSpPr>
        <p:spPr>
          <a:xfrm>
            <a:off x="311700" y="1977725"/>
            <a:ext cx="8520600" cy="1265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4800"/>
              <a:t>THANK YOU</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55650" y="508675"/>
            <a:ext cx="8432700" cy="944400"/>
          </a:xfrm>
          <a:prstGeom prst="rect">
            <a:avLst/>
          </a:prstGeom>
        </p:spPr>
        <p:txBody>
          <a:bodyPr anchorCtr="0" anchor="b" bIns="91425" lIns="91425" spcFirstLastPara="1" rIns="91425" wrap="square" tIns="91425">
            <a:noAutofit/>
          </a:bodyPr>
          <a:lstStyle/>
          <a:p>
            <a:pPr indent="0" lvl="0" marL="0" rtl="0" algn="l">
              <a:lnSpc>
                <a:spcPct val="117647"/>
              </a:lnSpc>
              <a:spcBef>
                <a:spcPts val="0"/>
              </a:spcBef>
              <a:spcAft>
                <a:spcPts val="300"/>
              </a:spcAft>
              <a:buNone/>
            </a:pPr>
            <a:r>
              <a:rPr b="1" lang="en" sz="2550"/>
              <a:t>Should you let your baby play in dirt and not bother cleaning the house? </a:t>
            </a:r>
            <a:endParaRPr sz="3000"/>
          </a:p>
        </p:txBody>
      </p:sp>
      <p:pic>
        <p:nvPicPr>
          <p:cNvPr id="61" name="Google Shape;61;p14"/>
          <p:cNvPicPr preferRelativeResize="0"/>
          <p:nvPr/>
        </p:nvPicPr>
        <p:blipFill>
          <a:blip r:embed="rId3">
            <a:alphaModFix/>
          </a:blip>
          <a:stretch>
            <a:fillRect/>
          </a:stretch>
        </p:blipFill>
        <p:spPr>
          <a:xfrm>
            <a:off x="5502250" y="1550250"/>
            <a:ext cx="2312975" cy="2721250"/>
          </a:xfrm>
          <a:prstGeom prst="rect">
            <a:avLst/>
          </a:prstGeom>
          <a:noFill/>
          <a:ln>
            <a:noFill/>
          </a:ln>
        </p:spPr>
      </p:pic>
      <p:pic>
        <p:nvPicPr>
          <p:cNvPr id="62" name="Google Shape;62;p14"/>
          <p:cNvPicPr preferRelativeResize="0"/>
          <p:nvPr/>
        </p:nvPicPr>
        <p:blipFill>
          <a:blip r:embed="rId4">
            <a:alphaModFix/>
          </a:blip>
          <a:stretch>
            <a:fillRect/>
          </a:stretch>
        </p:blipFill>
        <p:spPr>
          <a:xfrm>
            <a:off x="1131150" y="2501750"/>
            <a:ext cx="2667000" cy="1714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 OF THE PROJECT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Identifying the role of helminth infection in reducing the risk of diabetics </a:t>
            </a:r>
            <a:endParaRPr/>
          </a:p>
          <a:p>
            <a:pPr indent="-342900" lvl="0" marL="457200" rtl="0" algn="l">
              <a:spcBef>
                <a:spcPts val="0"/>
              </a:spcBef>
              <a:spcAft>
                <a:spcPts val="0"/>
              </a:spcAft>
              <a:buSzPts val="1800"/>
              <a:buChar char="●"/>
            </a:pPr>
            <a:r>
              <a:rPr lang="en"/>
              <a:t>Building a multiclass classification model </a:t>
            </a:r>
            <a:endParaRPr/>
          </a:p>
          <a:p>
            <a:pPr indent="-342900" lvl="0" marL="457200" rtl="0" algn="l">
              <a:spcBef>
                <a:spcPts val="0"/>
              </a:spcBef>
              <a:spcAft>
                <a:spcPts val="0"/>
              </a:spcAft>
              <a:buSzPts val="1800"/>
              <a:buChar char="●"/>
            </a:pPr>
            <a:r>
              <a:rPr lang="en"/>
              <a:t>Finding the features which are important in predicting the double disease cases exclusively </a:t>
            </a:r>
            <a:endParaRPr/>
          </a:p>
          <a:p>
            <a:pPr indent="-342900" lvl="0" marL="457200" rtl="0" algn="l">
              <a:spcBef>
                <a:spcPts val="0"/>
              </a:spcBef>
              <a:spcAft>
                <a:spcPts val="0"/>
              </a:spcAft>
              <a:buSzPts val="1800"/>
              <a:buChar char="●"/>
            </a:pPr>
            <a:r>
              <a:rPr lang="en">
                <a:solidFill>
                  <a:schemeClr val="dk1"/>
                </a:solidFill>
                <a:highlight>
                  <a:srgbClr val="FFFFFF"/>
                </a:highlight>
              </a:rPr>
              <a:t>Helminths are multicellular organisms that have developed a wide range of strategies to manipulate the host immune system</a:t>
            </a:r>
            <a:r>
              <a:rPr lang="en">
                <a:solidFill>
                  <a:schemeClr val="dk1"/>
                </a:solidFill>
                <a:highlight>
                  <a:srgbClr val="FFFFFF"/>
                </a:highlight>
              </a:rPr>
              <a:t>.</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Immunity to helminths involves profound changes in both the innate and adaptive immune compartments,which can have a protective effect in inflammation and autoimmunity.</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https://www.ncbi.nlm.nih.gov/pmc/articles/PMC3740696/</a:t>
            </a:r>
            <a:endParaRPr>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classifier </a:t>
            </a:r>
            <a:endParaRPr/>
          </a:p>
        </p:txBody>
      </p:sp>
      <p:sp>
        <p:nvSpPr>
          <p:cNvPr id="74" name="Google Shape;74;p16"/>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decision tree?</a:t>
            </a:r>
            <a:endParaRPr/>
          </a:p>
          <a:p>
            <a:pPr indent="-342900" lvl="0" marL="457200" rtl="0" algn="l">
              <a:spcBef>
                <a:spcPts val="1600"/>
              </a:spcBef>
              <a:spcAft>
                <a:spcPts val="0"/>
              </a:spcAft>
              <a:buSzPts val="1800"/>
              <a:buChar char="●"/>
            </a:pPr>
            <a:r>
              <a:rPr lang="en"/>
              <a:t>each node represents a feature(attribute)</a:t>
            </a:r>
            <a:endParaRPr/>
          </a:p>
          <a:p>
            <a:pPr indent="-342900" lvl="0" marL="457200" rtl="0" algn="l">
              <a:spcBef>
                <a:spcPts val="0"/>
              </a:spcBef>
              <a:spcAft>
                <a:spcPts val="0"/>
              </a:spcAft>
              <a:buSzPts val="1800"/>
              <a:buChar char="●"/>
            </a:pPr>
            <a:r>
              <a:rPr lang="en"/>
              <a:t>each link(branch) represents a decision(rule)</a:t>
            </a:r>
            <a:endParaRPr/>
          </a:p>
          <a:p>
            <a:pPr indent="-342900" lvl="0" marL="457200" rtl="0" algn="l">
              <a:spcBef>
                <a:spcPts val="0"/>
              </a:spcBef>
              <a:spcAft>
                <a:spcPts val="0"/>
              </a:spcAft>
              <a:buSzPts val="1800"/>
              <a:buChar char="●"/>
            </a:pPr>
            <a:r>
              <a:rPr lang="en"/>
              <a:t>each leaf represents an outcome(categorical or continues value).</a:t>
            </a:r>
            <a:endParaRPr/>
          </a:p>
          <a:p>
            <a:pPr indent="0" lvl="0" marL="0" rtl="0" algn="l">
              <a:spcBef>
                <a:spcPts val="1600"/>
              </a:spcBef>
              <a:spcAft>
                <a:spcPts val="1600"/>
              </a:spcAft>
              <a:buNone/>
            </a:pPr>
            <a:r>
              <a:t/>
            </a:r>
            <a:endParaRPr/>
          </a:p>
        </p:txBody>
      </p:sp>
      <p:pic>
        <p:nvPicPr>
          <p:cNvPr id="75" name="Google Shape;75;p16"/>
          <p:cNvPicPr preferRelativeResize="0"/>
          <p:nvPr/>
        </p:nvPicPr>
        <p:blipFill>
          <a:blip r:embed="rId3">
            <a:alphaModFix/>
          </a:blip>
          <a:stretch>
            <a:fillRect/>
          </a:stretch>
        </p:blipFill>
        <p:spPr>
          <a:xfrm>
            <a:off x="4572000" y="1737249"/>
            <a:ext cx="4260300" cy="260252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2" name="Google Shape;82;p17"/>
          <p:cNvPicPr preferRelativeResize="0"/>
          <p:nvPr/>
        </p:nvPicPr>
        <p:blipFill rotWithShape="1">
          <a:blip r:embed="rId3">
            <a:alphaModFix/>
          </a:blip>
          <a:srcRect b="1639" l="0" r="0" t="-1640"/>
          <a:stretch/>
        </p:blipFill>
        <p:spPr>
          <a:xfrm>
            <a:off x="311700" y="265724"/>
            <a:ext cx="8695874" cy="4760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Entropy,gini impurity and information gain</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9" name="Google Shape;89;p18"/>
          <p:cNvPicPr preferRelativeResize="0"/>
          <p:nvPr/>
        </p:nvPicPr>
        <p:blipFill>
          <a:blip r:embed="rId3">
            <a:alphaModFix/>
          </a:blip>
          <a:stretch>
            <a:fillRect/>
          </a:stretch>
        </p:blipFill>
        <p:spPr>
          <a:xfrm>
            <a:off x="311700" y="1152475"/>
            <a:ext cx="3168075" cy="820125"/>
          </a:xfrm>
          <a:prstGeom prst="rect">
            <a:avLst/>
          </a:prstGeom>
          <a:noFill/>
          <a:ln>
            <a:noFill/>
          </a:ln>
        </p:spPr>
      </p:pic>
      <p:pic>
        <p:nvPicPr>
          <p:cNvPr id="90" name="Google Shape;90;p18"/>
          <p:cNvPicPr preferRelativeResize="0"/>
          <p:nvPr/>
        </p:nvPicPr>
        <p:blipFill>
          <a:blip r:embed="rId4">
            <a:alphaModFix/>
          </a:blip>
          <a:stretch>
            <a:fillRect/>
          </a:stretch>
        </p:blipFill>
        <p:spPr>
          <a:xfrm>
            <a:off x="410075" y="2220250"/>
            <a:ext cx="3069700" cy="820125"/>
          </a:xfrm>
          <a:prstGeom prst="rect">
            <a:avLst/>
          </a:prstGeom>
          <a:noFill/>
          <a:ln>
            <a:noFill/>
          </a:ln>
        </p:spPr>
      </p:pic>
      <p:pic>
        <p:nvPicPr>
          <p:cNvPr id="91" name="Google Shape;91;p18"/>
          <p:cNvPicPr preferRelativeResize="0"/>
          <p:nvPr/>
        </p:nvPicPr>
        <p:blipFill>
          <a:blip r:embed="rId5">
            <a:alphaModFix/>
          </a:blip>
          <a:stretch>
            <a:fillRect/>
          </a:stretch>
        </p:blipFill>
        <p:spPr>
          <a:xfrm>
            <a:off x="410075" y="3465675"/>
            <a:ext cx="8110524" cy="1054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Decision Tree Works ?</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t>
            </a:r>
            <a:r>
              <a:rPr lang="en"/>
              <a:t>ow do we choose the best attribute?</a:t>
            </a:r>
            <a:endParaRPr/>
          </a:p>
          <a:p>
            <a:pPr indent="-342900" lvl="1" marL="914400" rtl="0" algn="l">
              <a:spcBef>
                <a:spcPts val="0"/>
              </a:spcBef>
              <a:spcAft>
                <a:spcPts val="0"/>
              </a:spcAft>
              <a:buSzPts val="1800"/>
              <a:buChar char="○"/>
            </a:pPr>
            <a:r>
              <a:rPr lang="en" sz="1800"/>
              <a:t>use the attribute with the highest information gain to split the dataset </a:t>
            </a:r>
            <a:endParaRPr sz="1800"/>
          </a:p>
          <a:p>
            <a:pPr indent="-342900" lvl="1" marL="914400" rtl="0" algn="l">
              <a:spcBef>
                <a:spcPts val="0"/>
              </a:spcBef>
              <a:spcAft>
                <a:spcPts val="0"/>
              </a:spcAft>
              <a:buSzPts val="1800"/>
              <a:buChar char="○"/>
            </a:pPr>
            <a:r>
              <a:rPr lang="en" sz="1800"/>
              <a:t>In the upcoming example splitting the dataset using the outlook attribute has given us the highest information gain hence we split using this attribute </a:t>
            </a:r>
            <a:endParaRPr sz="1800"/>
          </a:p>
          <a:p>
            <a:pPr indent="-342900" lvl="1" marL="914400" rtl="0" algn="l">
              <a:spcBef>
                <a:spcPts val="0"/>
              </a:spcBef>
              <a:spcAft>
                <a:spcPts val="0"/>
              </a:spcAft>
              <a:buSzPts val="1800"/>
              <a:buChar char="○"/>
            </a:pPr>
            <a:r>
              <a:rPr lang="en" sz="1800"/>
              <a:t>We apply this recursively until we get to a particular depth to avoid overfitting .</a:t>
            </a:r>
            <a:endParaRPr sz="1800"/>
          </a:p>
          <a:p>
            <a:pPr indent="0" lvl="0" marL="0" rtl="0" algn="l">
              <a:spcBef>
                <a:spcPts val="1600"/>
              </a:spcBef>
              <a:spcAft>
                <a:spcPts val="0"/>
              </a:spcAft>
              <a:buNone/>
            </a:pPr>
            <a:r>
              <a:t/>
            </a:r>
            <a:endParaRPr sz="1800"/>
          </a:p>
          <a:p>
            <a:pPr indent="0" lvl="0" marL="914400" rtl="0" algn="l">
              <a:spcBef>
                <a:spcPts val="1600"/>
              </a:spcBef>
              <a:spcAft>
                <a:spcPts val="0"/>
              </a:spcAft>
              <a:buNone/>
            </a:pPr>
            <a:r>
              <a:t/>
            </a:r>
            <a:endParaRPr sz="1800"/>
          </a:p>
          <a:p>
            <a:pPr indent="0" lvl="0" marL="9144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txBox="1"/>
          <p:nvPr>
            <p:ph idx="1" type="body"/>
          </p:nvPr>
        </p:nvSpPr>
        <p:spPr>
          <a:xfrm>
            <a:off x="57275" y="1152475"/>
            <a:ext cx="9027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4" name="Google Shape;104;p20"/>
          <p:cNvPicPr preferRelativeResize="0"/>
          <p:nvPr/>
        </p:nvPicPr>
        <p:blipFill>
          <a:blip r:embed="rId3">
            <a:alphaModFix/>
          </a:blip>
          <a:stretch>
            <a:fillRect/>
          </a:stretch>
        </p:blipFill>
        <p:spPr>
          <a:xfrm>
            <a:off x="57275" y="0"/>
            <a:ext cx="9027001"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contd..</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1" name="Google Shape;111;p21"/>
          <p:cNvPicPr preferRelativeResize="0"/>
          <p:nvPr/>
        </p:nvPicPr>
        <p:blipFill>
          <a:blip r:embed="rId3">
            <a:alphaModFix/>
          </a:blip>
          <a:stretch>
            <a:fillRect/>
          </a:stretch>
        </p:blipFill>
        <p:spPr>
          <a:xfrm>
            <a:off x="2026050" y="1591175"/>
            <a:ext cx="4552950" cy="2781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