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8"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57" r:id="rId23"/>
    <p:sldId id="268" r:id="rId24"/>
    <p:sldId id="260" r:id="rId25"/>
    <p:sldId id="269" r:id="rId26"/>
    <p:sldId id="261" r:id="rId27"/>
    <p:sldId id="270" r:id="rId28"/>
    <p:sldId id="262" r:id="rId29"/>
    <p:sldId id="263" r:id="rId30"/>
    <p:sldId id="271" r:id="rId31"/>
    <p:sldId id="272" r:id="rId32"/>
    <p:sldId id="264" r:id="rId33"/>
    <p:sldId id="273" r:id="rId34"/>
    <p:sldId id="295" r:id="rId35"/>
    <p:sldId id="265" r:id="rId36"/>
    <p:sldId id="296" r:id="rId37"/>
    <p:sldId id="297" r:id="rId38"/>
    <p:sldId id="267"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78" d="100"/>
          <a:sy n="78" d="100"/>
        </p:scale>
        <p:origin x="82"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442C-C6C0-4075-A315-83A933EB9F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41269E-5F69-4D5F-B07F-43F412094F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6D8E41-B424-489B-BF9D-7D7CD727E6D5}"/>
              </a:ext>
            </a:extLst>
          </p:cNvPr>
          <p:cNvSpPr>
            <a:spLocks noGrp="1"/>
          </p:cNvSpPr>
          <p:nvPr>
            <p:ph type="dt" sz="half" idx="10"/>
          </p:nvPr>
        </p:nvSpPr>
        <p:spPr/>
        <p:txBody>
          <a:bodyPr/>
          <a:lstStyle/>
          <a:p>
            <a:fld id="{38B239B2-2784-499C-B3AA-E66CEB5F5391}" type="datetimeFigureOut">
              <a:rPr lang="en-IN" smtClean="0"/>
              <a:t>19-04-2021</a:t>
            </a:fld>
            <a:endParaRPr lang="en-IN"/>
          </a:p>
        </p:txBody>
      </p:sp>
      <p:sp>
        <p:nvSpPr>
          <p:cNvPr id="5" name="Footer Placeholder 4">
            <a:extLst>
              <a:ext uri="{FF2B5EF4-FFF2-40B4-BE49-F238E27FC236}">
                <a16:creationId xmlns:a16="http://schemas.microsoft.com/office/drawing/2014/main" id="{EB228700-BDAD-4A0D-ADD6-78810FA64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8B4251-38AF-4C2E-BA7D-374F1BCD03A0}"/>
              </a:ext>
            </a:extLst>
          </p:cNvPr>
          <p:cNvSpPr>
            <a:spLocks noGrp="1"/>
          </p:cNvSpPr>
          <p:nvPr>
            <p:ph type="sldNum" sz="quarter" idx="12"/>
          </p:nvPr>
        </p:nvSpPr>
        <p:spPr/>
        <p:txBody>
          <a:bodyPr/>
          <a:lstStyle/>
          <a:p>
            <a:fld id="{3759605F-93FE-4678-A889-0D6EE14D4299}" type="slidenum">
              <a:rPr lang="en-IN" smtClean="0"/>
              <a:t>‹#›</a:t>
            </a:fld>
            <a:endParaRPr lang="en-IN"/>
          </a:p>
        </p:txBody>
      </p:sp>
    </p:spTree>
    <p:extLst>
      <p:ext uri="{BB962C8B-B14F-4D97-AF65-F5344CB8AC3E}">
        <p14:creationId xmlns:p14="http://schemas.microsoft.com/office/powerpoint/2010/main" val="230510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6895-E3FF-49D5-96B9-79E2B2B7AF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DB59DD-5B80-4E22-B852-4FB4047961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51BB24-9A1A-4CF0-A980-28E7C10BAAC6}"/>
              </a:ext>
            </a:extLst>
          </p:cNvPr>
          <p:cNvSpPr>
            <a:spLocks noGrp="1"/>
          </p:cNvSpPr>
          <p:nvPr>
            <p:ph type="dt" sz="half" idx="10"/>
          </p:nvPr>
        </p:nvSpPr>
        <p:spPr/>
        <p:txBody>
          <a:bodyPr/>
          <a:lstStyle/>
          <a:p>
            <a:fld id="{38B239B2-2784-499C-B3AA-E66CEB5F5391}" type="datetimeFigureOut">
              <a:rPr lang="en-IN" smtClean="0"/>
              <a:t>19-04-2021</a:t>
            </a:fld>
            <a:endParaRPr lang="en-IN"/>
          </a:p>
        </p:txBody>
      </p:sp>
      <p:sp>
        <p:nvSpPr>
          <p:cNvPr id="5" name="Footer Placeholder 4">
            <a:extLst>
              <a:ext uri="{FF2B5EF4-FFF2-40B4-BE49-F238E27FC236}">
                <a16:creationId xmlns:a16="http://schemas.microsoft.com/office/drawing/2014/main" id="{118FA80B-E0B1-4B4A-9F65-3B67217982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406F2-06D6-48BB-82F2-EA0D4962D31A}"/>
              </a:ext>
            </a:extLst>
          </p:cNvPr>
          <p:cNvSpPr>
            <a:spLocks noGrp="1"/>
          </p:cNvSpPr>
          <p:nvPr>
            <p:ph type="sldNum" sz="quarter" idx="12"/>
          </p:nvPr>
        </p:nvSpPr>
        <p:spPr/>
        <p:txBody>
          <a:bodyPr/>
          <a:lstStyle/>
          <a:p>
            <a:fld id="{3759605F-93FE-4678-A889-0D6EE14D4299}" type="slidenum">
              <a:rPr lang="en-IN" smtClean="0"/>
              <a:t>‹#›</a:t>
            </a:fld>
            <a:endParaRPr lang="en-IN"/>
          </a:p>
        </p:txBody>
      </p:sp>
    </p:spTree>
    <p:extLst>
      <p:ext uri="{BB962C8B-B14F-4D97-AF65-F5344CB8AC3E}">
        <p14:creationId xmlns:p14="http://schemas.microsoft.com/office/powerpoint/2010/main" val="1446212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D050E-780B-4BD5-B33F-A16F08243A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3DA4C4-9E95-42B9-96EC-2C82F3BF7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B5F829-2A4B-4258-AFDD-DED5D1E77925}"/>
              </a:ext>
            </a:extLst>
          </p:cNvPr>
          <p:cNvSpPr>
            <a:spLocks noGrp="1"/>
          </p:cNvSpPr>
          <p:nvPr>
            <p:ph type="dt" sz="half" idx="10"/>
          </p:nvPr>
        </p:nvSpPr>
        <p:spPr/>
        <p:txBody>
          <a:bodyPr/>
          <a:lstStyle/>
          <a:p>
            <a:fld id="{38B239B2-2784-499C-B3AA-E66CEB5F5391}" type="datetimeFigureOut">
              <a:rPr lang="en-IN" smtClean="0"/>
              <a:t>19-04-2021</a:t>
            </a:fld>
            <a:endParaRPr lang="en-IN"/>
          </a:p>
        </p:txBody>
      </p:sp>
      <p:sp>
        <p:nvSpPr>
          <p:cNvPr id="5" name="Footer Placeholder 4">
            <a:extLst>
              <a:ext uri="{FF2B5EF4-FFF2-40B4-BE49-F238E27FC236}">
                <a16:creationId xmlns:a16="http://schemas.microsoft.com/office/drawing/2014/main" id="{CEE7DBAA-4126-40AB-B477-09EFF71B4D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62F03-901A-413F-8017-C6BBB0B2F7A4}"/>
              </a:ext>
            </a:extLst>
          </p:cNvPr>
          <p:cNvSpPr>
            <a:spLocks noGrp="1"/>
          </p:cNvSpPr>
          <p:nvPr>
            <p:ph type="sldNum" sz="quarter" idx="12"/>
          </p:nvPr>
        </p:nvSpPr>
        <p:spPr/>
        <p:txBody>
          <a:bodyPr/>
          <a:lstStyle/>
          <a:p>
            <a:fld id="{3759605F-93FE-4678-A889-0D6EE14D4299}" type="slidenum">
              <a:rPr lang="en-IN" smtClean="0"/>
              <a:t>‹#›</a:t>
            </a:fld>
            <a:endParaRPr lang="en-IN"/>
          </a:p>
        </p:txBody>
      </p:sp>
    </p:spTree>
    <p:extLst>
      <p:ext uri="{BB962C8B-B14F-4D97-AF65-F5344CB8AC3E}">
        <p14:creationId xmlns:p14="http://schemas.microsoft.com/office/powerpoint/2010/main" val="336300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4CDF5-CF3F-4588-9C07-9C793477BA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54F20B-3BD4-4CF4-A1AA-BFB3C9801D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0EE602-C485-433F-B24F-3AF212A0DF62}"/>
              </a:ext>
            </a:extLst>
          </p:cNvPr>
          <p:cNvSpPr>
            <a:spLocks noGrp="1"/>
          </p:cNvSpPr>
          <p:nvPr>
            <p:ph type="dt" sz="half" idx="10"/>
          </p:nvPr>
        </p:nvSpPr>
        <p:spPr/>
        <p:txBody>
          <a:bodyPr/>
          <a:lstStyle/>
          <a:p>
            <a:fld id="{38B239B2-2784-499C-B3AA-E66CEB5F5391}" type="datetimeFigureOut">
              <a:rPr lang="en-IN" smtClean="0"/>
              <a:t>19-04-2021</a:t>
            </a:fld>
            <a:endParaRPr lang="en-IN"/>
          </a:p>
        </p:txBody>
      </p:sp>
      <p:sp>
        <p:nvSpPr>
          <p:cNvPr id="5" name="Footer Placeholder 4">
            <a:extLst>
              <a:ext uri="{FF2B5EF4-FFF2-40B4-BE49-F238E27FC236}">
                <a16:creationId xmlns:a16="http://schemas.microsoft.com/office/drawing/2014/main" id="{8B2E1943-FC18-489C-91D7-73C4F8F587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75670-2730-494B-83EB-2F43B342E705}"/>
              </a:ext>
            </a:extLst>
          </p:cNvPr>
          <p:cNvSpPr>
            <a:spLocks noGrp="1"/>
          </p:cNvSpPr>
          <p:nvPr>
            <p:ph type="sldNum" sz="quarter" idx="12"/>
          </p:nvPr>
        </p:nvSpPr>
        <p:spPr/>
        <p:txBody>
          <a:bodyPr/>
          <a:lstStyle/>
          <a:p>
            <a:fld id="{3759605F-93FE-4678-A889-0D6EE14D4299}" type="slidenum">
              <a:rPr lang="en-IN" smtClean="0"/>
              <a:t>‹#›</a:t>
            </a:fld>
            <a:endParaRPr lang="en-IN"/>
          </a:p>
        </p:txBody>
      </p:sp>
    </p:spTree>
    <p:extLst>
      <p:ext uri="{BB962C8B-B14F-4D97-AF65-F5344CB8AC3E}">
        <p14:creationId xmlns:p14="http://schemas.microsoft.com/office/powerpoint/2010/main" val="92652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2AF1-6DAB-46D2-A9F4-6E8546652E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2A0D01-5D0F-4B96-BA67-7C4F9D23C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EBAAD8-5C1B-48A3-AA54-38D77BFAE02A}"/>
              </a:ext>
            </a:extLst>
          </p:cNvPr>
          <p:cNvSpPr>
            <a:spLocks noGrp="1"/>
          </p:cNvSpPr>
          <p:nvPr>
            <p:ph type="dt" sz="half" idx="10"/>
          </p:nvPr>
        </p:nvSpPr>
        <p:spPr/>
        <p:txBody>
          <a:bodyPr/>
          <a:lstStyle/>
          <a:p>
            <a:fld id="{38B239B2-2784-499C-B3AA-E66CEB5F5391}" type="datetimeFigureOut">
              <a:rPr lang="en-IN" smtClean="0"/>
              <a:t>19-04-2021</a:t>
            </a:fld>
            <a:endParaRPr lang="en-IN"/>
          </a:p>
        </p:txBody>
      </p:sp>
      <p:sp>
        <p:nvSpPr>
          <p:cNvPr id="5" name="Footer Placeholder 4">
            <a:extLst>
              <a:ext uri="{FF2B5EF4-FFF2-40B4-BE49-F238E27FC236}">
                <a16:creationId xmlns:a16="http://schemas.microsoft.com/office/drawing/2014/main" id="{5CC30CDC-5E61-4366-AF92-D50C7E247E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AAB81-2279-421C-949A-4F3CAAA2C8AE}"/>
              </a:ext>
            </a:extLst>
          </p:cNvPr>
          <p:cNvSpPr>
            <a:spLocks noGrp="1"/>
          </p:cNvSpPr>
          <p:nvPr>
            <p:ph type="sldNum" sz="quarter" idx="12"/>
          </p:nvPr>
        </p:nvSpPr>
        <p:spPr/>
        <p:txBody>
          <a:bodyPr/>
          <a:lstStyle/>
          <a:p>
            <a:fld id="{3759605F-93FE-4678-A889-0D6EE14D4299}" type="slidenum">
              <a:rPr lang="en-IN" smtClean="0"/>
              <a:t>‹#›</a:t>
            </a:fld>
            <a:endParaRPr lang="en-IN"/>
          </a:p>
        </p:txBody>
      </p:sp>
    </p:spTree>
    <p:extLst>
      <p:ext uri="{BB962C8B-B14F-4D97-AF65-F5344CB8AC3E}">
        <p14:creationId xmlns:p14="http://schemas.microsoft.com/office/powerpoint/2010/main" val="277328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A02E-0819-4CBD-A6F8-5550EB8AF0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B65FD5-AF15-4EAB-9FD8-B7D50CB8D5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6059BF-EF8F-4DFB-9C1F-AC93075087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90B7AB-9009-4A90-B550-2A159719226D}"/>
              </a:ext>
            </a:extLst>
          </p:cNvPr>
          <p:cNvSpPr>
            <a:spLocks noGrp="1"/>
          </p:cNvSpPr>
          <p:nvPr>
            <p:ph type="dt" sz="half" idx="10"/>
          </p:nvPr>
        </p:nvSpPr>
        <p:spPr/>
        <p:txBody>
          <a:bodyPr/>
          <a:lstStyle/>
          <a:p>
            <a:fld id="{38B239B2-2784-499C-B3AA-E66CEB5F5391}" type="datetimeFigureOut">
              <a:rPr lang="en-IN" smtClean="0"/>
              <a:t>19-04-2021</a:t>
            </a:fld>
            <a:endParaRPr lang="en-IN"/>
          </a:p>
        </p:txBody>
      </p:sp>
      <p:sp>
        <p:nvSpPr>
          <p:cNvPr id="6" name="Footer Placeholder 5">
            <a:extLst>
              <a:ext uri="{FF2B5EF4-FFF2-40B4-BE49-F238E27FC236}">
                <a16:creationId xmlns:a16="http://schemas.microsoft.com/office/drawing/2014/main" id="{725E1D7D-78CD-49BA-95BC-DB6B6EABF1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6BDE6F-BDD5-462F-B787-5021D4F014AB}"/>
              </a:ext>
            </a:extLst>
          </p:cNvPr>
          <p:cNvSpPr>
            <a:spLocks noGrp="1"/>
          </p:cNvSpPr>
          <p:nvPr>
            <p:ph type="sldNum" sz="quarter" idx="12"/>
          </p:nvPr>
        </p:nvSpPr>
        <p:spPr/>
        <p:txBody>
          <a:bodyPr/>
          <a:lstStyle/>
          <a:p>
            <a:fld id="{3759605F-93FE-4678-A889-0D6EE14D4299}" type="slidenum">
              <a:rPr lang="en-IN" smtClean="0"/>
              <a:t>‹#›</a:t>
            </a:fld>
            <a:endParaRPr lang="en-IN"/>
          </a:p>
        </p:txBody>
      </p:sp>
    </p:spTree>
    <p:extLst>
      <p:ext uri="{BB962C8B-B14F-4D97-AF65-F5344CB8AC3E}">
        <p14:creationId xmlns:p14="http://schemas.microsoft.com/office/powerpoint/2010/main" val="12183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328B-9C4C-4701-B557-C8DD9F02BD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532389-A1E4-4633-A312-0E909C9063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6F3FF4-BBBC-4A1F-98D9-3ABB88F6C6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B2A027-F405-488B-8B1C-B23658A8EA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096F1-F221-4B13-93F0-17D46B8D56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6EA5F5-E3AE-466E-B1CC-5B09FB3052DF}"/>
              </a:ext>
            </a:extLst>
          </p:cNvPr>
          <p:cNvSpPr>
            <a:spLocks noGrp="1"/>
          </p:cNvSpPr>
          <p:nvPr>
            <p:ph type="dt" sz="half" idx="10"/>
          </p:nvPr>
        </p:nvSpPr>
        <p:spPr/>
        <p:txBody>
          <a:bodyPr/>
          <a:lstStyle/>
          <a:p>
            <a:fld id="{38B239B2-2784-499C-B3AA-E66CEB5F5391}" type="datetimeFigureOut">
              <a:rPr lang="en-IN" smtClean="0"/>
              <a:t>19-04-2021</a:t>
            </a:fld>
            <a:endParaRPr lang="en-IN"/>
          </a:p>
        </p:txBody>
      </p:sp>
      <p:sp>
        <p:nvSpPr>
          <p:cNvPr id="8" name="Footer Placeholder 7">
            <a:extLst>
              <a:ext uri="{FF2B5EF4-FFF2-40B4-BE49-F238E27FC236}">
                <a16:creationId xmlns:a16="http://schemas.microsoft.com/office/drawing/2014/main" id="{1424B070-7BB9-41D5-95C0-66ACBCF5C0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59C91D-EF98-490C-974E-007260177EFA}"/>
              </a:ext>
            </a:extLst>
          </p:cNvPr>
          <p:cNvSpPr>
            <a:spLocks noGrp="1"/>
          </p:cNvSpPr>
          <p:nvPr>
            <p:ph type="sldNum" sz="quarter" idx="12"/>
          </p:nvPr>
        </p:nvSpPr>
        <p:spPr/>
        <p:txBody>
          <a:bodyPr/>
          <a:lstStyle/>
          <a:p>
            <a:fld id="{3759605F-93FE-4678-A889-0D6EE14D4299}" type="slidenum">
              <a:rPr lang="en-IN" smtClean="0"/>
              <a:t>‹#›</a:t>
            </a:fld>
            <a:endParaRPr lang="en-IN"/>
          </a:p>
        </p:txBody>
      </p:sp>
    </p:spTree>
    <p:extLst>
      <p:ext uri="{BB962C8B-B14F-4D97-AF65-F5344CB8AC3E}">
        <p14:creationId xmlns:p14="http://schemas.microsoft.com/office/powerpoint/2010/main" val="248856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B3C8-037A-4275-820A-3EFEC400AB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B83A61-6A0C-41A9-8735-82DCE67457F0}"/>
              </a:ext>
            </a:extLst>
          </p:cNvPr>
          <p:cNvSpPr>
            <a:spLocks noGrp="1"/>
          </p:cNvSpPr>
          <p:nvPr>
            <p:ph type="dt" sz="half" idx="10"/>
          </p:nvPr>
        </p:nvSpPr>
        <p:spPr/>
        <p:txBody>
          <a:bodyPr/>
          <a:lstStyle/>
          <a:p>
            <a:fld id="{38B239B2-2784-499C-B3AA-E66CEB5F5391}" type="datetimeFigureOut">
              <a:rPr lang="en-IN" smtClean="0"/>
              <a:t>19-04-2021</a:t>
            </a:fld>
            <a:endParaRPr lang="en-IN"/>
          </a:p>
        </p:txBody>
      </p:sp>
      <p:sp>
        <p:nvSpPr>
          <p:cNvPr id="4" name="Footer Placeholder 3">
            <a:extLst>
              <a:ext uri="{FF2B5EF4-FFF2-40B4-BE49-F238E27FC236}">
                <a16:creationId xmlns:a16="http://schemas.microsoft.com/office/drawing/2014/main" id="{FDD51801-6C0F-48DD-9DBB-D0843BCEC3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BCB841-EB29-4FA3-8655-29C060B9BFAA}"/>
              </a:ext>
            </a:extLst>
          </p:cNvPr>
          <p:cNvSpPr>
            <a:spLocks noGrp="1"/>
          </p:cNvSpPr>
          <p:nvPr>
            <p:ph type="sldNum" sz="quarter" idx="12"/>
          </p:nvPr>
        </p:nvSpPr>
        <p:spPr/>
        <p:txBody>
          <a:bodyPr/>
          <a:lstStyle/>
          <a:p>
            <a:fld id="{3759605F-93FE-4678-A889-0D6EE14D4299}" type="slidenum">
              <a:rPr lang="en-IN" smtClean="0"/>
              <a:t>‹#›</a:t>
            </a:fld>
            <a:endParaRPr lang="en-IN"/>
          </a:p>
        </p:txBody>
      </p:sp>
    </p:spTree>
    <p:extLst>
      <p:ext uri="{BB962C8B-B14F-4D97-AF65-F5344CB8AC3E}">
        <p14:creationId xmlns:p14="http://schemas.microsoft.com/office/powerpoint/2010/main" val="396056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6CDE44-1721-4E91-9138-E4CD1E8CA4AE}"/>
              </a:ext>
            </a:extLst>
          </p:cNvPr>
          <p:cNvSpPr>
            <a:spLocks noGrp="1"/>
          </p:cNvSpPr>
          <p:nvPr>
            <p:ph type="dt" sz="half" idx="10"/>
          </p:nvPr>
        </p:nvSpPr>
        <p:spPr/>
        <p:txBody>
          <a:bodyPr/>
          <a:lstStyle/>
          <a:p>
            <a:fld id="{38B239B2-2784-499C-B3AA-E66CEB5F5391}" type="datetimeFigureOut">
              <a:rPr lang="en-IN" smtClean="0"/>
              <a:t>19-04-2021</a:t>
            </a:fld>
            <a:endParaRPr lang="en-IN"/>
          </a:p>
        </p:txBody>
      </p:sp>
      <p:sp>
        <p:nvSpPr>
          <p:cNvPr id="3" name="Footer Placeholder 2">
            <a:extLst>
              <a:ext uri="{FF2B5EF4-FFF2-40B4-BE49-F238E27FC236}">
                <a16:creationId xmlns:a16="http://schemas.microsoft.com/office/drawing/2014/main" id="{953FC01B-A1CE-4054-A51A-E7618B043B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45E6B7-AC71-45E1-95AE-3D44888AAE60}"/>
              </a:ext>
            </a:extLst>
          </p:cNvPr>
          <p:cNvSpPr>
            <a:spLocks noGrp="1"/>
          </p:cNvSpPr>
          <p:nvPr>
            <p:ph type="sldNum" sz="quarter" idx="12"/>
          </p:nvPr>
        </p:nvSpPr>
        <p:spPr/>
        <p:txBody>
          <a:bodyPr/>
          <a:lstStyle/>
          <a:p>
            <a:fld id="{3759605F-93FE-4678-A889-0D6EE14D4299}" type="slidenum">
              <a:rPr lang="en-IN" smtClean="0"/>
              <a:t>‹#›</a:t>
            </a:fld>
            <a:endParaRPr lang="en-IN"/>
          </a:p>
        </p:txBody>
      </p:sp>
    </p:spTree>
    <p:extLst>
      <p:ext uri="{BB962C8B-B14F-4D97-AF65-F5344CB8AC3E}">
        <p14:creationId xmlns:p14="http://schemas.microsoft.com/office/powerpoint/2010/main" val="176662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E2DF-974D-4132-9B18-4B7190DF7A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D3DACA-2E50-446D-B421-9685E486A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15B2CC-6C70-4AFE-B559-640B58E4B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204EC2-AC72-432F-92C9-EFBD6CF87FFC}"/>
              </a:ext>
            </a:extLst>
          </p:cNvPr>
          <p:cNvSpPr>
            <a:spLocks noGrp="1"/>
          </p:cNvSpPr>
          <p:nvPr>
            <p:ph type="dt" sz="half" idx="10"/>
          </p:nvPr>
        </p:nvSpPr>
        <p:spPr/>
        <p:txBody>
          <a:bodyPr/>
          <a:lstStyle/>
          <a:p>
            <a:fld id="{38B239B2-2784-499C-B3AA-E66CEB5F5391}" type="datetimeFigureOut">
              <a:rPr lang="en-IN" smtClean="0"/>
              <a:t>19-04-2021</a:t>
            </a:fld>
            <a:endParaRPr lang="en-IN"/>
          </a:p>
        </p:txBody>
      </p:sp>
      <p:sp>
        <p:nvSpPr>
          <p:cNvPr id="6" name="Footer Placeholder 5">
            <a:extLst>
              <a:ext uri="{FF2B5EF4-FFF2-40B4-BE49-F238E27FC236}">
                <a16:creationId xmlns:a16="http://schemas.microsoft.com/office/drawing/2014/main" id="{8ABF74F9-32DD-4FE4-993C-6BB65B40C1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E429B3-CD6C-4C0A-8728-C48757361AD7}"/>
              </a:ext>
            </a:extLst>
          </p:cNvPr>
          <p:cNvSpPr>
            <a:spLocks noGrp="1"/>
          </p:cNvSpPr>
          <p:nvPr>
            <p:ph type="sldNum" sz="quarter" idx="12"/>
          </p:nvPr>
        </p:nvSpPr>
        <p:spPr/>
        <p:txBody>
          <a:bodyPr/>
          <a:lstStyle/>
          <a:p>
            <a:fld id="{3759605F-93FE-4678-A889-0D6EE14D4299}" type="slidenum">
              <a:rPr lang="en-IN" smtClean="0"/>
              <a:t>‹#›</a:t>
            </a:fld>
            <a:endParaRPr lang="en-IN"/>
          </a:p>
        </p:txBody>
      </p:sp>
    </p:spTree>
    <p:extLst>
      <p:ext uri="{BB962C8B-B14F-4D97-AF65-F5344CB8AC3E}">
        <p14:creationId xmlns:p14="http://schemas.microsoft.com/office/powerpoint/2010/main" val="331345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114C-E8DE-4BE8-9818-9C9465418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A748C5-8554-42C0-BA49-D66B8D4A3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55151D-59BE-41BB-AA32-5F5B37889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FA312-8596-4F03-9E7B-BE3819B7C592}"/>
              </a:ext>
            </a:extLst>
          </p:cNvPr>
          <p:cNvSpPr>
            <a:spLocks noGrp="1"/>
          </p:cNvSpPr>
          <p:nvPr>
            <p:ph type="dt" sz="half" idx="10"/>
          </p:nvPr>
        </p:nvSpPr>
        <p:spPr/>
        <p:txBody>
          <a:bodyPr/>
          <a:lstStyle/>
          <a:p>
            <a:fld id="{38B239B2-2784-499C-B3AA-E66CEB5F5391}" type="datetimeFigureOut">
              <a:rPr lang="en-IN" smtClean="0"/>
              <a:t>19-04-2021</a:t>
            </a:fld>
            <a:endParaRPr lang="en-IN"/>
          </a:p>
        </p:txBody>
      </p:sp>
      <p:sp>
        <p:nvSpPr>
          <p:cNvPr id="6" name="Footer Placeholder 5">
            <a:extLst>
              <a:ext uri="{FF2B5EF4-FFF2-40B4-BE49-F238E27FC236}">
                <a16:creationId xmlns:a16="http://schemas.microsoft.com/office/drawing/2014/main" id="{05590AFE-6D23-4EF6-8823-6AD061F363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C1EB8B-43A9-4CD3-937C-B9CFE72D12A4}"/>
              </a:ext>
            </a:extLst>
          </p:cNvPr>
          <p:cNvSpPr>
            <a:spLocks noGrp="1"/>
          </p:cNvSpPr>
          <p:nvPr>
            <p:ph type="sldNum" sz="quarter" idx="12"/>
          </p:nvPr>
        </p:nvSpPr>
        <p:spPr/>
        <p:txBody>
          <a:bodyPr/>
          <a:lstStyle/>
          <a:p>
            <a:fld id="{3759605F-93FE-4678-A889-0D6EE14D4299}" type="slidenum">
              <a:rPr lang="en-IN" smtClean="0"/>
              <a:t>‹#›</a:t>
            </a:fld>
            <a:endParaRPr lang="en-IN"/>
          </a:p>
        </p:txBody>
      </p:sp>
    </p:spTree>
    <p:extLst>
      <p:ext uri="{BB962C8B-B14F-4D97-AF65-F5344CB8AC3E}">
        <p14:creationId xmlns:p14="http://schemas.microsoft.com/office/powerpoint/2010/main" val="367832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1E02F7-D221-42B1-AD8F-10D96E7A22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40DDFD-F358-4077-9B8C-D991872A1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69B5A-B2EA-49B5-981D-6B2207CB18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239B2-2784-499C-B3AA-E66CEB5F5391}" type="datetimeFigureOut">
              <a:rPr lang="en-IN" smtClean="0"/>
              <a:t>19-04-2021</a:t>
            </a:fld>
            <a:endParaRPr lang="en-IN"/>
          </a:p>
        </p:txBody>
      </p:sp>
      <p:sp>
        <p:nvSpPr>
          <p:cNvPr id="5" name="Footer Placeholder 4">
            <a:extLst>
              <a:ext uri="{FF2B5EF4-FFF2-40B4-BE49-F238E27FC236}">
                <a16:creationId xmlns:a16="http://schemas.microsoft.com/office/drawing/2014/main" id="{7C98C2BB-9729-4902-821A-3999A187B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601F72-4AF0-43EF-9CCF-4052C02FC7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9605F-93FE-4678-A889-0D6EE14D4299}" type="slidenum">
              <a:rPr lang="en-IN" smtClean="0"/>
              <a:t>‹#›</a:t>
            </a:fld>
            <a:endParaRPr lang="en-IN"/>
          </a:p>
        </p:txBody>
      </p:sp>
    </p:spTree>
    <p:extLst>
      <p:ext uri="{BB962C8B-B14F-4D97-AF65-F5344CB8AC3E}">
        <p14:creationId xmlns:p14="http://schemas.microsoft.com/office/powerpoint/2010/main" val="1624633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geeksforgeeks.org/random-forest-regression-in-python" TargetMode="External"/><Relationship Id="rId2" Type="http://schemas.openxmlformats.org/officeDocument/2006/relationships/hyperlink" Target="https://towardsdatascience.com/" TargetMode="External"/><Relationship Id="rId1" Type="http://schemas.openxmlformats.org/officeDocument/2006/relationships/slideLayout" Target="../slideLayouts/slideLayout2.xml"/><Relationship Id="rId4" Type="http://schemas.openxmlformats.org/officeDocument/2006/relationships/hyperlink" Target="https://www.sas.com/en_in/insights/analytics/machine-learning.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6788-7D03-4704-9432-58CE546B56F5}"/>
              </a:ext>
            </a:extLst>
          </p:cNvPr>
          <p:cNvSpPr>
            <a:spLocks noGrp="1"/>
          </p:cNvSpPr>
          <p:nvPr>
            <p:ph type="ctrTitle"/>
          </p:nvPr>
        </p:nvSpPr>
        <p:spPr>
          <a:xfrm>
            <a:off x="1239914" y="1041400"/>
            <a:ext cx="9144000" cy="2387600"/>
          </a:xfrm>
        </p:spPr>
        <p:txBody>
          <a:bodyPr>
            <a:normAutofit fontScale="90000"/>
          </a:bodyPr>
          <a:lstStyle/>
          <a:p>
            <a:r>
              <a:rPr lang="en-IN" b="1" u="sng" dirty="0"/>
              <a:t>Predicting car prices using machine learning</a:t>
            </a:r>
            <a:br>
              <a:rPr lang="en-IN" dirty="0"/>
            </a:br>
            <a:endParaRPr lang="en-IN" dirty="0"/>
          </a:p>
        </p:txBody>
      </p:sp>
      <p:sp>
        <p:nvSpPr>
          <p:cNvPr id="3" name="Subtitle 2">
            <a:extLst>
              <a:ext uri="{FF2B5EF4-FFF2-40B4-BE49-F238E27FC236}">
                <a16:creationId xmlns:a16="http://schemas.microsoft.com/office/drawing/2014/main" id="{052B933B-7EDB-49D8-8CA1-B23831E06478}"/>
              </a:ext>
            </a:extLst>
          </p:cNvPr>
          <p:cNvSpPr>
            <a:spLocks noGrp="1"/>
          </p:cNvSpPr>
          <p:nvPr>
            <p:ph type="subTitle" idx="1"/>
          </p:nvPr>
        </p:nvSpPr>
        <p:spPr/>
        <p:txBody>
          <a:bodyPr>
            <a:normAutofit lnSpcReduction="10000"/>
          </a:bodyPr>
          <a:lstStyle/>
          <a:p>
            <a:r>
              <a:rPr lang="en-IN" b="1" dirty="0"/>
              <a:t>RAHUL KUMAR SINGH</a:t>
            </a:r>
            <a:endParaRPr lang="en-IN" dirty="0"/>
          </a:p>
          <a:p>
            <a:r>
              <a:rPr lang="en-IN" b="1" dirty="0"/>
              <a:t>2017BCS0045</a:t>
            </a:r>
            <a:endParaRPr lang="en-IN" dirty="0"/>
          </a:p>
          <a:p>
            <a:r>
              <a:rPr lang="en-IN" b="1" dirty="0"/>
              <a:t>FINAL YEAR BETCH PROJECT</a:t>
            </a:r>
          </a:p>
          <a:p>
            <a:r>
              <a:rPr lang="en-IN" b="1" dirty="0"/>
              <a:t>Guide:Dr.Manjith</a:t>
            </a:r>
          </a:p>
        </p:txBody>
      </p:sp>
    </p:spTree>
    <p:extLst>
      <p:ext uri="{BB962C8B-B14F-4D97-AF65-F5344CB8AC3E}">
        <p14:creationId xmlns:p14="http://schemas.microsoft.com/office/powerpoint/2010/main" val="1851377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F4238B-D681-4844-BBE9-9C00CAAF5E79}"/>
              </a:ext>
            </a:extLst>
          </p:cNvPr>
          <p:cNvPicPr>
            <a:picLocks noChangeAspect="1"/>
          </p:cNvPicPr>
          <p:nvPr/>
        </p:nvPicPr>
        <p:blipFill>
          <a:blip r:embed="rId2"/>
          <a:stretch>
            <a:fillRect/>
          </a:stretch>
        </p:blipFill>
        <p:spPr>
          <a:xfrm>
            <a:off x="2113994" y="290074"/>
            <a:ext cx="7964011" cy="6277851"/>
          </a:xfrm>
          <a:prstGeom prst="rect">
            <a:avLst/>
          </a:prstGeom>
        </p:spPr>
      </p:pic>
    </p:spTree>
    <p:extLst>
      <p:ext uri="{BB962C8B-B14F-4D97-AF65-F5344CB8AC3E}">
        <p14:creationId xmlns:p14="http://schemas.microsoft.com/office/powerpoint/2010/main" val="2443501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76198-FE05-4155-8C3A-E2AB7ACB8C8C}"/>
              </a:ext>
            </a:extLst>
          </p:cNvPr>
          <p:cNvSpPr>
            <a:spLocks noGrp="1"/>
          </p:cNvSpPr>
          <p:nvPr>
            <p:ph type="title"/>
          </p:nvPr>
        </p:nvSpPr>
        <p:spPr/>
        <p:txBody>
          <a:bodyPr>
            <a:normAutofit/>
          </a:bodyPr>
          <a:lstStyle/>
          <a:p>
            <a:r>
              <a:rPr lang="en-IN" sz="6000" b="1" u="sng" dirty="0"/>
              <a:t>Data Cleaning</a:t>
            </a:r>
          </a:p>
        </p:txBody>
      </p:sp>
      <p:sp>
        <p:nvSpPr>
          <p:cNvPr id="3" name="Content Placeholder 2">
            <a:extLst>
              <a:ext uri="{FF2B5EF4-FFF2-40B4-BE49-F238E27FC236}">
                <a16:creationId xmlns:a16="http://schemas.microsoft.com/office/drawing/2014/main" id="{800A7636-8B90-46C1-9CF7-3114ABB66EB9}"/>
              </a:ext>
            </a:extLst>
          </p:cNvPr>
          <p:cNvSpPr>
            <a:spLocks noGrp="1"/>
          </p:cNvSpPr>
          <p:nvPr>
            <p:ph idx="1"/>
          </p:nvPr>
        </p:nvSpPr>
        <p:spPr/>
        <p:txBody>
          <a:bodyPr/>
          <a:lstStyle/>
          <a:p>
            <a:pPr marL="457200" lvl="1" indent="0">
              <a:buNone/>
            </a:pPr>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unique()</a:t>
            </a:r>
            <a:r>
              <a:rPr lang="en-US" b="0" i="0" dirty="0">
                <a:solidFill>
                  <a:srgbClr val="202124"/>
                </a:solidFill>
                <a:effectLst/>
                <a:latin typeface="arial" panose="020B0604020202020204" pitchFamily="34" charset="0"/>
              </a:rPr>
              <a:t> function is used to find the </a:t>
            </a:r>
            <a:r>
              <a:rPr lang="en-US" b="1" i="0" dirty="0">
                <a:solidFill>
                  <a:srgbClr val="202124"/>
                </a:solidFill>
                <a:effectLst/>
                <a:latin typeface="arial" panose="020B0604020202020204" pitchFamily="34" charset="0"/>
              </a:rPr>
              <a:t>unique</a:t>
            </a:r>
            <a:r>
              <a:rPr lang="en-US" b="0" i="0" dirty="0">
                <a:solidFill>
                  <a:srgbClr val="202124"/>
                </a:solidFill>
                <a:effectLst/>
                <a:latin typeface="arial" panose="020B0604020202020204" pitchFamily="34" charset="0"/>
              </a:rPr>
              <a:t> elements of an array. Returns the sorted </a:t>
            </a:r>
            <a:r>
              <a:rPr lang="en-US" b="1" i="0" dirty="0">
                <a:solidFill>
                  <a:srgbClr val="202124"/>
                </a:solidFill>
                <a:effectLst/>
                <a:latin typeface="arial" panose="020B0604020202020204" pitchFamily="34" charset="0"/>
              </a:rPr>
              <a:t>unique</a:t>
            </a:r>
            <a:r>
              <a:rPr lang="en-US" b="0" i="0" dirty="0">
                <a:solidFill>
                  <a:srgbClr val="202124"/>
                </a:solidFill>
                <a:effectLst/>
                <a:latin typeface="arial" panose="020B0604020202020204" pitchFamily="34" charset="0"/>
              </a:rPr>
              <a:t> elements of an array. ... the indices of the </a:t>
            </a:r>
            <a:r>
              <a:rPr lang="en-US" b="1" i="0" dirty="0">
                <a:solidFill>
                  <a:srgbClr val="202124"/>
                </a:solidFill>
                <a:effectLst/>
                <a:latin typeface="arial" panose="020B0604020202020204" pitchFamily="34" charset="0"/>
              </a:rPr>
              <a:t>unique</a:t>
            </a:r>
            <a:r>
              <a:rPr lang="en-US" b="0" i="0" dirty="0">
                <a:solidFill>
                  <a:srgbClr val="202124"/>
                </a:solidFill>
                <a:effectLst/>
                <a:latin typeface="arial" panose="020B0604020202020204" pitchFamily="34" charset="0"/>
              </a:rPr>
              <a:t> array that reconstruct the input array. the number of times each </a:t>
            </a:r>
            <a:r>
              <a:rPr lang="en-US" b="1" i="0" dirty="0">
                <a:solidFill>
                  <a:srgbClr val="202124"/>
                </a:solidFill>
                <a:effectLst/>
                <a:latin typeface="arial" panose="020B0604020202020204" pitchFamily="34" charset="0"/>
              </a:rPr>
              <a:t>unique</a:t>
            </a:r>
            <a:r>
              <a:rPr lang="en-US" b="0" i="0" dirty="0">
                <a:solidFill>
                  <a:srgbClr val="202124"/>
                </a:solidFill>
                <a:effectLst/>
                <a:latin typeface="arial" panose="020B0604020202020204" pitchFamily="34" charset="0"/>
              </a:rPr>
              <a:t> value comes up in the input array.</a:t>
            </a:r>
          </a:p>
          <a:p>
            <a:r>
              <a:rPr lang="en-US" dirty="0">
                <a:solidFill>
                  <a:srgbClr val="202124"/>
                </a:solidFill>
                <a:latin typeface="arial" panose="020B0604020202020204" pitchFamily="34" charset="0"/>
              </a:rPr>
              <a:t>We are using df.unique() to find the unique variables in the categorical features like ‘Seller_type’,’transmission_type’,etc.</a:t>
            </a:r>
          </a:p>
          <a:p>
            <a:r>
              <a:rPr lang="en-US" dirty="0">
                <a:solidFill>
                  <a:srgbClr val="202124"/>
                </a:solidFill>
                <a:latin typeface="arial" panose="020B0604020202020204" pitchFamily="34" charset="0"/>
              </a:rPr>
              <a:t>So that we can know how much different types of variables are there in each column </a:t>
            </a:r>
            <a:endParaRPr lang="en-IN" dirty="0"/>
          </a:p>
        </p:txBody>
      </p:sp>
    </p:spTree>
    <p:extLst>
      <p:ext uri="{BB962C8B-B14F-4D97-AF65-F5344CB8AC3E}">
        <p14:creationId xmlns:p14="http://schemas.microsoft.com/office/powerpoint/2010/main" val="54526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C9B3-E78A-4F64-8BF3-4B00417BF775}"/>
              </a:ext>
            </a:extLst>
          </p:cNvPr>
          <p:cNvSpPr>
            <a:spLocks noGrp="1"/>
          </p:cNvSpPr>
          <p:nvPr>
            <p:ph type="title"/>
          </p:nvPr>
        </p:nvSpPr>
        <p:spPr/>
        <p:txBody>
          <a:bodyPr/>
          <a:lstStyle/>
          <a:p>
            <a:r>
              <a:rPr lang="en-IN" b="1" u="sng" dirty="0"/>
              <a:t>Removing Null Value</a:t>
            </a:r>
          </a:p>
        </p:txBody>
      </p:sp>
      <p:sp>
        <p:nvSpPr>
          <p:cNvPr id="3" name="Content Placeholder 2">
            <a:extLst>
              <a:ext uri="{FF2B5EF4-FFF2-40B4-BE49-F238E27FC236}">
                <a16:creationId xmlns:a16="http://schemas.microsoft.com/office/drawing/2014/main" id="{CDBFD59B-14D1-4CEB-87EC-C94A9F2337AB}"/>
              </a:ext>
            </a:extLst>
          </p:cNvPr>
          <p:cNvSpPr>
            <a:spLocks noGrp="1"/>
          </p:cNvSpPr>
          <p:nvPr>
            <p:ph idx="1"/>
          </p:nvPr>
        </p:nvSpPr>
        <p:spPr/>
        <p:txBody>
          <a:bodyPr/>
          <a:lstStyle/>
          <a:p>
            <a:r>
              <a:rPr lang="en-IN" dirty="0"/>
              <a:t>We will use df.isnull.sum() to know which features in the the data set having how much null value .</a:t>
            </a:r>
          </a:p>
          <a:p>
            <a:r>
              <a:rPr lang="en-IN" dirty="0"/>
              <a:t>If the feature has lots of null values it is better to remove that feature because that is not feasible for predicting.</a:t>
            </a:r>
          </a:p>
          <a:p>
            <a:r>
              <a:rPr lang="en-IN" dirty="0"/>
              <a:t>If the feature has few null values we can fill that null value with the mean or median of that feature</a:t>
            </a:r>
          </a:p>
          <a:p>
            <a:r>
              <a:rPr lang="en-IN" dirty="0"/>
              <a:t>For removing the null value we can use df.dropna() it well remove the the null value.</a:t>
            </a:r>
          </a:p>
          <a:p>
            <a:endParaRPr lang="en-IN" dirty="0"/>
          </a:p>
        </p:txBody>
      </p:sp>
    </p:spTree>
    <p:extLst>
      <p:ext uri="{BB962C8B-B14F-4D97-AF65-F5344CB8AC3E}">
        <p14:creationId xmlns:p14="http://schemas.microsoft.com/office/powerpoint/2010/main" val="3898666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5EEC92-947B-4B70-9E08-ADBB116A84CD}"/>
              </a:ext>
            </a:extLst>
          </p:cNvPr>
          <p:cNvPicPr>
            <a:picLocks noChangeAspect="1"/>
          </p:cNvPicPr>
          <p:nvPr/>
        </p:nvPicPr>
        <p:blipFill>
          <a:blip r:embed="rId2"/>
          <a:stretch>
            <a:fillRect/>
          </a:stretch>
        </p:blipFill>
        <p:spPr>
          <a:xfrm>
            <a:off x="952553" y="1227750"/>
            <a:ext cx="3877216" cy="4029637"/>
          </a:xfrm>
          <a:prstGeom prst="rect">
            <a:avLst/>
          </a:prstGeom>
        </p:spPr>
      </p:pic>
      <p:pic>
        <p:nvPicPr>
          <p:cNvPr id="3" name="Picture 2">
            <a:extLst>
              <a:ext uri="{FF2B5EF4-FFF2-40B4-BE49-F238E27FC236}">
                <a16:creationId xmlns:a16="http://schemas.microsoft.com/office/drawing/2014/main" id="{1F901F7A-2A53-4153-9206-097219466E20}"/>
              </a:ext>
            </a:extLst>
          </p:cNvPr>
          <p:cNvPicPr>
            <a:picLocks noChangeAspect="1"/>
          </p:cNvPicPr>
          <p:nvPr/>
        </p:nvPicPr>
        <p:blipFill>
          <a:blip r:embed="rId3"/>
          <a:stretch>
            <a:fillRect/>
          </a:stretch>
        </p:blipFill>
        <p:spPr>
          <a:xfrm>
            <a:off x="5695123" y="2224326"/>
            <a:ext cx="5544324" cy="1876687"/>
          </a:xfrm>
          <a:prstGeom prst="rect">
            <a:avLst/>
          </a:prstGeom>
        </p:spPr>
      </p:pic>
    </p:spTree>
    <p:extLst>
      <p:ext uri="{BB962C8B-B14F-4D97-AF65-F5344CB8AC3E}">
        <p14:creationId xmlns:p14="http://schemas.microsoft.com/office/powerpoint/2010/main" val="20299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A9FCA8-E12A-43CF-9B4D-8D117C7DD57B}"/>
              </a:ext>
            </a:extLst>
          </p:cNvPr>
          <p:cNvSpPr txBox="1"/>
          <p:nvPr/>
        </p:nvSpPr>
        <p:spPr>
          <a:xfrm>
            <a:off x="632533" y="235231"/>
            <a:ext cx="10677617" cy="1569660"/>
          </a:xfrm>
          <a:prstGeom prst="rect">
            <a:avLst/>
          </a:prstGeom>
          <a:noFill/>
        </p:spPr>
        <p:txBody>
          <a:bodyPr wrap="square">
            <a:spAutoFit/>
          </a:bodyPr>
          <a:lstStyle/>
          <a:p>
            <a:r>
              <a:rPr lang="en-IN" sz="3200" dirty="0"/>
              <a:t>In few features we can see  the feature represented in different forms so we tried to convert the feature representation in one form which is more feasible</a:t>
            </a:r>
          </a:p>
        </p:txBody>
      </p:sp>
      <p:pic>
        <p:nvPicPr>
          <p:cNvPr id="4" name="Picture 3">
            <a:extLst>
              <a:ext uri="{FF2B5EF4-FFF2-40B4-BE49-F238E27FC236}">
                <a16:creationId xmlns:a16="http://schemas.microsoft.com/office/drawing/2014/main" id="{EF6AE6E0-A7F1-458C-BC35-4A43CB181A96}"/>
              </a:ext>
            </a:extLst>
          </p:cNvPr>
          <p:cNvPicPr>
            <a:picLocks noChangeAspect="1"/>
          </p:cNvPicPr>
          <p:nvPr/>
        </p:nvPicPr>
        <p:blipFill>
          <a:blip r:embed="rId2"/>
          <a:stretch>
            <a:fillRect/>
          </a:stretch>
        </p:blipFill>
        <p:spPr>
          <a:xfrm>
            <a:off x="1581614" y="2254520"/>
            <a:ext cx="9259592" cy="3858163"/>
          </a:xfrm>
          <a:prstGeom prst="rect">
            <a:avLst/>
          </a:prstGeom>
        </p:spPr>
      </p:pic>
    </p:spTree>
    <p:extLst>
      <p:ext uri="{BB962C8B-B14F-4D97-AF65-F5344CB8AC3E}">
        <p14:creationId xmlns:p14="http://schemas.microsoft.com/office/powerpoint/2010/main" val="232900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FEEE7-3371-49C5-8E4C-00FD495C4844}"/>
              </a:ext>
            </a:extLst>
          </p:cNvPr>
          <p:cNvSpPr>
            <a:spLocks noGrp="1"/>
          </p:cNvSpPr>
          <p:nvPr>
            <p:ph type="title"/>
          </p:nvPr>
        </p:nvSpPr>
        <p:spPr/>
        <p:txBody>
          <a:bodyPr>
            <a:normAutofit/>
          </a:bodyPr>
          <a:lstStyle/>
          <a:p>
            <a:r>
              <a:rPr lang="en-IN" sz="4800" b="1" u="sng" dirty="0"/>
              <a:t>Feature enginnering</a:t>
            </a:r>
          </a:p>
        </p:txBody>
      </p:sp>
      <p:sp>
        <p:nvSpPr>
          <p:cNvPr id="3" name="Content Placeholder 2">
            <a:extLst>
              <a:ext uri="{FF2B5EF4-FFF2-40B4-BE49-F238E27FC236}">
                <a16:creationId xmlns:a16="http://schemas.microsoft.com/office/drawing/2014/main" id="{69847315-89DD-48F8-8288-F5689B20953E}"/>
              </a:ext>
            </a:extLst>
          </p:cNvPr>
          <p:cNvSpPr>
            <a:spLocks noGrp="1"/>
          </p:cNvSpPr>
          <p:nvPr>
            <p:ph idx="1"/>
          </p:nvPr>
        </p:nvSpPr>
        <p:spPr/>
        <p:txBody>
          <a:bodyPr>
            <a:normAutofit fontScale="92500"/>
          </a:bodyPr>
          <a:lstStyle/>
          <a:p>
            <a:r>
              <a:rPr lang="en-IN" dirty="0"/>
              <a:t>In feature enginnering we try to do some manuplation in data set so that we can get good data set which will be very much feasible for prediction.</a:t>
            </a:r>
          </a:p>
          <a:p>
            <a:r>
              <a:rPr lang="en-IN" dirty="0"/>
              <a:t>Here in my data set I have year feature column which tell the year in which car was bought. So it will be better to how much year old the car is . For that I have inserted a new current year column in my data set.By using that I have calculated a column with how much year old the car is.</a:t>
            </a:r>
          </a:p>
          <a:p>
            <a:r>
              <a:rPr lang="en-IN" dirty="0"/>
              <a:t>After that we will drop unnecessary column like year</a:t>
            </a:r>
          </a:p>
          <a:p>
            <a:r>
              <a:rPr lang="en-IN" dirty="0"/>
              <a:t>We will also drop car name column as it contains 75 types of different car names. Which will create problem in hot encoding so we will drop it by using (</a:t>
            </a:r>
            <a:r>
              <a:rPr lang="en-US" dirty="0"/>
              <a:t>final_dataset.drop(['Year'],axis=1,inplace=True)</a:t>
            </a:r>
            <a:r>
              <a:rPr lang="en-IN" dirty="0"/>
              <a:t> )</a:t>
            </a:r>
          </a:p>
        </p:txBody>
      </p:sp>
    </p:spTree>
    <p:extLst>
      <p:ext uri="{BB962C8B-B14F-4D97-AF65-F5344CB8AC3E}">
        <p14:creationId xmlns:p14="http://schemas.microsoft.com/office/powerpoint/2010/main" val="645537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30ECF9-535F-4758-8E32-556E574905D8}"/>
              </a:ext>
            </a:extLst>
          </p:cNvPr>
          <p:cNvPicPr>
            <a:picLocks noChangeAspect="1"/>
          </p:cNvPicPr>
          <p:nvPr/>
        </p:nvPicPr>
        <p:blipFill>
          <a:blip r:embed="rId2"/>
          <a:stretch>
            <a:fillRect/>
          </a:stretch>
        </p:blipFill>
        <p:spPr>
          <a:xfrm>
            <a:off x="1490019" y="975970"/>
            <a:ext cx="9211961" cy="4906060"/>
          </a:xfrm>
          <a:prstGeom prst="rect">
            <a:avLst/>
          </a:prstGeom>
        </p:spPr>
      </p:pic>
    </p:spTree>
    <p:extLst>
      <p:ext uri="{BB962C8B-B14F-4D97-AF65-F5344CB8AC3E}">
        <p14:creationId xmlns:p14="http://schemas.microsoft.com/office/powerpoint/2010/main" val="3744972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79F7-BBD1-400F-9083-5719173956D7}"/>
              </a:ext>
            </a:extLst>
          </p:cNvPr>
          <p:cNvSpPr>
            <a:spLocks noGrp="1"/>
          </p:cNvSpPr>
          <p:nvPr>
            <p:ph type="title"/>
          </p:nvPr>
        </p:nvSpPr>
        <p:spPr/>
        <p:txBody>
          <a:bodyPr>
            <a:normAutofit/>
          </a:bodyPr>
          <a:lstStyle/>
          <a:p>
            <a:r>
              <a:rPr lang="en-IN" sz="5400" b="1" u="sng" dirty="0"/>
              <a:t>Outlier removal</a:t>
            </a:r>
          </a:p>
        </p:txBody>
      </p:sp>
      <p:sp>
        <p:nvSpPr>
          <p:cNvPr id="3" name="Content Placeholder 2">
            <a:extLst>
              <a:ext uri="{FF2B5EF4-FFF2-40B4-BE49-F238E27FC236}">
                <a16:creationId xmlns:a16="http://schemas.microsoft.com/office/drawing/2014/main" id="{2690AF94-3A92-4A84-A207-2112953C6ED6}"/>
              </a:ext>
            </a:extLst>
          </p:cNvPr>
          <p:cNvSpPr>
            <a:spLocks noGrp="1"/>
          </p:cNvSpPr>
          <p:nvPr>
            <p:ph idx="1"/>
          </p:nvPr>
        </p:nvSpPr>
        <p:spPr/>
        <p:txBody>
          <a:bodyPr/>
          <a:lstStyle/>
          <a:p>
            <a:r>
              <a:rPr lang="en-IN" dirty="0"/>
              <a:t>In outlier removal we try to remove the values which seen very much different or extreme from 90% of the other values.</a:t>
            </a:r>
          </a:p>
          <a:p>
            <a:r>
              <a:rPr lang="en-IN" dirty="0"/>
              <a:t>In my no_year column there are 1 year and as well as 20 year old cars are also available. So buying too much old car is not going to be feasible as it is very old generation .</a:t>
            </a:r>
          </a:p>
          <a:p>
            <a:r>
              <a:rPr lang="en-IN" dirty="0"/>
              <a:t>So first we will plot histogram with no_year in x-axis and count in y-axis to see in what no_year range more car lies .</a:t>
            </a:r>
          </a:p>
          <a:p>
            <a:r>
              <a:rPr lang="en-IN" dirty="0"/>
              <a:t>So we can see more cars are less than 15 years old . So we will remove car which are more that 15 years old.</a:t>
            </a:r>
          </a:p>
        </p:txBody>
      </p:sp>
    </p:spTree>
    <p:extLst>
      <p:ext uri="{BB962C8B-B14F-4D97-AF65-F5344CB8AC3E}">
        <p14:creationId xmlns:p14="http://schemas.microsoft.com/office/powerpoint/2010/main" val="3993418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F9D0CD-FF0B-4598-9F2F-A0B37C2E24FD}"/>
              </a:ext>
            </a:extLst>
          </p:cNvPr>
          <p:cNvPicPr>
            <a:picLocks noChangeAspect="1"/>
          </p:cNvPicPr>
          <p:nvPr/>
        </p:nvPicPr>
        <p:blipFill>
          <a:blip r:embed="rId2"/>
          <a:stretch>
            <a:fillRect/>
          </a:stretch>
        </p:blipFill>
        <p:spPr>
          <a:xfrm>
            <a:off x="1328072" y="261495"/>
            <a:ext cx="9535856" cy="6335009"/>
          </a:xfrm>
          <a:prstGeom prst="rect">
            <a:avLst/>
          </a:prstGeom>
        </p:spPr>
      </p:pic>
    </p:spTree>
    <p:extLst>
      <p:ext uri="{BB962C8B-B14F-4D97-AF65-F5344CB8AC3E}">
        <p14:creationId xmlns:p14="http://schemas.microsoft.com/office/powerpoint/2010/main" val="465212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B8B042-5F8E-4786-8173-C7B3ADF822F1}"/>
              </a:ext>
            </a:extLst>
          </p:cNvPr>
          <p:cNvPicPr>
            <a:picLocks noChangeAspect="1"/>
          </p:cNvPicPr>
          <p:nvPr/>
        </p:nvPicPr>
        <p:blipFill>
          <a:blip r:embed="rId2"/>
          <a:stretch>
            <a:fillRect/>
          </a:stretch>
        </p:blipFill>
        <p:spPr>
          <a:xfrm>
            <a:off x="189675" y="394864"/>
            <a:ext cx="11812649" cy="6068272"/>
          </a:xfrm>
          <a:prstGeom prst="rect">
            <a:avLst/>
          </a:prstGeom>
        </p:spPr>
      </p:pic>
    </p:spTree>
    <p:extLst>
      <p:ext uri="{BB962C8B-B14F-4D97-AF65-F5344CB8AC3E}">
        <p14:creationId xmlns:p14="http://schemas.microsoft.com/office/powerpoint/2010/main" val="305119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B019-3A07-4FAD-836C-D3E819237D3D}"/>
              </a:ext>
            </a:extLst>
          </p:cNvPr>
          <p:cNvSpPr>
            <a:spLocks noGrp="1"/>
          </p:cNvSpPr>
          <p:nvPr>
            <p:ph type="title"/>
          </p:nvPr>
        </p:nvSpPr>
        <p:spPr/>
        <p:txBody>
          <a:bodyPr>
            <a:normAutofit fontScale="90000"/>
          </a:bodyPr>
          <a:lstStyle/>
          <a:p>
            <a:r>
              <a:rPr lang="en-US" b="1" u="sng" dirty="0"/>
              <a:t>INTRODUTION </a:t>
            </a:r>
            <a:r>
              <a:rPr lang="en-US" b="1" dirty="0"/>
              <a:t>:-</a:t>
            </a:r>
            <a:br>
              <a:rPr lang="en-IN" dirty="0"/>
            </a:br>
            <a:br>
              <a:rPr lang="en-IN" dirty="0"/>
            </a:br>
            <a:endParaRPr lang="en-IN" dirty="0"/>
          </a:p>
        </p:txBody>
      </p:sp>
      <p:sp>
        <p:nvSpPr>
          <p:cNvPr id="3" name="Content Placeholder 2">
            <a:extLst>
              <a:ext uri="{FF2B5EF4-FFF2-40B4-BE49-F238E27FC236}">
                <a16:creationId xmlns:a16="http://schemas.microsoft.com/office/drawing/2014/main" id="{E4D718E9-D213-42B9-B91D-5C98A975F828}"/>
              </a:ext>
            </a:extLst>
          </p:cNvPr>
          <p:cNvSpPr>
            <a:spLocks noGrp="1"/>
          </p:cNvSpPr>
          <p:nvPr>
            <p:ph idx="1"/>
          </p:nvPr>
        </p:nvSpPr>
        <p:spPr>
          <a:xfrm>
            <a:off x="838200" y="1690688"/>
            <a:ext cx="10515600" cy="4351338"/>
          </a:xfrm>
        </p:spPr>
        <p:txBody>
          <a:bodyPr>
            <a:normAutofit fontScale="62500" lnSpcReduction="20000"/>
          </a:bodyPr>
          <a:lstStyle/>
          <a:p>
            <a:r>
              <a:rPr lang="en-IN" dirty="0"/>
              <a:t>The prices of new cars in the industry is fixed by the manufacturer with some additional costs incurred by the Government in the form of taxes. So customers buying a new car can be assured of the money they invest to be worthy</a:t>
            </a:r>
          </a:p>
          <a:p>
            <a:r>
              <a:rPr lang="en-IN" dirty="0"/>
              <a:t>But due to the increased price of new cars and the incapability of customers to buy new cars due to the lack of funds, used cars sales are on a global increase. Predicting the prices of used cars is an interesting and much-needed problem to be addressed.</a:t>
            </a:r>
          </a:p>
          <a:p>
            <a:r>
              <a:rPr lang="en-IN" dirty="0"/>
              <a:t>Customers can be widely exploited by fixing unrealistic prices for the used cars and many falls into this trap. Therefore, rises an absolute necessity of a used car price prediction system to effectively determine the worthiness of the car using a variety of features.</a:t>
            </a:r>
          </a:p>
          <a:p>
            <a:r>
              <a:rPr lang="en-IN" dirty="0"/>
              <a:t>Due to the adverse pricing of cars and the nomadic nature of people in developed countries, the cars are mostly bought on a lease basis, where there is an agreement between the buyer and seller. These cars upon completion of the agreement are resold. So reselling has become an essential part of today’s world.</a:t>
            </a:r>
          </a:p>
          <a:p>
            <a:pPr lvl="0"/>
            <a:r>
              <a:rPr lang="en-IN" dirty="0"/>
              <a:t>Given the description of used cars, the prediction of used cars is not an easy task. There are a variety of features of a car like the age of the car, its make, the origin of the car (the original country of the manufacturer), its mileage (the number of kilometers it has run).</a:t>
            </a:r>
          </a:p>
          <a:p>
            <a:r>
              <a:rPr lang="en-IN" dirty="0"/>
              <a:t>Due to rising fuel prices, fuel economy is also of prime importance. </a:t>
            </a:r>
          </a:p>
          <a:p>
            <a:endParaRPr lang="en-IN" dirty="0"/>
          </a:p>
        </p:txBody>
      </p:sp>
    </p:spTree>
    <p:extLst>
      <p:ext uri="{BB962C8B-B14F-4D97-AF65-F5344CB8AC3E}">
        <p14:creationId xmlns:p14="http://schemas.microsoft.com/office/powerpoint/2010/main" val="2985693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80BE1-BF7D-4B81-BF40-F1EB9F8BB38C}"/>
              </a:ext>
            </a:extLst>
          </p:cNvPr>
          <p:cNvSpPr>
            <a:spLocks noGrp="1"/>
          </p:cNvSpPr>
          <p:nvPr>
            <p:ph type="title"/>
          </p:nvPr>
        </p:nvSpPr>
        <p:spPr/>
        <p:txBody>
          <a:bodyPr/>
          <a:lstStyle/>
          <a:p>
            <a:r>
              <a:rPr lang="en-IN" dirty="0"/>
              <a:t>Standard deviation</a:t>
            </a:r>
          </a:p>
        </p:txBody>
      </p:sp>
      <p:sp>
        <p:nvSpPr>
          <p:cNvPr id="3" name="Content Placeholder 2">
            <a:extLst>
              <a:ext uri="{FF2B5EF4-FFF2-40B4-BE49-F238E27FC236}">
                <a16:creationId xmlns:a16="http://schemas.microsoft.com/office/drawing/2014/main" id="{F54F4D5C-8D07-4D39-8217-6788EBF8DCE8}"/>
              </a:ext>
            </a:extLst>
          </p:cNvPr>
          <p:cNvSpPr>
            <a:spLocks noGrp="1"/>
          </p:cNvSpPr>
          <p:nvPr>
            <p:ph idx="1"/>
          </p:nvPr>
        </p:nvSpPr>
        <p:spPr/>
        <p:txBody>
          <a:bodyPr/>
          <a:lstStyle/>
          <a:p>
            <a:r>
              <a:rPr lang="en-IN" dirty="0"/>
              <a:t>We will use standard deviation to remove the outlier and try to get normal distribution.</a:t>
            </a:r>
          </a:p>
          <a:p>
            <a:r>
              <a:rPr lang="en-IN" dirty="0"/>
              <a:t>In standard deviation we know most of the data lie between (mean-3*std) and (mean+3*std)</a:t>
            </a:r>
          </a:p>
          <a:p>
            <a:r>
              <a:rPr lang="en-IN" dirty="0"/>
              <a:t>M=np.mean(data)</a:t>
            </a:r>
          </a:p>
          <a:p>
            <a:r>
              <a:rPr lang="en-IN" dirty="0"/>
              <a:t>Std=np.std(data)</a:t>
            </a:r>
          </a:p>
          <a:p>
            <a:r>
              <a:rPr lang="en-IN" dirty="0"/>
              <a:t>Lower bound=m-3*std</a:t>
            </a:r>
          </a:p>
          <a:p>
            <a:r>
              <a:rPr lang="en-IN" dirty="0"/>
              <a:t>Upper bound=</a:t>
            </a:r>
            <a:r>
              <a:rPr lang="en-IN" dirty="0" err="1"/>
              <a:t>m+3</a:t>
            </a:r>
            <a:r>
              <a:rPr lang="en-IN" dirty="0"/>
              <a:t>*std</a:t>
            </a:r>
          </a:p>
          <a:p>
            <a:pPr marL="0" indent="0">
              <a:buNone/>
            </a:pPr>
            <a:endParaRPr lang="en-IN" dirty="0"/>
          </a:p>
        </p:txBody>
      </p:sp>
    </p:spTree>
    <p:extLst>
      <p:ext uri="{BB962C8B-B14F-4D97-AF65-F5344CB8AC3E}">
        <p14:creationId xmlns:p14="http://schemas.microsoft.com/office/powerpoint/2010/main" val="4086712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3C3DCE-BB5D-4268-8655-7E0F24F67C15}"/>
              </a:ext>
            </a:extLst>
          </p:cNvPr>
          <p:cNvPicPr>
            <a:picLocks noChangeAspect="1"/>
          </p:cNvPicPr>
          <p:nvPr/>
        </p:nvPicPr>
        <p:blipFill>
          <a:blip r:embed="rId2"/>
          <a:stretch>
            <a:fillRect/>
          </a:stretch>
        </p:blipFill>
        <p:spPr>
          <a:xfrm>
            <a:off x="456413" y="552048"/>
            <a:ext cx="11279174" cy="5753903"/>
          </a:xfrm>
          <a:prstGeom prst="rect">
            <a:avLst/>
          </a:prstGeom>
        </p:spPr>
      </p:pic>
    </p:spTree>
    <p:extLst>
      <p:ext uri="{BB962C8B-B14F-4D97-AF65-F5344CB8AC3E}">
        <p14:creationId xmlns:p14="http://schemas.microsoft.com/office/powerpoint/2010/main" val="3113146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2D3F-5069-4CD3-A218-C768C1F808F5}"/>
              </a:ext>
            </a:extLst>
          </p:cNvPr>
          <p:cNvSpPr>
            <a:spLocks noGrp="1"/>
          </p:cNvSpPr>
          <p:nvPr>
            <p:ph type="title"/>
          </p:nvPr>
        </p:nvSpPr>
        <p:spPr>
          <a:xfrm>
            <a:off x="838200" y="338492"/>
            <a:ext cx="10515600" cy="1325563"/>
          </a:xfrm>
        </p:spPr>
        <p:txBody>
          <a:bodyPr/>
          <a:lstStyle/>
          <a:p>
            <a:r>
              <a:rPr lang="en-US" b="1" u="sng" dirty="0"/>
              <a:t>One-Hot Encoding</a:t>
            </a:r>
            <a:r>
              <a:rPr lang="en-US" b="1" dirty="0"/>
              <a:t>:</a:t>
            </a:r>
            <a:endParaRPr lang="en-IN" b="1" dirty="0"/>
          </a:p>
        </p:txBody>
      </p:sp>
      <p:sp>
        <p:nvSpPr>
          <p:cNvPr id="3" name="Content Placeholder 2">
            <a:extLst>
              <a:ext uri="{FF2B5EF4-FFF2-40B4-BE49-F238E27FC236}">
                <a16:creationId xmlns:a16="http://schemas.microsoft.com/office/drawing/2014/main" id="{9EA45F13-C9AE-4AC0-B3BD-9B3534659CBD}"/>
              </a:ext>
            </a:extLst>
          </p:cNvPr>
          <p:cNvSpPr>
            <a:spLocks noGrp="1"/>
          </p:cNvSpPr>
          <p:nvPr>
            <p:ph idx="1"/>
          </p:nvPr>
        </p:nvSpPr>
        <p:spPr/>
        <p:txBody>
          <a:bodyPr/>
          <a:lstStyle/>
          <a:p>
            <a:pPr marL="0" indent="0">
              <a:buNone/>
            </a:pPr>
            <a:r>
              <a:rPr lang="en-US" dirty="0"/>
              <a:t>-&gt;In our dataset we have lots of categorical features which is not good</a:t>
            </a:r>
          </a:p>
          <a:p>
            <a:pPr marL="0" indent="0">
              <a:buNone/>
            </a:pPr>
            <a:r>
              <a:rPr lang="en-US" dirty="0"/>
              <a:t>   for predicting the result </a:t>
            </a:r>
          </a:p>
          <a:p>
            <a:pPr marL="0" indent="0">
              <a:buNone/>
            </a:pPr>
            <a:r>
              <a:rPr lang="en-IN" dirty="0"/>
              <a:t>-&gt;Basically it will be better and easier to predict the result if all the</a:t>
            </a:r>
          </a:p>
          <a:p>
            <a:pPr marL="0" indent="0">
              <a:buNone/>
            </a:pPr>
            <a:r>
              <a:rPr lang="en-IN" dirty="0"/>
              <a:t>    values will be in mathematical form</a:t>
            </a:r>
          </a:p>
          <a:p>
            <a:pPr marL="0" indent="0">
              <a:buNone/>
            </a:pPr>
            <a:r>
              <a:rPr lang="en-IN" dirty="0"/>
              <a:t>-&gt;So to convert the categorical features into mathematical form we </a:t>
            </a:r>
          </a:p>
          <a:p>
            <a:pPr marL="0" indent="0">
              <a:buNone/>
            </a:pPr>
            <a:r>
              <a:rPr lang="en-IN" dirty="0"/>
              <a:t>    use pd.get_dummies() function.</a:t>
            </a:r>
          </a:p>
          <a:p>
            <a:pPr marL="0" indent="0">
              <a:buNone/>
            </a:pPr>
            <a:r>
              <a:rPr lang="en-IN" dirty="0"/>
              <a:t>-&gt; In pd.get_dummies() function we will use drop_first=TRUE so to </a:t>
            </a:r>
          </a:p>
          <a:p>
            <a:pPr marL="0" indent="0">
              <a:buNone/>
            </a:pPr>
            <a:r>
              <a:rPr lang="en-IN" dirty="0"/>
              <a:t>     prevent dummy variable trap which will happen in Fuel_Type feature               </a:t>
            </a:r>
          </a:p>
        </p:txBody>
      </p:sp>
    </p:spTree>
    <p:extLst>
      <p:ext uri="{BB962C8B-B14F-4D97-AF65-F5344CB8AC3E}">
        <p14:creationId xmlns:p14="http://schemas.microsoft.com/office/powerpoint/2010/main" val="3900137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D3661C-6B5C-4C48-ADCA-E4AF3010E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36" y="639193"/>
            <a:ext cx="10972800" cy="4367814"/>
          </a:xfrm>
          <a:prstGeom prst="rect">
            <a:avLst/>
          </a:prstGeom>
        </p:spPr>
      </p:pic>
    </p:spTree>
    <p:extLst>
      <p:ext uri="{BB962C8B-B14F-4D97-AF65-F5344CB8AC3E}">
        <p14:creationId xmlns:p14="http://schemas.microsoft.com/office/powerpoint/2010/main" val="4234149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5FF8-F012-4434-9F12-EABD5AD99BA6}"/>
              </a:ext>
            </a:extLst>
          </p:cNvPr>
          <p:cNvSpPr>
            <a:spLocks noGrp="1"/>
          </p:cNvSpPr>
          <p:nvPr>
            <p:ph type="title"/>
          </p:nvPr>
        </p:nvSpPr>
        <p:spPr/>
        <p:txBody>
          <a:bodyPr/>
          <a:lstStyle/>
          <a:p>
            <a:r>
              <a:rPr lang="en-US" b="1" u="sng" dirty="0"/>
              <a:t>Correlation</a:t>
            </a:r>
            <a:r>
              <a:rPr lang="en-US" b="1" dirty="0"/>
              <a:t>:</a:t>
            </a:r>
            <a:endParaRPr lang="en-IN" b="1" dirty="0"/>
          </a:p>
        </p:txBody>
      </p:sp>
      <p:sp>
        <p:nvSpPr>
          <p:cNvPr id="3" name="Content Placeholder 2">
            <a:extLst>
              <a:ext uri="{FF2B5EF4-FFF2-40B4-BE49-F238E27FC236}">
                <a16:creationId xmlns:a16="http://schemas.microsoft.com/office/drawing/2014/main" id="{EA8635FA-A73C-4C8A-B4AB-EF280FE9BFDB}"/>
              </a:ext>
            </a:extLst>
          </p:cNvPr>
          <p:cNvSpPr>
            <a:spLocks noGrp="1"/>
          </p:cNvSpPr>
          <p:nvPr>
            <p:ph idx="1"/>
          </p:nvPr>
        </p:nvSpPr>
        <p:spPr/>
        <p:txBody>
          <a:bodyPr/>
          <a:lstStyle/>
          <a:p>
            <a:pPr marL="0" indent="0">
              <a:buNone/>
            </a:pPr>
            <a:r>
              <a:rPr lang="en-US" dirty="0"/>
              <a:t>-&gt;Correlation is a measure of how strongly one variable depends on </a:t>
            </a:r>
          </a:p>
          <a:p>
            <a:pPr marL="0" indent="0">
              <a:buNone/>
            </a:pPr>
            <a:r>
              <a:rPr lang="en-US" dirty="0"/>
              <a:t>    another.</a:t>
            </a:r>
          </a:p>
          <a:p>
            <a:pPr marL="0" indent="0">
              <a:buNone/>
            </a:pPr>
            <a:r>
              <a:rPr lang="en-US" dirty="0"/>
              <a:t>-&gt;It is a important tool in building machine learning models.</a:t>
            </a:r>
          </a:p>
          <a:p>
            <a:pPr marL="0" indent="0">
              <a:buNone/>
            </a:pPr>
            <a:r>
              <a:rPr lang="en-US" dirty="0"/>
              <a:t>-&gt; If two predictors are strongly correlated to each other then we only</a:t>
            </a:r>
          </a:p>
          <a:p>
            <a:pPr marL="0" indent="0">
              <a:buNone/>
            </a:pPr>
            <a:r>
              <a:rPr lang="en-US" dirty="0"/>
              <a:t>     need one of them. </a:t>
            </a:r>
          </a:p>
          <a:p>
            <a:pPr marL="0" indent="0">
              <a:buNone/>
            </a:pPr>
            <a:r>
              <a:rPr lang="en-US" dirty="0"/>
              <a:t>-&gt; This will make modal more simpler and easier. We will use corr() </a:t>
            </a:r>
          </a:p>
          <a:p>
            <a:pPr marL="0" indent="0">
              <a:buNone/>
            </a:pPr>
            <a:r>
              <a:rPr lang="en-US" dirty="0"/>
              <a:t>     function to see the correlation between our variable</a:t>
            </a:r>
          </a:p>
          <a:p>
            <a:pPr marL="0" indent="0">
              <a:buNone/>
            </a:pPr>
            <a:endParaRPr lang="en-IN" dirty="0"/>
          </a:p>
        </p:txBody>
      </p:sp>
    </p:spTree>
    <p:extLst>
      <p:ext uri="{BB962C8B-B14F-4D97-AF65-F5344CB8AC3E}">
        <p14:creationId xmlns:p14="http://schemas.microsoft.com/office/powerpoint/2010/main" val="2610934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12647F-A519-42F4-A71F-E8C594E7D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134" y="710214"/>
            <a:ext cx="10759736" cy="5166803"/>
          </a:xfrm>
          <a:prstGeom prst="rect">
            <a:avLst/>
          </a:prstGeom>
        </p:spPr>
      </p:pic>
    </p:spTree>
    <p:extLst>
      <p:ext uri="{BB962C8B-B14F-4D97-AF65-F5344CB8AC3E}">
        <p14:creationId xmlns:p14="http://schemas.microsoft.com/office/powerpoint/2010/main" val="4025448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BDDB-402A-4496-B7A4-C47B647FEA3F}"/>
              </a:ext>
            </a:extLst>
          </p:cNvPr>
          <p:cNvSpPr>
            <a:spLocks noGrp="1"/>
          </p:cNvSpPr>
          <p:nvPr>
            <p:ph type="title"/>
          </p:nvPr>
        </p:nvSpPr>
        <p:spPr>
          <a:xfrm>
            <a:off x="838200" y="356247"/>
            <a:ext cx="10515600" cy="1325563"/>
          </a:xfrm>
        </p:spPr>
        <p:txBody>
          <a:bodyPr/>
          <a:lstStyle/>
          <a:p>
            <a:r>
              <a:rPr lang="en-US" b="1" u="sng" dirty="0"/>
              <a:t>Heat Map</a:t>
            </a:r>
            <a:r>
              <a:rPr lang="en-US" b="1" dirty="0"/>
              <a:t>:</a:t>
            </a:r>
            <a:endParaRPr lang="en-IN" b="1" dirty="0"/>
          </a:p>
        </p:txBody>
      </p:sp>
      <p:sp>
        <p:nvSpPr>
          <p:cNvPr id="3" name="Content Placeholder 2">
            <a:extLst>
              <a:ext uri="{FF2B5EF4-FFF2-40B4-BE49-F238E27FC236}">
                <a16:creationId xmlns:a16="http://schemas.microsoft.com/office/drawing/2014/main" id="{86FA5ABE-08DF-44C6-B8CF-35CDB75FE03C}"/>
              </a:ext>
            </a:extLst>
          </p:cNvPr>
          <p:cNvSpPr>
            <a:spLocks noGrp="1"/>
          </p:cNvSpPr>
          <p:nvPr>
            <p:ph idx="1"/>
          </p:nvPr>
        </p:nvSpPr>
        <p:spPr/>
        <p:txBody>
          <a:bodyPr/>
          <a:lstStyle/>
          <a:p>
            <a:pPr marL="0" indent="0">
              <a:buNone/>
            </a:pPr>
            <a:r>
              <a:rPr lang="en-US" dirty="0"/>
              <a:t>-&gt; A heat map is a graphical representation of data where values are </a:t>
            </a:r>
          </a:p>
          <a:p>
            <a:pPr marL="0" indent="0">
              <a:buNone/>
            </a:pPr>
            <a:r>
              <a:rPr lang="en-IN" dirty="0"/>
              <a:t>     depicted by colours.</a:t>
            </a:r>
          </a:p>
          <a:p>
            <a:pPr marL="0" indent="0">
              <a:buNone/>
            </a:pPr>
            <a:r>
              <a:rPr lang="en-IN" dirty="0"/>
              <a:t>-&gt; Heat map make it easier to visualize data understand it at a glance</a:t>
            </a:r>
          </a:p>
          <a:p>
            <a:pPr marL="0" indent="0">
              <a:buNone/>
            </a:pPr>
            <a:r>
              <a:rPr lang="en-IN" dirty="0"/>
              <a:t>-&gt; In heat map red means the variables are inversely correlated and </a:t>
            </a:r>
          </a:p>
          <a:p>
            <a:pPr marL="0" indent="0">
              <a:buNone/>
            </a:pPr>
            <a:r>
              <a:rPr lang="en-IN" dirty="0"/>
              <a:t>     green means the variables positively correlated .</a:t>
            </a:r>
          </a:p>
          <a:p>
            <a:pPr marL="0" indent="0">
              <a:buNone/>
            </a:pPr>
            <a:r>
              <a:rPr lang="en-IN" dirty="0"/>
              <a:t>-&gt; we use seaborn package to implement heat map. We will use </a:t>
            </a:r>
            <a:r>
              <a:rPr lang="en-US" dirty="0"/>
              <a:t>g=sns.heatmap(df6[top_corr_features].corr(),annot=True,cmap="RdYlGn")  for implementing heat map.</a:t>
            </a:r>
          </a:p>
          <a:p>
            <a:pPr marL="0" indent="0">
              <a:buNone/>
            </a:pPr>
            <a:r>
              <a:rPr lang="en-US" dirty="0"/>
              <a:t>-&gt; In this diesel and petrol are negatively correlated.</a:t>
            </a:r>
            <a:endParaRPr lang="en-IN" dirty="0"/>
          </a:p>
        </p:txBody>
      </p:sp>
    </p:spTree>
    <p:extLst>
      <p:ext uri="{BB962C8B-B14F-4D97-AF65-F5344CB8AC3E}">
        <p14:creationId xmlns:p14="http://schemas.microsoft.com/office/powerpoint/2010/main" val="3694649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53D4E-48F2-4506-8CDA-986E4D622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980" y="358140"/>
            <a:ext cx="9464040" cy="6141720"/>
          </a:xfrm>
          <a:prstGeom prst="rect">
            <a:avLst/>
          </a:prstGeom>
        </p:spPr>
      </p:pic>
    </p:spTree>
    <p:extLst>
      <p:ext uri="{BB962C8B-B14F-4D97-AF65-F5344CB8AC3E}">
        <p14:creationId xmlns:p14="http://schemas.microsoft.com/office/powerpoint/2010/main" val="2211792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4D37-02A4-40E9-B2F8-655511D128DD}"/>
              </a:ext>
            </a:extLst>
          </p:cNvPr>
          <p:cNvSpPr>
            <a:spLocks noGrp="1"/>
          </p:cNvSpPr>
          <p:nvPr>
            <p:ph type="title"/>
          </p:nvPr>
        </p:nvSpPr>
        <p:spPr/>
        <p:txBody>
          <a:bodyPr/>
          <a:lstStyle/>
          <a:p>
            <a:r>
              <a:rPr lang="en-US" b="1" dirty="0"/>
              <a:t>Train_Test_Split:</a:t>
            </a:r>
            <a:endParaRPr lang="en-IN" b="1" dirty="0"/>
          </a:p>
        </p:txBody>
      </p:sp>
      <p:sp>
        <p:nvSpPr>
          <p:cNvPr id="3" name="Content Placeholder 2">
            <a:extLst>
              <a:ext uri="{FF2B5EF4-FFF2-40B4-BE49-F238E27FC236}">
                <a16:creationId xmlns:a16="http://schemas.microsoft.com/office/drawing/2014/main" id="{D65BFB04-5D83-487C-87BC-185290CB622B}"/>
              </a:ext>
            </a:extLst>
          </p:cNvPr>
          <p:cNvSpPr>
            <a:spLocks noGrp="1"/>
          </p:cNvSpPr>
          <p:nvPr>
            <p:ph idx="1"/>
          </p:nvPr>
        </p:nvSpPr>
        <p:spPr/>
        <p:txBody>
          <a:bodyPr>
            <a:normAutofit lnSpcReduction="10000"/>
          </a:bodyPr>
          <a:lstStyle/>
          <a:p>
            <a:pPr marL="0" indent="0">
              <a:buNone/>
            </a:pPr>
            <a:r>
              <a:rPr lang="en-US" dirty="0"/>
              <a:t>-&gt;Selling_price is a dependent feature so we put that into Y variable</a:t>
            </a:r>
          </a:p>
          <a:p>
            <a:pPr marL="0" indent="0">
              <a:buNone/>
            </a:pPr>
            <a:r>
              <a:rPr lang="en-US" dirty="0"/>
              <a:t>   using (y=df6.iloc[:,0])</a:t>
            </a:r>
          </a:p>
          <a:p>
            <a:pPr marL="0" indent="0">
              <a:buNone/>
            </a:pPr>
            <a:r>
              <a:rPr lang="en-IN" dirty="0"/>
              <a:t>-&gt; other variables are independent features so we put them into X </a:t>
            </a:r>
          </a:p>
          <a:p>
            <a:pPr marL="0" indent="0">
              <a:buNone/>
            </a:pPr>
            <a:r>
              <a:rPr lang="en-IN" dirty="0"/>
              <a:t>     variable using (X=df6.iloc[:,1:])</a:t>
            </a:r>
          </a:p>
          <a:p>
            <a:pPr marL="0" indent="0">
              <a:buNone/>
            </a:pPr>
            <a:r>
              <a:rPr lang="en-IN" dirty="0"/>
              <a:t>-&gt;Now we will split the dependent and independent variables into </a:t>
            </a:r>
          </a:p>
          <a:p>
            <a:pPr marL="0" indent="0">
              <a:buNone/>
            </a:pPr>
            <a:r>
              <a:rPr lang="en-IN" dirty="0"/>
              <a:t>    train and test samples out of which 30% will be test rest will be train</a:t>
            </a:r>
          </a:p>
          <a:p>
            <a:pPr marL="0" indent="0">
              <a:buNone/>
            </a:pPr>
            <a:r>
              <a:rPr lang="en-IN" dirty="0"/>
              <a:t>-&gt;from sklearn.model_selection import train_test_split</a:t>
            </a:r>
          </a:p>
          <a:p>
            <a:pPr marL="0" indent="0">
              <a:buNone/>
            </a:pPr>
            <a:r>
              <a:rPr lang="en-IN" dirty="0"/>
              <a:t>X_train, X_test, y_train, y_test = train_test_split(X, y, test_size=0.3, random_state=0)</a:t>
            </a:r>
          </a:p>
        </p:txBody>
      </p:sp>
    </p:spTree>
    <p:extLst>
      <p:ext uri="{BB962C8B-B14F-4D97-AF65-F5344CB8AC3E}">
        <p14:creationId xmlns:p14="http://schemas.microsoft.com/office/powerpoint/2010/main" val="4094776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7AD0-127F-444C-B9A3-4EB3E45E060F}"/>
              </a:ext>
            </a:extLst>
          </p:cNvPr>
          <p:cNvSpPr>
            <a:spLocks noGrp="1"/>
          </p:cNvSpPr>
          <p:nvPr>
            <p:ph type="title"/>
          </p:nvPr>
        </p:nvSpPr>
        <p:spPr/>
        <p:txBody>
          <a:bodyPr/>
          <a:lstStyle/>
          <a:p>
            <a:r>
              <a:rPr lang="en-US" b="1" u="sng" dirty="0"/>
              <a:t>Parameter Tunning</a:t>
            </a:r>
            <a:r>
              <a:rPr lang="en-US" b="1" dirty="0"/>
              <a:t>:</a:t>
            </a:r>
            <a:endParaRPr lang="en-IN" b="1" dirty="0"/>
          </a:p>
        </p:txBody>
      </p:sp>
      <p:sp>
        <p:nvSpPr>
          <p:cNvPr id="3" name="Content Placeholder 2">
            <a:extLst>
              <a:ext uri="{FF2B5EF4-FFF2-40B4-BE49-F238E27FC236}">
                <a16:creationId xmlns:a16="http://schemas.microsoft.com/office/drawing/2014/main" id="{CC3469C1-F37A-4721-AF23-B6F7BBDF5BE9}"/>
              </a:ext>
            </a:extLst>
          </p:cNvPr>
          <p:cNvSpPr>
            <a:spLocks noGrp="1"/>
          </p:cNvSpPr>
          <p:nvPr>
            <p:ph idx="1"/>
          </p:nvPr>
        </p:nvSpPr>
        <p:spPr/>
        <p:txBody>
          <a:bodyPr/>
          <a:lstStyle/>
          <a:p>
            <a:pPr marL="0" indent="0">
              <a:buNone/>
            </a:pPr>
            <a:r>
              <a:rPr lang="en-US" dirty="0"/>
              <a:t>-&gt; We have used random forest regressor as it contains lots of </a:t>
            </a:r>
          </a:p>
          <a:p>
            <a:pPr marL="0" indent="0">
              <a:buNone/>
            </a:pPr>
            <a:r>
              <a:rPr lang="en-US" dirty="0"/>
              <a:t>     parameters through which we can play by using hyper para meter</a:t>
            </a:r>
          </a:p>
          <a:p>
            <a:pPr marL="0" indent="0">
              <a:buNone/>
            </a:pPr>
            <a:r>
              <a:rPr lang="en-US" dirty="0"/>
              <a:t>     tunning to overcome overfit and underfit problem</a:t>
            </a:r>
          </a:p>
          <a:p>
            <a:pPr marL="0" indent="0">
              <a:buNone/>
            </a:pPr>
            <a:r>
              <a:rPr lang="en-US" dirty="0"/>
              <a:t>-&gt;We will initialize different values to the parameters </a:t>
            </a:r>
          </a:p>
          <a:p>
            <a:pPr marL="0" indent="0">
              <a:buNone/>
            </a:pPr>
            <a:r>
              <a:rPr lang="en-US" dirty="0"/>
              <a:t>   e.g: n_estimator is a decision tree we will initialize value from 100 to</a:t>
            </a:r>
          </a:p>
          <a:p>
            <a:pPr marL="0" indent="0">
              <a:buNone/>
            </a:pPr>
            <a:r>
              <a:rPr lang="en-US" dirty="0"/>
              <a:t>    1200 and try to find best value</a:t>
            </a:r>
          </a:p>
          <a:p>
            <a:pPr marL="0" indent="0">
              <a:buNone/>
            </a:pPr>
            <a:r>
              <a:rPr lang="en-US" dirty="0"/>
              <a:t>-&gt;for finding the best value for parameters we will use randomsearchcv</a:t>
            </a:r>
          </a:p>
          <a:p>
            <a:pPr marL="0" indent="0">
              <a:buNone/>
            </a:pPr>
            <a:r>
              <a:rPr lang="en-US" dirty="0"/>
              <a:t> </a:t>
            </a:r>
            <a:endParaRPr lang="en-IN" dirty="0"/>
          </a:p>
        </p:txBody>
      </p:sp>
    </p:spTree>
    <p:extLst>
      <p:ext uri="{BB962C8B-B14F-4D97-AF65-F5344CB8AC3E}">
        <p14:creationId xmlns:p14="http://schemas.microsoft.com/office/powerpoint/2010/main" val="2372921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F34E-49B1-4A25-B02B-30BF6AB3104A}"/>
              </a:ext>
            </a:extLst>
          </p:cNvPr>
          <p:cNvSpPr>
            <a:spLocks noGrp="1"/>
          </p:cNvSpPr>
          <p:nvPr>
            <p:ph type="title"/>
          </p:nvPr>
        </p:nvSpPr>
        <p:spPr/>
        <p:txBody>
          <a:bodyPr/>
          <a:lstStyle/>
          <a:p>
            <a:r>
              <a:rPr lang="en-IN" b="1" u="sng" dirty="0"/>
              <a:t>OBJECTIVE</a:t>
            </a:r>
            <a:r>
              <a:rPr lang="en-IN" b="1" dirty="0"/>
              <a:t>:-</a:t>
            </a:r>
            <a:br>
              <a:rPr lang="en-IN" dirty="0"/>
            </a:br>
            <a:endParaRPr lang="en-IN" dirty="0"/>
          </a:p>
        </p:txBody>
      </p:sp>
      <p:sp>
        <p:nvSpPr>
          <p:cNvPr id="3" name="Content Placeholder 2">
            <a:extLst>
              <a:ext uri="{FF2B5EF4-FFF2-40B4-BE49-F238E27FC236}">
                <a16:creationId xmlns:a16="http://schemas.microsoft.com/office/drawing/2014/main" id="{D9B9DBC0-849C-47FF-BD90-A08B70BC129F}"/>
              </a:ext>
            </a:extLst>
          </p:cNvPr>
          <p:cNvSpPr>
            <a:spLocks noGrp="1"/>
          </p:cNvSpPr>
          <p:nvPr>
            <p:ph idx="1"/>
          </p:nvPr>
        </p:nvSpPr>
        <p:spPr/>
        <p:txBody>
          <a:bodyPr/>
          <a:lstStyle/>
          <a:p>
            <a:r>
              <a:rPr lang="en-IN" dirty="0"/>
              <a:t>To build a supervised machine learning model for forecasting value of a vehicle based on multiple attributes</a:t>
            </a:r>
          </a:p>
          <a:p>
            <a:r>
              <a:rPr lang="en-IN" dirty="0"/>
              <a:t>The system that is being built must be feature based i.e. feature wise prediction must be possible.</a:t>
            </a:r>
          </a:p>
          <a:p>
            <a:r>
              <a:rPr lang="en-IN" dirty="0"/>
              <a:t>Providing graphical comparisons to provide a better view.</a:t>
            </a:r>
          </a:p>
        </p:txBody>
      </p:sp>
    </p:spTree>
    <p:extLst>
      <p:ext uri="{BB962C8B-B14F-4D97-AF65-F5344CB8AC3E}">
        <p14:creationId xmlns:p14="http://schemas.microsoft.com/office/powerpoint/2010/main" val="4033176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0972E9-F7BB-47B4-8DA2-664FC9710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09" y="683580"/>
            <a:ext cx="9658905" cy="4953739"/>
          </a:xfrm>
          <a:prstGeom prst="rect">
            <a:avLst/>
          </a:prstGeom>
        </p:spPr>
      </p:pic>
    </p:spTree>
    <p:extLst>
      <p:ext uri="{BB962C8B-B14F-4D97-AF65-F5344CB8AC3E}">
        <p14:creationId xmlns:p14="http://schemas.microsoft.com/office/powerpoint/2010/main" val="404325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C53802-A179-412E-B941-765CFE2A6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746" y="648070"/>
            <a:ext cx="10813002" cy="5442012"/>
          </a:xfrm>
          <a:prstGeom prst="rect">
            <a:avLst/>
          </a:prstGeom>
        </p:spPr>
      </p:pic>
    </p:spTree>
    <p:extLst>
      <p:ext uri="{BB962C8B-B14F-4D97-AF65-F5344CB8AC3E}">
        <p14:creationId xmlns:p14="http://schemas.microsoft.com/office/powerpoint/2010/main" val="1021701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4B61-0E87-40B9-A753-B356B03A102D}"/>
              </a:ext>
            </a:extLst>
          </p:cNvPr>
          <p:cNvSpPr>
            <a:spLocks noGrp="1"/>
          </p:cNvSpPr>
          <p:nvPr>
            <p:ph type="title"/>
          </p:nvPr>
        </p:nvSpPr>
        <p:spPr/>
        <p:txBody>
          <a:bodyPr/>
          <a:lstStyle/>
          <a:p>
            <a:r>
              <a:rPr lang="en-US" b="1" u="sng" dirty="0"/>
              <a:t>Prediction</a:t>
            </a:r>
            <a:r>
              <a:rPr lang="en-US" b="1" dirty="0"/>
              <a:t>:</a:t>
            </a:r>
            <a:endParaRPr lang="en-IN" b="1" dirty="0"/>
          </a:p>
        </p:txBody>
      </p:sp>
      <p:sp>
        <p:nvSpPr>
          <p:cNvPr id="3" name="Content Placeholder 2">
            <a:extLst>
              <a:ext uri="{FF2B5EF4-FFF2-40B4-BE49-F238E27FC236}">
                <a16:creationId xmlns:a16="http://schemas.microsoft.com/office/drawing/2014/main" id="{CFF32868-AB0A-4A20-8721-DDEA0D76FE2D}"/>
              </a:ext>
            </a:extLst>
          </p:cNvPr>
          <p:cNvSpPr>
            <a:spLocks noGrp="1"/>
          </p:cNvSpPr>
          <p:nvPr>
            <p:ph idx="1"/>
          </p:nvPr>
        </p:nvSpPr>
        <p:spPr/>
        <p:txBody>
          <a:bodyPr/>
          <a:lstStyle/>
          <a:p>
            <a:pPr marL="0" indent="0">
              <a:buNone/>
            </a:pPr>
            <a:r>
              <a:rPr lang="en-US" dirty="0"/>
              <a:t>-&gt;Now we we will do the prediction using</a:t>
            </a:r>
          </a:p>
          <a:p>
            <a:pPr marL="0" indent="0">
              <a:buNone/>
            </a:pPr>
            <a:r>
              <a:rPr lang="en-US" dirty="0"/>
              <a:t>   predictions=rf_random.predict(X_test)</a:t>
            </a:r>
          </a:p>
          <a:p>
            <a:pPr marL="0" indent="0">
              <a:buNone/>
            </a:pPr>
            <a:r>
              <a:rPr lang="en-IN" dirty="0"/>
              <a:t>-&gt;now for comparison we will use distplot having (y_test-predictions)</a:t>
            </a:r>
          </a:p>
          <a:p>
            <a:pPr marL="0" indent="0">
              <a:buNone/>
            </a:pPr>
            <a:r>
              <a:rPr lang="en-IN" dirty="0"/>
              <a:t>  we got a normal distribution graph which shows the model we create</a:t>
            </a:r>
          </a:p>
          <a:p>
            <a:pPr marL="0" indent="0">
              <a:buNone/>
            </a:pPr>
            <a:r>
              <a:rPr lang="en-IN" dirty="0"/>
              <a:t>  is a giving a good result because the difference we get giving normal </a:t>
            </a:r>
          </a:p>
          <a:p>
            <a:pPr marL="0" indent="0">
              <a:buNone/>
            </a:pPr>
            <a:r>
              <a:rPr lang="en-IN" dirty="0"/>
              <a:t>  distribution</a:t>
            </a:r>
          </a:p>
          <a:p>
            <a:pPr marL="0" indent="0">
              <a:buNone/>
            </a:pPr>
            <a:r>
              <a:rPr lang="en-IN" dirty="0"/>
              <a:t>-&gt;now we plot a scatter plot and we get a linear plotting which shows </a:t>
            </a:r>
          </a:p>
          <a:p>
            <a:pPr marL="0" indent="0">
              <a:buNone/>
            </a:pPr>
            <a:r>
              <a:rPr lang="en-IN" dirty="0"/>
              <a:t>    our prediction is good</a:t>
            </a:r>
          </a:p>
        </p:txBody>
      </p:sp>
    </p:spTree>
    <p:extLst>
      <p:ext uri="{BB962C8B-B14F-4D97-AF65-F5344CB8AC3E}">
        <p14:creationId xmlns:p14="http://schemas.microsoft.com/office/powerpoint/2010/main" val="81317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4FB43E-D29D-4F3C-AEB1-20CD048EC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470" y="1269507"/>
            <a:ext cx="4755324" cy="3258289"/>
          </a:xfrm>
          <a:prstGeom prst="rect">
            <a:avLst/>
          </a:prstGeom>
        </p:spPr>
      </p:pic>
      <p:pic>
        <p:nvPicPr>
          <p:cNvPr id="5" name="Picture 4">
            <a:extLst>
              <a:ext uri="{FF2B5EF4-FFF2-40B4-BE49-F238E27FC236}">
                <a16:creationId xmlns:a16="http://schemas.microsoft.com/office/drawing/2014/main" id="{9DDD33B8-9E7B-48F0-B6FF-7BE5A4635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208" y="1269507"/>
            <a:ext cx="4420190" cy="3329126"/>
          </a:xfrm>
          <a:prstGeom prst="rect">
            <a:avLst/>
          </a:prstGeom>
        </p:spPr>
      </p:pic>
    </p:spTree>
    <p:extLst>
      <p:ext uri="{BB962C8B-B14F-4D97-AF65-F5344CB8AC3E}">
        <p14:creationId xmlns:p14="http://schemas.microsoft.com/office/powerpoint/2010/main" val="1816362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5276-088E-4C00-A6CA-ED433B6E9AAC}"/>
              </a:ext>
            </a:extLst>
          </p:cNvPr>
          <p:cNvSpPr>
            <a:spLocks noGrp="1"/>
          </p:cNvSpPr>
          <p:nvPr>
            <p:ph type="title"/>
          </p:nvPr>
        </p:nvSpPr>
        <p:spPr/>
        <p:txBody>
          <a:bodyPr>
            <a:normAutofit/>
          </a:bodyPr>
          <a:lstStyle/>
          <a:p>
            <a:r>
              <a:rPr lang="en-IN" b="1" u="sng" dirty="0">
                <a:effectLst/>
                <a:latin typeface="TimesNewRomanPSMT"/>
                <a:ea typeface="Calibri" panose="020F0502020204030204" pitchFamily="34" charset="0"/>
                <a:cs typeface="TimesNewRomanPSMT"/>
              </a:rPr>
              <a:t>Frontend Development</a:t>
            </a:r>
            <a:r>
              <a:rPr lang="en-IN" b="1" dirty="0">
                <a:effectLst/>
                <a:latin typeface="TimesNewRomanPSMT"/>
                <a:ea typeface="Calibri" panose="020F0502020204030204" pitchFamily="34" charset="0"/>
                <a:cs typeface="TimesNewRomanPSMT"/>
              </a:rPr>
              <a:t>:</a:t>
            </a:r>
            <a:endParaRPr lang="en-IN" b="1" u="sng" dirty="0"/>
          </a:p>
        </p:txBody>
      </p:sp>
      <p:sp>
        <p:nvSpPr>
          <p:cNvPr id="3" name="Content Placeholder 2">
            <a:extLst>
              <a:ext uri="{FF2B5EF4-FFF2-40B4-BE49-F238E27FC236}">
                <a16:creationId xmlns:a16="http://schemas.microsoft.com/office/drawing/2014/main" id="{E3A59988-BB92-48D6-83FB-C214F20D645A}"/>
              </a:ext>
            </a:extLst>
          </p:cNvPr>
          <p:cNvSpPr>
            <a:spLocks noGrp="1"/>
          </p:cNvSpPr>
          <p:nvPr>
            <p:ph idx="1"/>
          </p:nvPr>
        </p:nvSpPr>
        <p:spPr/>
        <p:txBody>
          <a:bodyPr>
            <a:normAutofit fontScale="25000" lnSpcReduction="20000"/>
          </a:bodyPr>
          <a:lstStyle/>
          <a:p>
            <a:r>
              <a:rPr lang="en-IN" sz="8000" dirty="0">
                <a:effectLst/>
                <a:latin typeface="TimesNewRomanPSMT"/>
                <a:ea typeface="Calibri" panose="020F0502020204030204" pitchFamily="34" charset="0"/>
                <a:cs typeface="TimesNewRomanPSMT"/>
              </a:rPr>
              <a:t>Now we will create the frontend for the project by making files</a:t>
            </a:r>
            <a:endParaRPr lang="en-IN" sz="8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8000" dirty="0">
                <a:effectLst/>
                <a:latin typeface="TimesNewRomanPSMT"/>
                <a:ea typeface="Calibri" panose="020F0502020204030204" pitchFamily="34" charset="0"/>
                <a:cs typeface="TimesNewRomanPSMT"/>
              </a:rPr>
              <a:t>The files for the frontend development are app.py and index.html</a:t>
            </a:r>
            <a:endParaRPr lang="en-IN" sz="8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8000" dirty="0">
                <a:effectLst/>
                <a:latin typeface="TimesNewRomanPSMT"/>
                <a:ea typeface="Calibri" panose="020F0502020204030204" pitchFamily="34" charset="0"/>
                <a:cs typeface="TimesNewRomanPSMT"/>
              </a:rPr>
              <a:t>We will use  “Year = int(request.form['Year'])” to take the year value</a:t>
            </a:r>
          </a:p>
          <a:p>
            <a:r>
              <a:rPr lang="en-IN" sz="8000" dirty="0">
                <a:effectLst/>
                <a:latin typeface="TimesNewRomanPSMT"/>
                <a:ea typeface="Calibri" panose="020F0502020204030204" pitchFamily="34" charset="0"/>
                <a:cs typeface="TimesNewRomanPSMT"/>
              </a:rPr>
              <a:t>“Present_Price=float(request.form['Present_Price'])” use to take present price value</a:t>
            </a:r>
            <a:endParaRPr lang="en-IN" sz="8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8000" dirty="0">
                <a:effectLst/>
                <a:latin typeface="TimesNewRomanPSMT"/>
                <a:ea typeface="Calibri" panose="020F0502020204030204" pitchFamily="34" charset="0"/>
                <a:cs typeface="TimesNewRomanPSMT"/>
              </a:rPr>
              <a:t>“Kms_Driven=int(request.form['Kms_Driven'])”,</a:t>
            </a: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8000" dirty="0">
                <a:effectLst/>
                <a:latin typeface="TimesNewRomanPSMT"/>
                <a:ea typeface="Calibri" panose="020F0502020204030204" pitchFamily="34" charset="0"/>
                <a:cs typeface="TimesNewRomanPSMT"/>
              </a:rPr>
              <a:t>Owner=int(request.form['Owner'])” are used to take km and owner value</a:t>
            </a:r>
            <a:endParaRPr lang="en-IN" sz="8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pPr>
            <a:r>
              <a:rPr lang="en-IN" sz="8000" dirty="0">
                <a:effectLst/>
                <a:latin typeface="TimesNewRomanPSMT"/>
                <a:ea typeface="Calibri" panose="020F0502020204030204" pitchFamily="34" charset="0"/>
                <a:cs typeface="TimesNewRomanPSMT"/>
              </a:rPr>
              <a:t>if(Fuel_Type_Petrol=='Petrol’):</a:t>
            </a:r>
          </a:p>
          <a:p>
            <a:pPr marL="0" indent="0">
              <a:lnSpc>
                <a:spcPct val="107000"/>
              </a:lnSpc>
              <a:spcBef>
                <a:spcPts val="0"/>
              </a:spcBef>
              <a:spcAft>
                <a:spcPts val="800"/>
              </a:spcAft>
              <a:buNone/>
            </a:pPr>
            <a:r>
              <a:rPr lang="en-IN" sz="5000" dirty="0">
                <a:latin typeface="TimesNewRomanPSMT"/>
                <a:ea typeface="Times New Roman" panose="02020603050405020304" pitchFamily="18" charset="0"/>
                <a:cs typeface="Times New Roman" panose="02020603050405020304" pitchFamily="18" charset="0"/>
              </a:rPr>
              <a:t>      	</a:t>
            </a:r>
            <a:r>
              <a:rPr lang="en-IN" sz="8000" dirty="0">
                <a:effectLst/>
                <a:latin typeface="TimesNewRomanPSMT"/>
                <a:ea typeface="Calibri" panose="020F0502020204030204" pitchFamily="34" charset="0"/>
                <a:cs typeface="TimesNewRomanPSMT"/>
              </a:rPr>
              <a:t>Fuel_Type_Diesel=0</a:t>
            </a:r>
          </a:p>
          <a:p>
            <a:pPr marL="0" indent="0">
              <a:lnSpc>
                <a:spcPct val="107000"/>
              </a:lnSpc>
              <a:spcBef>
                <a:spcPts val="0"/>
              </a:spcBef>
              <a:spcAft>
                <a:spcPts val="800"/>
              </a:spcAft>
              <a:buNone/>
            </a:pPr>
            <a:r>
              <a:rPr lang="en-IN" sz="8000" dirty="0">
                <a:latin typeface="TimesNewRomanPSMT"/>
                <a:ea typeface="Times New Roman" panose="02020603050405020304" pitchFamily="18" charset="0"/>
              </a:rPr>
              <a:t>      </a:t>
            </a:r>
            <a:r>
              <a:rPr lang="en-IN" sz="8000" dirty="0">
                <a:effectLst/>
                <a:latin typeface="TimesNewRomanPSMT"/>
                <a:ea typeface="Calibri" panose="020F0502020204030204" pitchFamily="34" charset="0"/>
                <a:cs typeface="TimesNewRomanPSMT"/>
              </a:rPr>
              <a:t>elif(Fuel_Type_Petrol=='Diesel’):</a:t>
            </a:r>
            <a:endParaRPr lang="en-IN" sz="8000" dirty="0">
              <a:latin typeface="TimesNewRomanPSMT"/>
              <a:ea typeface="Calibri" panose="020F0502020204030204" pitchFamily="34" charset="0"/>
              <a:cs typeface="TimesNewRomanPSMT"/>
            </a:endParaRPr>
          </a:p>
          <a:p>
            <a:pPr marL="0" indent="0">
              <a:lnSpc>
                <a:spcPct val="107000"/>
              </a:lnSpc>
              <a:spcBef>
                <a:spcPts val="0"/>
              </a:spcBef>
              <a:spcAft>
                <a:spcPts val="800"/>
              </a:spcAft>
              <a:buNone/>
            </a:pPr>
            <a:r>
              <a:rPr lang="en-IN" sz="8000" dirty="0">
                <a:effectLst/>
                <a:latin typeface="TimesNewRomanPSMT"/>
                <a:ea typeface="Times New Roman" panose="02020603050405020304" pitchFamily="18" charset="0"/>
              </a:rPr>
              <a:t>      	</a:t>
            </a:r>
            <a:r>
              <a:rPr lang="en-IN" sz="8000" dirty="0">
                <a:effectLst/>
                <a:latin typeface="TimesNewRomanPSMT"/>
                <a:ea typeface="Calibri" panose="020F0502020204030204" pitchFamily="34" charset="0"/>
                <a:cs typeface="TimesNewRomanPSMT"/>
              </a:rPr>
              <a:t>Fuel_Type_Petrol=0</a:t>
            </a:r>
          </a:p>
          <a:p>
            <a:pPr marL="0" indent="0">
              <a:lnSpc>
                <a:spcPct val="107000"/>
              </a:lnSpc>
              <a:spcBef>
                <a:spcPts val="0"/>
              </a:spcBef>
              <a:spcAft>
                <a:spcPts val="800"/>
              </a:spcAft>
              <a:buNone/>
            </a:pPr>
            <a:r>
              <a:rPr lang="en-IN" sz="8000" dirty="0">
                <a:effectLst/>
                <a:latin typeface="Times New Roman" panose="02020603050405020304" pitchFamily="18" charset="0"/>
                <a:ea typeface="Times New Roman" panose="02020603050405020304" pitchFamily="18" charset="0"/>
              </a:rPr>
              <a:t>	</a:t>
            </a:r>
            <a:r>
              <a:rPr lang="en-IN" sz="8000" dirty="0">
                <a:effectLst/>
                <a:latin typeface="TimesNewRomanPSMT"/>
                <a:ea typeface="Calibri" panose="020F0502020204030204" pitchFamily="34" charset="0"/>
                <a:cs typeface="TimesNewRomanPSMT"/>
              </a:rPr>
              <a:t>Fuel_Type_Diesel=1</a:t>
            </a:r>
            <a:endParaRPr lang="en-IN" sz="8000" dirty="0">
              <a:effectLst/>
              <a:latin typeface="Times New Roman" panose="02020603050405020304" pitchFamily="18" charset="0"/>
              <a:ea typeface="Times New Roman" panose="02020603050405020304" pitchFamily="18" charset="0"/>
            </a:endParaRPr>
          </a:p>
          <a:p>
            <a:pPr>
              <a:lnSpc>
                <a:spcPct val="107000"/>
              </a:lnSpc>
              <a:spcBef>
                <a:spcPts val="0"/>
              </a:spcBef>
              <a:spcAft>
                <a:spcPts val="800"/>
              </a:spcAft>
            </a:pPr>
            <a:r>
              <a:rPr lang="en-IN" sz="8000" dirty="0">
                <a:effectLst/>
                <a:latin typeface="TimesNewRomanPSMT"/>
                <a:ea typeface="Calibri" panose="020F0502020204030204" pitchFamily="34" charset="0"/>
                <a:cs typeface="TimesNewRomanPSMT"/>
              </a:rPr>
              <a:t>In the same way we will take transmission type value and seller type value</a:t>
            </a:r>
            <a:endParaRPr lang="en-IN" sz="8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0"/>
              </a:spcBef>
              <a:spcAft>
                <a:spcPts val="800"/>
              </a:spcAft>
            </a:pPr>
            <a:r>
              <a:rPr lang="en-IN" sz="8000" dirty="0">
                <a:effectLst/>
                <a:latin typeface="TimesNewRomanPSMT"/>
                <a:ea typeface="Calibri" panose="020F0502020204030204" pitchFamily="34" charset="0"/>
                <a:cs typeface="TimesNewRomanPSMT"/>
              </a:rPr>
              <a:t>In the same way we will take transmission type value and seller type value</a:t>
            </a:r>
            <a:endParaRPr lang="en-IN" sz="8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0"/>
              </a:spcBef>
              <a:spcAft>
                <a:spcPts val="800"/>
              </a:spcAft>
            </a:pPr>
            <a:endParaRPr lang="en-IN" sz="5000" dirty="0">
              <a:effectLst/>
              <a:latin typeface="Times New Roman" panose="02020603050405020304" pitchFamily="18" charset="0"/>
              <a:ea typeface="Times New Roman" panose="02020603050405020304" pitchFamily="18" charset="0"/>
            </a:endParaRPr>
          </a:p>
          <a:p>
            <a:pPr marL="0" indent="0">
              <a:lnSpc>
                <a:spcPct val="107000"/>
              </a:lnSpc>
              <a:spcBef>
                <a:spcPts val="0"/>
              </a:spcBef>
              <a:spcAft>
                <a:spcPts val="800"/>
              </a:spcAft>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None/>
            </a:pPr>
            <a:r>
              <a:rPr lang="en-IN" sz="1800" dirty="0">
                <a:effectLst/>
                <a:latin typeface="TimesNewRomanPSMT"/>
                <a:ea typeface="Calibri" panose="020F0502020204030204" pitchFamily="34" charset="0"/>
                <a:cs typeface="TimesNewRomanPSMT"/>
              </a:rPr>
              <a:t>	</a:t>
            </a:r>
            <a:endParaRPr lang="en-IN" dirty="0"/>
          </a:p>
        </p:txBody>
      </p:sp>
    </p:spTree>
    <p:extLst>
      <p:ext uri="{BB962C8B-B14F-4D97-AF65-F5344CB8AC3E}">
        <p14:creationId xmlns:p14="http://schemas.microsoft.com/office/powerpoint/2010/main" val="3791267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B8DC-35F6-4CD8-8E8A-31F503A2F7AA}"/>
              </a:ext>
            </a:extLst>
          </p:cNvPr>
          <p:cNvSpPr>
            <a:spLocks noGrp="1"/>
          </p:cNvSpPr>
          <p:nvPr>
            <p:ph type="title"/>
          </p:nvPr>
        </p:nvSpPr>
        <p:spPr/>
        <p:txBody>
          <a:bodyPr/>
          <a:lstStyle/>
          <a:p>
            <a:r>
              <a:rPr lang="en-IN" b="1" u="sng" dirty="0"/>
              <a:t>CONCLUSION:</a:t>
            </a:r>
            <a:endParaRPr lang="en-IN" dirty="0"/>
          </a:p>
        </p:txBody>
      </p:sp>
      <p:sp>
        <p:nvSpPr>
          <p:cNvPr id="3" name="Content Placeholder 2">
            <a:extLst>
              <a:ext uri="{FF2B5EF4-FFF2-40B4-BE49-F238E27FC236}">
                <a16:creationId xmlns:a16="http://schemas.microsoft.com/office/drawing/2014/main" id="{C165E51F-8526-4E44-914A-A81776A7DD1D}"/>
              </a:ext>
            </a:extLst>
          </p:cNvPr>
          <p:cNvSpPr>
            <a:spLocks noGrp="1"/>
          </p:cNvSpPr>
          <p:nvPr>
            <p:ph idx="1"/>
          </p:nvPr>
        </p:nvSpPr>
        <p:spPr/>
        <p:txBody>
          <a:bodyPr>
            <a:normAutofit fontScale="85000" lnSpcReduction="10000"/>
          </a:bodyPr>
          <a:lstStyle/>
          <a:p>
            <a:r>
              <a:rPr lang="en-US" dirty="0"/>
              <a:t> we have taken a dataset which contains different features of old </a:t>
            </a:r>
          </a:p>
          <a:p>
            <a:pPr marL="0" indent="0">
              <a:buNone/>
            </a:pPr>
            <a:r>
              <a:rPr lang="en-US" dirty="0"/>
              <a:t>     vehicles . We use it for prediction of car prices it contain lots of </a:t>
            </a:r>
          </a:p>
          <a:p>
            <a:pPr marL="0" indent="0">
              <a:buNone/>
            </a:pPr>
            <a:r>
              <a:rPr lang="en-US" dirty="0"/>
              <a:t>     unwanted and noisy data which have removed and train our model</a:t>
            </a:r>
          </a:p>
          <a:p>
            <a:pPr marL="0" indent="0">
              <a:buNone/>
            </a:pPr>
            <a:r>
              <a:rPr lang="en-US" dirty="0"/>
              <a:t>     with random forest algorithm.</a:t>
            </a:r>
          </a:p>
          <a:p>
            <a:r>
              <a:rPr lang="en-US" dirty="0"/>
              <a:t> After prediction and comparing we found the normal distribution </a:t>
            </a:r>
          </a:p>
          <a:p>
            <a:pPr marL="0" indent="0">
              <a:buNone/>
            </a:pPr>
            <a:r>
              <a:rPr lang="en-US" dirty="0"/>
              <a:t>     graph of data which show our model is predicting very much </a:t>
            </a:r>
          </a:p>
          <a:p>
            <a:pPr marL="0" indent="0">
              <a:buNone/>
            </a:pPr>
            <a:r>
              <a:rPr lang="en-US" dirty="0"/>
              <a:t>     accurately</a:t>
            </a:r>
          </a:p>
          <a:p>
            <a:pPr marR="0">
              <a:spcBef>
                <a:spcPts val="0"/>
              </a:spcBef>
              <a:spcAft>
                <a:spcPts val="0"/>
              </a:spcAft>
              <a:tabLst>
                <a:tab pos="1577340" algn="l"/>
              </a:tabLst>
            </a:pPr>
            <a:r>
              <a:rPr lang="en-IN" dirty="0">
                <a:effectLst/>
                <a:latin typeface="Times New Roman" panose="02020603050405020304" pitchFamily="18" charset="0"/>
                <a:ea typeface="Times New Roman" panose="02020603050405020304" pitchFamily="18" charset="0"/>
              </a:rPr>
              <a:t>After a complete evaluation of the predictive model, we can conclude that the                  accuracy of this model is very and Random Forest and Extra Tree Regression is one of the best algorithms for regression problems. These two algorithms are highly accurate and fast in prediction irrespective of the size of the dataset.</a:t>
            </a:r>
          </a:p>
          <a:p>
            <a:pPr marL="0" marR="0" indent="0">
              <a:spcBef>
                <a:spcPts val="0"/>
              </a:spcBef>
              <a:spcAft>
                <a:spcPts val="0"/>
              </a:spcAft>
              <a:buNone/>
              <a:tabLst>
                <a:tab pos="1577340" algn="l"/>
              </a:tabLst>
            </a:pPr>
            <a:r>
              <a:rPr lang="en-IN" sz="1800" dirty="0">
                <a:effectLst/>
                <a:latin typeface="Bookman Old Style" panose="020506040505050202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6828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CD2033-10E0-4C13-8B5C-CB0E5A85D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717" y="0"/>
            <a:ext cx="5642565" cy="6858000"/>
          </a:xfrm>
          <a:prstGeom prst="rect">
            <a:avLst/>
          </a:prstGeom>
        </p:spPr>
      </p:pic>
    </p:spTree>
    <p:extLst>
      <p:ext uri="{BB962C8B-B14F-4D97-AF65-F5344CB8AC3E}">
        <p14:creationId xmlns:p14="http://schemas.microsoft.com/office/powerpoint/2010/main" val="4152257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D94988-B85A-4348-B48E-33F440362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355" y="353961"/>
            <a:ext cx="5879690" cy="6390968"/>
          </a:xfrm>
          <a:prstGeom prst="rect">
            <a:avLst/>
          </a:prstGeom>
        </p:spPr>
      </p:pic>
    </p:spTree>
    <p:extLst>
      <p:ext uri="{BB962C8B-B14F-4D97-AF65-F5344CB8AC3E}">
        <p14:creationId xmlns:p14="http://schemas.microsoft.com/office/powerpoint/2010/main" val="2526461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972C-D0B4-43FE-8ECC-723DBB986EC2}"/>
              </a:ext>
            </a:extLst>
          </p:cNvPr>
          <p:cNvSpPr>
            <a:spLocks noGrp="1"/>
          </p:cNvSpPr>
          <p:nvPr>
            <p:ph type="title"/>
          </p:nvPr>
        </p:nvSpPr>
        <p:spPr/>
        <p:txBody>
          <a:bodyPr/>
          <a:lstStyle/>
          <a:p>
            <a:r>
              <a:rPr lang="en-US" b="1" u="sng" dirty="0"/>
              <a:t>References</a:t>
            </a:r>
            <a:r>
              <a:rPr lang="en-US" b="1" dirty="0"/>
              <a:t>:</a:t>
            </a:r>
            <a:endParaRPr lang="en-IN" b="1" dirty="0"/>
          </a:p>
        </p:txBody>
      </p:sp>
      <p:sp>
        <p:nvSpPr>
          <p:cNvPr id="3" name="Content Placeholder 2">
            <a:extLst>
              <a:ext uri="{FF2B5EF4-FFF2-40B4-BE49-F238E27FC236}">
                <a16:creationId xmlns:a16="http://schemas.microsoft.com/office/drawing/2014/main" id="{647749CB-9AD4-408A-9911-92BB85407409}"/>
              </a:ext>
            </a:extLst>
          </p:cNvPr>
          <p:cNvSpPr>
            <a:spLocks noGrp="1"/>
          </p:cNvSpPr>
          <p:nvPr>
            <p:ph idx="1"/>
          </p:nvPr>
        </p:nvSpPr>
        <p:spPr/>
        <p:txBody>
          <a:bodyPr/>
          <a:lstStyle/>
          <a:p>
            <a:pPr marL="0" indent="0">
              <a:buNone/>
            </a:pPr>
            <a:r>
              <a:rPr lang="en-US" dirty="0"/>
              <a:t>-&gt;</a:t>
            </a:r>
            <a:r>
              <a:rPr lang="en-IN" dirty="0">
                <a:hlinkClick r:id="rId2"/>
              </a:rPr>
              <a:t>https://towardsdatascience.com</a:t>
            </a:r>
            <a:endParaRPr lang="en-IN" dirty="0"/>
          </a:p>
          <a:p>
            <a:pPr marL="0" indent="0">
              <a:buNone/>
            </a:pPr>
            <a:r>
              <a:rPr lang="en-IN" dirty="0"/>
              <a:t>-&gt;</a:t>
            </a:r>
            <a:r>
              <a:rPr lang="en-IN" dirty="0">
                <a:hlinkClick r:id="rId3"/>
              </a:rPr>
              <a:t>https://www.geeksforgeeks.org/random-forest-regression-in-python</a:t>
            </a:r>
            <a:endParaRPr lang="en-IN" dirty="0"/>
          </a:p>
          <a:p>
            <a:pPr marL="0" indent="0">
              <a:buNone/>
            </a:pPr>
            <a:r>
              <a:rPr lang="en-IN" dirty="0"/>
              <a:t>-&gt;https://blog.bigml.com</a:t>
            </a:r>
          </a:p>
          <a:p>
            <a:pPr marL="0" indent="0">
              <a:buNone/>
            </a:pPr>
            <a:r>
              <a:rPr lang="en-IN" dirty="0"/>
              <a:t>-&gt;https://machinelearningmastery.com-&gt;</a:t>
            </a:r>
            <a:r>
              <a:rPr lang="en-IN" sz="2800" dirty="0">
                <a:effectLst/>
                <a:latin typeface="Bookman Old Style" panose="02050604050505020204" pitchFamily="18" charset="0"/>
                <a:ea typeface="Times New Roman" panose="02020603050405020304" pitchFamily="18" charset="0"/>
                <a:cs typeface="Times New Roman" panose="02020603050405020304" pitchFamily="18" charset="0"/>
                <a:hlinkClick r:id="rId4"/>
              </a:rPr>
              <a:t>https://www.sas.com/en_in/insights/analytics/machine-learning.html</a:t>
            </a:r>
            <a:endParaRPr lang="en-IN" sz="2800" dirty="0">
              <a:effectLst/>
              <a:latin typeface="Bookman Old Style" panose="02050604050505020204" pitchFamily="18" charset="0"/>
              <a:ea typeface="Times New Roman" panose="02020603050405020304" pitchFamily="18" charset="0"/>
              <a:cs typeface="Times New Roman" panose="02020603050405020304" pitchFamily="18" charset="0"/>
            </a:endParaRPr>
          </a:p>
          <a:p>
            <a:pPr marL="0" indent="0">
              <a:buNone/>
            </a:pPr>
            <a:r>
              <a:rPr lang="en-IN" dirty="0">
                <a:latin typeface="Bookman Old Style" panose="02050604050505020204" pitchFamily="18" charset="0"/>
                <a:cs typeface="Times New Roman" panose="02020603050405020304" pitchFamily="18" charset="0"/>
              </a:rPr>
              <a:t>-&gt;</a:t>
            </a:r>
            <a:r>
              <a:rPr lang="en-IN" dirty="0"/>
              <a:t>[1] Strauss, Oliver Thomas, and Morgan Scott Hansen. "Advanced data science systems and methods useful for auction pricing optimization over network." U.S. Patent Application No. 15/213,941</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502016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4D7F79-D9ED-48C4-BA5E-15FD5CE59C5F}"/>
              </a:ext>
            </a:extLst>
          </p:cNvPr>
          <p:cNvSpPr txBox="1"/>
          <p:nvPr/>
        </p:nvSpPr>
        <p:spPr>
          <a:xfrm>
            <a:off x="532661" y="348850"/>
            <a:ext cx="10688714" cy="2246769"/>
          </a:xfrm>
          <a:prstGeom prst="rect">
            <a:avLst/>
          </a:prstGeom>
          <a:noFill/>
        </p:spPr>
        <p:txBody>
          <a:bodyPr wrap="square">
            <a:spAutoFit/>
          </a:bodyPr>
          <a:lstStyle/>
          <a:p>
            <a:r>
              <a:rPr lang="en-IN" sz="2800" dirty="0"/>
              <a:t>-&gt;[2] Xinyuan Zhang , Zhiye Zhang and Changtong Qiu, “Model of Predicting the Price Range of Used Car”, 2017</a:t>
            </a:r>
          </a:p>
          <a:p>
            <a:r>
              <a:rPr lang="en-US" sz="2800" dirty="0"/>
              <a:t>-&gt;Pudaruth, Sameerchand. "Predicting the price of used cars using machine learning techniques." Int. J. Inf. Comput. Technol 4.7 (2014): 753-764. </a:t>
            </a:r>
            <a:endParaRPr lang="en-IN" sz="2800" dirty="0"/>
          </a:p>
        </p:txBody>
      </p:sp>
    </p:spTree>
    <p:extLst>
      <p:ext uri="{BB962C8B-B14F-4D97-AF65-F5344CB8AC3E}">
        <p14:creationId xmlns:p14="http://schemas.microsoft.com/office/powerpoint/2010/main" val="402946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D2AF-07BD-4F87-BF0A-7E48FD8C5DE5}"/>
              </a:ext>
            </a:extLst>
          </p:cNvPr>
          <p:cNvSpPr>
            <a:spLocks noGrp="1"/>
          </p:cNvSpPr>
          <p:nvPr>
            <p:ph type="title"/>
          </p:nvPr>
        </p:nvSpPr>
        <p:spPr/>
        <p:txBody>
          <a:bodyPr/>
          <a:lstStyle/>
          <a:p>
            <a:r>
              <a:rPr lang="en-IN" b="1" u="sng" dirty="0"/>
              <a:t>RELATED WORK </a:t>
            </a:r>
            <a:r>
              <a:rPr lang="en-IN" b="1" dirty="0"/>
              <a:t>:-</a:t>
            </a:r>
            <a:br>
              <a:rPr lang="en-IN" dirty="0"/>
            </a:br>
            <a:endParaRPr lang="en-IN" dirty="0"/>
          </a:p>
        </p:txBody>
      </p:sp>
      <p:sp>
        <p:nvSpPr>
          <p:cNvPr id="3" name="Content Placeholder 2">
            <a:extLst>
              <a:ext uri="{FF2B5EF4-FFF2-40B4-BE49-F238E27FC236}">
                <a16:creationId xmlns:a16="http://schemas.microsoft.com/office/drawing/2014/main" id="{6CE32CB2-B197-474A-A9C6-3DD488EB22FB}"/>
              </a:ext>
            </a:extLst>
          </p:cNvPr>
          <p:cNvSpPr>
            <a:spLocks noGrp="1"/>
          </p:cNvSpPr>
          <p:nvPr>
            <p:ph idx="1"/>
          </p:nvPr>
        </p:nvSpPr>
        <p:spPr/>
        <p:txBody>
          <a:bodyPr>
            <a:normAutofit lnSpcReduction="10000"/>
          </a:bodyPr>
          <a:lstStyle/>
          <a:p>
            <a:r>
              <a:rPr lang="en-IN" b="1" dirty="0"/>
              <a:t>[1] Strauss, Oliver Thomas, and Morgan Scott Hansen. "Advanced data science systems and methods useful for auction pricing optimization over network." U.S. Patent Application No. 15/213,941</a:t>
            </a:r>
          </a:p>
          <a:p>
            <a:pPr marL="0" indent="0">
              <a:buNone/>
            </a:pPr>
            <a:r>
              <a:rPr lang="en-IN" dirty="0"/>
              <a:t>	This patent describes a generic engine platform for assessing the price of an asset. This platform provides a price computation matrix for asset price prediction. To compute the price for vehicles, this platform may compute linear regression model that defines a set of input variables. However, it does not give details as what features can be used for specific type of vehicles for such prediction. We have taken important features for predicting the price of used cars using random forest models.</a:t>
            </a:r>
          </a:p>
          <a:p>
            <a:pPr marL="0" indent="0">
              <a:buNone/>
            </a:pPr>
            <a:endParaRPr lang="en-IN" dirty="0"/>
          </a:p>
        </p:txBody>
      </p:sp>
    </p:spTree>
    <p:extLst>
      <p:ext uri="{BB962C8B-B14F-4D97-AF65-F5344CB8AC3E}">
        <p14:creationId xmlns:p14="http://schemas.microsoft.com/office/powerpoint/2010/main" val="371746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1B90-C9E5-4ACD-BC50-C47A6ECEAB5F}"/>
              </a:ext>
            </a:extLst>
          </p:cNvPr>
          <p:cNvSpPr>
            <a:spLocks noGrp="1"/>
          </p:cNvSpPr>
          <p:nvPr>
            <p:ph type="title"/>
          </p:nvPr>
        </p:nvSpPr>
        <p:spPr/>
        <p:txBody>
          <a:bodyPr>
            <a:normAutofit/>
          </a:bodyPr>
          <a:lstStyle/>
          <a:p>
            <a:r>
              <a:rPr lang="en-IN" sz="3200" b="1" dirty="0"/>
              <a:t>2:</a:t>
            </a:r>
            <a:r>
              <a:rPr lang="en-IN" sz="3200" b="1" u="sng" dirty="0"/>
              <a:t>Xinyuan Zhang , Zhiye Zhang and Changtong Qiu, “Model of Predicting the Price Range of Used Car”, 2017</a:t>
            </a:r>
          </a:p>
        </p:txBody>
      </p:sp>
      <p:sp>
        <p:nvSpPr>
          <p:cNvPr id="3" name="Content Placeholder 2">
            <a:extLst>
              <a:ext uri="{FF2B5EF4-FFF2-40B4-BE49-F238E27FC236}">
                <a16:creationId xmlns:a16="http://schemas.microsoft.com/office/drawing/2014/main" id="{BDA3244A-73F8-4AB1-84A2-D00A2B2497A7}"/>
              </a:ext>
            </a:extLst>
          </p:cNvPr>
          <p:cNvSpPr>
            <a:spLocks noGrp="1"/>
          </p:cNvSpPr>
          <p:nvPr>
            <p:ph idx="1"/>
          </p:nvPr>
        </p:nvSpPr>
        <p:spPr/>
        <p:txBody>
          <a:bodyPr>
            <a:normAutofit fontScale="77500" lnSpcReduction="20000"/>
          </a:bodyPr>
          <a:lstStyle/>
          <a:p>
            <a:r>
              <a:rPr lang="en-IN" dirty="0"/>
              <a:t>use Kaggle data-set to perform price prediction of a used car. The author evaluates the performance of several classification methods (logistic regression, SVM, decision tree, Extra Trees, AdaBoost, random forest) to assess the performance. </a:t>
            </a:r>
          </a:p>
          <a:p>
            <a:r>
              <a:rPr lang="en-IN" dirty="0"/>
              <a:t>Among all these models, random forest classifier proves to perform the best for their prediction task. This work uses five features (brand, powerPS, kilometer, sellingTime, VehicleAge) to perform the classification task after removal of irrelevant features and outliers from the dataset which gives an accuracy of 83.08% on the test data.</a:t>
            </a:r>
          </a:p>
          <a:p>
            <a:r>
              <a:rPr lang="en-IN" dirty="0"/>
              <a:t>We also use Kaggle data-set to perform prediction of used-car prices. However, the difference lies in the inclusion of few more relevant features in prediction model - the price of the car, and vehicleType. </a:t>
            </a:r>
          </a:p>
          <a:p>
            <a:r>
              <a:rPr lang="en-IN" dirty="0"/>
              <a:t>These two features play an important role in predicting the price of a used car which seems to be given less importance in the paper [2]. In addition to this, the range of features year of registration, PowerPS, the price seems to be narrowed down in work [2] due to which test data-set gives less accuracy w.r.t what we evaluate by broadening the range of the above-said features.</a:t>
            </a:r>
          </a:p>
          <a:p>
            <a:endParaRPr lang="en-IN" dirty="0"/>
          </a:p>
        </p:txBody>
      </p:sp>
    </p:spTree>
    <p:extLst>
      <p:ext uri="{BB962C8B-B14F-4D97-AF65-F5344CB8AC3E}">
        <p14:creationId xmlns:p14="http://schemas.microsoft.com/office/powerpoint/2010/main" val="67594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C012-A541-4585-AD10-1C83747DA95D}"/>
              </a:ext>
            </a:extLst>
          </p:cNvPr>
          <p:cNvSpPr>
            <a:spLocks noGrp="1"/>
          </p:cNvSpPr>
          <p:nvPr>
            <p:ph type="title"/>
          </p:nvPr>
        </p:nvSpPr>
        <p:spPr/>
        <p:txBody>
          <a:bodyPr>
            <a:normAutofit/>
          </a:bodyPr>
          <a:lstStyle/>
          <a:p>
            <a:r>
              <a:rPr lang="en-IN" b="1" u="sng" dirty="0"/>
              <a:t>Dataset</a:t>
            </a:r>
            <a:r>
              <a:rPr lang="en-IN" b="1" dirty="0"/>
              <a:t>:-</a:t>
            </a:r>
            <a:br>
              <a:rPr lang="en-IN" dirty="0"/>
            </a:br>
            <a:endParaRPr lang="en-IN" dirty="0"/>
          </a:p>
        </p:txBody>
      </p:sp>
      <p:sp>
        <p:nvSpPr>
          <p:cNvPr id="3" name="Content Placeholder 2">
            <a:extLst>
              <a:ext uri="{FF2B5EF4-FFF2-40B4-BE49-F238E27FC236}">
                <a16:creationId xmlns:a16="http://schemas.microsoft.com/office/drawing/2014/main" id="{31EB09C9-A22A-4493-A054-B81A64C4D089}"/>
              </a:ext>
            </a:extLst>
          </p:cNvPr>
          <p:cNvSpPr>
            <a:spLocks noGrp="1"/>
          </p:cNvSpPr>
          <p:nvPr>
            <p:ph idx="1"/>
          </p:nvPr>
        </p:nvSpPr>
        <p:spPr/>
        <p:txBody>
          <a:bodyPr/>
          <a:lstStyle/>
          <a:p>
            <a:r>
              <a:rPr lang="en-IN" dirty="0"/>
              <a:t>I used kaggel cardekho dataset because it had a variety of categorical and numerical data and allows you to explore different ways of dealing with missing data.</a:t>
            </a:r>
          </a:p>
          <a:p>
            <a:endParaRPr lang="en-IN" dirty="0"/>
          </a:p>
        </p:txBody>
      </p:sp>
    </p:spTree>
    <p:extLst>
      <p:ext uri="{BB962C8B-B14F-4D97-AF65-F5344CB8AC3E}">
        <p14:creationId xmlns:p14="http://schemas.microsoft.com/office/powerpoint/2010/main" val="183320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4870-9193-4D8E-9B4A-02943F77FEF5}"/>
              </a:ext>
            </a:extLst>
          </p:cNvPr>
          <p:cNvSpPr>
            <a:spLocks noGrp="1"/>
          </p:cNvSpPr>
          <p:nvPr>
            <p:ph type="title"/>
          </p:nvPr>
        </p:nvSpPr>
        <p:spPr/>
        <p:txBody>
          <a:bodyPr/>
          <a:lstStyle/>
          <a:p>
            <a:r>
              <a:rPr lang="en-IN" b="1" u="sng" dirty="0"/>
              <a:t>TECHNOLOGY USED</a:t>
            </a:r>
            <a:r>
              <a:rPr lang="en-IN" b="1" dirty="0"/>
              <a:t>:-</a:t>
            </a:r>
            <a:br>
              <a:rPr lang="en-IN" dirty="0"/>
            </a:br>
            <a:endParaRPr lang="en-IN" dirty="0"/>
          </a:p>
        </p:txBody>
      </p:sp>
      <p:sp>
        <p:nvSpPr>
          <p:cNvPr id="3" name="Content Placeholder 2">
            <a:extLst>
              <a:ext uri="{FF2B5EF4-FFF2-40B4-BE49-F238E27FC236}">
                <a16:creationId xmlns:a16="http://schemas.microsoft.com/office/drawing/2014/main" id="{D6B9262D-B4C7-4B20-A160-289CE1DC0541}"/>
              </a:ext>
            </a:extLst>
          </p:cNvPr>
          <p:cNvSpPr>
            <a:spLocks noGrp="1"/>
          </p:cNvSpPr>
          <p:nvPr>
            <p:ph idx="1"/>
          </p:nvPr>
        </p:nvSpPr>
        <p:spPr/>
        <p:txBody>
          <a:bodyPr>
            <a:normAutofit fontScale="25000" lnSpcReduction="20000"/>
          </a:bodyPr>
          <a:lstStyle/>
          <a:p>
            <a:pPr marL="0" indent="0">
              <a:buNone/>
            </a:pPr>
            <a:r>
              <a:rPr lang="en-IN" sz="7200" b="1" dirty="0"/>
              <a:t>1. </a:t>
            </a:r>
            <a:r>
              <a:rPr lang="en-IN" sz="7200" b="1" u="sng" dirty="0"/>
              <a:t>NUMPY:</a:t>
            </a:r>
          </a:p>
          <a:p>
            <a:pPr marL="0" indent="0">
              <a:buNone/>
            </a:pPr>
            <a:r>
              <a:rPr lang="en-IN" sz="7200" dirty="0"/>
              <a:t>	NumPy is a general-purpose array-processing package. It provides a high-performance multidimensional array object and tools for working with these arrays. It is the fundamental package for scientific computing with Python.</a:t>
            </a:r>
          </a:p>
          <a:p>
            <a:pPr marL="0" indent="0">
              <a:buNone/>
            </a:pPr>
            <a:r>
              <a:rPr lang="en-IN" sz="7200" b="1" dirty="0"/>
              <a:t>2. </a:t>
            </a:r>
            <a:r>
              <a:rPr lang="en-IN" sz="7200" b="1" u="sng" dirty="0"/>
              <a:t>SCIPY:</a:t>
            </a:r>
          </a:p>
          <a:p>
            <a:pPr marL="0" indent="0">
              <a:buNone/>
            </a:pPr>
            <a:r>
              <a:rPr lang="en-IN" sz="7200" b="1" dirty="0"/>
              <a:t>	</a:t>
            </a:r>
            <a:r>
              <a:rPr lang="en-IN" sz="7200" dirty="0"/>
              <a:t>SciPy is a free and open-source Python library used for scientific computing and technical computing. SciPy contains modules for optimization, linear algebra, integration, interpolation. SciPy builds on the NumPy array object and is part of the NumPy stack which includes tools like Matplotlib, pandas, International Journal of Computer Sciences and Engineering.</a:t>
            </a:r>
          </a:p>
          <a:p>
            <a:pPr marL="0" indent="0">
              <a:buNone/>
            </a:pPr>
            <a:r>
              <a:rPr lang="en-IN" sz="7200" b="1" dirty="0"/>
              <a:t>3. </a:t>
            </a:r>
            <a:r>
              <a:rPr lang="en-IN" sz="7200" b="1" u="sng" dirty="0"/>
              <a:t>SCIKIT-LEARN:</a:t>
            </a:r>
          </a:p>
          <a:p>
            <a:pPr marL="0" indent="0">
              <a:buNone/>
            </a:pPr>
            <a:r>
              <a:rPr lang="en-IN" sz="7200" b="1" dirty="0"/>
              <a:t>	</a:t>
            </a:r>
            <a:r>
              <a:rPr lang="en-IN" sz="7200" dirty="0"/>
              <a:t>Scikit-learn provides a range of supervised and unsupervised learning algorithms via a consistent interface in Python. It is licensed under a permissive simplified BSD license and is distributed under many Linux distributions, encouraging academic and commercial use. The library is built.</a:t>
            </a:r>
          </a:p>
          <a:p>
            <a:pPr marL="0" indent="0">
              <a:buNone/>
            </a:pPr>
            <a:r>
              <a:rPr lang="en-IN" sz="7200" b="1" dirty="0"/>
              <a:t>4. </a:t>
            </a:r>
            <a:r>
              <a:rPr lang="en-IN" sz="7200" b="1" u="sng" dirty="0" err="1"/>
              <a:t>JUPYTER</a:t>
            </a:r>
            <a:r>
              <a:rPr lang="en-IN" sz="7200" b="1" u="sng" dirty="0"/>
              <a:t> NOTEBOOK:</a:t>
            </a:r>
          </a:p>
          <a:p>
            <a:pPr marL="0" indent="0">
              <a:buNone/>
            </a:pPr>
            <a:r>
              <a:rPr lang="en-IN" sz="7200" b="1" dirty="0"/>
              <a:t>	</a:t>
            </a:r>
            <a:r>
              <a:rPr lang="en-IN" sz="7200" dirty="0"/>
              <a:t>The Jupyter Notebook is an open-source web application that allows you to create and share documents that contain live code, equations, visualizations, and narrative text. It includes data cleaning and transformation, numerical simulation, statistical modeling, data visualization, machine learning, and much more. </a:t>
            </a:r>
          </a:p>
          <a:p>
            <a:pPr marL="0" indent="0">
              <a:buNone/>
            </a:pPr>
            <a:endParaRPr lang="en-IN" dirty="0"/>
          </a:p>
        </p:txBody>
      </p:sp>
    </p:spTree>
    <p:extLst>
      <p:ext uri="{BB962C8B-B14F-4D97-AF65-F5344CB8AC3E}">
        <p14:creationId xmlns:p14="http://schemas.microsoft.com/office/powerpoint/2010/main" val="345159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0A67-6F5C-49AD-AF89-927CF82AA98A}"/>
              </a:ext>
            </a:extLst>
          </p:cNvPr>
          <p:cNvSpPr>
            <a:spLocks noGrp="1"/>
          </p:cNvSpPr>
          <p:nvPr>
            <p:ph type="title"/>
          </p:nvPr>
        </p:nvSpPr>
        <p:spPr/>
        <p:txBody>
          <a:bodyPr/>
          <a:lstStyle/>
          <a:p>
            <a:r>
              <a:rPr lang="en-IN" b="1" u="sng" dirty="0"/>
              <a:t>Understanding my data:</a:t>
            </a:r>
          </a:p>
        </p:txBody>
      </p:sp>
      <p:sp>
        <p:nvSpPr>
          <p:cNvPr id="3" name="Content Placeholder 2">
            <a:extLst>
              <a:ext uri="{FF2B5EF4-FFF2-40B4-BE49-F238E27FC236}">
                <a16:creationId xmlns:a16="http://schemas.microsoft.com/office/drawing/2014/main" id="{C47DB51F-14A8-4C70-8115-B64B1FD3A191}"/>
              </a:ext>
            </a:extLst>
          </p:cNvPr>
          <p:cNvSpPr>
            <a:spLocks noGrp="1"/>
          </p:cNvSpPr>
          <p:nvPr>
            <p:ph idx="1"/>
          </p:nvPr>
        </p:nvSpPr>
        <p:spPr/>
        <p:txBody>
          <a:bodyPr/>
          <a:lstStyle/>
          <a:p>
            <a:r>
              <a:rPr lang="en-IN" sz="2800" dirty="0"/>
              <a:t>Using df.shape, df.columns, and df.head(), I’m able to see what features I’m working with and what each feature entails.</a:t>
            </a:r>
          </a:p>
          <a:p>
            <a:r>
              <a:rPr lang="en-IN" dirty="0"/>
              <a:t>By using df.shape I found that my rows=1091 and columns=9</a:t>
            </a:r>
          </a:p>
          <a:p>
            <a:r>
              <a:rPr lang="en-IN" dirty="0"/>
              <a:t>By using df. head() we can see the first 5 datas of my data sets.</a:t>
            </a:r>
          </a:p>
          <a:p>
            <a:r>
              <a:rPr lang="en-IN" dirty="0"/>
              <a:t>From which we visualize the the column and rows .</a:t>
            </a:r>
          </a:p>
          <a:p>
            <a:r>
              <a:rPr lang="en-IN" dirty="0"/>
              <a:t>By using df.describe() i</a:t>
            </a:r>
            <a:r>
              <a:rPr lang="en-US" b="0" i="0" dirty="0">
                <a:effectLst/>
                <a:latin typeface="urw-din"/>
              </a:rPr>
              <a:t>s used to view some basic statistical details like percentile, mean, std etc. of a data frame or a series of numeric values.</a:t>
            </a:r>
          </a:p>
          <a:p>
            <a:endParaRPr lang="en-US" b="0" i="0" dirty="0">
              <a:effectLst/>
              <a:latin typeface="urw-din"/>
            </a:endParaRPr>
          </a:p>
          <a:p>
            <a:endParaRPr lang="en-IN" dirty="0"/>
          </a:p>
        </p:txBody>
      </p:sp>
      <p:sp>
        <p:nvSpPr>
          <p:cNvPr id="4" name="Rectangle 1">
            <a:extLst>
              <a:ext uri="{FF2B5EF4-FFF2-40B4-BE49-F238E27FC236}">
                <a16:creationId xmlns:a16="http://schemas.microsoft.com/office/drawing/2014/main" id="{EDAD76B6-5B90-4F8A-8A3F-DE0E3B448E21}"/>
              </a:ext>
            </a:extLst>
          </p:cNvPr>
          <p:cNvSpPr>
            <a:spLocks noChangeArrowheads="1"/>
          </p:cNvSpPr>
          <p:nvPr/>
        </p:nvSpPr>
        <p:spPr bwMode="auto">
          <a:xfrm>
            <a:off x="0" y="90100"/>
            <a:ext cx="1219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259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1CD58C-FA0B-4617-92AA-3D4492947D32}"/>
              </a:ext>
            </a:extLst>
          </p:cNvPr>
          <p:cNvSpPr>
            <a:spLocks noChangeArrowheads="1"/>
          </p:cNvSpPr>
          <p:nvPr/>
        </p:nvSpPr>
        <p:spPr bwMode="auto">
          <a:xfrm>
            <a:off x="931267" y="1788263"/>
            <a:ext cx="10552176" cy="35086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urw-din"/>
              </a:rPr>
              <a:t>-&gt;</a:t>
            </a:r>
            <a:r>
              <a:rPr kumimoji="0" lang="en-US" altLang="en-US" sz="3200" b="0" i="0" u="none" strike="noStrike" cap="none" normalizeH="0" baseline="0" dirty="0">
                <a:ln>
                  <a:noFill/>
                </a:ln>
                <a:solidFill>
                  <a:schemeClr val="tx1"/>
                </a:solidFill>
                <a:effectLst/>
                <a:latin typeface="urw-din"/>
              </a:rPr>
              <a:t>df.ununique()function return Series with number of distinct observations over requested axis. If we set the value of axis to be 0, then it finds the total number of unique observations over the index axis. If we set the value of axis to be 1, then it find the total number of unique observations over the column axis. It also provides the feature to exclude the </a:t>
            </a:r>
            <a:r>
              <a:rPr kumimoji="0" lang="en-US" altLang="en-US" sz="3200" b="0" i="0" u="none" strike="noStrike" cap="none" normalizeH="0" baseline="0" dirty="0">
                <a:ln>
                  <a:noFill/>
                </a:ln>
                <a:solidFill>
                  <a:schemeClr val="tx1"/>
                </a:solidFill>
                <a:effectLst/>
                <a:latin typeface="Consolas" panose="020B0609020204030204" pitchFamily="49" charset="0"/>
              </a:rPr>
              <a:t>NaN</a:t>
            </a:r>
            <a:r>
              <a:rPr kumimoji="0" lang="en-US" altLang="en-US" sz="3200" b="0" i="0" u="none" strike="noStrike" cap="none" normalizeH="0" baseline="0" dirty="0">
                <a:ln>
                  <a:noFill/>
                </a:ln>
                <a:solidFill>
                  <a:schemeClr val="tx1"/>
                </a:solidFill>
                <a:effectLst/>
                <a:latin typeface="urw-din"/>
              </a:rPr>
              <a:t> values from the count of unique numbers.</a:t>
            </a:r>
            <a:r>
              <a:rPr kumimoji="0" lang="en-US" altLang="en-US" sz="32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603574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2760</Words>
  <Application>Microsoft Office PowerPoint</Application>
  <PresentationFormat>Widescreen</PresentationFormat>
  <Paragraphs>156</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Arial</vt:lpstr>
      <vt:lpstr>Bookman Old Style</vt:lpstr>
      <vt:lpstr>Calibri</vt:lpstr>
      <vt:lpstr>Calibri Light</vt:lpstr>
      <vt:lpstr>Consolas</vt:lpstr>
      <vt:lpstr>Times New Roman</vt:lpstr>
      <vt:lpstr>TimesNewRomanPSMT</vt:lpstr>
      <vt:lpstr>urw-din</vt:lpstr>
      <vt:lpstr>Office Theme</vt:lpstr>
      <vt:lpstr>Predicting car prices using machine learning </vt:lpstr>
      <vt:lpstr>INTRODUTION :-  </vt:lpstr>
      <vt:lpstr>OBJECTIVE:- </vt:lpstr>
      <vt:lpstr>RELATED WORK :- </vt:lpstr>
      <vt:lpstr>2:Xinyuan Zhang , Zhiye Zhang and Changtong Qiu, “Model of Predicting the Price Range of Used Car”, 2017</vt:lpstr>
      <vt:lpstr>Dataset:- </vt:lpstr>
      <vt:lpstr>TECHNOLOGY USED:- </vt:lpstr>
      <vt:lpstr>Understanding my data:</vt:lpstr>
      <vt:lpstr>PowerPoint Presentation</vt:lpstr>
      <vt:lpstr>PowerPoint Presentation</vt:lpstr>
      <vt:lpstr>Data Cleaning</vt:lpstr>
      <vt:lpstr>Removing Null Value</vt:lpstr>
      <vt:lpstr>PowerPoint Presentation</vt:lpstr>
      <vt:lpstr>PowerPoint Presentation</vt:lpstr>
      <vt:lpstr>Feature enginnering</vt:lpstr>
      <vt:lpstr>PowerPoint Presentation</vt:lpstr>
      <vt:lpstr>Outlier removal</vt:lpstr>
      <vt:lpstr>PowerPoint Presentation</vt:lpstr>
      <vt:lpstr>PowerPoint Presentation</vt:lpstr>
      <vt:lpstr>Standard deviation</vt:lpstr>
      <vt:lpstr>PowerPoint Presentation</vt:lpstr>
      <vt:lpstr>One-Hot Encoding:</vt:lpstr>
      <vt:lpstr>PowerPoint Presentation</vt:lpstr>
      <vt:lpstr>Correlation:</vt:lpstr>
      <vt:lpstr>PowerPoint Presentation</vt:lpstr>
      <vt:lpstr>Heat Map:</vt:lpstr>
      <vt:lpstr>PowerPoint Presentation</vt:lpstr>
      <vt:lpstr>Train_Test_Split:</vt:lpstr>
      <vt:lpstr>Parameter Tunning:</vt:lpstr>
      <vt:lpstr>PowerPoint Presentation</vt:lpstr>
      <vt:lpstr>PowerPoint Presentation</vt:lpstr>
      <vt:lpstr>Prediction:</vt:lpstr>
      <vt:lpstr>PowerPoint Presentation</vt:lpstr>
      <vt:lpstr>Frontend Development:</vt:lpstr>
      <vt:lpstr>CONCLUSION: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singh</dc:creator>
  <cp:lastModifiedBy>rahul singh</cp:lastModifiedBy>
  <cp:revision>27</cp:revision>
  <dcterms:created xsi:type="dcterms:W3CDTF">2021-02-22T14:21:07Z</dcterms:created>
  <dcterms:modified xsi:type="dcterms:W3CDTF">2021-04-19T18:09:48Z</dcterms:modified>
</cp:coreProperties>
</file>