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sldIdLst>
    <p:sldId id="256" r:id="rId5"/>
    <p:sldId id="268" r:id="rId6"/>
    <p:sldId id="257" r:id="rId7"/>
    <p:sldId id="265" r:id="rId8"/>
    <p:sldId id="258" r:id="rId9"/>
    <p:sldId id="259" r:id="rId10"/>
    <p:sldId id="260" r:id="rId11"/>
    <p:sldId id="267" r:id="rId12"/>
    <p:sldId id="262" r:id="rId13"/>
    <p:sldId id="261" r:id="rId14"/>
    <p:sldId id="266"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xmlns=""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smtClean="0"/>
              <a:t>Click to edit Master title style</a:t>
            </a:r>
            <a:endParaRPr lang="en-US"/>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smtClean="0"/>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xmlns=""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smtClean="0"/>
              <a:t>Click to edit Master title style</a:t>
            </a:r>
            <a:endParaRPr lang="en-US"/>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smtClean="0"/>
              <a:t>Click to edit Master title style</a:t>
            </a:r>
            <a:endParaRPr lang="en-US"/>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smtClean="0"/>
              <a:t>Edit Master text styles</a:t>
            </a:r>
          </a:p>
          <a:p>
            <a:pPr lvl="1"/>
            <a:r>
              <a:rPr lang="en-US" smtClean="0"/>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smtClean="0"/>
              <a:t>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smtClean="0"/>
              <a:t>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smtClean="0"/>
              <a:t>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smtClean="0"/>
              <a:t>Edit Master text styles</a:t>
            </a:r>
          </a:p>
          <a:p>
            <a:pPr lvl="1"/>
            <a:r>
              <a:rPr lang="en-US" smtClean="0"/>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smtClean="0"/>
              <a:t>Edit Master text styles</a:t>
            </a:r>
          </a:p>
          <a:p>
            <a:pPr lvl="1"/>
            <a:r>
              <a:rPr lang="en-US" smtClean="0"/>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smtClean="0"/>
              <a:t>Click to edit Master title style</a:t>
            </a:r>
            <a:endParaRPr lang="en-US"/>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smtClean="0"/>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smtClean="0"/>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smtClean="0"/>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6/6/2020</a:t>
            </a:fld>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xmlns=""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xmlns=""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6/6/2020</a:t>
            </a:fld>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a:xfrm>
            <a:off x="442124" y="359132"/>
            <a:ext cx="10974598" cy="1513164"/>
          </a:xfrm>
        </p:spPr>
        <p:txBody>
          <a:bodyPr>
            <a:normAutofit/>
          </a:bodyPr>
          <a:lstStyle/>
          <a:p>
            <a:r>
              <a:rPr lang="en-US" sz="4800" dirty="0" smtClean="0"/>
              <a:t>Enhanced Analytic System for Smart University Assistance</a:t>
            </a:r>
            <a:endParaRPr lang="en-US" sz="4800" dirty="0"/>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a:xfrm>
            <a:off x="442124" y="4556448"/>
            <a:ext cx="4951912" cy="2108577"/>
          </a:xfrm>
        </p:spPr>
        <p:txBody>
          <a:bodyPr/>
          <a:lstStyle/>
          <a:p>
            <a:r>
              <a:rPr lang="en-US" b="0" dirty="0" err="1" smtClean="0"/>
              <a:t>Navonaya</a:t>
            </a:r>
            <a:r>
              <a:rPr lang="en-US" b="0" dirty="0" smtClean="0"/>
              <a:t> </a:t>
            </a:r>
            <a:r>
              <a:rPr lang="en-US" b="0" dirty="0" err="1" smtClean="0"/>
              <a:t>Brahmachari</a:t>
            </a:r>
            <a:r>
              <a:rPr lang="en-US" b="0" dirty="0" smtClean="0"/>
              <a:t>	1729037</a:t>
            </a:r>
          </a:p>
          <a:p>
            <a:r>
              <a:rPr lang="en-US" b="0" dirty="0" smtClean="0"/>
              <a:t>Rahul </a:t>
            </a:r>
            <a:r>
              <a:rPr lang="en-US" b="0" dirty="0" err="1" smtClean="0"/>
              <a:t>Bordoloi</a:t>
            </a:r>
            <a:r>
              <a:rPr lang="en-US" b="0" dirty="0" smtClean="0"/>
              <a:t>			1729048</a:t>
            </a:r>
          </a:p>
          <a:p>
            <a:r>
              <a:rPr lang="en-US" b="0" dirty="0" err="1" smtClean="0"/>
              <a:t>Ritwik</a:t>
            </a:r>
            <a:r>
              <a:rPr lang="en-US" b="0" dirty="0" smtClean="0"/>
              <a:t> Das			1729054</a:t>
            </a:r>
          </a:p>
          <a:p>
            <a:r>
              <a:rPr lang="en-US" b="0" dirty="0" smtClean="0"/>
              <a:t>Saptarshi Mazumdar		1729058</a:t>
            </a:r>
          </a:p>
          <a:p>
            <a:r>
              <a:rPr lang="en-US" b="0" dirty="0" err="1" smtClean="0"/>
              <a:t>Suranja</a:t>
            </a:r>
            <a:r>
              <a:rPr lang="en-US" b="0" dirty="0" smtClean="0"/>
              <a:t> </a:t>
            </a:r>
            <a:r>
              <a:rPr lang="en-US" b="0" dirty="0" err="1" smtClean="0"/>
              <a:t>Bakshi</a:t>
            </a:r>
            <a:r>
              <a:rPr lang="en-US" b="0" dirty="0" smtClean="0"/>
              <a:t>			1729228</a:t>
            </a:r>
            <a:endParaRPr lang="en-US" b="0" dirty="0"/>
          </a:p>
        </p:txBody>
      </p:sp>
      <p:sp>
        <p:nvSpPr>
          <p:cNvPr id="4" name="Title 5">
            <a:extLst>
              <a:ext uri="{FF2B5EF4-FFF2-40B4-BE49-F238E27FC236}">
                <a16:creationId xmlns:a16="http://schemas.microsoft.com/office/drawing/2014/main" id="{D41F38D0-D1DC-424C-A95E-CA9BA32661F3}"/>
              </a:ext>
            </a:extLst>
          </p:cNvPr>
          <p:cNvSpPr txBox="1">
            <a:spLocks/>
          </p:cNvSpPr>
          <p:nvPr/>
        </p:nvSpPr>
        <p:spPr>
          <a:xfrm>
            <a:off x="442124" y="2483011"/>
            <a:ext cx="10974598" cy="1054634"/>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en-US" sz="4400" b="0" kern="1200">
                <a:solidFill>
                  <a:schemeClr val="bg1"/>
                </a:solidFill>
                <a:latin typeface="+mj-lt"/>
                <a:ea typeface="Segoe UI Black" panose="020B0A02040204020203" pitchFamily="34" charset="0"/>
                <a:cs typeface="Segoe UI Black" panose="020B0A02040204020203" pitchFamily="34" charset="0"/>
              </a:defRPr>
            </a:lvl1pPr>
          </a:lstStyle>
          <a:p>
            <a:pPr>
              <a:lnSpc>
                <a:spcPct val="150000"/>
              </a:lnSpc>
            </a:pPr>
            <a:r>
              <a:rPr lang="en-US" sz="1800" dirty="0" smtClean="0"/>
              <a:t>A Minor Project Associated</a:t>
            </a:r>
          </a:p>
          <a:p>
            <a:pPr>
              <a:lnSpc>
                <a:spcPct val="150000"/>
              </a:lnSpc>
            </a:pPr>
            <a:r>
              <a:rPr lang="en-US" sz="1800" b="1" dirty="0" smtClean="0"/>
              <a:t>School of Computer Engineering KIIT-DU</a:t>
            </a:r>
          </a:p>
          <a:p>
            <a:pPr>
              <a:lnSpc>
                <a:spcPct val="150000"/>
              </a:lnSpc>
            </a:pPr>
            <a:r>
              <a:rPr lang="en-US" sz="1800" b="1" dirty="0" smtClean="0"/>
              <a:t>Computer Science and Communication Engineering</a:t>
            </a:r>
            <a:endParaRPr lang="en-US" sz="1800" b="1" dirty="0"/>
          </a:p>
        </p:txBody>
      </p:sp>
      <p:pic>
        <p:nvPicPr>
          <p:cNvPr id="7" name="Picture 6"/>
          <p:cNvPicPr>
            <a:picLocks noChangeAspect="1"/>
          </p:cNvPicPr>
          <p:nvPr/>
        </p:nvPicPr>
        <p:blipFill>
          <a:blip r:embed="rId2"/>
          <a:stretch>
            <a:fillRect/>
          </a:stretch>
        </p:blipFill>
        <p:spPr>
          <a:xfrm>
            <a:off x="9430327" y="5587008"/>
            <a:ext cx="2660650" cy="790575"/>
          </a:xfrm>
          <a:prstGeom prst="rect">
            <a:avLst/>
          </a:prstGeom>
        </p:spPr>
      </p:pic>
      <p:pic>
        <p:nvPicPr>
          <p:cNvPr id="11" name="Picture 10"/>
          <p:cNvPicPr>
            <a:picLocks noChangeAspect="1"/>
          </p:cNvPicPr>
          <p:nvPr/>
        </p:nvPicPr>
        <p:blipFill>
          <a:blip r:embed="rId3"/>
          <a:stretch>
            <a:fillRect/>
          </a:stretch>
        </p:blipFill>
        <p:spPr>
          <a:xfrm>
            <a:off x="10584872" y="5587008"/>
            <a:ext cx="1422689" cy="1078017"/>
          </a:xfrm>
          <a:prstGeom prst="rect">
            <a:avLst/>
          </a:prstGeom>
        </p:spPr>
      </p:pic>
      <p:sp>
        <p:nvSpPr>
          <p:cNvPr id="8" name="TextBox 7"/>
          <p:cNvSpPr txBox="1"/>
          <p:nvPr/>
        </p:nvSpPr>
        <p:spPr>
          <a:xfrm>
            <a:off x="7962034" y="4468569"/>
            <a:ext cx="4045527" cy="830997"/>
          </a:xfrm>
          <a:prstGeom prst="rect">
            <a:avLst/>
          </a:prstGeom>
          <a:noFill/>
        </p:spPr>
        <p:txBody>
          <a:bodyPr wrap="square" rtlCol="0">
            <a:spAutoFit/>
          </a:bodyPr>
          <a:lstStyle/>
          <a:p>
            <a:pPr algn="r"/>
            <a:r>
              <a:rPr lang="en-US" sz="2400" dirty="0" smtClean="0">
                <a:solidFill>
                  <a:schemeClr val="bg1"/>
                </a:solidFill>
              </a:rPr>
              <a:t>Under the guidance of</a:t>
            </a:r>
          </a:p>
          <a:p>
            <a:pPr algn="r"/>
            <a:r>
              <a:rPr lang="en-US" sz="2400" dirty="0" smtClean="0">
                <a:solidFill>
                  <a:schemeClr val="bg1"/>
                </a:solidFill>
              </a:rPr>
              <a:t>Prof. </a:t>
            </a:r>
            <a:r>
              <a:rPr lang="en-US" sz="2400" dirty="0" err="1" smtClean="0">
                <a:solidFill>
                  <a:schemeClr val="bg1"/>
                </a:solidFill>
              </a:rPr>
              <a:t>Rajdeep</a:t>
            </a:r>
            <a:r>
              <a:rPr lang="en-US" sz="2400" dirty="0" smtClean="0">
                <a:solidFill>
                  <a:schemeClr val="bg1"/>
                </a:solidFill>
              </a:rPr>
              <a:t> Chatterjee</a:t>
            </a:r>
            <a:endParaRPr lang="en-US" sz="2400" dirty="0">
              <a:solidFill>
                <a:schemeClr val="bg1"/>
              </a:solidFill>
            </a:endParaRPr>
          </a:p>
        </p:txBody>
      </p:sp>
    </p:spTree>
    <p:extLst>
      <p:ext uri="{BB962C8B-B14F-4D97-AF65-F5344CB8AC3E}">
        <p14:creationId xmlns:p14="http://schemas.microsoft.com/office/powerpoint/2010/main" val="1292461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B771-FFB8-4357-ABEF-9E5564F2DCD2}"/>
              </a:ext>
            </a:extLst>
          </p:cNvPr>
          <p:cNvSpPr>
            <a:spLocks noGrp="1"/>
          </p:cNvSpPr>
          <p:nvPr>
            <p:ph type="title"/>
          </p:nvPr>
        </p:nvSpPr>
        <p:spPr/>
        <p:txBody>
          <a:bodyPr>
            <a:normAutofit/>
          </a:bodyPr>
          <a:lstStyle/>
          <a:p>
            <a:r>
              <a:rPr lang="en-US" dirty="0" smtClean="0"/>
              <a:t>Android Application</a:t>
            </a:r>
            <a:endParaRPr lang="en-US" dirty="0"/>
          </a:p>
        </p:txBody>
      </p:sp>
      <p:pic>
        <p:nvPicPr>
          <p:cNvPr id="5122" name="Picture 2" descr="https://lh3.googleusercontent.com/xn-nUtcKZO2vKcB4BBsqyCMDEhCXmTi0M9MElL0VejJzS0GVZeiSjueiB_tCTaG-OK7XxEkpkdJTF4peDCEJdUlHjp8ZIMHM0tWI07eybcJK5yzA5eMrbZek_SDa4Vrl5piGhyF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8387" y="2146949"/>
            <a:ext cx="2733675" cy="45148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cloud.netlifyusercontent.com/assets/344dbf88-fdf9-42bb-adb4-46f01eedd629/814a78da-9f1a-44cb-8195-0eeb19203fab/1-design-process-large-o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2" y="2146949"/>
            <a:ext cx="8277225" cy="327640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967593" y="5423351"/>
            <a:ext cx="7259782" cy="646331"/>
          </a:xfrm>
          <a:prstGeom prst="rect">
            <a:avLst/>
          </a:prstGeom>
          <a:noFill/>
        </p:spPr>
        <p:txBody>
          <a:bodyPr wrap="square" rtlCol="0">
            <a:spAutoFit/>
          </a:bodyPr>
          <a:lstStyle/>
          <a:p>
            <a:r>
              <a:rPr lang="en-US" dirty="0" smtClean="0"/>
              <a:t>Android Studio application was used to build the required mobile app. Java and XML are the languages used for the development.</a:t>
            </a:r>
            <a:endParaRPr lang="en-US" dirty="0"/>
          </a:p>
        </p:txBody>
      </p:sp>
    </p:spTree>
    <p:extLst>
      <p:ext uri="{BB962C8B-B14F-4D97-AF65-F5344CB8AC3E}">
        <p14:creationId xmlns:p14="http://schemas.microsoft.com/office/powerpoint/2010/main" val="2726873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 of Project</a:t>
            </a:r>
            <a:endParaRPr lang="en-US" dirty="0"/>
          </a:p>
        </p:txBody>
      </p:sp>
      <p:pic>
        <p:nvPicPr>
          <p:cNvPr id="3" name="Picture 2"/>
          <p:cNvPicPr>
            <a:picLocks noChangeAspect="1"/>
          </p:cNvPicPr>
          <p:nvPr/>
        </p:nvPicPr>
        <p:blipFill rotWithShape="1">
          <a:blip r:embed="rId2"/>
          <a:srcRect l="6996" t="14689" r="8102" b="5332"/>
          <a:stretch/>
        </p:blipFill>
        <p:spPr>
          <a:xfrm>
            <a:off x="330276" y="2271562"/>
            <a:ext cx="5503871" cy="2916455"/>
          </a:xfrm>
          <a:prstGeom prst="rect">
            <a:avLst/>
          </a:prstGeom>
        </p:spPr>
      </p:pic>
      <p:pic>
        <p:nvPicPr>
          <p:cNvPr id="4" name="Picture 3"/>
          <p:cNvPicPr>
            <a:picLocks noChangeAspect="1"/>
          </p:cNvPicPr>
          <p:nvPr/>
        </p:nvPicPr>
        <p:blipFill rotWithShape="1">
          <a:blip r:embed="rId3"/>
          <a:srcRect l="17048" t="54097" r="12741" b="6265"/>
          <a:stretch/>
        </p:blipFill>
        <p:spPr>
          <a:xfrm>
            <a:off x="5962743" y="4838446"/>
            <a:ext cx="5978727" cy="1898650"/>
          </a:xfrm>
          <a:prstGeom prst="rect">
            <a:avLst/>
          </a:prstGeom>
        </p:spPr>
      </p:pic>
      <p:pic>
        <p:nvPicPr>
          <p:cNvPr id="6" name="Picture 5"/>
          <p:cNvPicPr>
            <a:picLocks noChangeAspect="1"/>
          </p:cNvPicPr>
          <p:nvPr/>
        </p:nvPicPr>
        <p:blipFill>
          <a:blip r:embed="rId4"/>
          <a:stretch>
            <a:fillRect/>
          </a:stretch>
        </p:blipFill>
        <p:spPr>
          <a:xfrm>
            <a:off x="5962743" y="2073846"/>
            <a:ext cx="3060771" cy="1493572"/>
          </a:xfrm>
          <a:prstGeom prst="rect">
            <a:avLst/>
          </a:prstGeom>
        </p:spPr>
      </p:pic>
      <p:pic>
        <p:nvPicPr>
          <p:cNvPr id="7" name="Picture 6"/>
          <p:cNvPicPr>
            <a:picLocks noChangeAspect="1"/>
          </p:cNvPicPr>
          <p:nvPr/>
        </p:nvPicPr>
        <p:blipFill>
          <a:blip r:embed="rId5"/>
          <a:stretch>
            <a:fillRect/>
          </a:stretch>
        </p:blipFill>
        <p:spPr>
          <a:xfrm>
            <a:off x="8996082" y="3247621"/>
            <a:ext cx="3168486" cy="1554249"/>
          </a:xfrm>
          <a:prstGeom prst="rect">
            <a:avLst/>
          </a:prstGeom>
        </p:spPr>
      </p:pic>
    </p:spTree>
    <p:extLst>
      <p:ext uri="{BB962C8B-B14F-4D97-AF65-F5344CB8AC3E}">
        <p14:creationId xmlns:p14="http://schemas.microsoft.com/office/powerpoint/2010/main" val="2310363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dirty="0" smtClean="0"/>
              <a:t>Conclusion and Future Work</a:t>
            </a:r>
            <a:endParaRPr lang="en-US" dirty="0"/>
          </a:p>
        </p:txBody>
      </p:sp>
      <p:sp>
        <p:nvSpPr>
          <p:cNvPr id="7" name="TextBox 6"/>
          <p:cNvSpPr txBox="1"/>
          <p:nvPr/>
        </p:nvSpPr>
        <p:spPr>
          <a:xfrm>
            <a:off x="458872" y="2124364"/>
            <a:ext cx="7779964" cy="3046988"/>
          </a:xfrm>
          <a:prstGeom prst="rect">
            <a:avLst/>
          </a:prstGeom>
          <a:noFill/>
        </p:spPr>
        <p:txBody>
          <a:bodyPr wrap="square" rtlCol="0">
            <a:spAutoFit/>
          </a:bodyPr>
          <a:lstStyle/>
          <a:p>
            <a:pPr algn="just">
              <a:lnSpc>
                <a:spcPct val="150000"/>
              </a:lnSpc>
            </a:pPr>
            <a:r>
              <a:rPr lang="en-US" sz="1600" dirty="0"/>
              <a:t>This project has the potential to become the </a:t>
            </a:r>
            <a:r>
              <a:rPr lang="en-US" sz="1600" b="1" dirty="0"/>
              <a:t>official portal of the university</a:t>
            </a:r>
            <a:r>
              <a:rPr lang="en-US" sz="1600" dirty="0"/>
              <a:t>. A lot more functionalities can be added (Bus routes and bus timings for day boarders etc.). Basically it could be an upgraded version of currently used product. The connection established with </a:t>
            </a:r>
            <a:r>
              <a:rPr lang="en-US" sz="1600" dirty="0" smtClean="0"/>
              <a:t>alumni </a:t>
            </a:r>
            <a:r>
              <a:rPr lang="en-US" sz="1600" dirty="0"/>
              <a:t>can be tapped for future mentorship programs and guidance. For maintenance purposes, once a specification is being brought into action, it is valid for both Android and </a:t>
            </a:r>
            <a:r>
              <a:rPr lang="en-US" sz="1600" b="1" dirty="0"/>
              <a:t>IOS environments</a:t>
            </a:r>
            <a:r>
              <a:rPr lang="en-US" sz="1600" dirty="0"/>
              <a:t>. Further changes if required is needed only to be done once for a single environment it gets automatically incurred in other one. </a:t>
            </a:r>
          </a:p>
        </p:txBody>
      </p:sp>
      <p:pic>
        <p:nvPicPr>
          <p:cNvPr id="8194" name="Picture 2" descr="science-conclusion-clipart-7-1 - Magestand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321" y="3295795"/>
            <a:ext cx="3267735" cy="340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07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5">
            <a:extLst>
              <a:ext uri="{FF2B5EF4-FFF2-40B4-BE49-F238E27FC236}">
                <a16:creationId xmlns:a16="http://schemas.microsoft.com/office/drawing/2014/main" id="{D41F38D0-D1DC-424C-A95E-CA9BA32661F3}"/>
              </a:ext>
            </a:extLst>
          </p:cNvPr>
          <p:cNvSpPr txBox="1">
            <a:spLocks/>
          </p:cNvSpPr>
          <p:nvPr/>
        </p:nvSpPr>
        <p:spPr>
          <a:xfrm>
            <a:off x="589906" y="2695929"/>
            <a:ext cx="10974598" cy="1513164"/>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4400" b="1" kern="1200">
                <a:solidFill>
                  <a:schemeClr val="bg1"/>
                </a:solidFill>
                <a:latin typeface="+mj-lt"/>
                <a:ea typeface="+mj-ea"/>
                <a:cs typeface="+mj-cs"/>
              </a:defRPr>
            </a:lvl1pPr>
          </a:lstStyle>
          <a:p>
            <a:pPr algn="ctr"/>
            <a:r>
              <a:rPr lang="en-US" sz="4800" dirty="0" smtClean="0"/>
              <a:t>Thank You</a:t>
            </a:r>
          </a:p>
          <a:p>
            <a:pPr algn="ctr"/>
            <a:r>
              <a:rPr lang="en-US" sz="4800" dirty="0" smtClean="0"/>
              <a:t>______</a:t>
            </a:r>
            <a:endParaRPr lang="en-US" sz="4800" dirty="0"/>
          </a:p>
        </p:txBody>
      </p:sp>
      <p:pic>
        <p:nvPicPr>
          <p:cNvPr id="17" name="Picture 16"/>
          <p:cNvPicPr>
            <a:picLocks noChangeAspect="1"/>
          </p:cNvPicPr>
          <p:nvPr/>
        </p:nvPicPr>
        <p:blipFill>
          <a:blip r:embed="rId2"/>
          <a:stretch>
            <a:fillRect/>
          </a:stretch>
        </p:blipFill>
        <p:spPr>
          <a:xfrm>
            <a:off x="10584872" y="5587008"/>
            <a:ext cx="1422689" cy="1078017"/>
          </a:xfrm>
          <a:prstGeom prst="rect">
            <a:avLst/>
          </a:prstGeom>
        </p:spPr>
      </p:pic>
    </p:spTree>
    <p:extLst>
      <p:ext uri="{BB962C8B-B14F-4D97-AF65-F5344CB8AC3E}">
        <p14:creationId xmlns:p14="http://schemas.microsoft.com/office/powerpoint/2010/main" val="3776717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4135410"/>
              </p:ext>
            </p:extLst>
          </p:nvPr>
        </p:nvGraphicFramePr>
        <p:xfrm>
          <a:off x="1099127" y="2095886"/>
          <a:ext cx="10095346" cy="4438840"/>
        </p:xfrm>
        <a:graphic>
          <a:graphicData uri="http://schemas.openxmlformats.org/drawingml/2006/table">
            <a:tbl>
              <a:tblPr firstRow="1" bandRow="1">
                <a:tableStyleId>{0E3FDE45-AF77-4B5C-9715-49D594BDF05E}</a:tableStyleId>
              </a:tblPr>
              <a:tblGrid>
                <a:gridCol w="10095346">
                  <a:extLst>
                    <a:ext uri="{9D8B030D-6E8A-4147-A177-3AD203B41FA5}">
                      <a16:colId xmlns:a16="http://schemas.microsoft.com/office/drawing/2014/main" val="1249841172"/>
                    </a:ext>
                  </a:extLst>
                </a:gridCol>
              </a:tblGrid>
              <a:tr h="443884">
                <a:tc>
                  <a:txBody>
                    <a:bodyPr/>
                    <a:lstStyle/>
                    <a:p>
                      <a:pPr algn="just"/>
                      <a:r>
                        <a:rPr lang="en-US" dirty="0" smtClean="0"/>
                        <a:t>Introduction</a:t>
                      </a:r>
                      <a:r>
                        <a:rPr lang="en-US" baseline="0" dirty="0" smtClean="0"/>
                        <a:t> and Objective</a:t>
                      </a:r>
                      <a:endParaRPr lang="en-US" b="0" dirty="0"/>
                    </a:p>
                  </a:txBody>
                  <a:tcPr/>
                </a:tc>
                <a:extLst>
                  <a:ext uri="{0D108BD9-81ED-4DB2-BD59-A6C34878D82A}">
                    <a16:rowId xmlns:a16="http://schemas.microsoft.com/office/drawing/2014/main" val="907891440"/>
                  </a:ext>
                </a:extLst>
              </a:tr>
              <a:tr h="443884">
                <a:tc>
                  <a:txBody>
                    <a:bodyPr/>
                    <a:lstStyle/>
                    <a:p>
                      <a:pPr algn="just"/>
                      <a:r>
                        <a:rPr lang="en-US" dirty="0" smtClean="0"/>
                        <a:t>System Architecture and Different Components</a:t>
                      </a:r>
                      <a:endParaRPr lang="en-US" b="0" dirty="0"/>
                    </a:p>
                  </a:txBody>
                  <a:tcPr/>
                </a:tc>
                <a:extLst>
                  <a:ext uri="{0D108BD9-81ED-4DB2-BD59-A6C34878D82A}">
                    <a16:rowId xmlns:a16="http://schemas.microsoft.com/office/drawing/2014/main" val="900562829"/>
                  </a:ext>
                </a:extLst>
              </a:tr>
              <a:tr h="443884">
                <a:tc>
                  <a:txBody>
                    <a:bodyPr/>
                    <a:lstStyle/>
                    <a:p>
                      <a:pPr algn="just"/>
                      <a:r>
                        <a:rPr lang="en-US" dirty="0" smtClean="0"/>
                        <a:t>Implementation of Classifiers in Comparative Approach</a:t>
                      </a:r>
                      <a:endParaRPr lang="en-US" b="0" dirty="0"/>
                    </a:p>
                  </a:txBody>
                  <a:tcPr/>
                </a:tc>
                <a:extLst>
                  <a:ext uri="{0D108BD9-81ED-4DB2-BD59-A6C34878D82A}">
                    <a16:rowId xmlns:a16="http://schemas.microsoft.com/office/drawing/2014/main" val="1060581885"/>
                  </a:ext>
                </a:extLst>
              </a:tr>
              <a:tr h="443884">
                <a:tc>
                  <a:txBody>
                    <a:bodyPr/>
                    <a:lstStyle/>
                    <a:p>
                      <a:pPr algn="just"/>
                      <a:r>
                        <a:rPr lang="en-US" dirty="0" smtClean="0"/>
                        <a:t>Data Transfer API Processing- The Backbone Preparation</a:t>
                      </a:r>
                      <a:endParaRPr lang="en-US" b="0" dirty="0"/>
                    </a:p>
                  </a:txBody>
                  <a:tcPr/>
                </a:tc>
                <a:extLst>
                  <a:ext uri="{0D108BD9-81ED-4DB2-BD59-A6C34878D82A}">
                    <a16:rowId xmlns:a16="http://schemas.microsoft.com/office/drawing/2014/main" val="3518687224"/>
                  </a:ext>
                </a:extLst>
              </a:tr>
              <a:tr h="443884">
                <a:tc>
                  <a:txBody>
                    <a:bodyPr/>
                    <a:lstStyle/>
                    <a:p>
                      <a:pPr algn="just"/>
                      <a:r>
                        <a:rPr lang="en-US" dirty="0" smtClean="0"/>
                        <a:t>System Deploy and Server Establishment</a:t>
                      </a:r>
                      <a:endParaRPr lang="en-US" b="0" dirty="0"/>
                    </a:p>
                  </a:txBody>
                  <a:tcPr/>
                </a:tc>
                <a:extLst>
                  <a:ext uri="{0D108BD9-81ED-4DB2-BD59-A6C34878D82A}">
                    <a16:rowId xmlns:a16="http://schemas.microsoft.com/office/drawing/2014/main" val="4030053069"/>
                  </a:ext>
                </a:extLst>
              </a:tr>
              <a:tr h="443884">
                <a:tc>
                  <a:txBody>
                    <a:bodyPr/>
                    <a:lstStyle/>
                    <a:p>
                      <a:pPr algn="just"/>
                      <a:r>
                        <a:rPr lang="en-US" dirty="0" smtClean="0"/>
                        <a:t>Web Development and UX Creation</a:t>
                      </a:r>
                      <a:endParaRPr lang="en-US" b="0" dirty="0"/>
                    </a:p>
                  </a:txBody>
                  <a:tcPr/>
                </a:tc>
                <a:extLst>
                  <a:ext uri="{0D108BD9-81ED-4DB2-BD59-A6C34878D82A}">
                    <a16:rowId xmlns:a16="http://schemas.microsoft.com/office/drawing/2014/main" val="4019313885"/>
                  </a:ext>
                </a:extLst>
              </a:tr>
              <a:tr h="443884">
                <a:tc>
                  <a:txBody>
                    <a:bodyPr/>
                    <a:lstStyle/>
                    <a:p>
                      <a:pPr algn="just"/>
                      <a:r>
                        <a:rPr lang="en-US" dirty="0" smtClean="0"/>
                        <a:t>Marker Based Augmented Reality for Enhanced Security</a:t>
                      </a:r>
                      <a:endParaRPr lang="en-US" b="0" dirty="0"/>
                    </a:p>
                  </a:txBody>
                  <a:tcPr/>
                </a:tc>
                <a:extLst>
                  <a:ext uri="{0D108BD9-81ED-4DB2-BD59-A6C34878D82A}">
                    <a16:rowId xmlns:a16="http://schemas.microsoft.com/office/drawing/2014/main" val="2384525095"/>
                  </a:ext>
                </a:extLst>
              </a:tr>
              <a:tr h="443884">
                <a:tc>
                  <a:txBody>
                    <a:bodyPr/>
                    <a:lstStyle/>
                    <a:p>
                      <a:pPr algn="just"/>
                      <a:r>
                        <a:rPr lang="en-US" dirty="0" smtClean="0"/>
                        <a:t>Android Application</a:t>
                      </a:r>
                      <a:endParaRPr lang="en-US" b="0" dirty="0"/>
                    </a:p>
                  </a:txBody>
                  <a:tcPr/>
                </a:tc>
                <a:extLst>
                  <a:ext uri="{0D108BD9-81ED-4DB2-BD59-A6C34878D82A}">
                    <a16:rowId xmlns:a16="http://schemas.microsoft.com/office/drawing/2014/main" val="1953628465"/>
                  </a:ext>
                </a:extLst>
              </a:tr>
              <a:tr h="443884">
                <a:tc>
                  <a:txBody>
                    <a:bodyPr/>
                    <a:lstStyle/>
                    <a:p>
                      <a:pPr algn="just"/>
                      <a:r>
                        <a:rPr lang="en-US" dirty="0" smtClean="0"/>
                        <a:t>Snapshots of Project</a:t>
                      </a:r>
                      <a:endParaRPr lang="en-US" b="0" dirty="0"/>
                    </a:p>
                  </a:txBody>
                  <a:tcPr/>
                </a:tc>
                <a:extLst>
                  <a:ext uri="{0D108BD9-81ED-4DB2-BD59-A6C34878D82A}">
                    <a16:rowId xmlns:a16="http://schemas.microsoft.com/office/drawing/2014/main" val="3598106119"/>
                  </a:ext>
                </a:extLst>
              </a:tr>
              <a:tr h="443884">
                <a:tc>
                  <a:txBody>
                    <a:bodyPr/>
                    <a:lstStyle/>
                    <a:p>
                      <a:pPr algn="just"/>
                      <a:r>
                        <a:rPr lang="en-US" dirty="0" smtClean="0"/>
                        <a:t>Conclusion and Future Work</a:t>
                      </a:r>
                      <a:endParaRPr lang="en-US" b="0" dirty="0"/>
                    </a:p>
                  </a:txBody>
                  <a:tcPr/>
                </a:tc>
                <a:extLst>
                  <a:ext uri="{0D108BD9-81ED-4DB2-BD59-A6C34878D82A}">
                    <a16:rowId xmlns:a16="http://schemas.microsoft.com/office/drawing/2014/main" val="2598750912"/>
                  </a:ext>
                </a:extLst>
              </a:tr>
            </a:tbl>
          </a:graphicData>
        </a:graphic>
      </p:graphicFrame>
    </p:spTree>
    <p:extLst>
      <p:ext uri="{BB962C8B-B14F-4D97-AF65-F5344CB8AC3E}">
        <p14:creationId xmlns:p14="http://schemas.microsoft.com/office/powerpoint/2010/main" val="13518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lstStyle/>
          <a:p>
            <a:r>
              <a:rPr lang="en-US" dirty="0" smtClean="0"/>
              <a:t>Introduction and Objectives</a:t>
            </a:r>
            <a:endParaRPr lang="en-US" dirty="0"/>
          </a:p>
        </p:txBody>
      </p:sp>
      <p:sp>
        <p:nvSpPr>
          <p:cNvPr id="2" name="TextBox 1"/>
          <p:cNvSpPr txBox="1"/>
          <p:nvPr/>
        </p:nvSpPr>
        <p:spPr>
          <a:xfrm>
            <a:off x="458872" y="2001360"/>
            <a:ext cx="9183892" cy="46628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Often after higher secondary results students find themselves in a turmoil in deciding what </a:t>
            </a:r>
            <a:r>
              <a:rPr lang="en-US" b="1" dirty="0"/>
              <a:t>stream of engineering</a:t>
            </a:r>
            <a:r>
              <a:rPr lang="en-US" dirty="0"/>
              <a:t> is best suited for them. </a:t>
            </a:r>
            <a:r>
              <a:rPr lang="en-US" dirty="0" smtClean="0"/>
              <a:t>The proposed system </a:t>
            </a:r>
            <a:r>
              <a:rPr lang="en-US" dirty="0"/>
              <a:t>aims to be a guide. Moreover, the pre-final and final year students face difficulty in opting the right field or domain for their </a:t>
            </a:r>
            <a:r>
              <a:rPr lang="en-US" b="1" dirty="0"/>
              <a:t>career paths</a:t>
            </a:r>
            <a:r>
              <a:rPr lang="en-US" dirty="0"/>
              <a:t> to grow. BEFRIEND will help them make this </a:t>
            </a:r>
            <a:r>
              <a:rPr lang="en-US" dirty="0" smtClean="0"/>
              <a:t>decision.</a:t>
            </a:r>
          </a:p>
          <a:p>
            <a:pPr marL="285750" indent="-285750" algn="just">
              <a:lnSpc>
                <a:spcPct val="150000"/>
              </a:lnSpc>
              <a:buFont typeface="Arial" panose="020B0604020202020204" pitchFamily="34" charset="0"/>
              <a:buChar char="•"/>
            </a:pPr>
            <a:r>
              <a:rPr lang="en-US" dirty="0" smtClean="0"/>
              <a:t>The </a:t>
            </a:r>
            <a:r>
              <a:rPr lang="en-US" dirty="0"/>
              <a:t>classical process of </a:t>
            </a:r>
            <a:r>
              <a:rPr lang="en-US" b="1" dirty="0"/>
              <a:t>allocating rooms</a:t>
            </a:r>
            <a:r>
              <a:rPr lang="en-US" dirty="0"/>
              <a:t> to the borders is completely manual and it takes a lot of time and effort to provide the confirmed rooms to borders due to which the students face a lot of </a:t>
            </a:r>
            <a:r>
              <a:rPr lang="en-US" dirty="0" smtClean="0"/>
              <a:t>problems. </a:t>
            </a:r>
          </a:p>
          <a:p>
            <a:pPr marL="285750" indent="-285750" algn="just">
              <a:lnSpc>
                <a:spcPct val="150000"/>
              </a:lnSpc>
              <a:buFont typeface="Arial" panose="020B0604020202020204" pitchFamily="34" charset="0"/>
              <a:buChar char="•"/>
            </a:pPr>
            <a:r>
              <a:rPr lang="en-US" dirty="0" smtClean="0"/>
              <a:t>Also to </a:t>
            </a:r>
            <a:r>
              <a:rPr lang="en-US" b="1" dirty="0" smtClean="0"/>
              <a:t>manage </a:t>
            </a:r>
            <a:r>
              <a:rPr lang="en-US" b="1" dirty="0"/>
              <a:t>things efficiently</a:t>
            </a:r>
            <a:r>
              <a:rPr lang="en-US" dirty="0"/>
              <a:t>, the </a:t>
            </a:r>
            <a:r>
              <a:rPr lang="en-US" dirty="0" smtClean="0"/>
              <a:t>proposed system has </a:t>
            </a:r>
            <a:r>
              <a:rPr lang="en-US" dirty="0"/>
              <a:t>an event scheduler where a student can keep track of his/her due academic projects, assignments, quizzes and also nonacademic activities.</a:t>
            </a:r>
          </a:p>
        </p:txBody>
      </p:sp>
      <p:pic>
        <p:nvPicPr>
          <p:cNvPr id="3080" name="Picture 8" descr="Graduation ceremony Silhouette Graduate University Clip a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212" y="2711063"/>
            <a:ext cx="3243407" cy="324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2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72" y="226580"/>
            <a:ext cx="10750550" cy="777875"/>
          </a:xfrm>
        </p:spPr>
        <p:txBody>
          <a:bodyPr/>
          <a:lstStyle/>
          <a:p>
            <a:r>
              <a:rPr lang="en-US" dirty="0" smtClean="0"/>
              <a:t>System Architecture and Different Components</a:t>
            </a:r>
            <a:endParaRPr lang="en-US" dirty="0"/>
          </a:p>
        </p:txBody>
      </p:sp>
      <p:pic>
        <p:nvPicPr>
          <p:cNvPr id="5" name="Picture 4"/>
          <p:cNvPicPr>
            <a:picLocks noChangeAspect="1"/>
          </p:cNvPicPr>
          <p:nvPr/>
        </p:nvPicPr>
        <p:blipFill>
          <a:blip r:embed="rId2"/>
          <a:stretch>
            <a:fillRect/>
          </a:stretch>
        </p:blipFill>
        <p:spPr>
          <a:xfrm>
            <a:off x="458872" y="2037953"/>
            <a:ext cx="11368142" cy="4510629"/>
          </a:xfrm>
          <a:prstGeom prst="rect">
            <a:avLst/>
          </a:prstGeom>
        </p:spPr>
      </p:pic>
    </p:spTree>
    <p:extLst>
      <p:ext uri="{BB962C8B-B14F-4D97-AF65-F5344CB8AC3E}">
        <p14:creationId xmlns:p14="http://schemas.microsoft.com/office/powerpoint/2010/main" val="58538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975-B4A9-4A68-83A1-D92657BFE80B}"/>
              </a:ext>
            </a:extLst>
          </p:cNvPr>
          <p:cNvSpPr>
            <a:spLocks noGrp="1"/>
          </p:cNvSpPr>
          <p:nvPr>
            <p:ph type="title"/>
          </p:nvPr>
        </p:nvSpPr>
        <p:spPr/>
        <p:txBody>
          <a:bodyPr/>
          <a:lstStyle/>
          <a:p>
            <a:r>
              <a:rPr lang="en-US" dirty="0" smtClean="0"/>
              <a:t>Implementation of Classifiers in Comparative Approach</a:t>
            </a:r>
            <a:endParaRPr lang="en-US" dirty="0"/>
          </a:p>
        </p:txBody>
      </p:sp>
      <p:sp>
        <p:nvSpPr>
          <p:cNvPr id="4" name="Content Placeholder 3">
            <a:extLst>
              <a:ext uri="{FF2B5EF4-FFF2-40B4-BE49-F238E27FC236}">
                <a16:creationId xmlns:a16="http://schemas.microsoft.com/office/drawing/2014/main" id="{6BE5F603-2B71-4C5E-8DBF-0F00C95C57E3}"/>
              </a:ext>
            </a:extLst>
          </p:cNvPr>
          <p:cNvSpPr>
            <a:spLocks noGrp="1"/>
          </p:cNvSpPr>
          <p:nvPr>
            <p:ph sz="quarter" idx="14"/>
          </p:nvPr>
        </p:nvSpPr>
        <p:spPr>
          <a:xfrm>
            <a:off x="8483122" y="2006984"/>
            <a:ext cx="3567707" cy="4774994"/>
          </a:xfrm>
        </p:spPr>
        <p:txBody>
          <a:bodyPr>
            <a:normAutofit/>
          </a:bodyPr>
          <a:lstStyle/>
          <a:p>
            <a:endParaRPr lang="en-US" sz="2800" dirty="0" smtClean="0"/>
          </a:p>
          <a:p>
            <a:r>
              <a:rPr lang="en-US" sz="2800" dirty="0" smtClean="0"/>
              <a:t>Machine Learning</a:t>
            </a:r>
          </a:p>
          <a:p>
            <a:r>
              <a:rPr lang="en-US" sz="2800" dirty="0" smtClean="0"/>
              <a:t>Applications</a:t>
            </a:r>
            <a:endParaRPr lang="en-US" sz="2800" dirty="0"/>
          </a:p>
          <a:p>
            <a:pPr lvl="1"/>
            <a:r>
              <a:rPr lang="en-US" dirty="0" smtClean="0"/>
              <a:t>The Machine learning approach which was </a:t>
            </a:r>
            <a:r>
              <a:rPr lang="en-US" dirty="0"/>
              <a:t>followed is to find </a:t>
            </a:r>
            <a:r>
              <a:rPr lang="en-US" dirty="0" smtClean="0"/>
              <a:t>a </a:t>
            </a:r>
            <a:r>
              <a:rPr lang="en-US" dirty="0"/>
              <a:t>set of different </a:t>
            </a:r>
            <a:r>
              <a:rPr lang="en-US" dirty="0" smtClean="0"/>
              <a:t>hyper-parameters and tune the normal </a:t>
            </a:r>
            <a:r>
              <a:rPr lang="en-US" b="1" dirty="0" smtClean="0"/>
              <a:t>ensemble classifier</a:t>
            </a:r>
            <a:r>
              <a:rPr lang="en-US" dirty="0" smtClean="0"/>
              <a:t> to boost-up the </a:t>
            </a:r>
            <a:r>
              <a:rPr lang="en-US" dirty="0"/>
              <a:t>accuracy precision and creating a much more robust and especially adaptable model.</a:t>
            </a:r>
          </a:p>
        </p:txBody>
      </p:sp>
      <p:pic>
        <p:nvPicPr>
          <p:cNvPr id="2050" name="Picture 2" descr="https://community.hitachivantara.com/servlet/rtaImage?eid=ka02S0000009ldV&amp;feoid=00N1J00000Gc1BT&amp;refid=0EM2S000000P6b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72" y="2006984"/>
            <a:ext cx="7954743" cy="477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600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US" dirty="0" smtClean="0"/>
              <a:t>Data Transfer API Processing- The Backbone Preparation</a:t>
            </a:r>
            <a:endParaRPr lang="en-US" dirty="0"/>
          </a:p>
        </p:txBody>
      </p:sp>
      <p:pic>
        <p:nvPicPr>
          <p:cNvPr id="4098" name="Picture 2" descr="Building API Services: A Beginner's Guide - Google Clou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72" y="2068945"/>
            <a:ext cx="7502873" cy="439651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Directions" descr="To Insert a 3D Model: 1. From the Ribbon, go to Insert, 3D Models; or, go to Insert, 3D Models from Online Sources. That will open the Online 3D Models Window where you can search or browse categories of various 3D models, right from within PowerPoint.&#10;&#10;Hint: You need to be online when you add the model.&#10;&#10;2. Search by keyword: Type &quot;Triceratops&quot; into the search box at the top of the window and press enter.&#10;&#10;3. To insert a 3D Model, click or tap on the model, and press Insert. The 3D model will now be downloaded and placed onto your PowerPoint slide.">
            <a:extLst>
              <a:ext uri="{FF2B5EF4-FFF2-40B4-BE49-F238E27FC236}">
                <a16:creationId xmlns:a16="http://schemas.microsoft.com/office/drawing/2014/main" id="{F480B293-6238-4122-9F7C-45763A0793B6}"/>
              </a:ext>
            </a:extLst>
          </p:cNvPr>
          <p:cNvGrpSpPr/>
          <p:nvPr/>
        </p:nvGrpSpPr>
        <p:grpSpPr>
          <a:xfrm>
            <a:off x="7961744" y="2280752"/>
            <a:ext cx="3993571" cy="4471029"/>
            <a:chOff x="6096000" y="2150332"/>
            <a:chExt cx="5885570" cy="3136202"/>
          </a:xfrm>
        </p:grpSpPr>
        <p:sp>
          <p:nvSpPr>
            <p:cNvPr id="3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6096001" y="2150332"/>
              <a:ext cx="5036514" cy="596494"/>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800" b="1" dirty="0" smtClean="0">
                  <a:solidFill>
                    <a:schemeClr val="accent1"/>
                  </a:solidFill>
                </a:rPr>
                <a:t>API Preparation and Integration</a:t>
              </a:r>
              <a:endParaRPr lang="en-US" sz="2800" b="1" dirty="0">
                <a:solidFill>
                  <a:schemeClr val="accent1"/>
                </a:solidFill>
              </a:endParaRPr>
            </a:p>
          </p:txBody>
        </p:sp>
        <p:sp>
          <p:nvSpPr>
            <p:cNvPr id="35" name="Content Placeholder 17">
              <a:extLst>
                <a:ext uri="{FF2B5EF4-FFF2-40B4-BE49-F238E27FC236}">
                  <a16:creationId xmlns:a16="http://schemas.microsoft.com/office/drawing/2014/main" id="{3F6A26C6-2785-443F-8CD3-AEE62B09D01A}"/>
                </a:ext>
                <a:ext uri="{C183D7F6-B498-43B3-948B-1728B52AA6E4}">
                  <adec:decorative xmlns:adec="http://schemas.microsoft.com/office/drawing/2017/decorative" xmlns="" val="1"/>
                </a:ext>
              </a:extLst>
            </p:cNvPr>
            <p:cNvSpPr txBox="1">
              <a:spLocks/>
            </p:cNvSpPr>
            <p:nvPr/>
          </p:nvSpPr>
          <p:spPr>
            <a:xfrm>
              <a:off x="6582565" y="2995354"/>
              <a:ext cx="5216947" cy="8705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solidFill>
                    <a:schemeClr val="tx1"/>
                  </a:solidFill>
                  <a:latin typeface="Segoe UI" panose="020B0502040204020203" pitchFamily="34" charset="0"/>
                  <a:cs typeface="Segoe UI" panose="020B0502040204020203" pitchFamily="34" charset="0"/>
                </a:rPr>
                <a:t>The key approach to prepare a robust but secure system is to differentiate and isolate ends. The </a:t>
              </a:r>
              <a:r>
                <a:rPr lang="en-US" sz="1600" b="1" dirty="0" smtClean="0">
                  <a:solidFill>
                    <a:schemeClr val="tx1"/>
                  </a:solidFill>
                  <a:latin typeface="Segoe UI" panose="020B0502040204020203" pitchFamily="34" charset="0"/>
                  <a:cs typeface="Segoe UI" panose="020B0502040204020203" pitchFamily="34" charset="0"/>
                </a:rPr>
                <a:t>python based API</a:t>
              </a:r>
              <a:r>
                <a:rPr lang="en-US" sz="1600" dirty="0" smtClean="0">
                  <a:solidFill>
                    <a:schemeClr val="tx1"/>
                  </a:solidFill>
                  <a:latin typeface="Segoe UI" panose="020B0502040204020203" pitchFamily="34" charset="0"/>
                  <a:cs typeface="Segoe UI" panose="020B0502040204020203" pitchFamily="34" charset="0"/>
                </a:rPr>
                <a:t>s used here dependent on secure Ubuntu based </a:t>
              </a:r>
              <a:r>
                <a:rPr lang="en-US" sz="1600" b="1" dirty="0" smtClean="0">
                  <a:solidFill>
                    <a:schemeClr val="tx1"/>
                  </a:solidFill>
                  <a:latin typeface="Segoe UI" panose="020B0502040204020203" pitchFamily="34" charset="0"/>
                  <a:cs typeface="Segoe UI" panose="020B0502040204020203" pitchFamily="34" charset="0"/>
                </a:rPr>
                <a:t>WSGI Server</a:t>
              </a:r>
              <a:endParaRPr lang="en-US" sz="1600" b="1" dirty="0">
                <a:solidFill>
                  <a:schemeClr val="tx1"/>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03091DD3-88FB-4133-AC93-CDC3866EB02E}"/>
                </a:ext>
                <a:ext uri="{C183D7F6-B498-43B3-948B-1728B52AA6E4}">
                  <adec:decorative xmlns:adec="http://schemas.microsoft.com/office/drawing/2017/decorative" xmlns="" val="1"/>
                </a:ext>
              </a:extLst>
            </p:cNvPr>
            <p:cNvSpPr txBox="1">
              <a:spLocks noChangeAspect="1"/>
            </p:cNvSpPr>
            <p:nvPr/>
          </p:nvSpPr>
          <p:spPr bwMode="blackWhite">
            <a:xfrm>
              <a:off x="6096000" y="2882193"/>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grpSp>
          <p:nvGrpSpPr>
            <p:cNvPr id="37" name="Group 36">
              <a:extLst>
                <a:ext uri="{FF2B5EF4-FFF2-40B4-BE49-F238E27FC236}">
                  <a16:creationId xmlns:a16="http://schemas.microsoft.com/office/drawing/2014/main" id="{94B212C6-20E1-4B34-8628-1709B57BBFD9}"/>
                </a:ext>
              </a:extLst>
            </p:cNvPr>
            <p:cNvGrpSpPr/>
            <p:nvPr/>
          </p:nvGrpSpPr>
          <p:grpSpPr>
            <a:xfrm>
              <a:off x="6096000" y="4251465"/>
              <a:ext cx="5885570" cy="1035069"/>
              <a:chOff x="453232" y="3443282"/>
              <a:chExt cx="5885570" cy="1035069"/>
            </a:xfrm>
          </p:grpSpPr>
          <p:sp>
            <p:nvSpPr>
              <p:cNvPr id="41" name="Content Placeholder 17">
                <a:extLst>
                  <a:ext uri="{FF2B5EF4-FFF2-40B4-BE49-F238E27FC236}">
                    <a16:creationId xmlns:a16="http://schemas.microsoft.com/office/drawing/2014/main" id="{5974AE11-DE7B-4767-97DE-228DE5751BFD}"/>
                  </a:ext>
                  <a:ext uri="{C183D7F6-B498-43B3-948B-1728B52AA6E4}">
                    <adec:decorative xmlns:adec="http://schemas.microsoft.com/office/drawing/2017/decorative" xmlns="" val="1"/>
                  </a:ext>
                </a:extLst>
              </p:cNvPr>
              <p:cNvSpPr txBox="1">
                <a:spLocks/>
              </p:cNvSpPr>
              <p:nvPr/>
            </p:nvSpPr>
            <p:spPr>
              <a:xfrm>
                <a:off x="1021467" y="3571314"/>
                <a:ext cx="5317335" cy="90703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en-US" sz="1600" dirty="0" smtClean="0">
                    <a:solidFill>
                      <a:schemeClr val="tx1"/>
                    </a:solidFill>
                    <a:latin typeface="Segoe UI" panose="020B0502040204020203" pitchFamily="34" charset="0"/>
                    <a:cs typeface="Segoe UI" panose="020B0502040204020203" pitchFamily="34" charset="0"/>
                  </a:rPr>
                  <a:t>Cloud based </a:t>
                </a:r>
                <a:r>
                  <a:rPr lang="en-US" sz="1600" b="1" dirty="0" smtClean="0">
                    <a:solidFill>
                      <a:schemeClr val="tx1"/>
                    </a:solidFill>
                    <a:latin typeface="Segoe UI" panose="020B0502040204020203" pitchFamily="34" charset="0"/>
                    <a:cs typeface="Segoe UI" panose="020B0502040204020203" pitchFamily="34" charset="0"/>
                  </a:rPr>
                  <a:t>NoSQL Database</a:t>
                </a:r>
                <a:r>
                  <a:rPr lang="en-US" sz="1600" dirty="0" smtClean="0">
                    <a:solidFill>
                      <a:schemeClr val="tx1"/>
                    </a:solidFill>
                    <a:latin typeface="Segoe UI" panose="020B0502040204020203" pitchFamily="34" charset="0"/>
                    <a:cs typeface="Segoe UI" panose="020B0502040204020203" pitchFamily="34" charset="0"/>
                  </a:rPr>
                  <a:t> integration to avoid Query Injection is one more major step to achieve more reliability</a:t>
                </a:r>
                <a:endParaRPr lang="en-US" sz="1600" dirty="0">
                  <a:solidFill>
                    <a:schemeClr val="tx1"/>
                  </a:solidFill>
                  <a:cs typeface="Segoe UI"/>
                </a:endParaRPr>
              </a:p>
            </p:txBody>
          </p:sp>
          <p:sp>
            <p:nvSpPr>
              <p:cNvPr id="42" name="TextBox 41">
                <a:extLst>
                  <a:ext uri="{FF2B5EF4-FFF2-40B4-BE49-F238E27FC236}">
                    <a16:creationId xmlns:a16="http://schemas.microsoft.com/office/drawing/2014/main" id="{212B3793-A149-4770-AA37-F763B0EADA72}"/>
                  </a:ext>
                  <a:ext uri="{C183D7F6-B498-43B3-948B-1728B52AA6E4}">
                    <adec:decorative xmlns:adec="http://schemas.microsoft.com/office/drawing/2017/decorative" xmlns="" val="1"/>
                  </a:ext>
                </a:extLst>
              </p:cNvPr>
              <p:cNvSpPr txBox="1">
                <a:spLocks noChangeAspect="1"/>
              </p:cNvSpPr>
              <p:nvPr/>
            </p:nvSpPr>
            <p:spPr bwMode="blackWhite">
              <a:xfrm>
                <a:off x="453232" y="3443282"/>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grpSp>
      </p:grpSp>
    </p:spTree>
    <p:extLst>
      <p:ext uri="{BB962C8B-B14F-4D97-AF65-F5344CB8AC3E}">
        <p14:creationId xmlns:p14="http://schemas.microsoft.com/office/powerpoint/2010/main" val="192618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D7BB-F46A-4EC3-8111-67004055CAF7}"/>
              </a:ext>
            </a:extLst>
          </p:cNvPr>
          <p:cNvSpPr>
            <a:spLocks noGrp="1"/>
          </p:cNvSpPr>
          <p:nvPr>
            <p:ph type="title"/>
          </p:nvPr>
        </p:nvSpPr>
        <p:spPr/>
        <p:txBody>
          <a:bodyPr>
            <a:normAutofit/>
          </a:bodyPr>
          <a:lstStyle/>
          <a:p>
            <a:r>
              <a:rPr lang="en-US" dirty="0" smtClean="0"/>
              <a:t>System Deploy and Server Establishment</a:t>
            </a:r>
            <a:endParaRPr lang="en-US" dirty="0"/>
          </a:p>
        </p:txBody>
      </p:sp>
      <p:pic>
        <p:nvPicPr>
          <p:cNvPr id="6148" name="Picture 4" descr="Meraki Cloud Architecture - Cisco Meraki"/>
          <p:cNvPicPr>
            <a:picLocks noChangeAspect="1" noChangeArrowheads="1"/>
          </p:cNvPicPr>
          <p:nvPr/>
        </p:nvPicPr>
        <p:blipFill rotWithShape="1">
          <a:blip r:embed="rId2">
            <a:extLst>
              <a:ext uri="{28A0092B-C50C-407E-A947-70E740481C1C}">
                <a14:useLocalDpi xmlns:a14="http://schemas.microsoft.com/office/drawing/2010/main" val="0"/>
              </a:ext>
            </a:extLst>
          </a:blip>
          <a:srcRect l="76572" t="26596" r="1220" b="3180"/>
          <a:stretch/>
        </p:blipFill>
        <p:spPr bwMode="auto">
          <a:xfrm>
            <a:off x="6456221" y="3131126"/>
            <a:ext cx="1427218" cy="267854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What Is the Cloud? | Cloud Definition | Cloudflare"/>
          <p:cNvPicPr>
            <a:picLocks noChangeAspect="1" noChangeArrowheads="1"/>
          </p:cNvPicPr>
          <p:nvPr/>
        </p:nvPicPr>
        <p:blipFill rotWithShape="1">
          <a:blip r:embed="rId3">
            <a:extLst>
              <a:ext uri="{28A0092B-C50C-407E-A947-70E740481C1C}">
                <a14:useLocalDpi xmlns:a14="http://schemas.microsoft.com/office/drawing/2010/main" val="0"/>
              </a:ext>
            </a:extLst>
          </a:blip>
          <a:srcRect t="12818" b="11481"/>
          <a:stretch/>
        </p:blipFill>
        <p:spPr bwMode="auto">
          <a:xfrm>
            <a:off x="350450" y="2410691"/>
            <a:ext cx="6847088" cy="37592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299200" y="3297382"/>
            <a:ext cx="443345" cy="5172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8229599" y="2447009"/>
            <a:ext cx="3417456" cy="850373"/>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800" b="1" dirty="0" smtClean="0">
                <a:solidFill>
                  <a:schemeClr val="accent1"/>
                </a:solidFill>
              </a:rPr>
              <a:t>System Deployment  Load Balancing</a:t>
            </a:r>
            <a:endParaRPr lang="en-US" sz="2800" b="1" dirty="0">
              <a:solidFill>
                <a:schemeClr val="accent1"/>
              </a:solidFill>
            </a:endParaRPr>
          </a:p>
        </p:txBody>
      </p:sp>
      <p:sp>
        <p:nvSpPr>
          <p:cNvPr id="31" name="TextBox 30">
            <a:extLst>
              <a:ext uri="{FF2B5EF4-FFF2-40B4-BE49-F238E27FC236}">
                <a16:creationId xmlns:a16="http://schemas.microsoft.com/office/drawing/2014/main" id="{03091DD3-88FB-4133-AC93-CDC3866EB02E}"/>
              </a:ext>
              <a:ext uri="{C183D7F6-B498-43B3-948B-1728B52AA6E4}">
                <adec:decorative xmlns:adec="http://schemas.microsoft.com/office/drawing/2017/decorative" xmlns="" val="1"/>
              </a:ext>
            </a:extLst>
          </p:cNvPr>
          <p:cNvSpPr txBox="1">
            <a:spLocks noChangeAspect="1"/>
          </p:cNvSpPr>
          <p:nvPr/>
        </p:nvSpPr>
        <p:spPr bwMode="blackWhite">
          <a:xfrm>
            <a:off x="8229599" y="3555999"/>
            <a:ext cx="3417456" cy="2677656"/>
          </a:xfrm>
          <a:prstGeom prst="rect">
            <a:avLst/>
          </a:prstGeom>
          <a:noFill/>
        </p:spPr>
        <p:txBody>
          <a:bodyPr wrap="square" rtlCol="0">
            <a:spAutoFit/>
          </a:bodyPr>
          <a:lstStyle/>
          <a:p>
            <a:pPr>
              <a:lnSpc>
                <a:spcPct val="150000"/>
              </a:lnSpc>
            </a:pPr>
            <a:r>
              <a:rPr lang="en-US" sz="1600" dirty="0" smtClean="0">
                <a:ea typeface="Segoe UI Black" panose="020B0A02040204020203" pitchFamily="34" charset="0"/>
                <a:cs typeface="Segoe UI Black" panose="020B0A02040204020203" pitchFamily="34" charset="0"/>
              </a:rPr>
              <a:t>For complete system deployment, two different clouds were used to balance to overall load and manage the complete process with an encapsulated backend. Both global systems are accessed by the local machine and maintained locally.</a:t>
            </a:r>
            <a:endParaRPr lang="en-US" sz="1600" dirty="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822944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 and UX Creation</a:t>
            </a:r>
            <a:endParaRPr lang="en-US" dirty="0"/>
          </a:p>
        </p:txBody>
      </p:sp>
      <p:pic>
        <p:nvPicPr>
          <p:cNvPr id="1026" name="Picture 2" descr="What should I learn to become a Full Stack Developer? - LEAD"/>
          <p:cNvPicPr>
            <a:picLocks noChangeAspect="1" noChangeArrowheads="1"/>
          </p:cNvPicPr>
          <p:nvPr/>
        </p:nvPicPr>
        <p:blipFill rotWithShape="1">
          <a:blip r:embed="rId2">
            <a:extLst>
              <a:ext uri="{28A0092B-C50C-407E-A947-70E740481C1C}">
                <a14:useLocalDpi xmlns:a14="http://schemas.microsoft.com/office/drawing/2010/main" val="0"/>
              </a:ext>
            </a:extLst>
          </a:blip>
          <a:srcRect r="9199"/>
          <a:stretch/>
        </p:blipFill>
        <p:spPr bwMode="auto">
          <a:xfrm>
            <a:off x="468108" y="1961947"/>
            <a:ext cx="7512110" cy="46467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541819" y="3681508"/>
            <a:ext cx="2096654" cy="17364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7148945" y="5948218"/>
            <a:ext cx="489528" cy="6569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5741921" y="1961946"/>
            <a:ext cx="2555429" cy="113223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162767" y="4064819"/>
            <a:ext cx="1256698" cy="60694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4204466" y="5551791"/>
            <a:ext cx="1256698" cy="4185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4182211" y="4064818"/>
            <a:ext cx="740998" cy="400201"/>
          </a:xfrm>
          <a:prstGeom prst="rect">
            <a:avLst/>
          </a:prstGeom>
        </p:spPr>
      </p:pic>
      <p:pic>
        <p:nvPicPr>
          <p:cNvPr id="1032" name="Picture 8" descr="Nodejs Logo PNG Transparent Nodejs Logo.PNG Images. | Pl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510" y="4177539"/>
            <a:ext cx="485654" cy="54964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rand Resources | MongoD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2767" y="5597662"/>
            <a:ext cx="1298397" cy="35055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WS Architect Interview Questions &amp; Answ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713" y="5014577"/>
            <a:ext cx="1614265" cy="860486"/>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xmlns="" val="1"/>
              </a:ext>
            </a:extLst>
          </p:cNvPr>
          <p:cNvSpPr txBox="1">
            <a:spLocks/>
          </p:cNvSpPr>
          <p:nvPr/>
        </p:nvSpPr>
        <p:spPr>
          <a:xfrm>
            <a:off x="8229599" y="2447009"/>
            <a:ext cx="3417456" cy="850373"/>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2800" b="1" dirty="0" smtClean="0">
                <a:solidFill>
                  <a:schemeClr val="accent1"/>
                </a:solidFill>
              </a:rPr>
              <a:t>Web Components Building</a:t>
            </a:r>
            <a:endParaRPr lang="en-US" sz="2800" b="1" dirty="0">
              <a:solidFill>
                <a:schemeClr val="accent1"/>
              </a:solidFill>
            </a:endParaRPr>
          </a:p>
        </p:txBody>
      </p:sp>
      <p:sp>
        <p:nvSpPr>
          <p:cNvPr id="21" name="TextBox 20">
            <a:extLst>
              <a:ext uri="{FF2B5EF4-FFF2-40B4-BE49-F238E27FC236}">
                <a16:creationId xmlns:a16="http://schemas.microsoft.com/office/drawing/2014/main" id="{03091DD3-88FB-4133-AC93-CDC3866EB02E}"/>
              </a:ext>
              <a:ext uri="{C183D7F6-B498-43B3-948B-1728B52AA6E4}">
                <adec:decorative xmlns:adec="http://schemas.microsoft.com/office/drawing/2017/decorative" xmlns="" val="1"/>
              </a:ext>
            </a:extLst>
          </p:cNvPr>
          <p:cNvSpPr txBox="1">
            <a:spLocks noChangeAspect="1"/>
          </p:cNvSpPr>
          <p:nvPr/>
        </p:nvSpPr>
        <p:spPr bwMode="blackWhite">
          <a:xfrm>
            <a:off x="8229599" y="3555999"/>
            <a:ext cx="3417456" cy="2262479"/>
          </a:xfrm>
          <a:prstGeom prst="rect">
            <a:avLst/>
          </a:prstGeom>
          <a:noFill/>
        </p:spPr>
        <p:txBody>
          <a:bodyPr wrap="square" rtlCol="0">
            <a:spAutoFit/>
          </a:bodyPr>
          <a:lstStyle/>
          <a:p>
            <a:pPr algn="just">
              <a:lnSpc>
                <a:spcPct val="150000"/>
              </a:lnSpc>
            </a:pPr>
            <a:r>
              <a:rPr lang="en-US" sz="1600" dirty="0" smtClean="0">
                <a:ea typeface="Segoe UI Black" panose="020B0A02040204020203" pitchFamily="34" charset="0"/>
                <a:cs typeface="Segoe UI Black" panose="020B0A02040204020203" pitchFamily="34" charset="0"/>
              </a:rPr>
              <a:t>Several node packages and PHP vendors were used throughout the development to provide a handful of experience to an user and making noticeable versatility for different programs</a:t>
            </a:r>
            <a:endParaRPr lang="en-US" sz="1600" dirty="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39661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rmAutofit/>
          </a:bodyPr>
          <a:lstStyle/>
          <a:p>
            <a:r>
              <a:rPr lang="en-US" dirty="0" smtClean="0"/>
              <a:t>Marker Based Augmented Reality for Enhanced Security</a:t>
            </a:r>
            <a:endParaRPr lang="en-US" dirty="0"/>
          </a:p>
        </p:txBody>
      </p:sp>
      <p:grpSp>
        <p:nvGrpSpPr>
          <p:cNvPr id="6" name="Step 1 Instructions" descr="Select your 3D Model, and from the animation tab, click Add Animation, Motion Path, Lines.&#10;&#10;Next, select your 3D model, click on the red end motion path point, and drag the point off the slide.&#10;&#10;Then, select the model again, click the ">
            <a:extLst>
              <a:ext uri="{FF2B5EF4-FFF2-40B4-BE49-F238E27FC236}">
                <a16:creationId xmlns:a16="http://schemas.microsoft.com/office/drawing/2014/main" id="{9118C647-A543-49B6-88C1-DC8AF8BB4B7F}"/>
              </a:ext>
            </a:extLst>
          </p:cNvPr>
          <p:cNvGrpSpPr/>
          <p:nvPr/>
        </p:nvGrpSpPr>
        <p:grpSpPr>
          <a:xfrm>
            <a:off x="618049" y="5477459"/>
            <a:ext cx="3397471" cy="769441"/>
            <a:chOff x="618049" y="4357718"/>
            <a:chExt cx="3397471" cy="769441"/>
          </a:xfrm>
        </p:grpSpPr>
        <p:sp>
          <p:nvSpPr>
            <p:cNvPr id="7" name="Content Placeholder 17">
              <a:extLst>
                <a:ext uri="{FF2B5EF4-FFF2-40B4-BE49-F238E27FC236}">
                  <a16:creationId xmlns:a16="http://schemas.microsoft.com/office/drawing/2014/main" id="{99896AC5-ECC0-40C9-AA58-75DBA2608419}"/>
                </a:ext>
                <a:ext uri="{C183D7F6-B498-43B3-948B-1728B52AA6E4}">
                  <adec:decorative xmlns:adec="http://schemas.microsoft.com/office/drawing/2017/decorative" xmlns="" val="1"/>
                </a:ext>
              </a:extLst>
            </p:cNvPr>
            <p:cNvSpPr txBox="1">
              <a:spLocks/>
            </p:cNvSpPr>
            <p:nvPr/>
          </p:nvSpPr>
          <p:spPr>
            <a:xfrm>
              <a:off x="1104614" y="4517975"/>
              <a:ext cx="2910906"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smtClean="0">
                  <a:solidFill>
                    <a:schemeClr val="tx1"/>
                  </a:solidFill>
                  <a:latin typeface="Segoe UI Semibold" panose="020B0702040204020203" pitchFamily="34" charset="0"/>
                  <a:cs typeface="Segoe UI Semibold" panose="020B0702040204020203" pitchFamily="34" charset="0"/>
                </a:rPr>
                <a:t>Selecting the Marker and preparing for scanner</a:t>
              </a:r>
              <a:endParaRPr lang="en-US" sz="1400" dirty="0">
                <a:solidFill>
                  <a:schemeClr val="tx1"/>
                </a:soli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E0C70FF4-9B4C-46DE-A1CA-2E483E217721}"/>
                </a:ext>
                <a:ext uri="{C183D7F6-B498-43B3-948B-1728B52AA6E4}">
                  <adec:decorative xmlns:adec="http://schemas.microsoft.com/office/drawing/2017/decorative" xmlns="" val="1"/>
                </a:ext>
              </a:extLst>
            </p:cNvPr>
            <p:cNvSpPr txBox="1">
              <a:spLocks noChangeAspect="1"/>
            </p:cNvSpPr>
            <p:nvPr/>
          </p:nvSpPr>
          <p:spPr bwMode="blackWhite">
            <a:xfrm>
              <a:off x="618049"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grpSp>
      <p:grpSp>
        <p:nvGrpSpPr>
          <p:cNvPr id="10" name="Step 2 Instructions" descr="Select your 3D model. Click on the Red End Motion Path Point and drag the point off the slide.">
            <a:extLst>
              <a:ext uri="{FF2B5EF4-FFF2-40B4-BE49-F238E27FC236}">
                <a16:creationId xmlns:a16="http://schemas.microsoft.com/office/drawing/2014/main" id="{DC005A8F-488E-4628-8078-D1AD766B06CC}"/>
              </a:ext>
            </a:extLst>
          </p:cNvPr>
          <p:cNvGrpSpPr/>
          <p:nvPr/>
        </p:nvGrpSpPr>
        <p:grpSpPr>
          <a:xfrm>
            <a:off x="3920284" y="5477459"/>
            <a:ext cx="3594539" cy="769441"/>
            <a:chOff x="742580" y="4357718"/>
            <a:chExt cx="3594539" cy="769441"/>
          </a:xfrm>
        </p:grpSpPr>
        <p:sp>
          <p:nvSpPr>
            <p:cNvPr id="11" name="Content Placeholder 17">
              <a:extLst>
                <a:ext uri="{FF2B5EF4-FFF2-40B4-BE49-F238E27FC236}">
                  <a16:creationId xmlns:a16="http://schemas.microsoft.com/office/drawing/2014/main" id="{E0E01502-7CF1-46E2-A10F-4672D8729A65}"/>
                </a:ext>
                <a:ext uri="{C183D7F6-B498-43B3-948B-1728B52AA6E4}">
                  <adec:decorative xmlns:adec="http://schemas.microsoft.com/office/drawing/2017/decorative" xmlns="" val="1"/>
                </a:ext>
              </a:extLst>
            </p:cNvPr>
            <p:cNvSpPr txBox="1">
              <a:spLocks/>
            </p:cNvSpPr>
            <p:nvPr/>
          </p:nvSpPr>
          <p:spPr>
            <a:xfrm>
              <a:off x="1229144" y="4517975"/>
              <a:ext cx="3107975"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pPr>
              <a:r>
                <a:rPr lang="en-US" sz="1400" dirty="0" smtClean="0">
                  <a:solidFill>
                    <a:schemeClr val="tx1"/>
                  </a:solidFill>
                  <a:latin typeface="Segoe UI Semibold" panose="020B0702040204020203" pitchFamily="34" charset="0"/>
                  <a:cs typeface="Segoe UI Semibold" panose="020B0702040204020203" pitchFamily="34" charset="0"/>
                </a:rPr>
                <a:t>Scanned by the camera, system will jump into next validation</a:t>
              </a:r>
              <a:endParaRPr lang="en-US" sz="1400" dirty="0">
                <a:solidFill>
                  <a:schemeClr val="tx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161831CB-4225-4847-BACE-2E3FA9F5444E}"/>
                </a:ext>
                <a:ext uri="{C183D7F6-B498-43B3-948B-1728B52AA6E4}">
                  <adec:decorative xmlns:adec="http://schemas.microsoft.com/office/drawing/2017/decorative" xmlns="" val="1"/>
                </a:ext>
              </a:extLst>
            </p:cNvPr>
            <p:cNvSpPr txBox="1">
              <a:spLocks noChangeAspect="1"/>
            </p:cNvSpPr>
            <p:nvPr/>
          </p:nvSpPr>
          <p:spPr bwMode="blackWhite">
            <a:xfrm>
              <a:off x="742580"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grpSp>
      <p:grpSp>
        <p:nvGrpSpPr>
          <p:cNvPr id="13" name="Step 3 Instructions" descr="Click on the Animation Pane button. Right-click the Motion Path animation and Select Start with Previous.">
            <a:extLst>
              <a:ext uri="{FF2B5EF4-FFF2-40B4-BE49-F238E27FC236}">
                <a16:creationId xmlns:a16="http://schemas.microsoft.com/office/drawing/2014/main" id="{87085320-0AB3-4DCC-B4C2-88B35406DCC1}"/>
              </a:ext>
            </a:extLst>
          </p:cNvPr>
          <p:cNvGrpSpPr/>
          <p:nvPr/>
        </p:nvGrpSpPr>
        <p:grpSpPr>
          <a:xfrm>
            <a:off x="8053057" y="5397330"/>
            <a:ext cx="3753737" cy="929697"/>
            <a:chOff x="742580" y="4357718"/>
            <a:chExt cx="3753737" cy="929697"/>
          </a:xfrm>
        </p:grpSpPr>
        <p:sp>
          <p:nvSpPr>
            <p:cNvPr id="14" name="Content Placeholder 17">
              <a:extLst>
                <a:ext uri="{FF2B5EF4-FFF2-40B4-BE49-F238E27FC236}">
                  <a16:creationId xmlns:a16="http://schemas.microsoft.com/office/drawing/2014/main" id="{E25AB15A-3F5C-4C81-9BC8-30198107F38B}"/>
                </a:ext>
                <a:ext uri="{C183D7F6-B498-43B3-948B-1728B52AA6E4}">
                  <adec:decorative xmlns:adec="http://schemas.microsoft.com/office/drawing/2017/decorative" xmlns="" val="1"/>
                </a:ext>
              </a:extLst>
            </p:cNvPr>
            <p:cNvSpPr txBox="1">
              <a:spLocks/>
            </p:cNvSpPr>
            <p:nvPr/>
          </p:nvSpPr>
          <p:spPr>
            <a:xfrm>
              <a:off x="1229145" y="4517974"/>
              <a:ext cx="3267172" cy="76944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pPr>
              <a:r>
                <a:rPr lang="en-US" sz="1400" dirty="0" smtClean="0">
                  <a:solidFill>
                    <a:schemeClr val="tx1"/>
                  </a:solidFill>
                  <a:latin typeface="Segoe UI Semibold" panose="020B0702040204020203" pitchFamily="34" charset="0"/>
                  <a:cs typeface="Segoe UI Semibold" panose="020B0702040204020203" pitchFamily="34" charset="0"/>
                </a:rPr>
                <a:t>On a successful completion of verification, it’ll allow admin to access the console</a:t>
              </a:r>
              <a:endParaRPr lang="en-US" sz="1400" dirty="0">
                <a:solidFill>
                  <a:schemeClr val="tx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655E2F6-4284-4E26-BC3B-F8D80BDB0BDE}"/>
                </a:ext>
                <a:ext uri="{C183D7F6-B498-43B3-948B-1728B52AA6E4}">
                  <adec:decorative xmlns:adec="http://schemas.microsoft.com/office/drawing/2017/decorative" xmlns="" val="1"/>
                </a:ext>
              </a:extLst>
            </p:cNvPr>
            <p:cNvSpPr txBox="1">
              <a:spLocks noChangeAspect="1"/>
            </p:cNvSpPr>
            <p:nvPr/>
          </p:nvSpPr>
          <p:spPr bwMode="blackWhite">
            <a:xfrm>
              <a:off x="742580"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3</a:t>
              </a:r>
            </a:p>
          </p:txBody>
        </p:sp>
      </p:grpSp>
      <p:pic>
        <p:nvPicPr>
          <p:cNvPr id="7172" name="Picture 4" descr="Three.js and AR.js -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14" y="2747032"/>
            <a:ext cx="2190606" cy="219060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p:cNvPicPr/>
          <p:nvPr/>
        </p:nvPicPr>
        <p:blipFill rotWithShape="1">
          <a:blip r:embed="rId3">
            <a:extLst>
              <a:ext uri="{28A0092B-C50C-407E-A947-70E740481C1C}">
                <a14:useLocalDpi xmlns:a14="http://schemas.microsoft.com/office/drawing/2010/main" val="0"/>
              </a:ext>
            </a:extLst>
          </a:blip>
          <a:srcRect l="-936" t="-4039" r="-1731" b="-7718"/>
          <a:stretch/>
        </p:blipFill>
        <p:spPr bwMode="auto">
          <a:xfrm>
            <a:off x="3796144" y="2823795"/>
            <a:ext cx="3929073" cy="203708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174" name="Picture 6" descr="sweetalert2 getting it to work"/>
          <p:cNvPicPr>
            <a:picLocks noChangeAspect="1" noChangeArrowheads="1"/>
          </p:cNvPicPr>
          <p:nvPr/>
        </p:nvPicPr>
        <p:blipFill rotWithShape="1">
          <a:blip r:embed="rId4">
            <a:extLst>
              <a:ext uri="{28A0092B-C50C-407E-A947-70E740481C1C}">
                <a14:useLocalDpi xmlns:a14="http://schemas.microsoft.com/office/drawing/2010/main" val="0"/>
              </a:ext>
            </a:extLst>
          </a:blip>
          <a:srcRect l="30643" t="23016" r="29258" b="25709"/>
          <a:stretch/>
        </p:blipFill>
        <p:spPr bwMode="auto">
          <a:xfrm>
            <a:off x="8711496" y="2787889"/>
            <a:ext cx="2436861" cy="207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8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_Want to amaze your students_AAS_v3" id="{CF0B7811-8935-4673-B4B0-86BD20F96759}" vid="{3149A145-8BEC-467B-9355-0D8ED6B0463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D1E4E54-D823-4696-BBE2-5A8AE79AD477}">
  <ds:schemaRefs>
    <ds:schemaRef ds:uri="http://schemas.microsoft.com/sharepoint/v3/contenttype/forms"/>
  </ds:schemaRefs>
</ds:datastoreItem>
</file>

<file path=customXml/itemProps2.xml><?xml version="1.0" encoding="utf-8"?>
<ds:datastoreItem xmlns:ds="http://schemas.openxmlformats.org/officeDocument/2006/customXml" ds:itemID="{429B03E2-46D2-4838-9BBC-FEB331B006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89E9E9-CE08-455B-9B22-675497F5CD5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0</TotalTime>
  <Words>594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Segoe UI</vt:lpstr>
      <vt:lpstr>Segoe UI Black</vt:lpstr>
      <vt:lpstr>Segoe UI Light</vt:lpstr>
      <vt:lpstr>Segoe UI Semibold</vt:lpstr>
      <vt:lpstr>Wingdings</vt:lpstr>
      <vt:lpstr>Amaze Theme</vt:lpstr>
      <vt:lpstr>Enhanced Analytic System for Smart University Assistance</vt:lpstr>
      <vt:lpstr>Overview</vt:lpstr>
      <vt:lpstr>Introduction and Objectives</vt:lpstr>
      <vt:lpstr>System Architecture and Different Components</vt:lpstr>
      <vt:lpstr>Implementation of Classifiers in Comparative Approach</vt:lpstr>
      <vt:lpstr>Data Transfer API Processing- The Backbone Preparation</vt:lpstr>
      <vt:lpstr>System Deploy and Server Establishment</vt:lpstr>
      <vt:lpstr>Web Development and UX Creation</vt:lpstr>
      <vt:lpstr>Marker Based Augmented Reality for Enhanced Security</vt:lpstr>
      <vt:lpstr>Android Application</vt:lpstr>
      <vt:lpstr>Snapshots of Project</vt:lpstr>
      <vt:lpstr>Conclusion and Future Work</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2020-06-05T14:47:24Z</dcterms:created>
  <dcterms:modified xsi:type="dcterms:W3CDTF">2020-06-06T15:47:53Z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