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88" r:id="rId8"/>
    <p:sldId id="289" r:id="rId9"/>
    <p:sldId id="290" r:id="rId10"/>
    <p:sldId id="263" r:id="rId11"/>
    <p:sldId id="261" r:id="rId12"/>
    <p:sldId id="262"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0858"/>
            <a:ext cx="9144000" cy="2387600"/>
          </a:xfrm>
        </p:spPr>
        <p:txBody>
          <a:bodyPr/>
          <a:lstStyle/>
          <a:p>
            <a:r>
              <a:rPr lang="en-IN" altLang="en-US" dirty="0"/>
              <a:t>Codepth Hackathon</a:t>
            </a:r>
            <a:endParaRPr lang="en-IN" altLang="en-US" dirty="0"/>
          </a:p>
        </p:txBody>
      </p:sp>
      <p:sp>
        <p:nvSpPr>
          <p:cNvPr id="3" name="Subtitle 2"/>
          <p:cNvSpPr>
            <a:spLocks noGrp="1"/>
          </p:cNvSpPr>
          <p:nvPr>
            <p:ph type="subTitle" idx="1"/>
          </p:nvPr>
        </p:nvSpPr>
        <p:spPr>
          <a:xfrm>
            <a:off x="1524000" y="3042603"/>
            <a:ext cx="9144000" cy="1655762"/>
          </a:xfrm>
        </p:spPr>
        <p:txBody>
          <a:bodyPr/>
          <a:lstStyle/>
          <a:p>
            <a:r>
              <a:rPr lang="en-IN" altLang="en-US"/>
              <a:t>Data Analysis and ML Modelling</a:t>
            </a:r>
            <a:endParaRPr lang="en-IN" altLang="en-US"/>
          </a:p>
        </p:txBody>
      </p:sp>
      <p:sp>
        <p:nvSpPr>
          <p:cNvPr id="4" name="Text Box 3"/>
          <p:cNvSpPr txBox="1"/>
          <p:nvPr/>
        </p:nvSpPr>
        <p:spPr>
          <a:xfrm>
            <a:off x="8060055" y="4820920"/>
            <a:ext cx="3498850" cy="1198880"/>
          </a:xfrm>
          <a:prstGeom prst="rect">
            <a:avLst/>
          </a:prstGeom>
          <a:noFill/>
        </p:spPr>
        <p:txBody>
          <a:bodyPr wrap="square" rtlCol="0">
            <a:spAutoFit/>
          </a:bodyPr>
          <a:p>
            <a:r>
              <a:rPr lang="en-IN" altLang="en-US"/>
              <a:t>Submitted By-</a:t>
            </a:r>
            <a:endParaRPr lang="en-IN" altLang="en-US"/>
          </a:p>
          <a:p>
            <a:r>
              <a:rPr lang="en-IN" altLang="en-US"/>
              <a:t>Name : Rahul Bordoloi</a:t>
            </a:r>
            <a:endParaRPr lang="en-IN" altLang="en-US"/>
          </a:p>
          <a:p>
            <a:r>
              <a:rPr lang="en-IN" altLang="en-US"/>
              <a:t>Ph No : 9864887529</a:t>
            </a:r>
            <a:endParaRPr lang="en-IN" altLang="en-US"/>
          </a:p>
          <a:p>
            <a:r>
              <a:rPr lang="en-IN" altLang="en-US"/>
              <a:t>Website : https://rahulbordoloi.me</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1. </a:t>
            </a:r>
            <a:r>
              <a:rPr lang="en-US"/>
              <a:t>Analysis for Existing Employees.</a:t>
            </a:r>
            <a:endParaRPr lang="en-US"/>
          </a:p>
        </p:txBody>
      </p:sp>
      <p:sp>
        <p:nvSpPr>
          <p:cNvPr id="3" name="Content Placeholder 2"/>
          <p:cNvSpPr>
            <a:spLocks noGrp="1"/>
          </p:cNvSpPr>
          <p:nvPr>
            <p:ph idx="1"/>
          </p:nvPr>
        </p:nvSpPr>
        <p:spPr/>
        <p:txBody>
          <a:bodyPr/>
          <a:p>
            <a:r>
              <a:rPr lang="en-IN" altLang="en-US"/>
              <a:t>There are </a:t>
            </a:r>
            <a:r>
              <a:rPr lang="en-US"/>
              <a:t>11428 </a:t>
            </a:r>
            <a:r>
              <a:rPr lang="en-IN" altLang="en-US"/>
              <a:t>employees currently working for the company</a:t>
            </a:r>
            <a:endParaRPr lang="en-US"/>
          </a:p>
          <a:p>
            <a:r>
              <a:rPr lang="en-US"/>
              <a:t>There are no null entries in existing employee dataset.</a:t>
            </a:r>
            <a:endParaRPr lang="en-US"/>
          </a:p>
          <a:p>
            <a:r>
              <a:rPr lang="en-IN" altLang="en-US"/>
              <a:t>Also, t</a:t>
            </a:r>
            <a:r>
              <a:rPr lang="en-US"/>
              <a:t>here are No Duplicate Columns</a:t>
            </a:r>
            <a:r>
              <a:rPr lang="en-IN" altLang="en-US"/>
              <a:t>.</a:t>
            </a:r>
            <a:endParaRPr lang="en-IN" altLang="en-US"/>
          </a:p>
          <a:p>
            <a:r>
              <a:rPr lang="en-IN" altLang="en-US"/>
              <a:t>There are No Constant Columns.</a:t>
            </a:r>
            <a:endParaRPr lang="en-IN" altLang="en-US"/>
          </a:p>
          <a:p>
            <a:r>
              <a:rPr lang="en-IN" altLang="en-US"/>
              <a:t>'Work_accident' and 'promotion_last_5years' are Binary Categorical Features.</a:t>
            </a:r>
            <a:endParaRPr lang="en-IN" altLang="en-US"/>
          </a:p>
          <a:p>
            <a:r>
              <a:rPr lang="en-IN" altLang="en-US"/>
              <a:t>There are a total of 10 Departments under the Company.</a:t>
            </a:r>
            <a:endParaRPr lang="en-IN" altLang="en-US"/>
          </a:p>
          <a:p>
            <a:r>
              <a:rPr lang="en-IN" altLang="en-US"/>
              <a:t>There are only 3 Categories for Salaries that are to be paid to 10 Departments.</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0220"/>
            <a:ext cx="10515600" cy="5687060"/>
          </a:xfrm>
        </p:spPr>
        <p:txBody>
          <a:bodyPr/>
          <a:p>
            <a:r>
              <a:rPr lang="en-US"/>
              <a:t>The Three categories of Salaries are - 'low' 'medium' 'high'.</a:t>
            </a:r>
            <a:endParaRPr lang="en-US"/>
          </a:p>
          <a:p>
            <a:r>
              <a:rPr lang="en-US"/>
              <a:t>The Employees have worked for different number of years with the years being [ 3  2  4  6  5  8 10  7] respectively.</a:t>
            </a:r>
            <a:endParaRPr lang="en-US"/>
          </a:p>
          <a:p>
            <a:r>
              <a:rPr lang="en-US"/>
              <a:t>The Employees have usually worked on different projects with the numbers being [4 2 5 3 6] respectively.</a:t>
            </a:r>
            <a:endParaRPr lang="en-US"/>
          </a:p>
          <a:p>
            <a:r>
              <a:rPr lang="en-US"/>
              <a:t>The Feature 'promotion_last_5years' is highly imbalanced.</a:t>
            </a:r>
            <a:endParaRPr lang="en-US"/>
          </a:p>
          <a:p>
            <a:r>
              <a:rPr lang="en-US"/>
              <a:t>% of People Having 'Low' Salary :  45.01225061253062 %</a:t>
            </a:r>
            <a:endParaRPr lang="en-US"/>
          </a:p>
          <a:p>
            <a:r>
              <a:rPr lang="en-US"/>
              <a:t>% of People Having 'Medium' Salary :  44.88099404970248 %</a:t>
            </a:r>
            <a:endParaRPr lang="en-US"/>
          </a:p>
          <a:p>
            <a:r>
              <a:rPr lang="en-US"/>
              <a:t>% of People Having 'High' Salary :  10.106755337766888 %</a:t>
            </a:r>
            <a:endParaRPr lang="en-US"/>
          </a:p>
          <a:p>
            <a:r>
              <a:rPr lang="en-US"/>
              <a:t>There are less Highly Paid Employees as compared to Low and Medium wage slab employees.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55725"/>
            <a:ext cx="10515600" cy="5708650"/>
          </a:xfrm>
        </p:spPr>
        <p:txBody>
          <a:bodyPr>
            <a:normAutofit lnSpcReduction="20000"/>
          </a:bodyPr>
          <a:p>
            <a:r>
              <a:rPr lang="en-US"/>
              <a:t>No of Employees in the Department of  sales  are :  3126</a:t>
            </a:r>
            <a:endParaRPr lang="en-US"/>
          </a:p>
          <a:p>
            <a:r>
              <a:rPr lang="en-US"/>
              <a:t>No of Employees in the Department of  accounting  are :  563</a:t>
            </a:r>
            <a:endParaRPr lang="en-US"/>
          </a:p>
          <a:p>
            <a:r>
              <a:rPr lang="en-US"/>
              <a:t>No of Employees in the Department of  hr  are :  524</a:t>
            </a:r>
            <a:endParaRPr lang="en-US"/>
          </a:p>
          <a:p>
            <a:r>
              <a:rPr lang="en-US"/>
              <a:t>No of Employees in the Department of  technical  are :  2023</a:t>
            </a:r>
            <a:endParaRPr lang="en-US"/>
          </a:p>
          <a:p>
            <a:r>
              <a:rPr lang="en-US"/>
              <a:t>No of Employees in the Department of  support  are :  1674</a:t>
            </a:r>
            <a:endParaRPr lang="en-US"/>
          </a:p>
          <a:p>
            <a:r>
              <a:rPr lang="en-US"/>
              <a:t>No of Employees in the Department of  management  are :  539</a:t>
            </a:r>
            <a:endParaRPr lang="en-US"/>
          </a:p>
          <a:p>
            <a:r>
              <a:rPr lang="en-US"/>
              <a:t>No of Employees in the Department of  IT  are :  954</a:t>
            </a:r>
            <a:endParaRPr lang="en-US"/>
          </a:p>
          <a:p>
            <a:r>
              <a:rPr lang="en-US"/>
              <a:t>No of Employees in the Department of  product_mng  are :  704</a:t>
            </a:r>
            <a:endParaRPr lang="en-US"/>
          </a:p>
          <a:p>
            <a:r>
              <a:rPr lang="en-US"/>
              <a:t>No of Employees in the Department of  RandD  are :  666</a:t>
            </a:r>
            <a:endParaRPr lang="en-US"/>
          </a:p>
          <a:p>
            <a:r>
              <a:rPr lang="en-US"/>
              <a:t>No of Employees in the Department of  marketing  are :  655</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62355" y="1805305"/>
            <a:ext cx="10515600" cy="5739765"/>
          </a:xfrm>
        </p:spPr>
        <p:txBody>
          <a:bodyPr/>
          <a:p>
            <a:r>
              <a:rPr lang="en-US">
                <a:sym typeface="+mn-ea"/>
              </a:rPr>
              <a:t>Out of all the Departments, Sales has the most number of Employees being 3126 and the Least Number of Employees are in the Department of HR being 524 respectively. </a:t>
            </a:r>
            <a:endParaRPr lang="en-US"/>
          </a:p>
          <a:p>
            <a:r>
              <a:rPr lang="en-US"/>
              <a:t>RandD is the Highest Paid Department followed by Support.</a:t>
            </a:r>
            <a:endParaRPr lang="en-US"/>
          </a:p>
          <a:p>
            <a:r>
              <a:rPr lang="en-US"/>
              <a:t>Management is the Least Paid Department.</a:t>
            </a:r>
            <a:endParaRPr lang="en-US"/>
          </a:p>
          <a:p>
            <a:r>
              <a:rPr lang="en-US"/>
              <a:t>Salary Amount has no impact on Promotion.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2. </a:t>
            </a:r>
            <a:r>
              <a:rPr lang="en-US"/>
              <a:t>Analysis for Employees </a:t>
            </a:r>
            <a:r>
              <a:rPr lang="en-IN" altLang="en-US"/>
              <a:t>who Left</a:t>
            </a:r>
            <a:r>
              <a:rPr lang="en-US"/>
              <a:t>.</a:t>
            </a:r>
            <a:endParaRPr lang="en-US"/>
          </a:p>
        </p:txBody>
      </p:sp>
      <p:sp>
        <p:nvSpPr>
          <p:cNvPr id="3" name="Content Placeholder 2"/>
          <p:cNvSpPr>
            <a:spLocks noGrp="1"/>
          </p:cNvSpPr>
          <p:nvPr>
            <p:ph idx="1"/>
          </p:nvPr>
        </p:nvSpPr>
        <p:spPr>
          <a:xfrm>
            <a:off x="1158875" y="2081530"/>
            <a:ext cx="10515600" cy="4351338"/>
          </a:xfrm>
        </p:spPr>
        <p:txBody>
          <a:bodyPr/>
          <a:p>
            <a:r>
              <a:rPr lang="en-IN" altLang="en-US"/>
              <a:t>There are </a:t>
            </a:r>
            <a:r>
              <a:rPr lang="en-US">
                <a:sym typeface="+mn-ea"/>
              </a:rPr>
              <a:t>3571</a:t>
            </a:r>
            <a:r>
              <a:rPr lang="en-US"/>
              <a:t> </a:t>
            </a:r>
            <a:r>
              <a:rPr lang="en-IN" altLang="en-US"/>
              <a:t>employees who left the company</a:t>
            </a:r>
            <a:endParaRPr lang="en-US"/>
          </a:p>
          <a:p>
            <a:r>
              <a:rPr lang="en-US"/>
              <a:t>There are no null entries in existing employee dataset.</a:t>
            </a:r>
            <a:endParaRPr lang="en-US"/>
          </a:p>
          <a:p>
            <a:r>
              <a:rPr lang="en-IN" altLang="en-US"/>
              <a:t>Also, t</a:t>
            </a:r>
            <a:r>
              <a:rPr lang="en-US"/>
              <a:t>here are No Duplicate Columns</a:t>
            </a:r>
            <a:r>
              <a:rPr lang="en-IN" altLang="en-US"/>
              <a:t>.</a:t>
            </a:r>
            <a:endParaRPr lang="en-IN" altLang="en-US"/>
          </a:p>
          <a:p>
            <a:r>
              <a:rPr lang="en-IN" altLang="en-US"/>
              <a:t>There are No Constant Columns.</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normAutofit lnSpcReduction="10000"/>
          </a:bodyPr>
          <a:p>
            <a:r>
              <a:rPr lang="en-US"/>
              <a:t>The Employees have worked for different number of years with the years being [3 6 4 5 2] respectively. </a:t>
            </a:r>
            <a:endParaRPr lang="en-US"/>
          </a:p>
          <a:p>
            <a:pPr marL="0" indent="0">
              <a:buNone/>
            </a:pPr>
            <a:r>
              <a:rPr lang="en-US"/>
              <a:t>On a Comparative Note :</a:t>
            </a:r>
            <a:endParaRPr lang="en-US"/>
          </a:p>
          <a:p>
            <a:r>
              <a:rPr lang="en-US"/>
              <a:t>Employees who have left the job tend to spend more time working as compared to the existing Employees.</a:t>
            </a:r>
            <a:endParaRPr lang="en-US"/>
          </a:p>
          <a:p>
            <a:r>
              <a:rPr lang="en-US"/>
              <a:t>The Maximum time spent by an Employee individually is more in case of existing than the ones who left.</a:t>
            </a:r>
            <a:endParaRPr lang="en-US"/>
          </a:p>
          <a:p>
            <a:r>
              <a:rPr lang="en-US"/>
              <a:t>The Employees have usually worked on different projects with the numbers being [2 5 7 6 4 3] respectively. </a:t>
            </a:r>
            <a:endParaRPr lang="en-US"/>
          </a:p>
          <a:p>
            <a:r>
              <a:rPr lang="en-US"/>
              <a:t>On a Comparative Note : </a:t>
            </a:r>
            <a:endParaRPr lang="en-US"/>
          </a:p>
          <a:p>
            <a:r>
              <a:rPr lang="en-US"/>
              <a:t>Employees who have left the job tend to have less number of projects as compared to the existing Employees.</a:t>
            </a:r>
            <a:endParaRPr lang="en-US"/>
          </a:p>
          <a:p>
            <a:r>
              <a:rPr lang="en-US"/>
              <a:t>The Maximum number of project performed by an Employee individually is more in case of left than the one who are existing.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12215" y="1275080"/>
            <a:ext cx="10686415" cy="5676265"/>
          </a:xfrm>
        </p:spPr>
        <p:txBody>
          <a:bodyPr/>
          <a:p>
            <a:r>
              <a:rPr lang="en-US"/>
              <a:t>The Feature 'promotion_last_5years' is highly imbalanced Feature and a Quasi-Constant Feature.</a:t>
            </a:r>
            <a:endParaRPr lang="en-US"/>
          </a:p>
          <a:p>
            <a:r>
              <a:rPr lang="en-US"/>
              <a:t>% of People who had 'Low' Salary :  60.82329879585551 %</a:t>
            </a:r>
            <a:endParaRPr lang="en-US"/>
          </a:p>
          <a:p>
            <a:r>
              <a:rPr lang="en-US"/>
              <a:t>% of People who had 'Medium' Salary :  36.88042565107813 %</a:t>
            </a:r>
            <a:endParaRPr lang="en-US"/>
          </a:p>
          <a:p>
            <a:r>
              <a:rPr lang="en-US"/>
              <a:t>% of People who had 'High' Salary :  2.2962755530663683 %</a:t>
            </a:r>
            <a:endParaRPr lang="en-US"/>
          </a:p>
          <a:p>
            <a:r>
              <a:rPr lang="en-US"/>
              <a:t>The % of people leaving the company were the ones with low salaries.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2605"/>
            <a:ext cx="10515600" cy="5654675"/>
          </a:xfrm>
        </p:spPr>
        <p:txBody>
          <a:bodyPr/>
          <a:p>
            <a:r>
              <a:rPr lang="en-US"/>
              <a:t>No of Employees were in the Department of  sales  are :  1014</a:t>
            </a:r>
            <a:endParaRPr lang="en-US"/>
          </a:p>
          <a:p>
            <a:r>
              <a:rPr lang="en-US"/>
              <a:t>No of Employees were in the Department of  accounting  are :  204</a:t>
            </a:r>
            <a:endParaRPr lang="en-US"/>
          </a:p>
          <a:p>
            <a:r>
              <a:rPr lang="en-US"/>
              <a:t>No of Employees were in the Department of  hr  are :  215</a:t>
            </a:r>
            <a:endParaRPr lang="en-US"/>
          </a:p>
          <a:p>
            <a:r>
              <a:rPr lang="en-US"/>
              <a:t>No of Employees were in the Department of  technical  are :  697</a:t>
            </a:r>
            <a:endParaRPr lang="en-US"/>
          </a:p>
          <a:p>
            <a:r>
              <a:rPr lang="en-US"/>
              <a:t>No of Employees were in the Department of  support  are :  555</a:t>
            </a:r>
            <a:endParaRPr lang="en-US"/>
          </a:p>
          <a:p>
            <a:r>
              <a:rPr lang="en-US"/>
              <a:t>No of Employees were in the Department of  management  are :  91</a:t>
            </a:r>
            <a:endParaRPr lang="en-US"/>
          </a:p>
          <a:p>
            <a:r>
              <a:rPr lang="en-US"/>
              <a:t>No of Employees were in the Department of  IT  are :  273</a:t>
            </a:r>
            <a:endParaRPr lang="en-US"/>
          </a:p>
          <a:p>
            <a:r>
              <a:rPr lang="en-US"/>
              <a:t>No of Employees were in the Department of  product_mng  are :  198</a:t>
            </a:r>
            <a:endParaRPr lang="en-US"/>
          </a:p>
          <a:p>
            <a:r>
              <a:rPr lang="en-US"/>
              <a:t>No of Employees were in the Department of  marketing  are :  203</a:t>
            </a:r>
            <a:endParaRPr lang="en-US"/>
          </a:p>
          <a:p>
            <a:r>
              <a:rPr lang="en-US"/>
              <a:t>No of Employees were in the Department of  RandD  are :  121</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06500"/>
            <a:ext cx="10515600" cy="5654675"/>
          </a:xfrm>
        </p:spPr>
        <p:txBody>
          <a:bodyPr/>
          <a:p>
            <a:r>
              <a:rPr lang="en-US"/>
              <a:t>Out of all the Departments, Maximum People left the company from the Department of Sales being 1014 followed by Technical.</a:t>
            </a:r>
            <a:endParaRPr lang="en-US"/>
          </a:p>
          <a:p>
            <a:r>
              <a:rPr lang="en-US"/>
              <a:t>Department of Management has the least number of attrition being 91 followed by RandD</a:t>
            </a:r>
            <a:r>
              <a:rPr lang="en-IN" altLang="en-US"/>
              <a:t>.</a:t>
            </a:r>
            <a:endParaRPr lang="en-IN" altLang="en-US"/>
          </a:p>
          <a:p>
            <a:r>
              <a:rPr lang="en-IN" altLang="en-US"/>
              <a:t>Out of all the Departments, Maximum People left the company from the Department of Sales being 1014 followed by Technical.</a:t>
            </a:r>
            <a:endParaRPr lang="en-IN" altLang="en-US"/>
          </a:p>
          <a:p>
            <a:r>
              <a:rPr lang="en-IN" altLang="en-US"/>
              <a:t>Department of Management has the least number of attrition being 91 followed by RandD.</a:t>
            </a:r>
            <a:endParaRPr lang="en-IN" altLang="en-US"/>
          </a:p>
          <a:p>
            <a:pPr marL="0" indent="0">
              <a:buNone/>
            </a:pP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3. Analysis on the merged Dataset</a:t>
            </a:r>
            <a:endParaRPr lang="en-IN" altLang="en-US"/>
          </a:p>
        </p:txBody>
      </p:sp>
      <p:sp>
        <p:nvSpPr>
          <p:cNvPr id="3" name="Content Placeholder 2"/>
          <p:cNvSpPr>
            <a:spLocks noGrp="1"/>
          </p:cNvSpPr>
          <p:nvPr>
            <p:ph idx="1"/>
          </p:nvPr>
        </p:nvSpPr>
        <p:spPr>
          <a:xfrm>
            <a:off x="934720" y="2413000"/>
            <a:ext cx="10515600" cy="4351338"/>
          </a:xfrm>
        </p:spPr>
        <p:txBody>
          <a:bodyPr/>
          <a:p>
            <a:r>
              <a:rPr lang="en-US"/>
              <a:t>% of 'Low' Salaried Employees that Left :  29.68835429196282 %</a:t>
            </a:r>
            <a:endParaRPr lang="en-US"/>
          </a:p>
          <a:p>
            <a:r>
              <a:rPr lang="en-US"/>
              <a:t>% of 'Medium' Salaried Employees that Left :  20.431275209432208 %</a:t>
            </a:r>
            <a:endParaRPr lang="en-US"/>
          </a:p>
          <a:p>
            <a:r>
              <a:rPr lang="en-US"/>
              <a:t>% of 'High' Salaried Employees that Left :  6.628940986257073 %</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endParaRPr lang="en-US"/>
          </a:p>
          <a:p>
            <a:r>
              <a:rPr lang="en-US"/>
              <a:t>To Perform Data Analysis on the given dataset and form an insightful report on it.</a:t>
            </a:r>
            <a:endParaRPr lang="en-US"/>
          </a:p>
          <a:p>
            <a:r>
              <a:rPr lang="en-US"/>
              <a:t>To Devise a ML Algorithm which will help to predict the employees of company who would be leaving and control it acccordingly.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86105"/>
            <a:ext cx="10515600" cy="5591175"/>
          </a:xfrm>
        </p:spPr>
        <p:txBody>
          <a:bodyPr/>
          <a:p>
            <a:r>
              <a:rPr lang="en-US"/>
              <a:t>% of  sales  Employees that Left :  24.492753623188406 %</a:t>
            </a:r>
            <a:endParaRPr lang="en-US"/>
          </a:p>
          <a:p>
            <a:r>
              <a:rPr lang="en-US"/>
              <a:t>% of  accounting  Employees that Left :  26.597131681877446 %</a:t>
            </a:r>
            <a:endParaRPr lang="en-US"/>
          </a:p>
          <a:p>
            <a:r>
              <a:rPr lang="en-US"/>
              <a:t>% of  hr  Employees that Left :  29.093369418132614 %</a:t>
            </a:r>
            <a:endParaRPr lang="en-US"/>
          </a:p>
          <a:p>
            <a:r>
              <a:rPr lang="en-US"/>
              <a:t>% of  technical  Employees that Left :  25.624999999999996 %</a:t>
            </a:r>
            <a:endParaRPr lang="en-US"/>
          </a:p>
          <a:p>
            <a:r>
              <a:rPr lang="en-US"/>
              <a:t>% of  support  Employees that Left :  24.89905787348587 %</a:t>
            </a:r>
            <a:endParaRPr lang="en-US"/>
          </a:p>
          <a:p>
            <a:r>
              <a:rPr lang="en-US"/>
              <a:t>% of  management  Employees that Left :  14.444444444444443 %</a:t>
            </a:r>
            <a:endParaRPr lang="en-US"/>
          </a:p>
          <a:p>
            <a:r>
              <a:rPr lang="en-US"/>
              <a:t>% of  IT  Employees that Left :  22.249388753056234 %</a:t>
            </a:r>
            <a:endParaRPr lang="en-US"/>
          </a:p>
          <a:p>
            <a:r>
              <a:rPr lang="en-US"/>
              <a:t>% of  product_mng  Employees that Left :  21.951219512195124 %</a:t>
            </a:r>
            <a:endParaRPr lang="en-US"/>
          </a:p>
          <a:p>
            <a:r>
              <a:rPr lang="en-US"/>
              <a:t>% of  RandD  Employees that Left :  25.794155019059723 %</a:t>
            </a:r>
            <a:endParaRPr lang="en-US"/>
          </a:p>
          <a:p>
            <a:r>
              <a:rPr lang="en-US"/>
              <a:t>% of  marketing  Employees that Left :  14.102564102564102 %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86105"/>
            <a:ext cx="10515600" cy="5591175"/>
          </a:xfrm>
        </p:spPr>
        <p:txBody>
          <a:bodyPr/>
          <a:p>
            <a:r>
              <a:rPr lang="en-US"/>
              <a:t>Through % of employees leaving the company from their respective departments are almost same, but % is highest in case of HR which is 29% and lowest in the case of Marketing ie 14%.</a:t>
            </a:r>
            <a:endParaRPr lang="en-US"/>
          </a:p>
          <a:p>
            <a:r>
              <a:rPr lang="en-US"/>
              <a:t>There is no such trend of Attrition in case of Work Accidents.</a:t>
            </a:r>
            <a:endParaRPr lang="en-US"/>
          </a:p>
          <a:p>
            <a:r>
              <a:rPr lang="en-US"/>
              <a:t>People who have spent less time with the company tends to leave it earlier as compared to the ones who are here for a longer period of time.</a:t>
            </a:r>
            <a:endParaRPr lang="en-US"/>
          </a:p>
          <a:p>
            <a:r>
              <a:rPr lang="en-US"/>
              <a:t>There's no such specific pattern as such, but the employees working highly overtime tend to leave the company.</a:t>
            </a:r>
            <a:endParaRPr lang="en-US"/>
          </a:p>
          <a:p>
            <a:r>
              <a:rPr lang="en-US"/>
              <a:t>Same is the case for Satifaction Level, employees less satified with their job end to leave their job earlier.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download"/>
          <p:cNvPicPr>
            <a:picLocks noChangeAspect="1"/>
          </p:cNvPicPr>
          <p:nvPr/>
        </p:nvPicPr>
        <p:blipFill>
          <a:blip r:embed="rId1"/>
          <a:stretch>
            <a:fillRect/>
          </a:stretch>
        </p:blipFill>
        <p:spPr>
          <a:xfrm>
            <a:off x="596900" y="446405"/>
            <a:ext cx="4055745" cy="3900805"/>
          </a:xfrm>
          <a:prstGeom prst="rect">
            <a:avLst/>
          </a:prstGeom>
        </p:spPr>
      </p:pic>
      <p:pic>
        <p:nvPicPr>
          <p:cNvPr id="7" name="Picture 6" descr="download (1)"/>
          <p:cNvPicPr>
            <a:picLocks noChangeAspect="1"/>
          </p:cNvPicPr>
          <p:nvPr/>
        </p:nvPicPr>
        <p:blipFill>
          <a:blip r:embed="rId2"/>
          <a:stretch>
            <a:fillRect/>
          </a:stretch>
        </p:blipFill>
        <p:spPr>
          <a:xfrm>
            <a:off x="6309360" y="365125"/>
            <a:ext cx="4591050" cy="3894455"/>
          </a:xfrm>
          <a:prstGeom prst="rect">
            <a:avLst/>
          </a:prstGeom>
        </p:spPr>
      </p:pic>
      <p:sp>
        <p:nvSpPr>
          <p:cNvPr id="10" name="Text Box 9"/>
          <p:cNvSpPr txBox="1"/>
          <p:nvPr/>
        </p:nvSpPr>
        <p:spPr>
          <a:xfrm>
            <a:off x="3463290" y="5062220"/>
            <a:ext cx="5605780" cy="368300"/>
          </a:xfrm>
          <a:prstGeom prst="rect">
            <a:avLst/>
          </a:prstGeom>
          <a:noFill/>
        </p:spPr>
        <p:txBody>
          <a:bodyPr wrap="square" rtlCol="0">
            <a:spAutoFit/>
          </a:bodyPr>
          <a:p>
            <a:r>
              <a:rPr lang="en-US"/>
              <a:t>So, Salary is definitely a major factor in attrition.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2)"/>
          <p:cNvPicPr>
            <a:picLocks noChangeAspect="1"/>
          </p:cNvPicPr>
          <p:nvPr/>
        </p:nvPicPr>
        <p:blipFill>
          <a:blip r:embed="rId1"/>
          <a:stretch>
            <a:fillRect/>
          </a:stretch>
        </p:blipFill>
        <p:spPr>
          <a:xfrm>
            <a:off x="1195070" y="110490"/>
            <a:ext cx="9241790" cy="2636520"/>
          </a:xfrm>
          <a:prstGeom prst="rect">
            <a:avLst/>
          </a:prstGeom>
        </p:spPr>
      </p:pic>
      <p:pic>
        <p:nvPicPr>
          <p:cNvPr id="5" name="Picture 4" descr="download (3)"/>
          <p:cNvPicPr>
            <a:picLocks noChangeAspect="1"/>
          </p:cNvPicPr>
          <p:nvPr/>
        </p:nvPicPr>
        <p:blipFill>
          <a:blip r:embed="rId2"/>
          <a:stretch>
            <a:fillRect/>
          </a:stretch>
        </p:blipFill>
        <p:spPr>
          <a:xfrm>
            <a:off x="932180" y="3218180"/>
            <a:ext cx="9880600" cy="34753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4)"/>
          <p:cNvPicPr>
            <a:picLocks noChangeAspect="1"/>
          </p:cNvPicPr>
          <p:nvPr/>
        </p:nvPicPr>
        <p:blipFill>
          <a:blip r:embed="rId1"/>
          <a:stretch>
            <a:fillRect/>
          </a:stretch>
        </p:blipFill>
        <p:spPr>
          <a:xfrm>
            <a:off x="441960" y="466725"/>
            <a:ext cx="5049520" cy="2850515"/>
          </a:xfrm>
          <a:prstGeom prst="rect">
            <a:avLst/>
          </a:prstGeom>
        </p:spPr>
      </p:pic>
      <p:pic>
        <p:nvPicPr>
          <p:cNvPr id="5" name="Picture 4" descr="download (5)"/>
          <p:cNvPicPr>
            <a:picLocks noChangeAspect="1"/>
          </p:cNvPicPr>
          <p:nvPr/>
        </p:nvPicPr>
        <p:blipFill>
          <a:blip r:embed="rId2"/>
          <a:stretch>
            <a:fillRect/>
          </a:stretch>
        </p:blipFill>
        <p:spPr>
          <a:xfrm>
            <a:off x="6047740" y="466725"/>
            <a:ext cx="5785485" cy="2750185"/>
          </a:xfrm>
          <a:prstGeom prst="rect">
            <a:avLst/>
          </a:prstGeom>
        </p:spPr>
      </p:pic>
      <p:sp>
        <p:nvSpPr>
          <p:cNvPr id="6" name="Text Box 5"/>
          <p:cNvSpPr txBox="1"/>
          <p:nvPr/>
        </p:nvSpPr>
        <p:spPr>
          <a:xfrm>
            <a:off x="813435" y="3993515"/>
            <a:ext cx="10357485" cy="1753235"/>
          </a:xfrm>
          <a:prstGeom prst="rect">
            <a:avLst/>
          </a:prstGeom>
          <a:noFill/>
        </p:spPr>
        <p:txBody>
          <a:bodyPr wrap="square" rtlCol="0">
            <a:spAutoFit/>
          </a:bodyPr>
          <a:p>
            <a:pPr marL="285750" indent="-285750">
              <a:buFont typeface="Arial" panose="020B0604020202020204" pitchFamily="34" charset="0"/>
              <a:buChar char="•"/>
            </a:pPr>
            <a:r>
              <a:rPr lang="en-US"/>
              <a:t>There is no such trend of Attrition in case of Work Accidents.</a:t>
            </a:r>
            <a:endParaRPr lang="en-US"/>
          </a:p>
          <a:p>
            <a:pPr marL="285750" indent="-285750">
              <a:buFont typeface="Arial" panose="020B0604020202020204" pitchFamily="34" charset="0"/>
              <a:buChar char="•"/>
            </a:pPr>
            <a:r>
              <a:rPr lang="en-US"/>
              <a:t>People who have spent less time with the company tends to leave it earlier as compared to the ones who are here for a longer period of time.</a:t>
            </a:r>
            <a:endParaRPr lang="en-US"/>
          </a:p>
          <a:p>
            <a:pPr marL="285750" indent="-285750">
              <a:buFont typeface="Arial" panose="020B0604020202020204" pitchFamily="34" charset="0"/>
              <a:buChar char="•"/>
            </a:pPr>
            <a:r>
              <a:rPr lang="en-US"/>
              <a:t>There's no such specific pattern as such, but the employees working highly overtime tend to leave the company.</a:t>
            </a:r>
            <a:endParaRPr lang="en-US"/>
          </a:p>
          <a:p>
            <a:pPr marL="285750" indent="-285750">
              <a:buFont typeface="Arial" panose="020B0604020202020204" pitchFamily="34" charset="0"/>
              <a:buChar char="•"/>
            </a:pPr>
            <a:r>
              <a:rPr lang="en-US"/>
              <a:t>Same is the case for Satifaction Level, employees less satified with their job end to leave their job earlier.</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Building the Predictive Model</a:t>
            </a:r>
            <a:endParaRPr lang="en-IN" altLang="en-US"/>
          </a:p>
        </p:txBody>
      </p:sp>
      <p:sp>
        <p:nvSpPr>
          <p:cNvPr id="3" name="Content Placeholder 2"/>
          <p:cNvSpPr>
            <a:spLocks noGrp="1"/>
          </p:cNvSpPr>
          <p:nvPr>
            <p:ph idx="1"/>
          </p:nvPr>
        </p:nvSpPr>
        <p:spPr/>
        <p:txBody>
          <a:bodyPr/>
          <a:p>
            <a:r>
              <a:rPr lang="en-IN" altLang="en-US"/>
              <a:t>Dropping off 'Emp ID' as it is a redundant feature.</a:t>
            </a:r>
            <a:endParaRPr lang="en-IN" altLang="en-US"/>
          </a:p>
          <a:p>
            <a:r>
              <a:rPr lang="en-IN" altLang="en-US"/>
              <a:t>The categorical features are not exhibiting much bias-ness, applying K-Fold Target Encoding to map wrt the dependent feature would be a good option.</a:t>
            </a:r>
            <a:endParaRPr lang="en-IN" altLang="en-US"/>
          </a:p>
          <a:p>
            <a:r>
              <a:rPr lang="en-IN" altLang="en-US"/>
              <a:t>Some Features seems to be a lightly right skewed.</a:t>
            </a:r>
            <a:endParaRPr lang="en-IN" altLang="en-US"/>
          </a:p>
          <a:p>
            <a:r>
              <a:rPr lang="en-IN" altLang="en-US"/>
              <a:t>The Highly Skewed Feature is 'promotion_last_5years' followed by 'Work_accident' and 'time_spend_company'.</a:t>
            </a:r>
            <a:endParaRPr lang="en-IN" altLang="en-US"/>
          </a:p>
          <a:p>
            <a:r>
              <a:rPr lang="en-IN" altLang="en-US"/>
              <a:t>Data here excludes the categorical columns.</a:t>
            </a:r>
            <a:endParaRPr lang="en-IN" altLang="en-US"/>
          </a:p>
          <a:p>
            <a:r>
              <a:rPr lang="en-IN" altLang="en-US"/>
              <a:t>Skewness for dependent feature isn't to be considered.</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8950"/>
            <a:ext cx="10515600" cy="5688330"/>
          </a:xfrm>
        </p:spPr>
        <p:txBody>
          <a:bodyPr/>
          <a:p>
            <a:pPr marL="0" indent="0">
              <a:buNone/>
            </a:pPr>
            <a:r>
              <a:rPr lang="en-IN" altLang="en-US"/>
              <a:t>During Data Preprocessing -</a:t>
            </a:r>
            <a:endParaRPr lang="en-IN" altLang="en-US"/>
          </a:p>
          <a:p>
            <a:r>
              <a:rPr lang="en-IN" altLang="en-US"/>
              <a:t>'salary' feature was been manually assigned weights and encoded.</a:t>
            </a:r>
            <a:endParaRPr lang="en-IN" altLang="en-US"/>
          </a:p>
          <a:p>
            <a:r>
              <a:rPr lang="en-IN" altLang="en-US"/>
              <a:t>'dept' feature has been encoded using k-fold target encoding mapping it wrt the dependent variable.</a:t>
            </a:r>
            <a:endParaRPr lang="en-IN" altLang="en-US"/>
          </a:p>
          <a:p>
            <a:r>
              <a:rPr lang="en-IN" altLang="en-US"/>
              <a:t>Checking out the correlation amongst the features.</a:t>
            </a:r>
            <a:endParaRPr lang="en-IN" altLang="en-US"/>
          </a:p>
          <a:p>
            <a:r>
              <a:rPr lang="en-IN" altLang="en-US"/>
              <a:t>Splitting the dataframe into x and y i.e independent variable vector and dependent variable vector.</a:t>
            </a:r>
            <a:endParaRPr lang="en-IN" altLang="en-US"/>
          </a:p>
          <a:p>
            <a:r>
              <a:rPr lang="en-IN" altLang="en-US"/>
              <a:t>Checking for skewness and mending it accordingly. Boxcox will be the best transformation for 'time_spend_company'</a:t>
            </a:r>
            <a:endParaRPr lang="en-IN" altLang="en-US"/>
          </a:p>
          <a:p>
            <a:r>
              <a:rPr lang="en-IN" altLang="en-US"/>
              <a:t>Although, 'Work_accident' 'promotion_last_5years' are highly skewed, but we cannot run transformations on them as they're categorical features. as log and sqrt cannot handle '0'</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1340"/>
            <a:ext cx="10515600" cy="5615940"/>
          </a:xfrm>
        </p:spPr>
        <p:txBody>
          <a:bodyPr>
            <a:normAutofit lnSpcReduction="10000"/>
          </a:bodyPr>
          <a:p>
            <a:r>
              <a:rPr lang="en-IN" altLang="en-US"/>
              <a:t>Check for Quasi-Constant Columns.</a:t>
            </a:r>
            <a:endParaRPr lang="en-IN" altLang="en-US"/>
          </a:p>
          <a:p>
            <a:r>
              <a:rPr lang="en-IN" altLang="en-US"/>
              <a:t>Standard Scaling all the features to come under a common range.</a:t>
            </a:r>
            <a:endParaRPr lang="en-IN" altLang="en-US"/>
          </a:p>
          <a:p>
            <a:r>
              <a:rPr lang="en-IN" altLang="en-US"/>
              <a:t>The Data is Imbalanced. So, we must use ensemble learning methods and cross validation to avoid overfitting.</a:t>
            </a:r>
            <a:endParaRPr lang="en-IN" altLang="en-US"/>
          </a:p>
          <a:p>
            <a:pPr marL="0" indent="0">
              <a:buNone/>
            </a:pPr>
            <a:r>
              <a:rPr lang="en-IN" altLang="en-US"/>
              <a:t>Now, we split the following dataframes into train and test sets.</a:t>
            </a:r>
            <a:endParaRPr lang="en-IN" altLang="en-US"/>
          </a:p>
          <a:p>
            <a:r>
              <a:rPr lang="en-IN" altLang="en-US"/>
              <a:t>For Model Testing, We Deploy 12 different type of ML Model and take out the model having the best performance.</a:t>
            </a:r>
            <a:endParaRPr lang="en-IN" altLang="en-US"/>
          </a:p>
          <a:p>
            <a:r>
              <a:rPr lang="en-IN" altLang="en-US"/>
              <a:t>The Accuracy Metrics being used in Model Testing are -</a:t>
            </a:r>
            <a:endParaRPr lang="en-IN" altLang="en-US"/>
          </a:p>
          <a:p>
            <a:pPr marL="514350" indent="-514350">
              <a:buAutoNum type="arabicPeriod"/>
            </a:pPr>
            <a:r>
              <a:rPr lang="en-IN" altLang="en-US"/>
              <a:t>Classification Report</a:t>
            </a:r>
            <a:endParaRPr lang="en-IN" altLang="en-US"/>
          </a:p>
          <a:p>
            <a:pPr marL="514350" indent="-514350">
              <a:buAutoNum type="arabicPeriod"/>
            </a:pPr>
            <a:r>
              <a:rPr lang="en-IN" altLang="en-US"/>
              <a:t>K-Fold Cross Validation Score</a:t>
            </a:r>
            <a:endParaRPr lang="en-IN" altLang="en-US"/>
          </a:p>
          <a:p>
            <a:pPr marL="514350" indent="-514350">
              <a:buAutoNum type="arabicPeriod"/>
            </a:pPr>
            <a:r>
              <a:rPr lang="en-IN" altLang="en-US"/>
              <a:t>Confusion Matrix</a:t>
            </a: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8955"/>
            <a:ext cx="10515600" cy="5648325"/>
          </a:xfrm>
        </p:spPr>
        <p:txBody>
          <a:bodyPr>
            <a:normAutofit fontScale="70000"/>
          </a:bodyPr>
          <a:p>
            <a:pPr marL="0" indent="0">
              <a:buNone/>
            </a:pPr>
            <a:r>
              <a:rPr lang="en-US"/>
              <a:t>The Accuracies of the Models are - </a:t>
            </a:r>
            <a:endParaRPr lang="en-US"/>
          </a:p>
          <a:p>
            <a:r>
              <a:rPr lang="en-US"/>
              <a:t>Model Name ----- Accuracy </a:t>
            </a:r>
            <a:r>
              <a:rPr lang="en-IN" altLang="en-US"/>
              <a:t>--- </a:t>
            </a:r>
            <a:r>
              <a:rPr lang="en-US"/>
              <a:t>f1</a:t>
            </a:r>
            <a:r>
              <a:rPr lang="en-IN" altLang="en-US"/>
              <a:t>-</a:t>
            </a:r>
            <a:r>
              <a:rPr lang="en-US"/>
              <a:t>score-1 ----- f1-score-0</a:t>
            </a:r>
            <a:endParaRPr lang="en-US"/>
          </a:p>
          <a:p>
            <a:r>
              <a:rPr lang="en-US"/>
              <a:t>Logistic Regression :             0.88 0.92 0.73</a:t>
            </a:r>
            <a:endParaRPr lang="en-US"/>
          </a:p>
          <a:p>
            <a:r>
              <a:rPr lang="en-US"/>
              <a:t>Random Forest :                    0.99 0.99 0.98</a:t>
            </a:r>
            <a:endParaRPr lang="en-US"/>
          </a:p>
          <a:p>
            <a:r>
              <a:rPr lang="en-US"/>
              <a:t>Kernel-SVM :                          0.97 0.98 0.93</a:t>
            </a:r>
            <a:endParaRPr lang="en-US"/>
          </a:p>
          <a:p>
            <a:r>
              <a:rPr lang="en-US"/>
              <a:t>Liner-SVM :                             0.88 0.92 0.75</a:t>
            </a:r>
            <a:endParaRPr lang="en-US"/>
          </a:p>
          <a:p>
            <a:r>
              <a:rPr lang="en-US"/>
              <a:t>KNN : </a:t>
            </a:r>
            <a:r>
              <a:rPr lang="en-IN" altLang="en-US"/>
              <a:t>		                      </a:t>
            </a:r>
            <a:r>
              <a:rPr lang="en-US"/>
              <a:t>0.96 0.97 0.92</a:t>
            </a:r>
            <a:endParaRPr lang="en-US"/>
          </a:p>
          <a:p>
            <a:r>
              <a:rPr lang="en-US"/>
              <a:t>Decision Tree :                        0.97 0.98 0.94</a:t>
            </a:r>
            <a:endParaRPr lang="en-US"/>
          </a:p>
          <a:p>
            <a:r>
              <a:rPr lang="en-US"/>
              <a:t>Naive Bayes :                           0.85 0.90 0.72</a:t>
            </a:r>
            <a:endParaRPr lang="en-US"/>
          </a:p>
          <a:p>
            <a:r>
              <a:rPr lang="en-US"/>
              <a:t>XGBoost Classifier :                 0.98 0.98 0.95</a:t>
            </a:r>
            <a:endParaRPr lang="en-US"/>
          </a:p>
          <a:p>
            <a:r>
              <a:rPr lang="en-US"/>
              <a:t>GradientBoosting Classifier : 0.97 0.98 0.94</a:t>
            </a:r>
            <a:endParaRPr lang="en-US"/>
          </a:p>
          <a:p>
            <a:r>
              <a:rPr lang="en-US"/>
              <a:t>AdaBoost Classifier :               0.98 0.98 0.95</a:t>
            </a:r>
            <a:endParaRPr lang="en-US"/>
          </a:p>
          <a:p>
            <a:r>
              <a:rPr lang="en-US"/>
              <a:t>CatBoost Classifier :                0.96 0.97 0.92</a:t>
            </a:r>
            <a:endParaRPr lang="en-US"/>
          </a:p>
          <a:p>
            <a:r>
              <a:rPr lang="en-US"/>
              <a:t>LightGBM :                                0.98</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13080"/>
            <a:ext cx="10515600" cy="5664200"/>
          </a:xfrm>
        </p:spPr>
        <p:txBody>
          <a:bodyPr/>
          <a:p>
            <a:r>
              <a:rPr lang="en-US"/>
              <a:t>So, our Best Model Selected according to its performance is Random Forest !</a:t>
            </a:r>
            <a:endParaRPr lang="en-US"/>
          </a:p>
          <a:p>
            <a:r>
              <a:rPr lang="en-IN" altLang="en-US"/>
              <a:t>For Hyperparameter tuning we deploy the techniques of Grid Search and K-Fold Cross Validation.</a:t>
            </a:r>
            <a:endParaRPr lang="en-IN" altLang="en-US"/>
          </a:p>
          <a:p>
            <a:r>
              <a:rPr lang="en-IN" altLang="en-US"/>
              <a:t>Dictionary of the Best Parameters after Hyperparameter tuning are -</a:t>
            </a:r>
            <a:endParaRPr lang="en-IN" altLang="en-US"/>
          </a:p>
          <a:p>
            <a:r>
              <a:rPr lang="en-IN" altLang="en-US"/>
              <a:t>{'criterion': 'gini',</a:t>
            </a:r>
            <a:endParaRPr lang="en-IN" altLang="en-US"/>
          </a:p>
          <a:p>
            <a:pPr marL="0" indent="0">
              <a:buNone/>
            </a:pPr>
            <a:r>
              <a:rPr lang="en-IN" altLang="en-US"/>
              <a:t> 'max_depth': 8,</a:t>
            </a:r>
            <a:endParaRPr lang="en-IN" altLang="en-US"/>
          </a:p>
          <a:p>
            <a:pPr marL="0" indent="0">
              <a:buNone/>
            </a:pPr>
            <a:r>
              <a:rPr lang="en-IN" altLang="en-US"/>
              <a:t>'max_features': 'auto',</a:t>
            </a:r>
            <a:endParaRPr lang="en-IN" altLang="en-US"/>
          </a:p>
          <a:p>
            <a:pPr marL="0" indent="0">
              <a:buNone/>
            </a:pPr>
            <a:r>
              <a:rPr lang="en-IN" altLang="en-US"/>
              <a:t>'n_estimators': 200}</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Technical Goal</a:t>
            </a:r>
            <a:endParaRPr lang="en-US"/>
          </a:p>
        </p:txBody>
      </p:sp>
      <p:sp>
        <p:nvSpPr>
          <p:cNvPr id="3" name="Content Placeholder 2"/>
          <p:cNvSpPr>
            <a:spLocks noGrp="1"/>
          </p:cNvSpPr>
          <p:nvPr>
            <p:ph idx="1"/>
          </p:nvPr>
        </p:nvSpPr>
        <p:spPr/>
        <p:txBody>
          <a:bodyPr/>
          <a:p>
            <a:pPr marL="0" indent="0">
              <a:buNone/>
            </a:pPr>
            <a:r>
              <a:rPr lang="en-US"/>
              <a:t>To find an optimal solution of a Classification Model. </a:t>
            </a:r>
            <a:endParaRPr lang="en-US"/>
          </a:p>
          <a:p>
            <a:endParaRPr lang="en-US"/>
          </a:p>
          <a:p>
            <a:r>
              <a:rPr lang="en-US"/>
              <a:t>The goal is to find an optimal team of independent variables so that each independent variable of the team has great impact on the dependent variable profits that each independent variable of the team is a powerful predictor that is highly statistically significant.</a:t>
            </a:r>
            <a:endParaRPr lang="en-US"/>
          </a:p>
          <a:p>
            <a:endParaRPr lang="en-US"/>
          </a:p>
          <a:p>
            <a:r>
              <a:rPr lang="en-US"/>
              <a:t>Perform EDA on the datasets given and take out the insightful analysis for Research.</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93090" y="623570"/>
            <a:ext cx="5181600" cy="4920615"/>
          </a:xfrm>
        </p:spPr>
        <p:txBody>
          <a:bodyPr>
            <a:normAutofit fontScale="90000"/>
          </a:bodyPr>
          <a:p>
            <a:pPr marL="0" indent="0">
              <a:buNone/>
            </a:pPr>
            <a:r>
              <a:rPr lang="en-US"/>
              <a:t>So, there's a slight improvement in our Model After HyperParameter Tuning. Recall has been increased by 0.1% which is great given our dataset was imbalanced. </a:t>
            </a:r>
            <a:endParaRPr lang="en-US"/>
          </a:p>
          <a:p>
            <a:endParaRPr lang="en-US"/>
          </a:p>
          <a:p>
            <a:r>
              <a:rPr lang="en-US"/>
              <a:t>So, Finally Our Overall Model Accuracy Stands at - 99%</a:t>
            </a:r>
            <a:endParaRPr lang="en-US"/>
          </a:p>
          <a:p>
            <a:endParaRPr lang="en-US"/>
          </a:p>
          <a:p>
            <a:r>
              <a:rPr lang="en-US"/>
              <a:t>with, 99% Accuracy on '0' Label and </a:t>
            </a:r>
            <a:endParaRPr lang="en-US"/>
          </a:p>
          <a:p>
            <a:r>
              <a:rPr lang="en-US"/>
              <a:t>98% Accuracy on '1' Label, which was our Prime Goal.</a:t>
            </a:r>
            <a:endParaRPr lang="en-US"/>
          </a:p>
        </p:txBody>
      </p:sp>
      <p:pic>
        <p:nvPicPr>
          <p:cNvPr id="4" name="Picture 3" descr="download (7)"/>
          <p:cNvPicPr>
            <a:picLocks noChangeAspect="1"/>
          </p:cNvPicPr>
          <p:nvPr/>
        </p:nvPicPr>
        <p:blipFill>
          <a:blip r:embed="rId1"/>
          <a:stretch>
            <a:fillRect/>
          </a:stretch>
        </p:blipFill>
        <p:spPr>
          <a:xfrm>
            <a:off x="8373110" y="347980"/>
            <a:ext cx="3446780" cy="3331210"/>
          </a:xfrm>
          <a:prstGeom prst="rect">
            <a:avLst/>
          </a:prstGeom>
        </p:spPr>
      </p:pic>
      <p:pic>
        <p:nvPicPr>
          <p:cNvPr id="5" name="Content Placeholder 4"/>
          <p:cNvPicPr>
            <a:picLocks noChangeAspect="1"/>
          </p:cNvPicPr>
          <p:nvPr>
            <p:ph sz="half" idx="2"/>
          </p:nvPr>
        </p:nvPicPr>
        <p:blipFill>
          <a:blip r:embed="rId2"/>
          <a:stretch>
            <a:fillRect/>
          </a:stretch>
        </p:blipFill>
        <p:spPr>
          <a:xfrm>
            <a:off x="6584315" y="3861435"/>
            <a:ext cx="5304790" cy="25082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457835"/>
            <a:ext cx="10652760" cy="5719445"/>
          </a:xfrm>
        </p:spPr>
        <p:txBody>
          <a:bodyPr/>
          <a:p>
            <a:r>
              <a:rPr lang="en-IN" altLang="en-US"/>
              <a:t>Then we procede to pickle the model for further use and save the hyperparameters accordingly.</a:t>
            </a:r>
            <a:endParaRPr lang="en-IN" altLang="en-US"/>
          </a:p>
          <a:p>
            <a:r>
              <a:rPr lang="en-IN" altLang="en-US"/>
              <a:t>We then create a ML pipeline to automate the process.</a:t>
            </a:r>
            <a:endParaRPr lang="en-IN" altLang="en-US"/>
          </a:p>
          <a:p>
            <a:r>
              <a:rPr lang="en-IN" altLang="en-US"/>
              <a:t>And at last, create a requirement file to import the dependencies when required.</a:t>
            </a:r>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57755"/>
            <a:ext cx="10515600" cy="1325563"/>
          </a:xfrm>
        </p:spPr>
        <p:txBody>
          <a:bodyPr/>
          <a:p>
            <a:pPr algn="ctr"/>
            <a:r>
              <a:rPr lang="en-IN" altLang="en-US"/>
              <a:t>Thank You!</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Assumptions</a:t>
            </a:r>
            <a:endParaRPr lang="en-US"/>
          </a:p>
        </p:txBody>
      </p:sp>
      <p:sp>
        <p:nvSpPr>
          <p:cNvPr id="3" name="Content Placeholder 2"/>
          <p:cNvSpPr>
            <a:spLocks noGrp="1"/>
          </p:cNvSpPr>
          <p:nvPr>
            <p:ph idx="1"/>
          </p:nvPr>
        </p:nvSpPr>
        <p:spPr/>
        <p:txBody>
          <a:bodyPr/>
          <a:p>
            <a:r>
              <a:rPr lang="en-US"/>
              <a:t>We make the assumption that the company had given the total database of the employees before attrition.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22580"/>
            <a:ext cx="10515600" cy="1325563"/>
          </a:xfrm>
        </p:spPr>
        <p:txBody>
          <a:bodyPr/>
          <a:p>
            <a:r>
              <a:rPr lang="en-IN" altLang="en-US"/>
              <a:t>About the Datasets</a:t>
            </a:r>
            <a:endParaRPr lang="en-IN" altLang="en-US"/>
          </a:p>
        </p:txBody>
      </p:sp>
      <p:sp>
        <p:nvSpPr>
          <p:cNvPr id="3" name="Content Placeholder 2"/>
          <p:cNvSpPr>
            <a:spLocks noGrp="1"/>
          </p:cNvSpPr>
          <p:nvPr>
            <p:ph idx="1"/>
          </p:nvPr>
        </p:nvSpPr>
        <p:spPr/>
        <p:txBody>
          <a:bodyPr/>
          <a:p>
            <a:r>
              <a:rPr lang="en-US"/>
              <a:t>Before Attrition, There were a total of 14,999‬ Employees working for the company.</a:t>
            </a:r>
            <a:endParaRPr lang="en-US"/>
          </a:p>
          <a:p>
            <a:r>
              <a:rPr lang="en-US"/>
              <a:t>And after the Attrition, 3571 employees left the company leaving behind 11428 employees.</a:t>
            </a:r>
            <a:endParaRPr lang="en-US"/>
          </a:p>
          <a:p>
            <a:r>
              <a:rPr lang="en-IN" altLang="en-US"/>
              <a:t>Extension of File Format was .xls</a:t>
            </a:r>
            <a:endParaRPr lang="en-I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Meeting the Objectives</a:t>
            </a:r>
            <a:endParaRPr lang="en-IN" altLang="en-US"/>
          </a:p>
        </p:txBody>
      </p:sp>
      <p:sp>
        <p:nvSpPr>
          <p:cNvPr id="3" name="Content Placeholder 2"/>
          <p:cNvSpPr>
            <a:spLocks noGrp="1"/>
          </p:cNvSpPr>
          <p:nvPr>
            <p:ph sz="half" idx="1"/>
          </p:nvPr>
        </p:nvSpPr>
        <p:spPr>
          <a:xfrm>
            <a:off x="838200" y="1532890"/>
            <a:ext cx="10515600" cy="4644390"/>
          </a:xfrm>
        </p:spPr>
        <p:txBody>
          <a:bodyPr/>
          <a:p>
            <a:r>
              <a:rPr lang="en-US" b="1"/>
              <a:t>What type of employees are leaving? Why are they leaving? Determine which employees are prone to leave next.</a:t>
            </a:r>
            <a:endParaRPr lang="en-US" b="1"/>
          </a:p>
          <a:p>
            <a:pPr marL="0" indent="0">
              <a:buNone/>
            </a:pPr>
            <a:r>
              <a:rPr lang="en-IN" altLang="en-US" sz="2400"/>
              <a:t>&gt;&gt; According to Detailed Analysis Report, Employees are are working Overtime a Lot, and also have a very less Job Satisfaction are more prone to leave the Company at earliest. Also, there's a pattern followed where employees with less time spent with the company tend to leave the comapany earlier.</a:t>
            </a:r>
            <a:endParaRPr lang="en-IN" altLang="en-US" sz="2400"/>
          </a:p>
          <a:p>
            <a:pPr marL="0" indent="0">
              <a:buNone/>
            </a:pPr>
            <a:r>
              <a:rPr lang="en-IN" altLang="en-US" sz="2400"/>
              <a:t>Also, Employees who are paid less are observed to be a major factor in attrition.</a:t>
            </a:r>
            <a:endParaRPr lang="en-IN" altLang="en-US" sz="2400"/>
          </a:p>
          <a:p>
            <a:pPr marL="0" indent="0">
              <a:buNone/>
            </a:pPr>
            <a:r>
              <a:rPr lang="en-IN" altLang="en-US" sz="2400"/>
              <a:t>Extra Insights : Employees from HR tend to leave more, so maybe work atmosphere or leadership issue might be a problem in this case.</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465455"/>
            <a:ext cx="10515600" cy="5711825"/>
          </a:xfrm>
        </p:spPr>
        <p:txBody>
          <a:bodyPr>
            <a:normAutofit/>
          </a:bodyPr>
          <a:p>
            <a:r>
              <a:rPr lang="en-US" b="1"/>
              <a:t>The analysis description should not be history, it should be to the point with little description of how to proceed. You need to make a ppt on what algorithms you have used, and what was your motive behind using those.</a:t>
            </a:r>
            <a:endParaRPr lang="en-US" b="1"/>
          </a:p>
          <a:p>
            <a:pPr marL="0" indent="0">
              <a:buNone/>
            </a:pPr>
            <a:r>
              <a:rPr lang="en-IN" altLang="en-US" sz="2400"/>
              <a:t>&gt;&gt; A Total of 12 Algorithms are being used here. The Problem Statement given here is a case of Classification Problem as we've to predict an employee that would be leaving the company or not. (Binary Classification). The Different Algorithms being used are -</a:t>
            </a:r>
            <a:endParaRPr lang="en-IN" altLang="en-US" sz="2400"/>
          </a:p>
          <a:p>
            <a:r>
              <a:rPr lang="en-IN" altLang="en-US" sz="2400"/>
              <a:t>Classic ML Algorithms : Logistic Regression, </a:t>
            </a:r>
            <a:r>
              <a:rPr lang="en-IN" altLang="en-US" sz="2400">
                <a:sym typeface="+mn-ea"/>
              </a:rPr>
              <a:t>Kernel &amp; Linear SVM, K-NN, Naive Bayes</a:t>
            </a:r>
            <a:endParaRPr lang="en-IN" altLang="en-US" sz="2400"/>
          </a:p>
          <a:p>
            <a:r>
              <a:rPr lang="en-IN" altLang="en-US" sz="2400">
                <a:sym typeface="+mn-ea"/>
              </a:rPr>
              <a:t>Tree Based : Decision Tree.</a:t>
            </a:r>
            <a:endParaRPr lang="en-IN" altLang="en-US" sz="2400"/>
          </a:p>
          <a:p>
            <a:r>
              <a:rPr lang="en-IN" altLang="en-US" sz="2400">
                <a:sym typeface="+mn-ea"/>
              </a:rPr>
              <a:t>Ensembled Based : Random Forest</a:t>
            </a:r>
            <a:endParaRPr lang="en-IN" altLang="en-US" sz="2400">
              <a:sym typeface="+mn-ea"/>
            </a:endParaRPr>
          </a:p>
          <a:p>
            <a:r>
              <a:rPr lang="en-IN" altLang="en-US" sz="2400"/>
              <a:t> Boosting Algorithms : XGBoost Classifier, GradientBoosting Classifier, AdaBoost Classifier, CatBoost Classifier, LightGBM.</a:t>
            </a:r>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96925" y="418465"/>
            <a:ext cx="10598150" cy="5751195"/>
          </a:xfrm>
        </p:spPr>
        <p:txBody>
          <a:bodyPr/>
          <a:p>
            <a:r>
              <a:rPr lang="en-IN" altLang="en-US" sz="2400"/>
              <a:t>The above Classification Algorithms were been implemented and the model with best performance was worked on (hyperparameter tuning) for further model performance. </a:t>
            </a:r>
            <a:endParaRPr lang="en-IN" altLang="en-US" sz="2400"/>
          </a:p>
          <a:p>
            <a:r>
              <a:rPr lang="en-IN" altLang="en-US" sz="2400"/>
              <a:t>Out of all the Algorithms, Random Forest was being selected as being the model with best Performance. It's a Tree Based Ensemble Learning Algorithm which helps us to build a powerful model from the collective perfomances of n-classifing decision sticks improving its perfomance drastically. </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84425"/>
            <a:ext cx="10515600" cy="1325563"/>
          </a:xfrm>
        </p:spPr>
        <p:txBody>
          <a:bodyPr>
            <a:normAutofit fontScale="90000"/>
          </a:bodyPr>
          <a:p>
            <a:pPr algn="ctr"/>
            <a:r>
              <a:rPr lang="en-IN" altLang="en-US"/>
              <a:t>Technical Report and Insights from the Datasets</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12175</Words>
  <Application>WPS Presentation</Application>
  <PresentationFormat>Widescreen</PresentationFormat>
  <Paragraphs>219</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Calibri Light</vt:lpstr>
      <vt:lpstr>Calibri</vt:lpstr>
      <vt:lpstr>Microsoft YaHei</vt:lpstr>
      <vt:lpstr>Arial Unicode MS</vt:lpstr>
      <vt:lpstr>Office Theme</vt:lpstr>
      <vt:lpstr>Codepth Hackathon</vt:lpstr>
      <vt:lpstr>Problem Statement</vt:lpstr>
      <vt:lpstr>Technical Goal</vt:lpstr>
      <vt:lpstr>Assumptions</vt:lpstr>
      <vt:lpstr>About the Datasets</vt:lpstr>
      <vt:lpstr>Meeting the Objectives</vt:lpstr>
      <vt:lpstr>PowerPoint 演示文稿</vt:lpstr>
      <vt:lpstr>PowerPoint 演示文稿</vt:lpstr>
      <vt:lpstr>Technical Report and Insights from the Datasets</vt:lpstr>
      <vt:lpstr>1. Analysis for Existing Employees.</vt:lpstr>
      <vt:lpstr>PowerPoint 演示文稿</vt:lpstr>
      <vt:lpstr>PowerPoint 演示文稿</vt:lpstr>
      <vt:lpstr>PowerPoint 演示文稿</vt:lpstr>
      <vt:lpstr>2. Analysis for Employees who Left.</vt:lpstr>
      <vt:lpstr>PowerPoint 演示文稿</vt:lpstr>
      <vt:lpstr>PowerPoint 演示文稿</vt:lpstr>
      <vt:lpstr>PowerPoint 演示文稿</vt:lpstr>
      <vt:lpstr>PowerPoint 演示文稿</vt:lpstr>
      <vt:lpstr>3. Analysis on the merged Dataset</vt:lpstr>
      <vt:lpstr>PowerPoint 演示文稿</vt:lpstr>
      <vt:lpstr>PowerPoint 演示文稿</vt:lpstr>
      <vt:lpstr>PowerPoint 演示文稿</vt:lpstr>
      <vt:lpstr>PowerPoint 演示文稿</vt:lpstr>
      <vt:lpstr>PowerPoint 演示文稿</vt:lpstr>
      <vt:lpstr>Building the Predictive Model</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Codepth Hackathon</dc:title>
  <dc:creator/>
  <cp:lastModifiedBy>Rahul</cp:lastModifiedBy>
  <cp:revision>3</cp:revision>
  <dcterms:created xsi:type="dcterms:W3CDTF">2020-07-01T08:36:00Z</dcterms:created>
  <dcterms:modified xsi:type="dcterms:W3CDTF">2020-07-01T09:34:45Z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