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9"/>
  </p:notesMasterIdLst>
  <p:handoutMasterIdLst>
    <p:handoutMasterId r:id="rId30"/>
  </p:handoutMasterIdLst>
  <p:sldIdLst>
    <p:sldId id="1886" r:id="rId6"/>
    <p:sldId id="1862" r:id="rId7"/>
    <p:sldId id="1860" r:id="rId8"/>
    <p:sldId id="1868" r:id="rId9"/>
    <p:sldId id="1885" r:id="rId10"/>
    <p:sldId id="1870" r:id="rId11"/>
    <p:sldId id="1825" r:id="rId12"/>
    <p:sldId id="1871" r:id="rId13"/>
    <p:sldId id="1872" r:id="rId14"/>
    <p:sldId id="1873" r:id="rId15"/>
    <p:sldId id="1874" r:id="rId16"/>
    <p:sldId id="1875" r:id="rId17"/>
    <p:sldId id="1876" r:id="rId18"/>
    <p:sldId id="1826" r:id="rId19"/>
    <p:sldId id="1878" r:id="rId20"/>
    <p:sldId id="1869" r:id="rId21"/>
    <p:sldId id="1879" r:id="rId22"/>
    <p:sldId id="1880" r:id="rId23"/>
    <p:sldId id="1883" r:id="rId24"/>
    <p:sldId id="1882" r:id="rId25"/>
    <p:sldId id="1884" r:id="rId26"/>
    <p:sldId id="1881" r:id="rId27"/>
    <p:sldId id="1532"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88AB95E-1B7E-4E95-8F39-C5D0E8372BC2}">
          <p14:sldIdLst>
            <p14:sldId id="1886"/>
            <p14:sldId id="1862"/>
            <p14:sldId id="1860"/>
            <p14:sldId id="1868"/>
            <p14:sldId id="1885"/>
          </p14:sldIdLst>
        </p14:section>
        <p14:section name="VCS" id="{07F7BEAE-84E6-4CF6-B26C-00C4CCE84CF6}">
          <p14:sldIdLst>
            <p14:sldId id="1870"/>
            <p14:sldId id="1825"/>
            <p14:sldId id="1871"/>
          </p14:sldIdLst>
        </p14:section>
        <p14:section name="Git" id="{2C77FC76-7121-4BF5-899C-7A30F42F6E6F}">
          <p14:sldIdLst>
            <p14:sldId id="1872"/>
            <p14:sldId id="1873"/>
            <p14:sldId id="1874"/>
            <p14:sldId id="1875"/>
            <p14:sldId id="1876"/>
            <p14:sldId id="1826"/>
            <p14:sldId id="1878"/>
            <p14:sldId id="1869"/>
          </p14:sldIdLst>
        </p14:section>
        <p14:section name="GitHub" id="{EA98EBCC-8147-485F-9518-72DCA2190DF6}">
          <p14:sldIdLst>
            <p14:sldId id="1879"/>
            <p14:sldId id="1880"/>
            <p14:sldId id="1883"/>
            <p14:sldId id="1882"/>
            <p14:sldId id="1884"/>
            <p14:sldId id="188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a:srgbClr val="F2F2F2"/>
    <a:srgbClr val="E6E6E6"/>
    <a:srgbClr val="2F2F2F"/>
    <a:srgbClr val="D2D2D2"/>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5FCD09-BD18-4A6A-AD3C-4AD85C8B7A61}" v="308" dt="2021-03-06T06:59:08.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8" autoAdjust="0"/>
    <p:restoredTop sz="92133" autoAdjust="0"/>
  </p:normalViewPr>
  <p:slideViewPr>
    <p:cSldViewPr snapToGrid="0">
      <p:cViewPr varScale="1">
        <p:scale>
          <a:sx n="87" d="100"/>
          <a:sy n="87" d="100"/>
        </p:scale>
        <p:origin x="360" y="67"/>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3/6/2021 12:47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3/6/2021 12:46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3/6/2021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273198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5577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5363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51128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43144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50701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10756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97948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02744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08279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073940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3/6/2021 12:46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64242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819512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665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41536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94741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3/6/2021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06573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8.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git-scm.com/download/mac" TargetMode="External"/><Relationship Id="rId2" Type="http://schemas.openxmlformats.org/officeDocument/2006/relationships/notesSlide" Target="../notesSlides/notesSlide13.xml"/><Relationship Id="rId1" Type="http://schemas.openxmlformats.org/officeDocument/2006/relationships/slideLayout" Target="../slideLayouts/slideLayout39.xml"/><Relationship Id="rId5" Type="http://schemas.openxmlformats.org/officeDocument/2006/relationships/image" Target="../media/image16.png"/><Relationship Id="rId4" Type="http://schemas.openxmlformats.org/officeDocument/2006/relationships/hyperlink" Target="https://git-scm.com/download/wi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hyperlink" Target="https://rahulbordoloi.me/" TargetMode="External"/><Relationship Id="rId7" Type="http://schemas.openxmlformats.org/officeDocument/2006/relationships/hyperlink" Target="mailto:rahulbordoloi24@gmail.com" TargetMode="External"/><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hyperlink" Target="mailto:rahul.bordoloi@studentambassadors.com" TargetMode="External"/><Relationship Id="rId5" Type="http://schemas.openxmlformats.org/officeDocument/2006/relationships/hyperlink" Target="https://linkedin.com/in/rahulbordoloi" TargetMode="External"/><Relationship Id="rId4" Type="http://schemas.openxmlformats.org/officeDocument/2006/relationships/hyperlink" Target="https://github.com/rahulbordoloi"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E226B4D-AB49-444D-94D4-563B173DB53F}"/>
              </a:ext>
            </a:extLst>
          </p:cNvPr>
          <p:cNvPicPr>
            <a:picLocks noChangeAspect="1"/>
          </p:cNvPicPr>
          <p:nvPr/>
        </p:nvPicPr>
        <p:blipFill>
          <a:blip r:embed="rId3"/>
          <a:stretch>
            <a:fillRect/>
          </a:stretch>
        </p:blipFill>
        <p:spPr>
          <a:xfrm>
            <a:off x="3581400" y="1438275"/>
            <a:ext cx="5534025" cy="5162550"/>
          </a:xfrm>
          <a:prstGeom prst="rect">
            <a:avLst/>
          </a:prstGeom>
        </p:spPr>
      </p:pic>
    </p:spTree>
    <p:extLst>
      <p:ext uri="{BB962C8B-B14F-4D97-AF65-F5344CB8AC3E}">
        <p14:creationId xmlns:p14="http://schemas.microsoft.com/office/powerpoint/2010/main" val="153651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AB8BEBF-6ACA-40DE-8433-1B5FDE530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424" y="2220203"/>
            <a:ext cx="8001000" cy="24175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2325C5-D6C8-4A57-B207-B5B8C5C05B0A}"/>
              </a:ext>
            </a:extLst>
          </p:cNvPr>
          <p:cNvSpPr txBox="1"/>
          <p:nvPr/>
        </p:nvSpPr>
        <p:spPr>
          <a:xfrm>
            <a:off x="3023088" y="1081454"/>
            <a:ext cx="6145823" cy="738664"/>
          </a:xfrm>
          <a:prstGeom prst="rect">
            <a:avLst/>
          </a:prstGeom>
          <a:noFill/>
        </p:spPr>
        <p:txBody>
          <a:bodyPr wrap="square" lIns="0" tIns="0" rIns="0" bIns="0" rtlCol="0">
            <a:spAutoFit/>
          </a:bodyPr>
          <a:lstStyle/>
          <a:p>
            <a:pPr algn="l"/>
            <a:r>
              <a:rPr lang="en-IN" sz="2000" dirty="0">
                <a:gradFill>
                  <a:gsLst>
                    <a:gs pos="2917">
                      <a:schemeClr val="tx1"/>
                    </a:gs>
                    <a:gs pos="30000">
                      <a:schemeClr val="tx1"/>
                    </a:gs>
                  </a:gsLst>
                  <a:lin ang="5400000" scaled="0"/>
                </a:gradFill>
              </a:rPr>
              <a:t>Now, </a:t>
            </a:r>
            <a:r>
              <a:rPr lang="en-IN" sz="4800" b="1" dirty="0">
                <a:solidFill>
                  <a:srgbClr val="FF0000"/>
                </a:solidFill>
              </a:rPr>
              <a:t>Git</a:t>
            </a:r>
            <a:r>
              <a:rPr lang="en-IN" sz="4800" dirty="0"/>
              <a:t> is not </a:t>
            </a:r>
            <a:r>
              <a:rPr lang="en-IN" sz="4800" b="1" dirty="0"/>
              <a:t>GitHub</a:t>
            </a:r>
            <a:r>
              <a:rPr lang="en-IN" sz="4800" dirty="0"/>
              <a:t>!</a:t>
            </a:r>
            <a:endParaRPr lang="en-IN"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3497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46" y="4112602"/>
            <a:ext cx="9144000" cy="498598"/>
          </a:xfrm>
        </p:spPr>
        <p:txBody>
          <a:bodyPr/>
          <a:lstStyle/>
          <a:p>
            <a:r>
              <a:rPr lang="en-US" dirty="0">
                <a:solidFill>
                  <a:srgbClr val="FF0000"/>
                </a:solidFill>
              </a:rPr>
              <a:t>GIT </a:t>
            </a:r>
            <a:r>
              <a:rPr lang="en-US" dirty="0">
                <a:solidFill>
                  <a:srgbClr val="F2F2F2"/>
                </a:solidFill>
              </a:rPr>
              <a:t>and GitHub</a:t>
            </a:r>
          </a:p>
        </p:txBody>
      </p:sp>
      <p:pic>
        <p:nvPicPr>
          <p:cNvPr id="2050" name="Picture 2" descr="Beginners guide to Version control using Git and GitHub | by Mukundh  Bhushan | FAUN | Medium">
            <a:extLst>
              <a:ext uri="{FF2B5EF4-FFF2-40B4-BE49-F238E27FC236}">
                <a16:creationId xmlns:a16="http://schemas.microsoft.com/office/drawing/2014/main" id="{A522CD54-36C2-46F5-BF10-C99558FA9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399" y="533693"/>
            <a:ext cx="6096001" cy="2895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21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solidFill>
                  <a:srgbClr val="FF0000"/>
                </a:solidFill>
              </a:rPr>
              <a:t>GIT</a:t>
            </a:r>
          </a:p>
        </p:txBody>
      </p:sp>
      <p:sp>
        <p:nvSpPr>
          <p:cNvPr id="6" name="Text Placeholder 5"/>
          <p:cNvSpPr>
            <a:spLocks noGrp="1"/>
          </p:cNvSpPr>
          <p:nvPr>
            <p:ph type="body" sz="quarter" idx="10"/>
          </p:nvPr>
        </p:nvSpPr>
        <p:spPr>
          <a:xfrm>
            <a:off x="586390" y="1434370"/>
            <a:ext cx="11018520" cy="3490186"/>
          </a:xfrm>
        </p:spPr>
        <p:txBody>
          <a:bodyPr/>
          <a:lstStyle/>
          <a:p>
            <a:pPr marL="457200" indent="-457200">
              <a:buFont typeface="Arial" panose="020B0604020202020204" pitchFamily="34" charset="0"/>
              <a:buChar char="•"/>
            </a:pPr>
            <a:r>
              <a:rPr lang="en-US" sz="2400" b="0" i="0" dirty="0">
                <a:solidFill>
                  <a:schemeClr val="tx1"/>
                </a:solidFill>
                <a:effectLst/>
                <a:latin typeface="-apple-system"/>
              </a:rPr>
              <a:t>Like many of the most popular VCS systems available today, Git is free and open source </a:t>
            </a:r>
            <a:r>
              <a:rPr lang="en-US" sz="2400" dirty="0">
                <a:solidFill>
                  <a:schemeClr val="tx1"/>
                </a:solidFill>
                <a:latin typeface="-apple-system"/>
              </a:rPr>
              <a:t>that was started by Linus Torvalds—the same person who created Linux.</a:t>
            </a:r>
            <a:endParaRPr lang="en-US" sz="2400" b="0" i="0" dirty="0">
              <a:solidFill>
                <a:schemeClr val="tx1"/>
              </a:solidFill>
              <a:effectLst/>
              <a:latin typeface="-apple-system"/>
            </a:endParaRPr>
          </a:p>
          <a:p>
            <a:pPr marL="457200" indent="-457200">
              <a:buFont typeface="Arial" panose="020B0604020202020204" pitchFamily="34" charset="0"/>
              <a:buChar char="•"/>
            </a:pPr>
            <a:r>
              <a:rPr lang="en-US" sz="2400" b="0" i="0" dirty="0">
                <a:solidFill>
                  <a:schemeClr val="tx1"/>
                </a:solidFill>
                <a:effectLst/>
                <a:latin typeface="-apple-system"/>
              </a:rPr>
              <a:t>Git is a </a:t>
            </a:r>
            <a:r>
              <a:rPr lang="en-US" sz="2400" b="0" i="1" dirty="0">
                <a:solidFill>
                  <a:schemeClr val="tx1"/>
                </a:solidFill>
                <a:effectLst/>
                <a:latin typeface="-apple-system"/>
              </a:rPr>
              <a:t>Distributed</a:t>
            </a:r>
            <a:r>
              <a:rPr lang="en-US" sz="2400" b="0" i="0" dirty="0">
                <a:solidFill>
                  <a:schemeClr val="tx1"/>
                </a:solidFill>
                <a:effectLst/>
                <a:latin typeface="-apple-system"/>
              </a:rPr>
              <a:t> VCS, a category known as DVCS, more on that later. </a:t>
            </a:r>
          </a:p>
          <a:p>
            <a:pPr marL="457200" indent="-457200">
              <a:buFont typeface="Arial" panose="020B0604020202020204" pitchFamily="34" charset="0"/>
              <a:buChar char="•"/>
            </a:pPr>
            <a:r>
              <a:rPr lang="en-US" sz="2400" dirty="0">
                <a:solidFill>
                  <a:schemeClr val="tx1"/>
                </a:solidFill>
                <a:latin typeface="-apple-system"/>
              </a:rPr>
              <a:t>Some of the Benefits – </a:t>
            </a:r>
          </a:p>
          <a:p>
            <a:pPr marL="457200" indent="-457200">
              <a:buFont typeface="Arial" panose="020B0604020202020204" pitchFamily="34" charset="0"/>
              <a:buChar char="•"/>
            </a:pPr>
            <a:endParaRPr lang="en-US" sz="1100" dirty="0">
              <a:solidFill>
                <a:schemeClr val="tx1"/>
              </a:solidFill>
              <a:latin typeface="-apple-system"/>
            </a:endParaRPr>
          </a:p>
          <a:p>
            <a:pPr marL="514350" indent="-514350">
              <a:buFont typeface="Wingdings" panose="05000000000000000000" pitchFamily="2" charset="2"/>
              <a:buChar char="v"/>
            </a:pPr>
            <a:r>
              <a:rPr lang="en-US" sz="2200" b="0" i="0" dirty="0">
                <a:solidFill>
                  <a:schemeClr val="tx1"/>
                </a:solidFill>
                <a:effectLst/>
                <a:latin typeface="-apple-system"/>
              </a:rPr>
              <a:t>A complete long-term change history of every file,</a:t>
            </a:r>
          </a:p>
          <a:p>
            <a:pPr marL="514350" indent="-514350">
              <a:buFont typeface="Wingdings" panose="05000000000000000000" pitchFamily="2" charset="2"/>
              <a:buChar char="v"/>
            </a:pPr>
            <a:r>
              <a:rPr lang="en-IN" sz="2200" b="0" i="0" dirty="0">
                <a:solidFill>
                  <a:schemeClr val="tx1"/>
                </a:solidFill>
                <a:effectLst/>
                <a:latin typeface="-apple-system"/>
              </a:rPr>
              <a:t>Branching and merging,</a:t>
            </a:r>
            <a:endParaRPr lang="en-US" sz="2200" dirty="0">
              <a:solidFill>
                <a:schemeClr val="tx1"/>
              </a:solidFill>
              <a:latin typeface="-apple-system"/>
            </a:endParaRPr>
          </a:p>
          <a:p>
            <a:pPr marL="514350" indent="-514350">
              <a:buFont typeface="Wingdings" panose="05000000000000000000" pitchFamily="2" charset="2"/>
              <a:buChar char="v"/>
            </a:pPr>
            <a:r>
              <a:rPr lang="en-IN" sz="2200" b="0" i="0" dirty="0">
                <a:solidFill>
                  <a:schemeClr val="tx1"/>
                </a:solidFill>
                <a:effectLst/>
                <a:latin typeface="-apple-system"/>
              </a:rPr>
              <a:t>Traceability,</a:t>
            </a:r>
          </a:p>
          <a:p>
            <a:pPr marL="514350" indent="-514350">
              <a:buFont typeface="Wingdings" panose="05000000000000000000" pitchFamily="2" charset="2"/>
              <a:buChar char="v"/>
            </a:pPr>
            <a:endParaRPr lang="en-US" sz="2400" dirty="0">
              <a:solidFill>
                <a:schemeClr val="tx1"/>
              </a:solidFill>
              <a:latin typeface="-apple-system"/>
            </a:endParaRPr>
          </a:p>
        </p:txBody>
      </p:sp>
      <p:pic>
        <p:nvPicPr>
          <p:cNvPr id="7" name="Picture 2" descr="GitHub - git/git: Git Source Code Mirror - This is a publish-only  repository and all pull requests are ignored. Please follow  Documentation/SubmittingPatches procedure for any of your improvements.">
            <a:extLst>
              <a:ext uri="{FF2B5EF4-FFF2-40B4-BE49-F238E27FC236}">
                <a16:creationId xmlns:a16="http://schemas.microsoft.com/office/drawing/2014/main" id="{5F683623-FFD7-42FE-8D51-F4B587B35985}"/>
              </a:ext>
            </a:extLst>
          </p:cNvPr>
          <p:cNvPicPr>
            <a:picLocks noChangeAspect="1" noChangeArrowheads="1"/>
          </p:cNvPicPr>
          <p:nvPr/>
        </p:nvPicPr>
        <p:blipFill>
          <a:blip r:embed="rId3">
            <a:alphaModFix amt="18000"/>
            <a:extLst>
              <a:ext uri="{28A0092B-C50C-407E-A947-70E740481C1C}">
                <a14:useLocalDpi xmlns:a14="http://schemas.microsoft.com/office/drawing/2010/main" val="0"/>
              </a:ext>
            </a:extLst>
          </a:blip>
          <a:srcRect/>
          <a:stretch>
            <a:fillRect/>
          </a:stretch>
        </p:blipFill>
        <p:spPr bwMode="auto">
          <a:xfrm>
            <a:off x="3561080" y="1085310"/>
            <a:ext cx="4338320" cy="433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2540" y="1486237"/>
            <a:ext cx="6309710" cy="3600986"/>
          </a:xfrm>
        </p:spPr>
        <p:txBody>
          <a:bodyPr/>
          <a:lstStyle/>
          <a:p>
            <a:r>
              <a:rPr lang="en-US" sz="2600" b="0" i="0" dirty="0">
                <a:solidFill>
                  <a:schemeClr val="tx1"/>
                </a:solidFill>
                <a:effectLst/>
                <a:latin typeface="-apple-system"/>
              </a:rPr>
              <a:t>Having a distributed architecture, Git is an example of a DVCS (hence Distributed Version Control System). Rather than have only one single place for the full version history of the software as is common in once-popular version control systems like CVS or Subversion (also known as SVN), in Git, every developer's working copy of the code is also a repository that can contain the full history of all changes.</a:t>
            </a:r>
            <a:endParaRPr lang="en-US" sz="2600" b="1" i="0" dirty="0">
              <a:solidFill>
                <a:schemeClr val="tx1"/>
              </a:solidFill>
              <a:effectLst/>
              <a:latin typeface="-apple-system"/>
            </a:endParaRPr>
          </a:p>
        </p:txBody>
      </p:sp>
      <p:pic>
        <p:nvPicPr>
          <p:cNvPr id="3" name="Picture 2">
            <a:extLst>
              <a:ext uri="{FF2B5EF4-FFF2-40B4-BE49-F238E27FC236}">
                <a16:creationId xmlns:a16="http://schemas.microsoft.com/office/drawing/2014/main" id="{2E2FF179-C778-4C0B-907D-C259A3703F3D}"/>
              </a:ext>
            </a:extLst>
          </p:cNvPr>
          <p:cNvPicPr>
            <a:picLocks noChangeAspect="1"/>
          </p:cNvPicPr>
          <p:nvPr/>
        </p:nvPicPr>
        <p:blipFill>
          <a:blip r:embed="rId3"/>
          <a:stretch>
            <a:fillRect/>
          </a:stretch>
        </p:blipFill>
        <p:spPr>
          <a:xfrm>
            <a:off x="6649085" y="1094343"/>
            <a:ext cx="5419725" cy="4423898"/>
          </a:xfrm>
          <a:prstGeom prst="rect">
            <a:avLst/>
          </a:prstGeom>
        </p:spPr>
      </p:pic>
      <p:pic>
        <p:nvPicPr>
          <p:cNvPr id="5" name="Picture 2" descr="GitHub - git/git: Git Source Code Mirror - This is a publish-only  repository and all pull requests are ignored. Please follow  Documentation/SubmittingPatches procedure for any of your improvements.">
            <a:extLst>
              <a:ext uri="{FF2B5EF4-FFF2-40B4-BE49-F238E27FC236}">
                <a16:creationId xmlns:a16="http://schemas.microsoft.com/office/drawing/2014/main" id="{4BC52442-36D2-4B35-91E7-23F0BA3DDED3}"/>
              </a:ext>
            </a:extLst>
          </p:cNvPr>
          <p:cNvPicPr>
            <a:picLocks noChangeAspect="1" noChangeArrowheads="1"/>
          </p:cNvPicPr>
          <p:nvPr/>
        </p:nvPicPr>
        <p:blipFill>
          <a:blip r:embed="rId4">
            <a:alphaModFix amt="18000"/>
            <a:extLst>
              <a:ext uri="{28A0092B-C50C-407E-A947-70E740481C1C}">
                <a14:useLocalDpi xmlns:a14="http://schemas.microsoft.com/office/drawing/2010/main" val="0"/>
              </a:ext>
            </a:extLst>
          </a:blip>
          <a:srcRect/>
          <a:stretch>
            <a:fillRect/>
          </a:stretch>
        </p:blipFill>
        <p:spPr bwMode="auto">
          <a:xfrm>
            <a:off x="3417395" y="1094343"/>
            <a:ext cx="4338320" cy="43383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6">
            <a:extLst>
              <a:ext uri="{FF2B5EF4-FFF2-40B4-BE49-F238E27FC236}">
                <a16:creationId xmlns:a16="http://schemas.microsoft.com/office/drawing/2014/main" id="{C9F4BC3F-BDBD-4477-ACE6-C39C30483C78}"/>
              </a:ext>
            </a:extLst>
          </p:cNvPr>
          <p:cNvSpPr>
            <a:spLocks noGrp="1"/>
          </p:cNvSpPr>
          <p:nvPr>
            <p:ph type="title"/>
          </p:nvPr>
        </p:nvSpPr>
        <p:spPr>
          <a:xfrm>
            <a:off x="344423" y="471904"/>
            <a:ext cx="11018520" cy="553998"/>
          </a:xfrm>
        </p:spPr>
        <p:txBody>
          <a:bodyPr/>
          <a:lstStyle/>
          <a:p>
            <a:r>
              <a:rPr lang="en-US" b="1" dirty="0">
                <a:solidFill>
                  <a:schemeClr val="accent1"/>
                </a:solidFill>
              </a:rPr>
              <a:t>Git as a D-VCS</a:t>
            </a:r>
          </a:p>
        </p:txBody>
      </p:sp>
    </p:spTree>
    <p:extLst>
      <p:ext uri="{BB962C8B-B14F-4D97-AF65-F5344CB8AC3E}">
        <p14:creationId xmlns:p14="http://schemas.microsoft.com/office/powerpoint/2010/main" val="329666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solidFill>
                  <a:schemeClr val="tx1"/>
                </a:solidFill>
              </a:rPr>
              <a:t>Installing GIT</a:t>
            </a:r>
          </a:p>
        </p:txBody>
      </p:sp>
      <p:sp>
        <p:nvSpPr>
          <p:cNvPr id="6" name="Text Placeholder 5"/>
          <p:cNvSpPr>
            <a:spLocks noGrp="1"/>
          </p:cNvSpPr>
          <p:nvPr>
            <p:ph type="body" sz="quarter" idx="4294967295"/>
          </p:nvPr>
        </p:nvSpPr>
        <p:spPr>
          <a:xfrm>
            <a:off x="584200" y="1435497"/>
            <a:ext cx="11018520" cy="4124206"/>
          </a:xfrm>
        </p:spPr>
        <p:txBody>
          <a:bodyPr/>
          <a:lstStyle/>
          <a:p>
            <a:r>
              <a:rPr lang="en-US" b="1" dirty="0"/>
              <a:t>Linux (Debian)</a:t>
            </a:r>
          </a:p>
          <a:p>
            <a:pPr marL="0" indent="0">
              <a:buNone/>
            </a:pPr>
            <a:r>
              <a:rPr lang="en-US" sz="2400" i="1" dirty="0">
                <a:latin typeface="Consolas" panose="020B0609020204030204" pitchFamily="49" charset="0"/>
              </a:rPr>
              <a:t>&gt; $ </a:t>
            </a:r>
            <a:r>
              <a:rPr lang="en-US" sz="2400" i="1" dirty="0" err="1">
                <a:latin typeface="Consolas" panose="020B0609020204030204" pitchFamily="49" charset="0"/>
              </a:rPr>
              <a:t>sudo</a:t>
            </a:r>
            <a:r>
              <a:rPr lang="en-US" sz="2400" i="1" dirty="0">
                <a:latin typeface="Consolas" panose="020B0609020204030204" pitchFamily="49" charset="0"/>
              </a:rPr>
              <a:t> apt-get install git</a:t>
            </a:r>
          </a:p>
          <a:p>
            <a:r>
              <a:rPr lang="en-US" b="1" dirty="0"/>
              <a:t>Linux (Fedora)</a:t>
            </a:r>
          </a:p>
          <a:p>
            <a:pPr marL="0" indent="0">
              <a:buNone/>
            </a:pPr>
            <a:r>
              <a:rPr lang="en-US" sz="2400" i="1" dirty="0">
                <a:latin typeface="Consolas" panose="020B0609020204030204" pitchFamily="49" charset="0"/>
              </a:rPr>
              <a:t>&gt; $ </a:t>
            </a:r>
            <a:r>
              <a:rPr lang="en-US" sz="2400" i="1" dirty="0" err="1">
                <a:latin typeface="Consolas" panose="020B0609020204030204" pitchFamily="49" charset="0"/>
              </a:rPr>
              <a:t>sudo</a:t>
            </a:r>
            <a:r>
              <a:rPr lang="en-US" sz="2400" i="1" dirty="0">
                <a:latin typeface="Consolas" panose="020B0609020204030204" pitchFamily="49" charset="0"/>
              </a:rPr>
              <a:t> yum install git</a:t>
            </a:r>
            <a:endParaRPr lang="en-US" sz="2400" i="1" dirty="0"/>
          </a:p>
          <a:p>
            <a:r>
              <a:rPr lang="en-US" b="1" dirty="0"/>
              <a:t>MacOS</a:t>
            </a:r>
          </a:p>
          <a:p>
            <a:pPr marL="0" indent="0">
              <a:buNone/>
            </a:pPr>
            <a:r>
              <a:rPr lang="en-US" sz="2400" dirty="0">
                <a:hlinkClick r:id="rId3"/>
              </a:rPr>
              <a:t>https://git-scm.com/download/mac</a:t>
            </a:r>
            <a:endParaRPr lang="en-US" sz="2400" dirty="0"/>
          </a:p>
          <a:p>
            <a:r>
              <a:rPr lang="en-US" b="1" dirty="0"/>
              <a:t>Windows</a:t>
            </a:r>
          </a:p>
          <a:p>
            <a:pPr marL="0" indent="0">
              <a:buNone/>
            </a:pPr>
            <a:r>
              <a:rPr lang="en-US" sz="2400" dirty="0">
                <a:hlinkClick r:id="rId4"/>
              </a:rPr>
              <a:t>https://git-scm.com/download/win</a:t>
            </a:r>
            <a:endParaRPr lang="en-US" sz="2400" dirty="0"/>
          </a:p>
          <a:p>
            <a:pPr lvl="2"/>
            <a:endParaRPr lang="en-US" dirty="0"/>
          </a:p>
        </p:txBody>
      </p:sp>
      <p:pic>
        <p:nvPicPr>
          <p:cNvPr id="4" name="Picture 2" descr="GitHub - git/git: Git Source Code Mirror - This is a publish-only  repository and all pull requests are ignored. Please follow  Documentation/SubmittingPatches procedure for any of your improvements.">
            <a:extLst>
              <a:ext uri="{FF2B5EF4-FFF2-40B4-BE49-F238E27FC236}">
                <a16:creationId xmlns:a16="http://schemas.microsoft.com/office/drawing/2014/main" id="{B14A32D2-2831-4002-9FD4-7E2368B59D21}"/>
              </a:ext>
            </a:extLst>
          </p:cNvPr>
          <p:cNvPicPr>
            <a:picLocks noChangeAspect="1" noChangeArrowheads="1"/>
          </p:cNvPicPr>
          <p:nvPr/>
        </p:nvPicPr>
        <p:blipFill>
          <a:blip r:embed="rId5">
            <a:alphaModFix amt="18000"/>
            <a:extLst>
              <a:ext uri="{28A0092B-C50C-407E-A947-70E740481C1C}">
                <a14:useLocalDpi xmlns:a14="http://schemas.microsoft.com/office/drawing/2010/main" val="0"/>
              </a:ext>
            </a:extLst>
          </a:blip>
          <a:srcRect/>
          <a:stretch>
            <a:fillRect/>
          </a:stretch>
        </p:blipFill>
        <p:spPr bwMode="auto">
          <a:xfrm>
            <a:off x="3418840" y="1155303"/>
            <a:ext cx="4338320" cy="433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Some Important GIT Commands to start with</a:t>
            </a:r>
          </a:p>
        </p:txBody>
      </p:sp>
      <p:sp>
        <p:nvSpPr>
          <p:cNvPr id="6" name="Text Placeholder 5"/>
          <p:cNvSpPr>
            <a:spLocks noGrp="1"/>
          </p:cNvSpPr>
          <p:nvPr>
            <p:ph type="body" sz="quarter" idx="4294967295"/>
          </p:nvPr>
        </p:nvSpPr>
        <p:spPr>
          <a:xfrm>
            <a:off x="584200" y="1435497"/>
            <a:ext cx="11018520" cy="3631763"/>
          </a:xfrm>
        </p:spPr>
        <p:txBody>
          <a:bodyPr/>
          <a:lstStyle/>
          <a:p>
            <a:r>
              <a:rPr lang="en-US" sz="2000" dirty="0">
                <a:latin typeface="Consolas" panose="020B0609020204030204" pitchFamily="49" charset="0"/>
              </a:rPr>
              <a:t>git init                            # Initialize a Repository</a:t>
            </a:r>
          </a:p>
          <a:p>
            <a:r>
              <a:rPr lang="en-US" sz="2000" dirty="0">
                <a:latin typeface="Consolas" panose="020B0609020204030204" pitchFamily="49" charset="0"/>
              </a:rPr>
              <a:t>git add [file(s)]                   # To add files into your VCS</a:t>
            </a:r>
          </a:p>
          <a:p>
            <a:r>
              <a:rPr lang="en-US" sz="2000" dirty="0">
                <a:latin typeface="Consolas" panose="020B0609020204030204" pitchFamily="49" charset="0"/>
              </a:rPr>
              <a:t>git commit –m “[message]“           # Committing Changes to your Files</a:t>
            </a:r>
          </a:p>
          <a:p>
            <a:r>
              <a:rPr lang="en-US" sz="2000" dirty="0">
                <a:latin typeface="Consolas" panose="020B0609020204030204" pitchFamily="49" charset="0"/>
              </a:rPr>
              <a:t>git status                          # Checking the Status of your Files</a:t>
            </a:r>
          </a:p>
          <a:p>
            <a:r>
              <a:rPr lang="en-US" sz="2000" dirty="0">
                <a:latin typeface="Consolas" panose="020B0609020204030204" pitchFamily="49" charset="0"/>
              </a:rPr>
              <a:t>git push                            # Pushing the Changes into Central Repo</a:t>
            </a:r>
          </a:p>
          <a:p>
            <a:r>
              <a:rPr lang="en-US" sz="2000" dirty="0">
                <a:latin typeface="Consolas" panose="020B0609020204030204" pitchFamily="49" charset="0"/>
              </a:rPr>
              <a:t>git pull                            # Pulling in Files and Changes</a:t>
            </a:r>
          </a:p>
          <a:p>
            <a:r>
              <a:rPr lang="en-US" sz="2000" dirty="0">
                <a:latin typeface="Consolas" panose="020B0609020204030204" pitchFamily="49" charset="0"/>
              </a:rPr>
              <a:t>git clone                           # Cloning a Repository</a:t>
            </a:r>
          </a:p>
          <a:p>
            <a:r>
              <a:rPr lang="en-US" sz="2000" dirty="0">
                <a:latin typeface="Consolas" panose="020B0609020204030204" pitchFamily="49" charset="0"/>
              </a:rPr>
              <a:t>git remote add origin               # Adding a remote repository</a:t>
            </a:r>
          </a:p>
          <a:p>
            <a:r>
              <a:rPr lang="en-US" sz="2000" dirty="0">
                <a:latin typeface="Consolas" panose="020B0609020204030204" pitchFamily="49" charset="0"/>
              </a:rPr>
              <a:t>git checkout                        # Switching / Creating a New Branch</a:t>
            </a:r>
          </a:p>
          <a:p>
            <a:r>
              <a:rPr lang="en-US" sz="2000" dirty="0">
                <a:latin typeface="Consolas" panose="020B0609020204030204" pitchFamily="49" charset="0"/>
              </a:rPr>
              <a:t>git restore                         # Restoring the Previous Changes</a:t>
            </a:r>
          </a:p>
        </p:txBody>
      </p:sp>
      <p:pic>
        <p:nvPicPr>
          <p:cNvPr id="3074" name="Picture 2" descr="GitHub - git/git: Git Source Code Mirror - This is a publish-only  repository and all pull requests are ignored. Please follow  Documentation/SubmittingPatches procedure for any of your improvements.">
            <a:extLst>
              <a:ext uri="{FF2B5EF4-FFF2-40B4-BE49-F238E27FC236}">
                <a16:creationId xmlns:a16="http://schemas.microsoft.com/office/drawing/2014/main" id="{D6E1027D-05E8-46EF-A3B7-E758FB0F1B64}"/>
              </a:ext>
            </a:extLst>
          </p:cNvPr>
          <p:cNvPicPr>
            <a:picLocks noChangeAspect="1" noChangeArrowheads="1"/>
          </p:cNvPicPr>
          <p:nvPr/>
        </p:nvPicPr>
        <p:blipFill>
          <a:blip r:embed="rId3">
            <a:alphaModFix amt="18000"/>
            <a:extLst>
              <a:ext uri="{28A0092B-C50C-407E-A947-70E740481C1C}">
                <a14:useLocalDpi xmlns:a14="http://schemas.microsoft.com/office/drawing/2010/main" val="0"/>
              </a:ext>
            </a:extLst>
          </a:blip>
          <a:srcRect/>
          <a:stretch>
            <a:fillRect/>
          </a:stretch>
        </p:blipFill>
        <p:spPr bwMode="auto">
          <a:xfrm>
            <a:off x="3418840" y="1155303"/>
            <a:ext cx="4338320" cy="433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25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itHub - qw3rtman/git-fire: Save Your Code in an Emergency">
            <a:extLst>
              <a:ext uri="{FF2B5EF4-FFF2-40B4-BE49-F238E27FC236}">
                <a16:creationId xmlns:a16="http://schemas.microsoft.com/office/drawing/2014/main" id="{EF0824C3-1916-4E3A-B1DB-49CD5FD7D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92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08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390" y="485418"/>
            <a:ext cx="11018520" cy="553998"/>
          </a:xfrm>
        </p:spPr>
        <p:txBody>
          <a:bodyPr/>
          <a:lstStyle/>
          <a:p>
            <a:r>
              <a:rPr lang="en-US" b="1" dirty="0"/>
              <a:t>GitHub</a:t>
            </a:r>
          </a:p>
        </p:txBody>
      </p:sp>
      <p:sp>
        <p:nvSpPr>
          <p:cNvPr id="6" name="Text Placeholder 5"/>
          <p:cNvSpPr>
            <a:spLocks noGrp="1"/>
          </p:cNvSpPr>
          <p:nvPr>
            <p:ph type="body" sz="quarter" idx="10"/>
          </p:nvPr>
        </p:nvSpPr>
        <p:spPr>
          <a:xfrm>
            <a:off x="586390" y="1434370"/>
            <a:ext cx="11018520" cy="4241161"/>
          </a:xfrm>
        </p:spPr>
        <p:txBody>
          <a:bodyPr/>
          <a:lstStyle/>
          <a:p>
            <a:r>
              <a:rPr lang="en-US" sz="2600" dirty="0">
                <a:solidFill>
                  <a:schemeClr val="tx1"/>
                </a:solidFill>
                <a:latin typeface="-apple-system"/>
              </a:rPr>
              <a:t>Okay, But now. Then what’s </a:t>
            </a:r>
            <a:r>
              <a:rPr lang="en-US" sz="2600" b="1" dirty="0">
                <a:solidFill>
                  <a:schemeClr val="tx1"/>
                </a:solidFill>
                <a:latin typeface="-apple-system"/>
              </a:rPr>
              <a:t>GITHUB</a:t>
            </a:r>
            <a:r>
              <a:rPr lang="en-US" sz="2600" dirty="0">
                <a:solidFill>
                  <a:schemeClr val="tx1"/>
                </a:solidFill>
                <a:latin typeface="-apple-system"/>
              </a:rPr>
              <a:t>???!!</a:t>
            </a:r>
          </a:p>
          <a:p>
            <a:pPr marL="457200" indent="-457200">
              <a:buFont typeface="Arial" panose="020B0604020202020204" pitchFamily="34" charset="0"/>
              <a:buChar char="•"/>
            </a:pPr>
            <a:r>
              <a:rPr lang="en-US" sz="2600" b="0" i="0" dirty="0">
                <a:solidFill>
                  <a:schemeClr val="tx1"/>
                </a:solidFill>
                <a:effectLst/>
                <a:latin typeface="-apple-system"/>
              </a:rPr>
              <a:t>GitHub is to Git what Facebook is to your </a:t>
            </a:r>
            <a:r>
              <a:rPr lang="en-US" sz="2600" b="0" i="1" dirty="0">
                <a:solidFill>
                  <a:schemeClr val="tx1"/>
                </a:solidFill>
                <a:effectLst/>
                <a:latin typeface="-apple-system"/>
              </a:rPr>
              <a:t>actual face.</a:t>
            </a:r>
            <a:r>
              <a:rPr lang="en-US" sz="2600" b="0" i="0" dirty="0">
                <a:solidFill>
                  <a:schemeClr val="tx1"/>
                </a:solidFill>
                <a:effectLst/>
                <a:latin typeface="-apple-system"/>
              </a:rPr>
              <a:t> GitHub is designed as a Git repository hosting service. </a:t>
            </a:r>
          </a:p>
          <a:p>
            <a:pPr marL="457200" indent="-457200">
              <a:buFont typeface="Arial" panose="020B0604020202020204" pitchFamily="34" charset="0"/>
              <a:buChar char="•"/>
            </a:pPr>
            <a:r>
              <a:rPr lang="en-US" sz="2600" b="0" i="0" dirty="0">
                <a:solidFill>
                  <a:schemeClr val="tx1"/>
                </a:solidFill>
                <a:effectLst/>
                <a:latin typeface="-apple-system"/>
              </a:rPr>
              <a:t>It’s an online database that allows you to keep track of and share your Git version control projects outside of your local computer/server. Unlike Git, GitHub is exclusively cloud-based. Also, unlike Git GitHub is a for-profit service (although basic repository-hosting features are available at no cost to those who are willing to create a user profile, making GitHub a popular choice for open-source projects).</a:t>
            </a:r>
            <a:endParaRPr lang="en-US" sz="2600" b="0" i="1" dirty="0">
              <a:solidFill>
                <a:schemeClr val="tx1"/>
              </a:solidFill>
              <a:effectLst/>
              <a:latin typeface="-apple-system"/>
            </a:endParaRPr>
          </a:p>
          <a:p>
            <a:endParaRPr lang="en-US" sz="2600" dirty="0">
              <a:solidFill>
                <a:schemeClr val="tx1"/>
              </a:solidFill>
              <a:latin typeface="-apple-system"/>
            </a:endParaRPr>
          </a:p>
        </p:txBody>
      </p:sp>
      <p:pic>
        <p:nvPicPr>
          <p:cNvPr id="5124" name="Picture 4" descr="GitHub · GitHub">
            <a:extLst>
              <a:ext uri="{FF2B5EF4-FFF2-40B4-BE49-F238E27FC236}">
                <a16:creationId xmlns:a16="http://schemas.microsoft.com/office/drawing/2014/main" id="{C5C9503C-FFBB-44B3-BB31-8D4070CA399F}"/>
              </a:ext>
            </a:extLst>
          </p:cNvPr>
          <p:cNvPicPr>
            <a:picLocks noChangeAspect="1" noChangeArrowheads="1"/>
          </p:cNvPicPr>
          <p:nvPr/>
        </p:nvPicPr>
        <p:blipFill>
          <a:blip r:embed="rId3">
            <a:alphaModFix amt="22000"/>
            <a:extLst>
              <a:ext uri="{28A0092B-C50C-407E-A947-70E740481C1C}">
                <a14:useLocalDpi xmlns:a14="http://schemas.microsoft.com/office/drawing/2010/main" val="0"/>
              </a:ext>
            </a:extLst>
          </a:blip>
          <a:srcRect/>
          <a:stretch>
            <a:fillRect/>
          </a:stretch>
        </p:blipFill>
        <p:spPr bwMode="auto">
          <a:xfrm>
            <a:off x="4074160" y="1584960"/>
            <a:ext cx="3972560" cy="348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17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it vs. GitHub">
            <a:extLst>
              <a:ext uri="{FF2B5EF4-FFF2-40B4-BE49-F238E27FC236}">
                <a16:creationId xmlns:a16="http://schemas.microsoft.com/office/drawing/2014/main" id="{A7266A4A-DEA1-4D00-A901-08BB46B79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345" y="355600"/>
            <a:ext cx="9017310" cy="614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68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46" y="4112602"/>
            <a:ext cx="9144000" cy="498598"/>
          </a:xfrm>
        </p:spPr>
        <p:txBody>
          <a:bodyPr/>
          <a:lstStyle/>
          <a:p>
            <a:r>
              <a:rPr lang="en-US" dirty="0"/>
              <a:t>Understanding Basic Git-GitHub Workflow </a:t>
            </a:r>
            <a:endParaRPr lang="en-US" dirty="0">
              <a:solidFill>
                <a:srgbClr val="F2F2F2"/>
              </a:solidFill>
            </a:endParaRPr>
          </a:p>
        </p:txBody>
      </p:sp>
      <p:pic>
        <p:nvPicPr>
          <p:cNvPr id="7170" name="Picture 2" descr="Introduction To Git Version Control Workflow | Build5Nines">
            <a:extLst>
              <a:ext uri="{FF2B5EF4-FFF2-40B4-BE49-F238E27FC236}">
                <a16:creationId xmlns:a16="http://schemas.microsoft.com/office/drawing/2014/main" id="{2BD14F48-F468-48C8-8D81-EFF9F93A2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 y="162560"/>
            <a:ext cx="11419840" cy="3337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56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50918C-296D-4C4A-B079-8D174FAA3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5733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8D0DF-81A2-4640-B0CC-90C26F549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54103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 Working of GIT and GitHub</a:t>
            </a:r>
          </a:p>
        </p:txBody>
      </p:sp>
      <p:pic>
        <p:nvPicPr>
          <p:cNvPr id="5" name="Content Placeholder 4">
            <a:extLst>
              <a:ext uri="{FF2B5EF4-FFF2-40B4-BE49-F238E27FC236}">
                <a16:creationId xmlns:a16="http://schemas.microsoft.com/office/drawing/2014/main" id="{9D01BD41-662E-4CD1-BF0E-AADDD0CF43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40" y="1577288"/>
            <a:ext cx="10292079" cy="4518712"/>
          </a:xfrm>
          <a:prstGeom prst="rect">
            <a:avLst/>
          </a:prstGeom>
        </p:spPr>
      </p:pic>
    </p:spTree>
    <p:extLst>
      <p:ext uri="{BB962C8B-B14F-4D97-AF65-F5344CB8AC3E}">
        <p14:creationId xmlns:p14="http://schemas.microsoft.com/office/powerpoint/2010/main" val="250540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321004"/>
            <a:ext cx="6637867" cy="1107996"/>
          </a:xfrm>
        </p:spPr>
        <p:txBody>
          <a:bodyPr/>
          <a:lstStyle/>
          <a:p>
            <a:r>
              <a:rPr lang="en-US" dirty="0"/>
              <a:t>Introduction to VCS, Git and </a:t>
            </a:r>
            <a:r>
              <a:rPr lang="en-US" dirty="0" err="1"/>
              <a:t>Github</a:t>
            </a:r>
            <a:endParaRPr lang="en-US" dirty="0"/>
          </a:p>
        </p:txBody>
      </p:sp>
      <p:sp>
        <p:nvSpPr>
          <p:cNvPr id="5" name="Text Placeholder 4"/>
          <p:cNvSpPr>
            <a:spLocks noGrp="1"/>
          </p:cNvSpPr>
          <p:nvPr>
            <p:ph type="body" sz="quarter" idx="12"/>
          </p:nvPr>
        </p:nvSpPr>
        <p:spPr/>
        <p:txBody>
          <a:bodyPr/>
          <a:lstStyle/>
          <a:p>
            <a:r>
              <a:rPr lang="en-US" dirty="0"/>
              <a:t>Rahul Bordoloi</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28037" y="1362725"/>
            <a:ext cx="6632982" cy="553998"/>
          </a:xfrm>
        </p:spPr>
        <p:txBody>
          <a:bodyPr/>
          <a:lstStyle/>
          <a:p>
            <a:r>
              <a:rPr lang="en-US" dirty="0"/>
              <a:t>Rahul Bordoloi</a:t>
            </a:r>
          </a:p>
        </p:txBody>
      </p:sp>
      <p:sp>
        <p:nvSpPr>
          <p:cNvPr id="5" name="Text Placeholder 4"/>
          <p:cNvSpPr>
            <a:spLocks noGrp="1"/>
          </p:cNvSpPr>
          <p:nvPr>
            <p:ph type="body" sz="quarter" idx="12"/>
          </p:nvPr>
        </p:nvSpPr>
        <p:spPr>
          <a:xfrm>
            <a:off x="4528037" y="2074828"/>
            <a:ext cx="6861777" cy="3077766"/>
          </a:xfrm>
        </p:spPr>
        <p:txBody>
          <a:bodyPr/>
          <a:lstStyle/>
          <a:p>
            <a:r>
              <a:rPr lang="en-US" dirty="0"/>
              <a:t>Data Science Intern, High Radius Corporation</a:t>
            </a:r>
          </a:p>
          <a:p>
            <a:endParaRPr lang="en-US" dirty="0"/>
          </a:p>
          <a:p>
            <a:r>
              <a:rPr lang="en-US" dirty="0"/>
              <a:t>Freelancer and Open Sourced Enthusiastic.</a:t>
            </a:r>
          </a:p>
          <a:p>
            <a:r>
              <a:rPr lang="en-US" dirty="0"/>
              <a:t>Currently a 4</a:t>
            </a:r>
            <a:r>
              <a:rPr lang="en-US" baseline="30000" dirty="0"/>
              <a:t>th</a:t>
            </a:r>
            <a:r>
              <a:rPr lang="en-US" dirty="0"/>
              <a:t> Year Computer Science Undergrad at KIIT University, Bhubaneswar</a:t>
            </a:r>
          </a:p>
          <a:p>
            <a:endParaRPr lang="en-US" dirty="0"/>
          </a:p>
          <a:p>
            <a:r>
              <a:rPr lang="en-US" sz="1600" dirty="0"/>
              <a:t>Website: </a:t>
            </a:r>
            <a:r>
              <a:rPr lang="en-US" sz="1600" dirty="0">
                <a:hlinkClick r:id="rId3"/>
              </a:rPr>
              <a:t>https://rahulbordoloi.me</a:t>
            </a:r>
            <a:endParaRPr lang="en-US" sz="1600" dirty="0"/>
          </a:p>
          <a:p>
            <a:r>
              <a:rPr lang="en-US" sz="1600" dirty="0"/>
              <a:t>GitHub:   </a:t>
            </a:r>
            <a:r>
              <a:rPr lang="en-US" sz="1600" dirty="0">
                <a:hlinkClick r:id="rId4"/>
              </a:rPr>
              <a:t>https://github.com/rahulbordoloi</a:t>
            </a:r>
            <a:endParaRPr lang="en-US" sz="1600" dirty="0"/>
          </a:p>
          <a:p>
            <a:r>
              <a:rPr lang="en-US" sz="1600" dirty="0"/>
              <a:t>LinkedIn: </a:t>
            </a:r>
            <a:r>
              <a:rPr lang="en-US" sz="1600" dirty="0">
                <a:hlinkClick r:id="rId5"/>
              </a:rPr>
              <a:t>https://linkedin.com/in/rahulbordoloi</a:t>
            </a:r>
            <a:endParaRPr lang="en-US" sz="1600" dirty="0"/>
          </a:p>
          <a:p>
            <a:r>
              <a:rPr lang="en-US" sz="1600" dirty="0"/>
              <a:t>Mail:       </a:t>
            </a:r>
            <a:r>
              <a:rPr lang="en-US" sz="1600" dirty="0">
                <a:hlinkClick r:id="rId6"/>
              </a:rPr>
              <a:t>rahul.bordoloi@studentambassadors.com</a:t>
            </a:r>
            <a:r>
              <a:rPr lang="en-US" sz="1600" dirty="0"/>
              <a:t>, </a:t>
            </a:r>
          </a:p>
          <a:p>
            <a:r>
              <a:rPr lang="en-US" sz="1600" dirty="0"/>
              <a:t>               </a:t>
            </a:r>
            <a:r>
              <a:rPr lang="en-US" sz="1600" dirty="0">
                <a:hlinkClick r:id="rId7"/>
              </a:rPr>
              <a:t>rahulbordoloi24@gmail.com</a:t>
            </a:r>
            <a:endParaRPr lang="en-US" sz="1600" dirty="0"/>
          </a:p>
        </p:txBody>
      </p:sp>
      <p:pic>
        <p:nvPicPr>
          <p:cNvPr id="3" name="Picture 2" descr="A person wearing a black shirt&#10;&#10;Description automatically generated with medium confidence">
            <a:extLst>
              <a:ext uri="{FF2B5EF4-FFF2-40B4-BE49-F238E27FC236}">
                <a16:creationId xmlns:a16="http://schemas.microsoft.com/office/drawing/2014/main" id="{5A1CE408-DB30-40BB-9161-8363F8CF1113}"/>
              </a:ext>
            </a:extLst>
          </p:cNvPr>
          <p:cNvPicPr>
            <a:picLocks noChangeAspect="1"/>
          </p:cNvPicPr>
          <p:nvPr/>
        </p:nvPicPr>
        <p:blipFill>
          <a:blip r:embed="rId8"/>
          <a:stretch>
            <a:fillRect/>
          </a:stretch>
        </p:blipFill>
        <p:spPr>
          <a:xfrm>
            <a:off x="951850" y="1573326"/>
            <a:ext cx="2672860" cy="2677299"/>
          </a:xfrm>
          <a:prstGeom prst="rect">
            <a:avLst/>
          </a:prstGeom>
        </p:spPr>
      </p:pic>
    </p:spTree>
    <p:extLst>
      <p:ext uri="{BB962C8B-B14F-4D97-AF65-F5344CB8AC3E}">
        <p14:creationId xmlns:p14="http://schemas.microsoft.com/office/powerpoint/2010/main" val="29928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4040" y="3515082"/>
            <a:ext cx="6637867" cy="553998"/>
          </a:xfrm>
        </p:spPr>
        <p:txBody>
          <a:bodyPr/>
          <a:lstStyle/>
          <a:p>
            <a:r>
              <a:rPr lang="en-US" dirty="0"/>
              <a:t>Let’s Get Started!</a:t>
            </a:r>
          </a:p>
        </p:txBody>
      </p:sp>
    </p:spTree>
    <p:extLst>
      <p:ext uri="{BB962C8B-B14F-4D97-AF65-F5344CB8AC3E}">
        <p14:creationId xmlns:p14="http://schemas.microsoft.com/office/powerpoint/2010/main" val="190058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046" y="3864952"/>
            <a:ext cx="9144000" cy="498598"/>
          </a:xfrm>
        </p:spPr>
        <p:txBody>
          <a:bodyPr/>
          <a:lstStyle/>
          <a:p>
            <a:r>
              <a:rPr lang="en-US" b="1" dirty="0">
                <a:solidFill>
                  <a:srgbClr val="FFC000"/>
                </a:solidFill>
              </a:rPr>
              <a:t>VCS</a:t>
            </a:r>
            <a:r>
              <a:rPr lang="en-US" dirty="0"/>
              <a:t> (Version Control System)</a:t>
            </a:r>
          </a:p>
        </p:txBody>
      </p:sp>
      <p:pic>
        <p:nvPicPr>
          <p:cNvPr id="4" name="Picture 3">
            <a:extLst>
              <a:ext uri="{FF2B5EF4-FFF2-40B4-BE49-F238E27FC236}">
                <a16:creationId xmlns:a16="http://schemas.microsoft.com/office/drawing/2014/main" id="{D1BEF3EC-7230-40A8-85B7-B505F6F92B1E}"/>
              </a:ext>
            </a:extLst>
          </p:cNvPr>
          <p:cNvPicPr>
            <a:picLocks noChangeAspect="1"/>
          </p:cNvPicPr>
          <p:nvPr/>
        </p:nvPicPr>
        <p:blipFill>
          <a:blip r:embed="rId3"/>
          <a:stretch>
            <a:fillRect/>
          </a:stretch>
        </p:blipFill>
        <p:spPr>
          <a:xfrm>
            <a:off x="3068515" y="449873"/>
            <a:ext cx="4809393" cy="2899996"/>
          </a:xfrm>
          <a:prstGeom prst="rect">
            <a:avLst/>
          </a:prstGeom>
        </p:spPr>
      </p:pic>
    </p:spTree>
    <p:extLst>
      <p:ext uri="{BB962C8B-B14F-4D97-AF65-F5344CB8AC3E}">
        <p14:creationId xmlns:p14="http://schemas.microsoft.com/office/powerpoint/2010/main" val="392481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solidFill>
                  <a:srgbClr val="FF0000"/>
                </a:solidFill>
              </a:rPr>
              <a:t>Version Control System</a:t>
            </a:r>
          </a:p>
        </p:txBody>
      </p:sp>
      <p:sp>
        <p:nvSpPr>
          <p:cNvPr id="6" name="Text Placeholder 5"/>
          <p:cNvSpPr>
            <a:spLocks noGrp="1"/>
          </p:cNvSpPr>
          <p:nvPr>
            <p:ph type="body" sz="quarter" idx="10"/>
          </p:nvPr>
        </p:nvSpPr>
        <p:spPr>
          <a:xfrm>
            <a:off x="586740" y="1403890"/>
            <a:ext cx="11018520" cy="5133713"/>
          </a:xfrm>
        </p:spPr>
        <p:txBody>
          <a:bodyPr/>
          <a:lstStyle/>
          <a:p>
            <a:pPr marL="457200" indent="-457200">
              <a:buFont typeface="Arial" panose="020B0604020202020204" pitchFamily="34" charset="0"/>
              <a:buChar char="•"/>
            </a:pPr>
            <a:r>
              <a:rPr lang="en-US" sz="2600" b="0" i="0" dirty="0">
                <a:solidFill>
                  <a:schemeClr val="tx1"/>
                </a:solidFill>
                <a:effectLst/>
                <a:latin typeface="-apple-system"/>
              </a:rPr>
              <a:t>Version control, also known as source control, is the practice of tracking and managing changes to software code. </a:t>
            </a:r>
          </a:p>
          <a:p>
            <a:pPr marL="457200" indent="-457200">
              <a:buFont typeface="Arial" panose="020B0604020202020204" pitchFamily="34" charset="0"/>
              <a:buChar char="•"/>
            </a:pPr>
            <a:r>
              <a:rPr lang="en-US" sz="2600" b="0" i="0" dirty="0">
                <a:solidFill>
                  <a:schemeClr val="tx1"/>
                </a:solidFill>
                <a:effectLst/>
                <a:latin typeface="-apple-system"/>
              </a:rPr>
              <a:t>Version control systems are software tools that help software teams manage changes to source code over time. </a:t>
            </a:r>
          </a:p>
          <a:p>
            <a:pPr marL="457200" indent="-457200">
              <a:buFont typeface="Arial" panose="020B0604020202020204" pitchFamily="34" charset="0"/>
              <a:buChar char="•"/>
            </a:pPr>
            <a:r>
              <a:rPr lang="en-US" sz="2600" b="0" i="0" dirty="0">
                <a:solidFill>
                  <a:schemeClr val="tx1"/>
                </a:solidFill>
                <a:effectLst/>
                <a:latin typeface="-apple-system"/>
              </a:rPr>
              <a:t>Version control software keeps track of every modification to the code in a special kind of database. If a mistake is made, developers can turn back the clock and compare earlier versions of the code to help fix the mistake while minimizing disruption to all team members.</a:t>
            </a:r>
          </a:p>
          <a:p>
            <a:pPr marL="457200" indent="-457200">
              <a:buFont typeface="Arial" panose="020B0604020202020204" pitchFamily="34" charset="0"/>
              <a:buChar char="•"/>
            </a:pPr>
            <a:r>
              <a:rPr lang="en-US" sz="2400" b="0" i="0" dirty="0">
                <a:solidFill>
                  <a:schemeClr val="tx1"/>
                </a:solidFill>
                <a:effectLst/>
                <a:latin typeface="-apple-system"/>
              </a:rPr>
              <a:t>Version control protects source code from both catastrophe and the casual degradation of human error and unintended consequences.</a:t>
            </a:r>
          </a:p>
          <a:p>
            <a:pPr marL="457200" indent="-457200">
              <a:buFont typeface="Arial" panose="020B0604020202020204" pitchFamily="34" charset="0"/>
              <a:buChar char="•"/>
            </a:pPr>
            <a:endParaRPr lang="en-US" sz="2600" b="0" i="0" dirty="0">
              <a:solidFill>
                <a:schemeClr val="tx1"/>
              </a:solidFill>
              <a:effectLst/>
              <a:latin typeface="-apple-system"/>
            </a:endParaRPr>
          </a:p>
          <a:p>
            <a:endParaRPr lang="en-US" sz="2600" dirty="0">
              <a:solidFill>
                <a:schemeClr val="tx1"/>
              </a:solidFill>
            </a:endParaRP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86740" y="1032023"/>
            <a:ext cx="11018520" cy="5392245"/>
          </a:xfrm>
        </p:spPr>
        <p:txBody>
          <a:bodyPr/>
          <a:lstStyle/>
          <a:p>
            <a:pPr marL="457200" indent="-457200" algn="l">
              <a:buFont typeface="Arial" panose="020B0604020202020204" pitchFamily="34" charset="0"/>
              <a:buChar char="•"/>
            </a:pPr>
            <a:r>
              <a:rPr lang="en-US" sz="2400" b="0" i="0" dirty="0">
                <a:solidFill>
                  <a:schemeClr val="tx1"/>
                </a:solidFill>
                <a:effectLst/>
                <a:latin typeface="-apple-system"/>
              </a:rPr>
              <a:t>Software developers working in teams are continually writing new source code and changing existing source code. One developer on the team may be working on a new feature while another developer fixes an unrelated bug by changing code, each developer may make their changes in several parts of the file tree.</a:t>
            </a:r>
          </a:p>
          <a:p>
            <a:pPr marL="457200" indent="-457200">
              <a:buFont typeface="Arial" panose="020B0604020202020204" pitchFamily="34" charset="0"/>
              <a:buChar char="•"/>
            </a:pPr>
            <a:r>
              <a:rPr lang="en-US" sz="2400" b="0" i="0" dirty="0">
                <a:solidFill>
                  <a:schemeClr val="tx1"/>
                </a:solidFill>
                <a:effectLst/>
                <a:latin typeface="-apple-system"/>
              </a:rPr>
              <a:t>Version control helps teams solve these kinds of problems, tracking every individual change by each contributor and helping prevent concurrent work from conflicting. Changes made in one part of the software can be incompatible with those made by another developer working at the same time. This problem should be discovered and solved in an orderly manner without blocking the work of the rest of the team. Further, in all software development, any change can introduce new bugs on its own and new software can't be trusted until it's tested. So, testing and development proceed together until a new version is ready.</a:t>
            </a:r>
          </a:p>
          <a:p>
            <a:pPr marL="457200" indent="-457200" algn="l">
              <a:buFont typeface="Arial" panose="020B0604020202020204" pitchFamily="34" charset="0"/>
              <a:buChar char="•"/>
            </a:pPr>
            <a:endParaRPr lang="en-US" sz="2400" b="0" i="0" dirty="0">
              <a:solidFill>
                <a:schemeClr val="tx1"/>
              </a:solidFill>
              <a:effectLst/>
              <a:latin typeface="-apple-system"/>
            </a:endParaRPr>
          </a:p>
          <a:p>
            <a:pPr marL="457200" indent="-457200">
              <a:buFont typeface="Arial" panose="020B0604020202020204" pitchFamily="34" charset="0"/>
              <a:buChar char="•"/>
            </a:pPr>
            <a:endParaRPr lang="en-US" sz="2400" dirty="0">
              <a:solidFill>
                <a:schemeClr val="tx1"/>
              </a:solidFill>
            </a:endParaRPr>
          </a:p>
        </p:txBody>
      </p:sp>
      <p:sp>
        <p:nvSpPr>
          <p:cNvPr id="7" name="Title 16">
            <a:extLst>
              <a:ext uri="{FF2B5EF4-FFF2-40B4-BE49-F238E27FC236}">
                <a16:creationId xmlns:a16="http://schemas.microsoft.com/office/drawing/2014/main" id="{7EBE5EB0-21BF-4A61-A9DF-E38D0A1FC7AF}"/>
              </a:ext>
            </a:extLst>
          </p:cNvPr>
          <p:cNvSpPr>
            <a:spLocks noGrp="1"/>
          </p:cNvSpPr>
          <p:nvPr>
            <p:ph type="title"/>
          </p:nvPr>
        </p:nvSpPr>
        <p:spPr>
          <a:xfrm>
            <a:off x="689863" y="314960"/>
            <a:ext cx="11018520" cy="553998"/>
          </a:xfrm>
        </p:spPr>
        <p:txBody>
          <a:bodyPr/>
          <a:lstStyle/>
          <a:p>
            <a:r>
              <a:rPr lang="en-US" sz="3200" b="1" dirty="0">
                <a:solidFill>
                  <a:schemeClr val="accent1"/>
                </a:solidFill>
              </a:rPr>
              <a:t>Contd</a:t>
            </a:r>
            <a:r>
              <a:rPr lang="en-US" b="1" dirty="0">
                <a:solidFill>
                  <a:schemeClr val="accent1"/>
                </a:solidFill>
              </a:rPr>
              <a:t> ..</a:t>
            </a:r>
          </a:p>
        </p:txBody>
      </p:sp>
    </p:spTree>
    <p:extLst>
      <p:ext uri="{BB962C8B-B14F-4D97-AF65-F5344CB8AC3E}">
        <p14:creationId xmlns:p14="http://schemas.microsoft.com/office/powerpoint/2010/main" val="244902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96240" y="2637302"/>
            <a:ext cx="11643360" cy="553998"/>
          </a:xfrm>
        </p:spPr>
        <p:txBody>
          <a:bodyPr/>
          <a:lstStyle/>
          <a:p>
            <a:pPr algn="l"/>
            <a:r>
              <a:rPr lang="en-US" sz="3600" i="0" dirty="0">
                <a:solidFill>
                  <a:schemeClr val="tx1"/>
                </a:solidFill>
                <a:effectLst/>
                <a:latin typeface="-apple-system"/>
              </a:rPr>
              <a:t>One of the most popular </a:t>
            </a:r>
            <a:r>
              <a:rPr lang="en-US" sz="3600" b="1" i="0" dirty="0">
                <a:solidFill>
                  <a:srgbClr val="FFC000"/>
                </a:solidFill>
                <a:effectLst/>
                <a:latin typeface="-apple-system"/>
              </a:rPr>
              <a:t>VCS</a:t>
            </a:r>
            <a:r>
              <a:rPr lang="en-US" sz="3600" i="0" dirty="0">
                <a:solidFill>
                  <a:schemeClr val="tx1"/>
                </a:solidFill>
                <a:effectLst/>
                <a:latin typeface="-apple-system"/>
              </a:rPr>
              <a:t> tools in use today is called </a:t>
            </a:r>
            <a:r>
              <a:rPr lang="en-US" sz="3600" b="1" i="0" dirty="0">
                <a:solidFill>
                  <a:srgbClr val="FF0000"/>
                </a:solidFill>
                <a:effectLst/>
                <a:latin typeface="-apple-system"/>
              </a:rPr>
              <a:t>Git</a:t>
            </a:r>
            <a:r>
              <a:rPr lang="en-US" sz="3600" i="0" dirty="0">
                <a:solidFill>
                  <a:schemeClr val="tx1"/>
                </a:solidFill>
                <a:effectLst/>
                <a:latin typeface="-apple-system"/>
              </a:rPr>
              <a:t>.</a:t>
            </a:r>
          </a:p>
        </p:txBody>
      </p:sp>
    </p:spTree>
    <p:extLst>
      <p:ext uri="{BB962C8B-B14F-4D97-AF65-F5344CB8AC3E}">
        <p14:creationId xmlns:p14="http://schemas.microsoft.com/office/powerpoint/2010/main" val="129877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948</TotalTime>
  <Words>1434</Words>
  <Application>Microsoft Office PowerPoint</Application>
  <PresentationFormat>Widescreen</PresentationFormat>
  <Paragraphs>129</Paragraphs>
  <Slides>23</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-apple-system</vt: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PowerPoint Presentation</vt:lpstr>
      <vt:lpstr>Introduction to VCS, Git and Github</vt:lpstr>
      <vt:lpstr>Rahul Bordoloi</vt:lpstr>
      <vt:lpstr>Let’s Get Started!</vt:lpstr>
      <vt:lpstr>VCS (Version Control System)</vt:lpstr>
      <vt:lpstr>Version Control System</vt:lpstr>
      <vt:lpstr>Contd ..</vt:lpstr>
      <vt:lpstr>PowerPoint Presentation</vt:lpstr>
      <vt:lpstr>PowerPoint Presentation</vt:lpstr>
      <vt:lpstr>GIT and GitHub</vt:lpstr>
      <vt:lpstr>GIT</vt:lpstr>
      <vt:lpstr>Git as a D-VCS</vt:lpstr>
      <vt:lpstr>Installing GIT</vt:lpstr>
      <vt:lpstr>Some Important GIT Commands to start with</vt:lpstr>
      <vt:lpstr>PowerPoint Presentation</vt:lpstr>
      <vt:lpstr>GitHub</vt:lpstr>
      <vt:lpstr>PowerPoint Presentation</vt:lpstr>
      <vt:lpstr>Understanding Basic Git-GitHub Workflow </vt:lpstr>
      <vt:lpstr>PowerPoint Presentation</vt:lpstr>
      <vt:lpstr>PowerPoint Presentation</vt:lpstr>
      <vt:lpstr>Demo Working of GIT and GitHub</vt:lpstr>
      <vt:lpstr>Thank You!</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Rahul Bordoloi</cp:lastModifiedBy>
  <cp:revision>61</cp:revision>
  <dcterms:created xsi:type="dcterms:W3CDTF">2019-03-28T18:40:02Z</dcterms:created>
  <dcterms:modified xsi:type="dcterms:W3CDTF">2021-03-06T07:18:12Z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