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7" r:id="rId3"/>
    <p:sldId id="286" r:id="rId4"/>
    <p:sldId id="287" r:id="rId5"/>
    <p:sldId id="259" r:id="rId6"/>
    <p:sldId id="288" r:id="rId7"/>
    <p:sldId id="296" r:id="rId8"/>
    <p:sldId id="295" r:id="rId9"/>
    <p:sldId id="297" r:id="rId10"/>
    <p:sldId id="298" r:id="rId11"/>
    <p:sldId id="299" r:id="rId12"/>
    <p:sldId id="261" r:id="rId13"/>
    <p:sldId id="290" r:id="rId14"/>
    <p:sldId id="291" r:id="rId15"/>
    <p:sldId id="292" r:id="rId16"/>
    <p:sldId id="262" r:id="rId17"/>
    <p:sldId id="293" r:id="rId18"/>
    <p:sldId id="294" r:id="rId19"/>
  </p:sldIdLst>
  <p:sldSz cx="9144000" cy="5143500" type="screen16x9"/>
  <p:notesSz cx="6858000" cy="9144000"/>
  <p:embeddedFontLst>
    <p:embeddedFont>
      <p:font typeface="Calibri" pitchFamily="34" charset="0"/>
      <p:regular r:id="rId21"/>
      <p:bold r:id="rId22"/>
      <p:italic r:id="rId23"/>
      <p:boldItalic r:id="rId24"/>
    </p:embeddedFont>
    <p:embeddedFont>
      <p:font typeface="Raleway SemiBold" charset="0"/>
      <p:regular r:id="rId25"/>
      <p:bold r:id="rId26"/>
      <p:italic r:id="rId27"/>
      <p:boldItalic r:id="rId28"/>
    </p:embeddedFont>
    <p:embeddedFont>
      <p:font typeface="Raleway" charset="0"/>
      <p:regular r:id="rId29"/>
      <p:bold r:id="rId30"/>
      <p:italic r:id="rId31"/>
      <p:boldItalic r:id="rId32"/>
    </p:embeddedFont>
    <p:embeddedFont>
      <p:font typeface="Barlow Light" charset="0"/>
      <p:regular r:id="rId33"/>
      <p:bold r:id="rId34"/>
      <p:italic r:id="rId35"/>
      <p:boldItalic r:id="rId36"/>
    </p:embeddedFont>
    <p:embeddedFont>
      <p:font typeface="Barlow"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F6AEFD1F-CA1B-4E0B-B68D-7A051F53AF41}">
  <a:tblStyle styleId="{F6AEFD1F-CA1B-4E0B-B68D-7A051F53AF4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91" autoAdjust="0"/>
    <p:restoredTop sz="94660"/>
  </p:normalViewPr>
  <p:slideViewPr>
    <p:cSldViewPr>
      <p:cViewPr>
        <p:scale>
          <a:sx n="100" d="100"/>
          <a:sy n="100" d="100"/>
        </p:scale>
        <p:origin x="-570" y="6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34574" y="86009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Corporate</a:t>
            </a:r>
            <a:r>
              <a:rPr lang="en" sz="7200" dirty="0"/>
              <a:t>+</a:t>
            </a:r>
            <a:br>
              <a:rPr lang="en" sz="7200" dirty="0"/>
            </a:br>
            <a:r>
              <a:rPr lang="en" sz="2000" i="1" dirty="0"/>
              <a:t>Administering Expertly</a:t>
            </a:r>
            <a:endParaRPr sz="2000" i="1" dirty="0"/>
          </a:p>
        </p:txBody>
      </p:sp>
      <p:sp>
        <p:nvSpPr>
          <p:cNvPr id="2" name="TextBox 1">
            <a:extLst>
              <a:ext uri="{FF2B5EF4-FFF2-40B4-BE49-F238E27FC236}">
                <a16:creationId xmlns="" xmlns:a16="http://schemas.microsoft.com/office/drawing/2014/main" id="{523B1A7B-0106-4CE2-8DD2-98BFCA0C7991}"/>
              </a:ext>
            </a:extLst>
          </p:cNvPr>
          <p:cNvSpPr txBox="1"/>
          <p:nvPr/>
        </p:nvSpPr>
        <p:spPr>
          <a:xfrm>
            <a:off x="323528" y="335534"/>
            <a:ext cx="3312368" cy="307777"/>
          </a:xfrm>
          <a:prstGeom prst="rect">
            <a:avLst/>
          </a:prstGeom>
          <a:noFill/>
        </p:spPr>
        <p:txBody>
          <a:bodyPr wrap="square" rtlCol="0">
            <a:spAutoFit/>
          </a:bodyPr>
          <a:lstStyle/>
          <a:p>
            <a:r>
              <a:rPr lang="en-US" dirty="0">
                <a:solidFill>
                  <a:schemeClr val="accent2">
                    <a:lumMod val="50000"/>
                  </a:schemeClr>
                </a:solidFill>
                <a:latin typeface="Raleway" panose="020B0604020202020204" charset="0"/>
              </a:rPr>
              <a:t>IT407 – Software Project Major</a:t>
            </a:r>
          </a:p>
        </p:txBody>
      </p:sp>
      <p:sp>
        <p:nvSpPr>
          <p:cNvPr id="3" name="TextBox 2">
            <a:extLst>
              <a:ext uri="{FF2B5EF4-FFF2-40B4-BE49-F238E27FC236}">
                <a16:creationId xmlns="" xmlns:a16="http://schemas.microsoft.com/office/drawing/2014/main" id="{88767076-881E-48D7-9069-723FB8B46969}"/>
              </a:ext>
            </a:extLst>
          </p:cNvPr>
          <p:cNvSpPr txBox="1"/>
          <p:nvPr/>
        </p:nvSpPr>
        <p:spPr>
          <a:xfrm>
            <a:off x="285720" y="3071816"/>
            <a:ext cx="4429156" cy="1908215"/>
          </a:xfrm>
          <a:prstGeom prst="rect">
            <a:avLst/>
          </a:prstGeom>
          <a:noFill/>
        </p:spPr>
        <p:txBody>
          <a:bodyPr wrap="square" rtlCol="0">
            <a:spAutoFit/>
          </a:bodyPr>
          <a:lstStyle/>
          <a:p>
            <a:r>
              <a:rPr lang="en-US" sz="1800" dirty="0">
                <a:solidFill>
                  <a:schemeClr val="accent2">
                    <a:lumMod val="50000"/>
                  </a:schemeClr>
                </a:solidFill>
                <a:latin typeface="Raleway" panose="020B0604020202020204" charset="0"/>
              </a:rPr>
              <a:t>Created and Presented by :</a:t>
            </a:r>
          </a:p>
          <a:p>
            <a:r>
              <a:rPr lang="en-US" sz="1800" dirty="0" smtClean="0">
                <a:solidFill>
                  <a:schemeClr val="accent2">
                    <a:lumMod val="50000"/>
                  </a:schemeClr>
                </a:solidFill>
                <a:latin typeface="Raleway" panose="020B0604020202020204" charset="0"/>
              </a:rPr>
              <a:t>PRJ/2020/IT/40</a:t>
            </a:r>
          </a:p>
          <a:p>
            <a:endParaRPr lang="en-US" sz="1800" dirty="0" smtClean="0">
              <a:solidFill>
                <a:schemeClr val="accent2">
                  <a:lumMod val="50000"/>
                </a:schemeClr>
              </a:solidFill>
              <a:latin typeface="Raleway" panose="020B0604020202020204" charset="0"/>
            </a:endParaRPr>
          </a:p>
          <a:p>
            <a:r>
              <a:rPr lang="en-US" sz="1600" dirty="0" smtClean="0">
                <a:solidFill>
                  <a:schemeClr val="accent2">
                    <a:lumMod val="50000"/>
                  </a:schemeClr>
                </a:solidFill>
                <a:latin typeface="Raleway" panose="020B0604020202020204" charset="0"/>
              </a:rPr>
              <a:t>Internal Guide: Prof. </a:t>
            </a:r>
            <a:r>
              <a:rPr lang="en-US" sz="1600" dirty="0" err="1" smtClean="0">
                <a:solidFill>
                  <a:schemeClr val="accent2">
                    <a:lumMod val="50000"/>
                  </a:schemeClr>
                </a:solidFill>
                <a:latin typeface="Raleway" panose="020B0604020202020204" charset="0"/>
              </a:rPr>
              <a:t>Pritesh</a:t>
            </a:r>
            <a:r>
              <a:rPr lang="en-US" sz="1600" dirty="0" smtClean="0">
                <a:solidFill>
                  <a:schemeClr val="accent2">
                    <a:lumMod val="50000"/>
                  </a:schemeClr>
                </a:solidFill>
                <a:latin typeface="Raleway" panose="020B0604020202020204" charset="0"/>
              </a:rPr>
              <a:t> </a:t>
            </a:r>
            <a:r>
              <a:rPr lang="en-US" sz="1600" dirty="0" err="1" smtClean="0">
                <a:solidFill>
                  <a:schemeClr val="accent2">
                    <a:lumMod val="50000"/>
                  </a:schemeClr>
                </a:solidFill>
                <a:latin typeface="Raleway" panose="020B0604020202020204" charset="0"/>
              </a:rPr>
              <a:t>Prajapati</a:t>
            </a:r>
            <a:endParaRPr lang="en-US" sz="1600" dirty="0" smtClean="0">
              <a:solidFill>
                <a:schemeClr val="accent2">
                  <a:lumMod val="50000"/>
                </a:schemeClr>
              </a:solidFill>
              <a:latin typeface="Raleway" panose="020B0604020202020204" charset="0"/>
            </a:endParaRPr>
          </a:p>
          <a:p>
            <a:endParaRPr lang="en-US" sz="1600" dirty="0" smtClean="0">
              <a:solidFill>
                <a:schemeClr val="accent2">
                  <a:lumMod val="50000"/>
                </a:schemeClr>
              </a:solidFill>
              <a:latin typeface="Raleway" panose="020B0604020202020204" charset="0"/>
            </a:endParaRPr>
          </a:p>
          <a:p>
            <a:r>
              <a:rPr lang="en-US" sz="1600" dirty="0" smtClean="0">
                <a:solidFill>
                  <a:schemeClr val="accent2">
                    <a:lumMod val="50000"/>
                  </a:schemeClr>
                </a:solidFill>
                <a:latin typeface="Raleway" panose="020B0604020202020204" charset="0"/>
              </a:rPr>
              <a:t>External Guide: Mr. </a:t>
            </a:r>
            <a:r>
              <a:rPr lang="en-US" sz="1600" dirty="0" err="1" smtClean="0">
                <a:solidFill>
                  <a:schemeClr val="accent2">
                    <a:lumMod val="50000"/>
                  </a:schemeClr>
                </a:solidFill>
                <a:latin typeface="Raleway" panose="020B0604020202020204" charset="0"/>
              </a:rPr>
              <a:t>Bhavin</a:t>
            </a:r>
            <a:r>
              <a:rPr lang="en-US" sz="1600" dirty="0" smtClean="0">
                <a:solidFill>
                  <a:schemeClr val="accent2">
                    <a:lumMod val="50000"/>
                  </a:schemeClr>
                </a:solidFill>
                <a:latin typeface="Raleway" panose="020B0604020202020204" charset="0"/>
              </a:rPr>
              <a:t> Patel (Tech </a:t>
            </a:r>
            <a:r>
              <a:rPr lang="en-US" sz="1600" dirty="0" err="1" smtClean="0">
                <a:solidFill>
                  <a:schemeClr val="accent2">
                    <a:lumMod val="50000"/>
                  </a:schemeClr>
                </a:solidFill>
                <a:latin typeface="Raleway" panose="020B0604020202020204" charset="0"/>
              </a:rPr>
              <a:t>Elecon</a:t>
            </a:r>
            <a:r>
              <a:rPr lang="en-US" sz="1600" dirty="0" smtClean="0">
                <a:solidFill>
                  <a:schemeClr val="accent2">
                    <a:lumMod val="50000"/>
                  </a:schemeClr>
                </a:solidFill>
                <a:latin typeface="Raleway" panose="020B0604020202020204" charset="0"/>
              </a:rPr>
              <a:t> Pvt. Ltd.)</a:t>
            </a:r>
            <a:endParaRPr lang="en-US" sz="1600" dirty="0">
              <a:solidFill>
                <a:schemeClr val="accent2">
                  <a:lumMod val="50000"/>
                </a:schemeClr>
              </a:solidFill>
              <a:latin typeface="Raleway" panose="020B0604020202020204" charset="0"/>
            </a:endParaRPr>
          </a:p>
        </p:txBody>
      </p:sp>
      <p:sp>
        <p:nvSpPr>
          <p:cNvPr id="23554" name="AutoShape 2" descr="Image result for charusat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Image result for charusat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9" name="Picture 338" descr="download.png"/>
          <p:cNvPicPr>
            <a:picLocks noChangeAspect="1"/>
          </p:cNvPicPr>
          <p:nvPr/>
        </p:nvPicPr>
        <p:blipFill>
          <a:blip r:embed="rId3"/>
          <a:stretch>
            <a:fillRect/>
          </a:stretch>
        </p:blipFill>
        <p:spPr>
          <a:xfrm>
            <a:off x="7786686" y="0"/>
            <a:ext cx="1357314" cy="13573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shot_13.png"/>
          <p:cNvPicPr>
            <a:picLocks noChangeAspect="1"/>
          </p:cNvPicPr>
          <p:nvPr/>
        </p:nvPicPr>
        <p:blipFill>
          <a:blip r:embed="rId2"/>
          <a:stretch>
            <a:fillRect/>
          </a:stretch>
        </p:blipFill>
        <p:spPr>
          <a:xfrm>
            <a:off x="0" y="214296"/>
            <a:ext cx="7286644" cy="468425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descr="Screenshot_14.png"/>
          <p:cNvPicPr>
            <a:picLocks noChangeAspect="1"/>
          </p:cNvPicPr>
          <p:nvPr/>
        </p:nvPicPr>
        <p:blipFill>
          <a:blip r:embed="rId2"/>
          <a:stretch>
            <a:fillRect/>
          </a:stretch>
        </p:blipFill>
        <p:spPr>
          <a:xfrm>
            <a:off x="0" y="161050"/>
            <a:ext cx="7000891" cy="487763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59799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a:t>T</a:t>
            </a:r>
            <a:r>
              <a:rPr lang="en-US" sz="4000" dirty="0"/>
              <a:t>ools and Technology:</a:t>
            </a:r>
            <a:endParaRPr sz="4000" dirty="0"/>
          </a:p>
        </p:txBody>
      </p:sp>
      <p:sp>
        <p:nvSpPr>
          <p:cNvPr id="595" name="Google Shape;595;p17"/>
          <p:cNvSpPr txBox="1">
            <a:spLocks noGrp="1"/>
          </p:cNvSpPr>
          <p:nvPr>
            <p:ph type="body" idx="1"/>
          </p:nvPr>
        </p:nvSpPr>
        <p:spPr>
          <a:xfrm>
            <a:off x="457200" y="1256976"/>
            <a:ext cx="5640900" cy="3608112"/>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600" dirty="0">
                <a:solidFill>
                  <a:schemeClr val="accent2">
                    <a:lumMod val="50000"/>
                  </a:schemeClr>
                </a:solidFill>
                <a:latin typeface="Times New Roman" panose="02020603050405020304" pitchFamily="18" charset="0"/>
                <a:cs typeface="Times New Roman" panose="02020603050405020304" pitchFamily="18" charset="0"/>
              </a:rPr>
              <a:t>PHP 7.3.5</a:t>
            </a:r>
            <a:endParaRPr sz="1600" dirty="0">
              <a:solidFill>
                <a:schemeClr val="accent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600" dirty="0">
                <a:solidFill>
                  <a:schemeClr val="accent2">
                    <a:lumMod val="50000"/>
                  </a:schemeClr>
                </a:solidFill>
                <a:latin typeface="Times New Roman" panose="02020603050405020304" pitchFamily="18" charset="0"/>
                <a:cs typeface="Times New Roman" panose="02020603050405020304" pitchFamily="18" charset="0"/>
              </a:rPr>
              <a:t>XAMPP 7.3.5</a:t>
            </a:r>
          </a:p>
          <a:p>
            <a:pPr marL="457200" lvl="0" indent="-342900" algn="l" rtl="0">
              <a:spcBef>
                <a:spcPts val="0"/>
              </a:spcBef>
              <a:spcAft>
                <a:spcPts val="0"/>
              </a:spcAft>
              <a:buSzPts val="1800"/>
              <a:buChar char="▸"/>
            </a:pPr>
            <a:r>
              <a:rPr lang="en" sz="1600" dirty="0">
                <a:solidFill>
                  <a:schemeClr val="accent2">
                    <a:lumMod val="50000"/>
                  </a:schemeClr>
                </a:solidFill>
                <a:latin typeface="Times New Roman" panose="02020603050405020304" pitchFamily="18" charset="0"/>
                <a:cs typeface="Times New Roman" panose="02020603050405020304" pitchFamily="18" charset="0"/>
              </a:rPr>
              <a:t>Apache 2.4.39</a:t>
            </a:r>
          </a:p>
          <a:p>
            <a:pPr marL="457200" lvl="0" indent="-342900" algn="l" rtl="0">
              <a:spcBef>
                <a:spcPts val="0"/>
              </a:spcBef>
              <a:spcAft>
                <a:spcPts val="0"/>
              </a:spcAft>
              <a:buSzPts val="1800"/>
              <a:buChar char="▸"/>
            </a:pPr>
            <a:r>
              <a:rPr lang="en" sz="1600" dirty="0">
                <a:solidFill>
                  <a:schemeClr val="accent2">
                    <a:lumMod val="50000"/>
                  </a:schemeClr>
                </a:solidFill>
                <a:latin typeface="Times New Roman" panose="02020603050405020304" pitchFamily="18" charset="0"/>
                <a:cs typeface="Times New Roman" panose="02020603050405020304" pitchFamily="18" charset="0"/>
              </a:rPr>
              <a:t>phpMyAdmin 4.8.5</a:t>
            </a:r>
          </a:p>
          <a:p>
            <a:pPr lvl="0">
              <a:spcBef>
                <a:spcPts val="0"/>
              </a:spcBef>
            </a:pPr>
            <a:r>
              <a:rPr lang="en-US" sz="1600" dirty="0">
                <a:solidFill>
                  <a:schemeClr val="accent2">
                    <a:lumMod val="50000"/>
                  </a:schemeClr>
                </a:solidFill>
                <a:latin typeface="Times New Roman" panose="02020603050405020304" pitchFamily="18" charset="0"/>
                <a:cs typeface="Times New Roman" panose="02020603050405020304" pitchFamily="18" charset="0"/>
              </a:rPr>
              <a:t>Frontend technology</a:t>
            </a:r>
          </a:p>
          <a:p>
            <a:pPr lvl="1">
              <a:spcBef>
                <a:spcPts val="0"/>
              </a:spcBef>
            </a:pPr>
            <a:r>
              <a:rPr lang="en-US" sz="1600" dirty="0">
                <a:solidFill>
                  <a:schemeClr val="accent2">
                    <a:lumMod val="50000"/>
                  </a:schemeClr>
                </a:solidFill>
                <a:latin typeface="Times New Roman" panose="02020603050405020304" pitchFamily="18" charset="0"/>
                <a:cs typeface="Times New Roman" panose="02020603050405020304" pitchFamily="18" charset="0"/>
              </a:rPr>
              <a:t>HTML</a:t>
            </a:r>
          </a:p>
          <a:p>
            <a:pPr lvl="1">
              <a:spcBef>
                <a:spcPts val="0"/>
              </a:spcBef>
            </a:pPr>
            <a:r>
              <a:rPr lang="en-US" sz="1600" dirty="0">
                <a:solidFill>
                  <a:schemeClr val="accent2">
                    <a:lumMod val="50000"/>
                  </a:schemeClr>
                </a:solidFill>
                <a:latin typeface="Times New Roman" panose="02020603050405020304" pitchFamily="18" charset="0"/>
                <a:cs typeface="Times New Roman" panose="02020603050405020304" pitchFamily="18" charset="0"/>
              </a:rPr>
              <a:t>CSS</a:t>
            </a:r>
          </a:p>
          <a:p>
            <a:pPr lvl="1">
              <a:spcBef>
                <a:spcPts val="0"/>
              </a:spcBef>
            </a:pPr>
            <a:r>
              <a:rPr lang="en-US" sz="1600" dirty="0">
                <a:solidFill>
                  <a:schemeClr val="accent2">
                    <a:lumMod val="50000"/>
                  </a:schemeClr>
                </a:solidFill>
                <a:latin typeface="Times New Roman" panose="02020603050405020304" pitchFamily="18" charset="0"/>
                <a:cs typeface="Times New Roman" panose="02020603050405020304" pitchFamily="18" charset="0"/>
              </a:rPr>
              <a:t>Bootstrap</a:t>
            </a:r>
          </a:p>
          <a:p>
            <a:pPr lvl="1">
              <a:spcBef>
                <a:spcPts val="0"/>
              </a:spcBef>
            </a:pPr>
            <a:r>
              <a:rPr lang="en-US" sz="1600" dirty="0">
                <a:solidFill>
                  <a:schemeClr val="accent2">
                    <a:lumMod val="50000"/>
                  </a:schemeClr>
                </a:solidFill>
                <a:latin typeface="Times New Roman" panose="02020603050405020304" pitchFamily="18" charset="0"/>
                <a:cs typeface="Times New Roman" panose="02020603050405020304" pitchFamily="18" charset="0"/>
              </a:rPr>
              <a:t>JavaScript</a:t>
            </a:r>
          </a:p>
          <a:p>
            <a:pPr marL="571500" lvl="1" indent="0">
              <a:spcBef>
                <a:spcPts val="0"/>
              </a:spcBef>
              <a:buNone/>
            </a:pPr>
            <a:endParaRPr lang="en-US" sz="1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26FF04-BA68-4D73-8168-4C2B2271003C}"/>
              </a:ext>
            </a:extLst>
          </p:cNvPr>
          <p:cNvSpPr>
            <a:spLocks noGrp="1"/>
          </p:cNvSpPr>
          <p:nvPr>
            <p:ph type="title"/>
          </p:nvPr>
        </p:nvSpPr>
        <p:spPr>
          <a:xfrm>
            <a:off x="457199" y="605600"/>
            <a:ext cx="8191825" cy="468600"/>
          </a:xfrm>
        </p:spPr>
        <p:txBody>
          <a:bodyPr/>
          <a:lstStyle/>
          <a:p>
            <a:r>
              <a:rPr lang="en-US" sz="3600" dirty="0"/>
              <a:t>Hardware and Software specifications:</a:t>
            </a:r>
          </a:p>
        </p:txBody>
      </p:sp>
      <p:sp>
        <p:nvSpPr>
          <p:cNvPr id="3" name="Text Placeholder 2">
            <a:extLst>
              <a:ext uri="{FF2B5EF4-FFF2-40B4-BE49-F238E27FC236}">
                <a16:creationId xmlns="" xmlns:a16="http://schemas.microsoft.com/office/drawing/2014/main" id="{32FBFC88-AE2B-4AEE-8D2E-42A5FB31C301}"/>
              </a:ext>
            </a:extLst>
          </p:cNvPr>
          <p:cNvSpPr>
            <a:spLocks noGrp="1"/>
          </p:cNvSpPr>
          <p:nvPr>
            <p:ph type="body" idx="1"/>
          </p:nvPr>
        </p:nvSpPr>
        <p:spPr>
          <a:xfrm>
            <a:off x="457199" y="1203598"/>
            <a:ext cx="3898777" cy="3471152"/>
          </a:xfrm>
        </p:spPr>
        <p:txBody>
          <a:bodyPr/>
          <a:lstStyle/>
          <a:p>
            <a:pPr>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Hardware</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Hard Drive: Minimum 20 GB</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Dual core processor</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Processor: Recommended 2GHz or more.</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Memory (RAM): Minimum 4GB</a:t>
            </a:r>
          </a:p>
        </p:txBody>
      </p:sp>
      <p:sp>
        <p:nvSpPr>
          <p:cNvPr id="4" name="Text Placeholder 3">
            <a:extLst>
              <a:ext uri="{FF2B5EF4-FFF2-40B4-BE49-F238E27FC236}">
                <a16:creationId xmlns="" xmlns:a16="http://schemas.microsoft.com/office/drawing/2014/main" id="{3FD01854-B5E1-4AB6-AA0C-A1227590EF99}"/>
              </a:ext>
            </a:extLst>
          </p:cNvPr>
          <p:cNvSpPr>
            <a:spLocks noGrp="1"/>
          </p:cNvSpPr>
          <p:nvPr>
            <p:ph type="body" idx="2"/>
          </p:nvPr>
        </p:nvSpPr>
        <p:spPr>
          <a:xfrm>
            <a:off x="4788023" y="1203598"/>
            <a:ext cx="3898777" cy="3471152"/>
          </a:xfrm>
        </p:spPr>
        <p:txBody>
          <a:bodyPr/>
          <a:lstStyle/>
          <a:p>
            <a:pPr>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Software</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Web Browser : Microsoft Internet Explorer, Google Chrome, Mozilla 	</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XAMPP/WAMP server 	</a:t>
            </a:r>
          </a:p>
          <a:p>
            <a:pPr lvl="1">
              <a:buFont typeface="Wingdings" panose="05000000000000000000" pitchFamily="2" charset="2"/>
              <a:buChar char="q"/>
            </a:pPr>
            <a:r>
              <a:rPr lang="en-US" dirty="0">
                <a:solidFill>
                  <a:schemeClr val="accent2">
                    <a:lumMod val="50000"/>
                  </a:schemeClr>
                </a:solidFill>
                <a:latin typeface="Times New Roman" panose="02020603050405020304" pitchFamily="18" charset="0"/>
                <a:cs typeface="Times New Roman" panose="02020603050405020304" pitchFamily="18" charset="0"/>
              </a:rPr>
              <a:t>NetBeans IDE / Sublime Text Editor </a:t>
            </a:r>
            <a:r>
              <a:rPr lang="en-US" dirty="0"/>
              <a:t>	</a:t>
            </a:r>
          </a:p>
          <a:p>
            <a:pPr marL="571500" lvl="1" indent="0">
              <a:buNone/>
            </a:pPr>
            <a:endParaRPr lang="en-US" dirty="0"/>
          </a:p>
        </p:txBody>
      </p:sp>
      <p:sp>
        <p:nvSpPr>
          <p:cNvPr id="5" name="Slide Number Placeholder 4">
            <a:extLst>
              <a:ext uri="{FF2B5EF4-FFF2-40B4-BE49-F238E27FC236}">
                <a16:creationId xmlns="" xmlns:a16="http://schemas.microsoft.com/office/drawing/2014/main" id="{B8CBBF59-49DD-4DA3-9D46-E5C740E670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extLst>
      <p:ext uri="{BB962C8B-B14F-4D97-AF65-F5344CB8AC3E}">
        <p14:creationId xmlns="" xmlns:p14="http://schemas.microsoft.com/office/powerpoint/2010/main" val="135564244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07F921-99AB-4C53-AC24-90E191D1C509}"/>
              </a:ext>
            </a:extLst>
          </p:cNvPr>
          <p:cNvSpPr>
            <a:spLocks noGrp="1"/>
          </p:cNvSpPr>
          <p:nvPr>
            <p:ph type="title"/>
          </p:nvPr>
        </p:nvSpPr>
        <p:spPr>
          <a:xfrm>
            <a:off x="457200" y="605600"/>
            <a:ext cx="8075240" cy="597998"/>
          </a:xfrm>
        </p:spPr>
        <p:txBody>
          <a:bodyPr/>
          <a:lstStyle/>
          <a:p>
            <a:r>
              <a:rPr lang="en-US" sz="3600" dirty="0"/>
              <a:t>Functional requirements:</a:t>
            </a:r>
          </a:p>
        </p:txBody>
      </p:sp>
      <p:sp>
        <p:nvSpPr>
          <p:cNvPr id="3" name="Text Placeholder 2">
            <a:extLst>
              <a:ext uri="{FF2B5EF4-FFF2-40B4-BE49-F238E27FC236}">
                <a16:creationId xmlns="" xmlns:a16="http://schemas.microsoft.com/office/drawing/2014/main" id="{A6EE8B58-9D5E-49E8-A05D-20E42BB4FFCB}"/>
              </a:ext>
            </a:extLst>
          </p:cNvPr>
          <p:cNvSpPr>
            <a:spLocks noGrp="1"/>
          </p:cNvSpPr>
          <p:nvPr>
            <p:ph type="body" idx="1"/>
          </p:nvPr>
        </p:nvSpPr>
        <p:spPr>
          <a:xfrm>
            <a:off x="457199" y="1203598"/>
            <a:ext cx="8191825" cy="3672408"/>
          </a:xfrm>
        </p:spPr>
        <p:txBody>
          <a:bodyPr/>
          <a:lstStyle/>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System should contain numerous forms and as per the category of the user, admin can provide the rights to the user giving access to number of forms which are concerned to that user.</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Admin should possess the entire right to system.</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Every user according to their category should login and only access to the data which has been allowed by the admin.</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Various forms concerning to all the departments like vendor, sales, HR, etc. should be available in the system. </a:t>
            </a:r>
            <a:r>
              <a:rPr lang="en-US" dirty="0">
                <a:solidFill>
                  <a:schemeClr val="accent2">
                    <a:lumMod val="50000"/>
                  </a:schemeClr>
                </a:solidFill>
              </a:rPr>
              <a:t>	</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All the data from scratch should be clearly visible from the system, including raw material, costing, manufacturing, sales, and customer inquiry handling.</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There should be a dashboard, which would give a clear overview according to the relevant data for the logged in user. </a:t>
            </a:r>
            <a:r>
              <a:rPr lang="en-US" dirty="0"/>
              <a:t>	</a:t>
            </a:r>
          </a:p>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88FC9BEE-4C9B-42D0-8E6A-2656468641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extLst>
      <p:ext uri="{BB962C8B-B14F-4D97-AF65-F5344CB8AC3E}">
        <p14:creationId xmlns="" xmlns:p14="http://schemas.microsoft.com/office/powerpoint/2010/main" val="3780502920"/>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0428E6-B20F-485E-8AB8-8980B31A453D}"/>
              </a:ext>
            </a:extLst>
          </p:cNvPr>
          <p:cNvSpPr>
            <a:spLocks noGrp="1"/>
          </p:cNvSpPr>
          <p:nvPr>
            <p:ph type="title"/>
          </p:nvPr>
        </p:nvSpPr>
        <p:spPr>
          <a:xfrm>
            <a:off x="457200" y="605600"/>
            <a:ext cx="7715200" cy="597998"/>
          </a:xfrm>
        </p:spPr>
        <p:txBody>
          <a:bodyPr/>
          <a:lstStyle/>
          <a:p>
            <a:r>
              <a:rPr lang="en-US" sz="3600" dirty="0">
                <a:latin typeface="Times New Roman" panose="02020603050405020304" pitchFamily="18" charset="0"/>
                <a:cs typeface="Times New Roman" panose="02020603050405020304" pitchFamily="18" charset="0"/>
              </a:rPr>
              <a:t>Non-functional requirements:</a:t>
            </a:r>
          </a:p>
        </p:txBody>
      </p:sp>
      <p:sp>
        <p:nvSpPr>
          <p:cNvPr id="3" name="Text Placeholder 2">
            <a:extLst>
              <a:ext uri="{FF2B5EF4-FFF2-40B4-BE49-F238E27FC236}">
                <a16:creationId xmlns="" xmlns:a16="http://schemas.microsoft.com/office/drawing/2014/main" id="{2904DE26-DD16-49BB-8611-2E109D005E04}"/>
              </a:ext>
            </a:extLst>
          </p:cNvPr>
          <p:cNvSpPr>
            <a:spLocks noGrp="1"/>
          </p:cNvSpPr>
          <p:nvPr>
            <p:ph type="body" idx="1"/>
          </p:nvPr>
        </p:nvSpPr>
        <p:spPr>
          <a:xfrm>
            <a:off x="457200" y="1203598"/>
            <a:ext cx="8229600" cy="3672408"/>
          </a:xfrm>
        </p:spPr>
        <p:txBody>
          <a:bodyPr/>
          <a:lstStyle/>
          <a:p>
            <a:pPr>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The portal should load in less time.</a:t>
            </a:r>
          </a:p>
          <a:p>
            <a:pPr>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It should be compatible with all the browsers. </a:t>
            </a:r>
          </a:p>
          <a:p>
            <a:pPr>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Shifting the system to other server having whatsoever environment (OS/Hardware) should not cause any conflicts. </a:t>
            </a:r>
          </a:p>
          <a:p>
            <a:pPr>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Login password should be strong enough to make it more secure. </a:t>
            </a:r>
          </a:p>
          <a:p>
            <a:pPr>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Numerous users can access the system without any system failure. </a:t>
            </a:r>
            <a:r>
              <a:rPr lang="en-US" dirty="0"/>
              <a:t>	</a:t>
            </a:r>
          </a:p>
          <a:p>
            <a:pPr marL="114300" indent="0">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3F29335-07D0-4C41-BDA7-564F9C4647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 xmlns:p14="http://schemas.microsoft.com/office/powerpoint/2010/main" val="374340940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323528" y="167379"/>
            <a:ext cx="6160492" cy="86583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solidFill>
                  <a:schemeClr val="accent1"/>
                </a:solidFill>
              </a:rPr>
              <a:t>Motivation for choosing the project and company</a:t>
            </a:r>
            <a:r>
              <a:rPr lang="en-US" sz="2800" dirty="0">
                <a:solidFill>
                  <a:schemeClr val="accent1"/>
                </a:solidFill>
              </a:rPr>
              <a:t>:</a:t>
            </a:r>
            <a:endParaRPr sz="2800" dirty="0">
              <a:solidFill>
                <a:schemeClr val="accent1"/>
              </a:solidFill>
            </a:endParaRPr>
          </a:p>
        </p:txBody>
      </p:sp>
      <p:sp>
        <p:nvSpPr>
          <p:cNvPr id="742" name="Google Shape;742;p18"/>
          <p:cNvSpPr txBox="1">
            <a:spLocks noGrp="1"/>
          </p:cNvSpPr>
          <p:nvPr>
            <p:ph type="subTitle" idx="4294967295"/>
          </p:nvPr>
        </p:nvSpPr>
        <p:spPr>
          <a:xfrm>
            <a:off x="323528" y="1118259"/>
            <a:ext cx="4676125" cy="3857862"/>
          </a:xfrm>
          <a:prstGeom prst="rect">
            <a:avLst/>
          </a:prstGeom>
        </p:spPr>
        <p:txBody>
          <a:bodyPr spcFirstLastPara="1" wrap="square" lIns="0" tIns="0" rIns="0" bIns="0" anchor="t" anchorCtr="0">
            <a:noAutofit/>
          </a:bodyPr>
          <a:lstStyle/>
          <a:p>
            <a:pPr marL="342900" lvl="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Tech Elecon is the IT division of the Elecon group of companies and has an experience of more than 25 years in the field of hardware, software and networking solutions. </a:t>
            </a:r>
          </a:p>
          <a:p>
            <a:pPr marL="342900" lvl="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Situated in the heart of Vitthal Udyognagar an Industrial Estate and in the proximity of the educational town of Vallabh Vidyanagar, Tech Elecon is all set to reach new heights in the field of IT solutions.</a:t>
            </a:r>
          </a:p>
          <a:p>
            <a:pPr marL="342900" lvl="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To get broad knowledge and understanding about the functioning of industries, we decided to opt in for the project of an Enterprise Resource Planning web application where we can fully understand how an organization works in the real world.</a:t>
            </a:r>
            <a:endParaRPr sz="1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5749F3-DFBC-4E0C-8D9B-05B85980C332}"/>
              </a:ext>
            </a:extLst>
          </p:cNvPr>
          <p:cNvSpPr>
            <a:spLocks noGrp="1"/>
          </p:cNvSpPr>
          <p:nvPr>
            <p:ph type="title"/>
          </p:nvPr>
        </p:nvSpPr>
        <p:spPr>
          <a:xfrm>
            <a:off x="457200" y="411510"/>
            <a:ext cx="8003232" cy="648072"/>
          </a:xfrm>
        </p:spPr>
        <p:txBody>
          <a:bodyPr/>
          <a:lstStyle/>
          <a:p>
            <a:r>
              <a:rPr lang="en-US" sz="3600" dirty="0">
                <a:latin typeface="Times New Roman" panose="02020603050405020304" pitchFamily="18" charset="0"/>
                <a:cs typeface="Times New Roman" panose="02020603050405020304" pitchFamily="18" charset="0"/>
              </a:rPr>
              <a:t>Learning outcome till date:</a:t>
            </a:r>
          </a:p>
        </p:txBody>
      </p:sp>
      <p:sp>
        <p:nvSpPr>
          <p:cNvPr id="3" name="Text Placeholder 2">
            <a:extLst>
              <a:ext uri="{FF2B5EF4-FFF2-40B4-BE49-F238E27FC236}">
                <a16:creationId xmlns="" xmlns:a16="http://schemas.microsoft.com/office/drawing/2014/main" id="{400E169E-C56E-4245-AB2A-80B1942F9797}"/>
              </a:ext>
            </a:extLst>
          </p:cNvPr>
          <p:cNvSpPr>
            <a:spLocks noGrp="1"/>
          </p:cNvSpPr>
          <p:nvPr>
            <p:ph type="body" idx="1"/>
          </p:nvPr>
        </p:nvSpPr>
        <p:spPr>
          <a:xfrm>
            <a:off x="457200" y="1059582"/>
            <a:ext cx="8229600" cy="3672408"/>
          </a:xfrm>
        </p:spPr>
        <p:txBody>
          <a:bodyPr/>
          <a:lstStyle/>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We got to learn about the different departments of an organization and how they are interrelated to each other.</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We also got the knowledge about functioning of an organization.</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Model View Control (MVC) Architecture.</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Creating attractive web pages.</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Creating a profile page which supports the functionality of editing an image and previewing the same before editing.</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Giving access of certain web pages to only authorized users.</a:t>
            </a:r>
          </a:p>
        </p:txBody>
      </p:sp>
      <p:sp>
        <p:nvSpPr>
          <p:cNvPr id="4" name="Slide Number Placeholder 3">
            <a:extLst>
              <a:ext uri="{FF2B5EF4-FFF2-40B4-BE49-F238E27FC236}">
                <a16:creationId xmlns="" xmlns:a16="http://schemas.microsoft.com/office/drawing/2014/main" id="{E31112D5-9690-432E-AC77-C0C6770D97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extLst>
      <p:ext uri="{BB962C8B-B14F-4D97-AF65-F5344CB8AC3E}">
        <p14:creationId xmlns="" xmlns:p14="http://schemas.microsoft.com/office/powerpoint/2010/main" val="3106709872"/>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1F95F4-ED0E-44ED-BED3-46086C68E18D}"/>
              </a:ext>
            </a:extLst>
          </p:cNvPr>
          <p:cNvSpPr>
            <a:spLocks noGrp="1"/>
          </p:cNvSpPr>
          <p:nvPr>
            <p:ph type="title"/>
          </p:nvPr>
        </p:nvSpPr>
        <p:spPr>
          <a:xfrm>
            <a:off x="457200" y="605600"/>
            <a:ext cx="7715200" cy="597998"/>
          </a:xfrm>
        </p:spPr>
        <p:txBody>
          <a:bodyPr/>
          <a:lstStyle/>
          <a:p>
            <a:r>
              <a:rPr lang="en-US" sz="3600" dirty="0">
                <a:latin typeface="Times New Roman" panose="02020603050405020304" pitchFamily="18" charset="0"/>
                <a:cs typeface="Times New Roman" panose="02020603050405020304" pitchFamily="18" charset="0"/>
              </a:rPr>
              <a:t>Further planning:</a:t>
            </a:r>
          </a:p>
        </p:txBody>
      </p:sp>
      <p:sp>
        <p:nvSpPr>
          <p:cNvPr id="3" name="Text Placeholder 2">
            <a:extLst>
              <a:ext uri="{FF2B5EF4-FFF2-40B4-BE49-F238E27FC236}">
                <a16:creationId xmlns="" xmlns:a16="http://schemas.microsoft.com/office/drawing/2014/main" id="{5D2ACDD6-8250-4121-A37F-F325CA51FB8A}"/>
              </a:ext>
            </a:extLst>
          </p:cNvPr>
          <p:cNvSpPr>
            <a:spLocks noGrp="1"/>
          </p:cNvSpPr>
          <p:nvPr>
            <p:ph type="body" idx="1"/>
          </p:nvPr>
        </p:nvSpPr>
        <p:spPr>
          <a:xfrm>
            <a:off x="457199" y="1203598"/>
            <a:ext cx="8191825" cy="3672408"/>
          </a:xfrm>
        </p:spPr>
        <p:txBody>
          <a:bodyPr/>
          <a:lstStyle/>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Adding forms and creating database records for various departments of the organization and giving a dependency between them.</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Managing accessibility and providing access only to specific users.</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Generating invoice dynamically on purchase of a product.</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Generating barcode for the manufactured products and make them ready to sell.</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Maintain a system which keeps the backup of database periodically.</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Create a responsive informational website that displays the products manufactured by the organization.</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Linking the informational website with the ERP system.</a:t>
            </a:r>
          </a:p>
        </p:txBody>
      </p:sp>
      <p:sp>
        <p:nvSpPr>
          <p:cNvPr id="4" name="Slide Number Placeholder 3">
            <a:extLst>
              <a:ext uri="{FF2B5EF4-FFF2-40B4-BE49-F238E27FC236}">
                <a16:creationId xmlns="" xmlns:a16="http://schemas.microsoft.com/office/drawing/2014/main" id="{3154DFE2-7F33-4143-8151-9E56025CA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extLst>
      <p:ext uri="{BB962C8B-B14F-4D97-AF65-F5344CB8AC3E}">
        <p14:creationId xmlns="" xmlns:p14="http://schemas.microsoft.com/office/powerpoint/2010/main" val="5449162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dirty="0"/>
              <a:t>Outline:</a:t>
            </a:r>
            <a:endParaRPr sz="4000" dirty="0"/>
          </a:p>
        </p:txBody>
      </p:sp>
      <p:sp>
        <p:nvSpPr>
          <p:cNvPr id="345" name="Google Shape;345;p13"/>
          <p:cNvSpPr txBox="1">
            <a:spLocks noGrp="1"/>
          </p:cNvSpPr>
          <p:nvPr>
            <p:ph type="body" idx="1"/>
          </p:nvPr>
        </p:nvSpPr>
        <p:spPr>
          <a:xfrm>
            <a:off x="457200" y="1089403"/>
            <a:ext cx="7312978" cy="3380190"/>
          </a:xfrm>
          <a:prstGeom prst="rect">
            <a:avLst/>
          </a:prstGeom>
        </p:spPr>
        <p:txBody>
          <a:bodyPr spcFirstLastPara="1" wrap="square" lIns="0" tIns="0" rIns="0" bIns="0" anchor="t" anchorCtr="0">
            <a:noAutofit/>
          </a:bodyPr>
          <a:lstStyle/>
          <a:p>
            <a:pPr marL="285750" lvl="0" indent="-285750" algn="l" rtl="0">
              <a:spcBef>
                <a:spcPts val="600"/>
              </a:spcBef>
              <a:spcAft>
                <a:spcPts val="0"/>
              </a:spcAft>
              <a:buClr>
                <a:schemeClr val="dk1"/>
              </a:buClr>
              <a:buSzPts val="1100"/>
              <a:buFont typeface="Wingdings" panose="05000000000000000000" pitchFamily="2" charset="2"/>
              <a:buChar char="v"/>
            </a:pPr>
            <a:r>
              <a:rPr lang="en-US" dirty="0">
                <a:solidFill>
                  <a:schemeClr val="accent2">
                    <a:lumMod val="50000"/>
                  </a:schemeClr>
                </a:solidFill>
              </a:rPr>
              <a:t>Introduction</a:t>
            </a: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a:solidFill>
                  <a:schemeClr val="accent2">
                    <a:lumMod val="50000"/>
                  </a:schemeClr>
                </a:solidFill>
              </a:rPr>
              <a:t>Project Flow (DFD</a:t>
            </a:r>
            <a:r>
              <a:rPr lang="en-US" dirty="0" smtClean="0">
                <a:solidFill>
                  <a:schemeClr val="accent2">
                    <a:lumMod val="50000"/>
                  </a:schemeClr>
                </a:solidFill>
              </a:rPr>
              <a:t>)</a:t>
            </a: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smtClean="0">
                <a:solidFill>
                  <a:schemeClr val="accent2">
                    <a:lumMod val="50000"/>
                  </a:schemeClr>
                </a:solidFill>
              </a:rPr>
              <a:t>Project Flow (Use Case Diagram)</a:t>
            </a: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smtClean="0">
                <a:solidFill>
                  <a:schemeClr val="accent2">
                    <a:lumMod val="50000"/>
                  </a:schemeClr>
                </a:solidFill>
              </a:rPr>
              <a:t>Database Diagram (Relationship </a:t>
            </a:r>
            <a:r>
              <a:rPr lang="en-US" smtClean="0">
                <a:solidFill>
                  <a:schemeClr val="accent2">
                    <a:lumMod val="50000"/>
                  </a:schemeClr>
                </a:solidFill>
              </a:rPr>
              <a:t>among tables)</a:t>
            </a:r>
            <a:endParaRPr lang="en-US" dirty="0" smtClean="0">
              <a:solidFill>
                <a:schemeClr val="accent2">
                  <a:lumMod val="50000"/>
                </a:schemeClr>
              </a:solidFill>
            </a:endParaRPr>
          </a:p>
          <a:p>
            <a:pPr marL="285750" lvl="0" indent="-285750" algn="l" rtl="0">
              <a:spcBef>
                <a:spcPts val="600"/>
              </a:spcBef>
              <a:spcAft>
                <a:spcPts val="0"/>
              </a:spcAft>
              <a:buClr>
                <a:schemeClr val="dk1"/>
              </a:buClr>
              <a:buSzPts val="1100"/>
              <a:buFont typeface="Wingdings" panose="05000000000000000000" pitchFamily="2" charset="2"/>
              <a:buChar char="v"/>
            </a:pPr>
            <a:r>
              <a:rPr lang="en-US" dirty="0" smtClean="0">
                <a:solidFill>
                  <a:schemeClr val="accent2">
                    <a:lumMod val="50000"/>
                  </a:schemeClr>
                </a:solidFill>
              </a:rPr>
              <a:t>Project Demo</a:t>
            </a:r>
            <a:endParaRPr lang="en-US" dirty="0">
              <a:solidFill>
                <a:schemeClr val="accent2">
                  <a:lumMod val="50000"/>
                </a:schemeClr>
              </a:solidFill>
            </a:endParaRPr>
          </a:p>
          <a:p>
            <a:pPr marL="285750" lvl="0" indent="-285750" algn="l" rtl="0">
              <a:spcBef>
                <a:spcPts val="600"/>
              </a:spcBef>
              <a:spcAft>
                <a:spcPts val="0"/>
              </a:spcAft>
              <a:buClr>
                <a:schemeClr val="dk1"/>
              </a:buClr>
              <a:buSzPts val="1100"/>
              <a:buFont typeface="Wingdings" panose="05000000000000000000" pitchFamily="2" charset="2"/>
              <a:buChar char="v"/>
            </a:pP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D71D65-C272-4A69-B993-72F1BAC4AB7E}"/>
              </a:ext>
            </a:extLst>
          </p:cNvPr>
          <p:cNvSpPr>
            <a:spLocks noGrp="1"/>
          </p:cNvSpPr>
          <p:nvPr>
            <p:ph type="title"/>
          </p:nvPr>
        </p:nvSpPr>
        <p:spPr>
          <a:xfrm>
            <a:off x="457200" y="605600"/>
            <a:ext cx="5640900" cy="597998"/>
          </a:xfrm>
        </p:spPr>
        <p:txBody>
          <a:bodyPr/>
          <a:lstStyle/>
          <a:p>
            <a:r>
              <a:rPr lang="en-US" dirty="0"/>
              <a:t>Introductio</a:t>
            </a:r>
            <a:r>
              <a:rPr lang="en-US" sz="4400" dirty="0"/>
              <a:t>n</a:t>
            </a:r>
          </a:p>
        </p:txBody>
      </p:sp>
      <p:sp>
        <p:nvSpPr>
          <p:cNvPr id="3" name="Text Placeholder 2">
            <a:extLst>
              <a:ext uri="{FF2B5EF4-FFF2-40B4-BE49-F238E27FC236}">
                <a16:creationId xmlns="" xmlns:a16="http://schemas.microsoft.com/office/drawing/2014/main" id="{0F0A8D98-0B2E-497C-A001-484663967AE4}"/>
              </a:ext>
            </a:extLst>
          </p:cNvPr>
          <p:cNvSpPr>
            <a:spLocks noGrp="1"/>
          </p:cNvSpPr>
          <p:nvPr>
            <p:ph type="body" idx="1"/>
          </p:nvPr>
        </p:nvSpPr>
        <p:spPr>
          <a:xfrm>
            <a:off x="457199" y="1203598"/>
            <a:ext cx="8229601" cy="3672408"/>
          </a:xfrm>
        </p:spPr>
        <p:txBody>
          <a:bodyPr/>
          <a:lstStyle/>
          <a:p>
            <a:pPr marL="285750" indent="-28575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Corporate Plus is an Enterprise Resource Planning web application that helps an organization to manage its different departments like Manufacturing, Inventory, Sales, Customers, Service, Accounts, Human Resources and many more from a centralized module.</a:t>
            </a:r>
          </a:p>
          <a:p>
            <a:pPr marL="285750" indent="-28575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ERP Administrator – An Admin will have the authority to give the priority and access to the other employees of various departments within an organization. Alongside, admin will have all rights to the system.</a:t>
            </a:r>
          </a:p>
          <a:p>
            <a:pPr marL="285750" indent="-28575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Manufacturing – This module will help in managing the product development and its production. The requested product after getting approved for production will be manufactured under this department.</a:t>
            </a:r>
          </a:p>
          <a:p>
            <a:pPr marL="742950" lvl="1" indent="-28575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To begin with, Manufacturing department will check for the raw materials of the product with the Inventory department. Then, if the material is available it will be brought to Manufacturing department for the production.</a:t>
            </a:r>
          </a:p>
          <a:p>
            <a:pPr marL="742950" lvl="1" indent="-285750"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If the material is not available in the Inventory, the request for the raw material will be sent to the Vendors. Thus, a product will be manufactured under the Manufacturing department.</a:t>
            </a:r>
          </a:p>
        </p:txBody>
      </p:sp>
      <p:sp>
        <p:nvSpPr>
          <p:cNvPr id="4" name="Slide Number Placeholder 3">
            <a:extLst>
              <a:ext uri="{FF2B5EF4-FFF2-40B4-BE49-F238E27FC236}">
                <a16:creationId xmlns="" xmlns:a16="http://schemas.microsoft.com/office/drawing/2014/main" id="{0385141E-46D4-4A48-9512-A87B84005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extLst>
      <p:ext uri="{BB962C8B-B14F-4D97-AF65-F5344CB8AC3E}">
        <p14:creationId xmlns="" xmlns:p14="http://schemas.microsoft.com/office/powerpoint/2010/main" val="3208893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09AB67-8DC0-43B0-B1AC-57A7DB767B0D}"/>
              </a:ext>
            </a:extLst>
          </p:cNvPr>
          <p:cNvSpPr>
            <a:spLocks noGrp="1"/>
          </p:cNvSpPr>
          <p:nvPr>
            <p:ph type="title"/>
          </p:nvPr>
        </p:nvSpPr>
        <p:spPr>
          <a:xfrm>
            <a:off x="457200" y="605600"/>
            <a:ext cx="5640900" cy="597998"/>
          </a:xfrm>
        </p:spPr>
        <p:txBody>
          <a:bodyPr/>
          <a:lstStyle/>
          <a:p>
            <a:r>
              <a:rPr lang="en-US" sz="4400" dirty="0"/>
              <a:t>Introduction (cont.)</a:t>
            </a:r>
          </a:p>
        </p:txBody>
      </p:sp>
      <p:sp>
        <p:nvSpPr>
          <p:cNvPr id="3" name="Text Placeholder 2">
            <a:extLst>
              <a:ext uri="{FF2B5EF4-FFF2-40B4-BE49-F238E27FC236}">
                <a16:creationId xmlns="" xmlns:a16="http://schemas.microsoft.com/office/drawing/2014/main" id="{AE849880-C723-4D23-B53C-A22EAE83ECAF}"/>
              </a:ext>
            </a:extLst>
          </p:cNvPr>
          <p:cNvSpPr>
            <a:spLocks noGrp="1"/>
          </p:cNvSpPr>
          <p:nvPr>
            <p:ph type="body" idx="1"/>
          </p:nvPr>
        </p:nvSpPr>
        <p:spPr>
          <a:xfrm>
            <a:off x="457199" y="1251300"/>
            <a:ext cx="8191825" cy="3624706"/>
          </a:xfrm>
        </p:spPr>
        <p:txBody>
          <a:bodyPr/>
          <a:lstStyle/>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Sales – Sales department will deal with sales and returns of the products manufactured by the organization. Also, it will manage the Service Level Agreements set by an organization.</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Customer Relationship - A CRM as part of this system provides complete customer data in one place. It allows for quick user access when customer data is needed for shipping, billing or marketing purposes.</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Accounting - Accounting tools support accounts receivable, accounts payable and general ledger functions to manage the organization’s finances.</a:t>
            </a:r>
          </a:p>
          <a:p>
            <a:pPr algn="just">
              <a:buFont typeface="Wingdings" panose="05000000000000000000" pitchFamily="2" charset="2"/>
              <a:buChar char="q"/>
            </a:pPr>
            <a:r>
              <a:rPr lang="en-US" sz="1400" dirty="0">
                <a:solidFill>
                  <a:schemeClr val="accent2">
                    <a:lumMod val="50000"/>
                  </a:schemeClr>
                </a:solidFill>
                <a:latin typeface="Times New Roman" panose="02020603050405020304" pitchFamily="18" charset="0"/>
                <a:cs typeface="Times New Roman" panose="02020603050405020304" pitchFamily="18" charset="0"/>
              </a:rPr>
              <a:t>Human Resources – This module covers all HR functions an employee goes through during their time with the company. One especially important function is applicant tracking. It enables the HR staff to search for the best candidates according to the criteria an organization sets.</a:t>
            </a:r>
          </a:p>
          <a:p>
            <a:pPr algn="just">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7179D6E4-C443-473C-B38F-DBE81D5005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 xmlns:p14="http://schemas.microsoft.com/office/powerpoint/2010/main" val="2499208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30441" y="529210"/>
            <a:ext cx="4676700" cy="1159800"/>
          </a:xfrm>
          <a:prstGeom prst="rect">
            <a:avLst/>
          </a:prstGeom>
        </p:spPr>
        <p:txBody>
          <a:bodyPr spcFirstLastPara="1" wrap="square" lIns="0" tIns="0" rIns="0" bIns="0" anchor="b" anchorCtr="0">
            <a:noAutofit/>
          </a:bodyPr>
          <a:lstStyle/>
          <a:p>
            <a:pPr lvl="0"/>
            <a:r>
              <a:rPr lang="en-US" dirty="0"/>
              <a:t>Project Flow (DFD):</a:t>
            </a:r>
            <a:endParaRPr dirty="0"/>
          </a:p>
        </p:txBody>
      </p:sp>
      <p:sp>
        <p:nvSpPr>
          <p:cNvPr id="406" name="Google Shape;406;p15"/>
          <p:cNvSpPr txBox="1">
            <a:spLocks noGrp="1"/>
          </p:cNvSpPr>
          <p:nvPr>
            <p:ph type="subTitle" idx="1"/>
          </p:nvPr>
        </p:nvSpPr>
        <p:spPr>
          <a:xfrm>
            <a:off x="1056916" y="1861978"/>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The diagram display</a:t>
            </a:r>
            <a:r>
              <a:rPr lang="en-US" dirty="0"/>
              <a:t>s the flow of entire system.</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6537D83-1CD3-496B-B187-6DB855E785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6" name="Picture 5" descr="A close up of a map&#10;&#10;Description automatically generated">
            <a:extLst>
              <a:ext uri="{FF2B5EF4-FFF2-40B4-BE49-F238E27FC236}">
                <a16:creationId xmlns="" xmlns:a16="http://schemas.microsoft.com/office/drawing/2014/main" id="{23B4CE31-24DD-4A04-BF01-BF7AF960747D}"/>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 xmlns:p14="http://schemas.microsoft.com/office/powerpoint/2010/main" val="3116658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30441" y="529210"/>
            <a:ext cx="4676700" cy="1159800"/>
          </a:xfrm>
          <a:prstGeom prst="rect">
            <a:avLst/>
          </a:prstGeom>
        </p:spPr>
        <p:txBody>
          <a:bodyPr spcFirstLastPara="1" wrap="square" lIns="0" tIns="0" rIns="0" bIns="0" anchor="b" anchorCtr="0">
            <a:noAutofit/>
          </a:bodyPr>
          <a:lstStyle/>
          <a:p>
            <a:pPr lvl="0"/>
            <a:r>
              <a:rPr lang="en-US" dirty="0"/>
              <a:t>Project Flow </a:t>
            </a:r>
            <a:r>
              <a:rPr lang="en-US" sz="4000" dirty="0" smtClean="0"/>
              <a:t>(Use case Diagram):</a:t>
            </a:r>
            <a:endParaRPr sz="4000" dirty="0"/>
          </a:p>
        </p:txBody>
      </p:sp>
      <p:sp>
        <p:nvSpPr>
          <p:cNvPr id="406" name="Google Shape;406;p15"/>
          <p:cNvSpPr txBox="1">
            <a:spLocks noGrp="1"/>
          </p:cNvSpPr>
          <p:nvPr>
            <p:ph type="subTitle" idx="1"/>
          </p:nvPr>
        </p:nvSpPr>
        <p:spPr>
          <a:xfrm>
            <a:off x="1056916" y="1861978"/>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The diagram display</a:t>
            </a:r>
            <a:r>
              <a:rPr lang="en-US" dirty="0"/>
              <a:t>s the flow of entire system.</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grpSp>
        <p:nvGrpSpPr>
          <p:cNvPr id="2"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rporate Plus Use case Diagram (1).png"/>
          <p:cNvPicPr>
            <a:picLocks noChangeAspect="1"/>
          </p:cNvPicPr>
          <p:nvPr/>
        </p:nvPicPr>
        <p:blipFill>
          <a:blip r:embed="rId2"/>
          <a:stretch>
            <a:fillRect/>
          </a:stretch>
        </p:blipFill>
        <p:spPr>
          <a:xfrm>
            <a:off x="2584739" y="0"/>
            <a:ext cx="3974522" cy="51435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rporate Plus(Website) Use case Diagram2.png"/>
          <p:cNvPicPr>
            <a:picLocks noChangeAspect="1"/>
          </p:cNvPicPr>
          <p:nvPr/>
        </p:nvPicPr>
        <p:blipFill>
          <a:blip r:embed="rId2"/>
          <a:stretch>
            <a:fillRect/>
          </a:stretch>
        </p:blipFill>
        <p:spPr>
          <a:xfrm>
            <a:off x="2504935" y="0"/>
            <a:ext cx="4134129" cy="5143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TotalTime>
  <Words>921</Words>
  <Application>Microsoft Office PowerPoint</Application>
  <PresentationFormat>On-screen Show (16:9)</PresentationFormat>
  <Paragraphs>92</Paragraphs>
  <Slides>18</Slides>
  <Notes>6</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Raleway SemiBold</vt:lpstr>
      <vt:lpstr>Raleway</vt:lpstr>
      <vt:lpstr>Barlow Light</vt:lpstr>
      <vt:lpstr>Wingdings</vt:lpstr>
      <vt:lpstr>Times New Roman</vt:lpstr>
      <vt:lpstr>Barlow</vt:lpstr>
      <vt:lpstr>Gaoler template</vt:lpstr>
      <vt:lpstr>Corporate+ Administering Expertly</vt:lpstr>
      <vt:lpstr>Outline:</vt:lpstr>
      <vt:lpstr>Introduction</vt:lpstr>
      <vt:lpstr>Introduction (cont.)</vt:lpstr>
      <vt:lpstr>Project Flow (DFD):</vt:lpstr>
      <vt:lpstr>Slide 6</vt:lpstr>
      <vt:lpstr>Project Flow (Use case Diagram):</vt:lpstr>
      <vt:lpstr>Slide 8</vt:lpstr>
      <vt:lpstr>Slide 9</vt:lpstr>
      <vt:lpstr>Slide 10</vt:lpstr>
      <vt:lpstr>Slide 11</vt:lpstr>
      <vt:lpstr>Tools and Technology:</vt:lpstr>
      <vt:lpstr>Hardware and Software specifications:</vt:lpstr>
      <vt:lpstr>Functional requirements:</vt:lpstr>
      <vt:lpstr>Non-functional requirements:</vt:lpstr>
      <vt:lpstr>Motivation for choosing the project and company:</vt:lpstr>
      <vt:lpstr>Learning outcome till date:</vt:lpstr>
      <vt:lpstr>Further planning: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c:creator>
  <cp:lastModifiedBy>a</cp:lastModifiedBy>
  <cp:revision>50</cp:revision>
  <dcterms:modified xsi:type="dcterms:W3CDTF">2020-03-20T07:15:10Z</dcterms:modified>
</cp:coreProperties>
</file>