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6" r:id="rId2"/>
    <p:sldId id="257" r:id="rId3"/>
    <p:sldId id="286" r:id="rId4"/>
    <p:sldId id="287" r:id="rId5"/>
    <p:sldId id="300" r:id="rId6"/>
    <p:sldId id="259" r:id="rId7"/>
    <p:sldId id="288" r:id="rId8"/>
    <p:sldId id="296" r:id="rId9"/>
    <p:sldId id="295" r:id="rId10"/>
    <p:sldId id="297" r:id="rId11"/>
    <p:sldId id="301" r:id="rId12"/>
    <p:sldId id="261" r:id="rId13"/>
    <p:sldId id="302" r:id="rId14"/>
    <p:sldId id="290" r:id="rId15"/>
    <p:sldId id="291" r:id="rId16"/>
    <p:sldId id="292" r:id="rId17"/>
    <p:sldId id="294" r:id="rId18"/>
  </p:sldIdLst>
  <p:sldSz cx="9144000" cy="5143500" type="screen16x9"/>
  <p:notesSz cx="6858000" cy="9144000"/>
  <p:embeddedFontLst>
    <p:embeddedFont>
      <p:font typeface="Barlow" panose="020B0604020202020204" charset="0"/>
      <p:regular r:id="rId20"/>
      <p:bold r:id="rId21"/>
      <p:italic r:id="rId22"/>
      <p:boldItalic r:id="rId23"/>
    </p:embeddedFont>
    <p:embeddedFont>
      <p:font typeface="Barlow Light" panose="020B060402020202020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Raleway" panose="020B0604020202020204" charset="0"/>
      <p:regular r:id="rId32"/>
      <p:bold r:id="rId33"/>
      <p:italic r:id="rId34"/>
      <p:boldItalic r:id="rId35"/>
    </p:embeddedFont>
    <p:embeddedFont>
      <p:font typeface="Raleway SemiBold"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AEFD1F-CA1B-4E0B-B68D-7A051F53AF41}">
  <a:tblStyle styleId="{F6AEFD1F-CA1B-4E0B-B68D-7A051F53AF4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p:cViewPr varScale="1">
        <p:scale>
          <a:sx n="106" d="100"/>
          <a:sy n="106" d="100"/>
        </p:scale>
        <p:origin x="420"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rot="5400000">
            <a:off x="-100350" y="4448760"/>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52" name="Google Shape;52;p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834574" y="860090"/>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Corporate</a:t>
            </a:r>
            <a:r>
              <a:rPr lang="en" sz="7200" dirty="0"/>
              <a:t>+</a:t>
            </a:r>
            <a:br>
              <a:rPr lang="en" sz="7200" dirty="0"/>
            </a:br>
            <a:r>
              <a:rPr lang="en" sz="2000" i="1" dirty="0"/>
              <a:t>Administering Expertly</a:t>
            </a:r>
            <a:endParaRPr sz="2000" i="1" dirty="0"/>
          </a:p>
        </p:txBody>
      </p:sp>
      <p:sp>
        <p:nvSpPr>
          <p:cNvPr id="2" name="TextBox 1">
            <a:extLst>
              <a:ext uri="{FF2B5EF4-FFF2-40B4-BE49-F238E27FC236}">
                <a16:creationId xmlns:a16="http://schemas.microsoft.com/office/drawing/2014/main" id="{523B1A7B-0106-4CE2-8DD2-98BFCA0C7991}"/>
              </a:ext>
            </a:extLst>
          </p:cNvPr>
          <p:cNvSpPr txBox="1"/>
          <p:nvPr/>
        </p:nvSpPr>
        <p:spPr>
          <a:xfrm>
            <a:off x="323528" y="335534"/>
            <a:ext cx="3312368" cy="307777"/>
          </a:xfrm>
          <a:prstGeom prst="rect">
            <a:avLst/>
          </a:prstGeom>
          <a:noFill/>
        </p:spPr>
        <p:txBody>
          <a:bodyPr wrap="square" rtlCol="0">
            <a:spAutoFit/>
          </a:bodyPr>
          <a:lstStyle/>
          <a:p>
            <a:r>
              <a:rPr lang="en-US" dirty="0">
                <a:solidFill>
                  <a:schemeClr val="accent2">
                    <a:lumMod val="50000"/>
                  </a:schemeClr>
                </a:solidFill>
                <a:latin typeface="Raleway" panose="020B0604020202020204" charset="0"/>
              </a:rPr>
              <a:t>IT407 – Software Project Major</a:t>
            </a:r>
          </a:p>
        </p:txBody>
      </p:sp>
      <p:sp>
        <p:nvSpPr>
          <p:cNvPr id="3" name="TextBox 2">
            <a:extLst>
              <a:ext uri="{FF2B5EF4-FFF2-40B4-BE49-F238E27FC236}">
                <a16:creationId xmlns:a16="http://schemas.microsoft.com/office/drawing/2014/main" id="{88767076-881E-48D7-9069-723FB8B46969}"/>
              </a:ext>
            </a:extLst>
          </p:cNvPr>
          <p:cNvSpPr txBox="1"/>
          <p:nvPr/>
        </p:nvSpPr>
        <p:spPr>
          <a:xfrm>
            <a:off x="285720" y="3071816"/>
            <a:ext cx="4429156" cy="1908215"/>
          </a:xfrm>
          <a:prstGeom prst="rect">
            <a:avLst/>
          </a:prstGeom>
          <a:noFill/>
        </p:spPr>
        <p:txBody>
          <a:bodyPr wrap="square" rtlCol="0">
            <a:spAutoFit/>
          </a:bodyPr>
          <a:lstStyle/>
          <a:p>
            <a:r>
              <a:rPr lang="en-US" sz="1800" dirty="0">
                <a:solidFill>
                  <a:schemeClr val="accent2">
                    <a:lumMod val="50000"/>
                  </a:schemeClr>
                </a:solidFill>
                <a:latin typeface="Raleway" panose="020B0604020202020204" charset="0"/>
              </a:rPr>
              <a:t>Created and Presented by :</a:t>
            </a:r>
          </a:p>
          <a:p>
            <a:r>
              <a:rPr lang="en-US" sz="1800" dirty="0">
                <a:solidFill>
                  <a:schemeClr val="accent2">
                    <a:lumMod val="50000"/>
                  </a:schemeClr>
                </a:solidFill>
                <a:latin typeface="Raleway" panose="020B0604020202020204" charset="0"/>
              </a:rPr>
              <a:t>PRJ/2020/IT/40</a:t>
            </a:r>
          </a:p>
          <a:p>
            <a:endParaRPr lang="en-US" sz="1800" dirty="0">
              <a:solidFill>
                <a:schemeClr val="accent2">
                  <a:lumMod val="50000"/>
                </a:schemeClr>
              </a:solidFill>
              <a:latin typeface="Raleway" panose="020B0604020202020204" charset="0"/>
            </a:endParaRPr>
          </a:p>
          <a:p>
            <a:r>
              <a:rPr lang="en-US" sz="1600" dirty="0">
                <a:solidFill>
                  <a:schemeClr val="accent2">
                    <a:lumMod val="50000"/>
                  </a:schemeClr>
                </a:solidFill>
                <a:latin typeface="Raleway" panose="020B0604020202020204" charset="0"/>
              </a:rPr>
              <a:t>Internal Guide: Prof. Pritesh Prajapati</a:t>
            </a:r>
          </a:p>
          <a:p>
            <a:endParaRPr lang="en-US" sz="1600" dirty="0">
              <a:solidFill>
                <a:schemeClr val="accent2">
                  <a:lumMod val="50000"/>
                </a:schemeClr>
              </a:solidFill>
              <a:latin typeface="Raleway" panose="020B0604020202020204" charset="0"/>
            </a:endParaRPr>
          </a:p>
          <a:p>
            <a:r>
              <a:rPr lang="en-US" sz="1600" dirty="0">
                <a:solidFill>
                  <a:schemeClr val="accent2">
                    <a:lumMod val="50000"/>
                  </a:schemeClr>
                </a:solidFill>
                <a:latin typeface="Raleway" panose="020B0604020202020204" charset="0"/>
              </a:rPr>
              <a:t>External Guide: Mr. Bhavin Patel (Tech Elecon Pvt. Ltd.)</a:t>
            </a:r>
          </a:p>
        </p:txBody>
      </p:sp>
      <p:sp>
        <p:nvSpPr>
          <p:cNvPr id="23554" name="AutoShape 2" descr="Image result for charusat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56" name="AutoShape 4" descr="Image result for charusat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39" name="Picture 338" descr="download.png"/>
          <p:cNvPicPr>
            <a:picLocks noChangeAspect="1"/>
          </p:cNvPicPr>
          <p:nvPr/>
        </p:nvPicPr>
        <p:blipFill>
          <a:blip r:embed="rId3"/>
          <a:stretch>
            <a:fillRect/>
          </a:stretch>
        </p:blipFill>
        <p:spPr>
          <a:xfrm>
            <a:off x="7786686" y="0"/>
            <a:ext cx="1357314" cy="135731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rporate Plus(Website) Use case Diagram2.png"/>
          <p:cNvPicPr>
            <a:picLocks noChangeAspect="1"/>
          </p:cNvPicPr>
          <p:nvPr/>
        </p:nvPicPr>
        <p:blipFill>
          <a:blip r:embed="rId2"/>
          <a:stretch>
            <a:fillRect/>
          </a:stretch>
        </p:blipFill>
        <p:spPr>
          <a:xfrm>
            <a:off x="827584" y="0"/>
            <a:ext cx="6696744"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A8071-5E8D-43F1-A39E-80A6E06C3AFB}"/>
              </a:ext>
            </a:extLst>
          </p:cNvPr>
          <p:cNvSpPr>
            <a:spLocks noGrp="1"/>
          </p:cNvSpPr>
          <p:nvPr>
            <p:ph type="title"/>
          </p:nvPr>
        </p:nvSpPr>
        <p:spPr>
          <a:xfrm>
            <a:off x="457200" y="605600"/>
            <a:ext cx="5640900" cy="525990"/>
          </a:xfrm>
        </p:spPr>
        <p:txBody>
          <a:bodyPr/>
          <a:lstStyle/>
          <a:p>
            <a:r>
              <a:rPr lang="en-US" sz="4400" dirty="0"/>
              <a:t>Scope</a:t>
            </a:r>
          </a:p>
        </p:txBody>
      </p:sp>
      <p:sp>
        <p:nvSpPr>
          <p:cNvPr id="5" name="Text Placeholder 4">
            <a:extLst>
              <a:ext uri="{FF2B5EF4-FFF2-40B4-BE49-F238E27FC236}">
                <a16:creationId xmlns:a16="http://schemas.microsoft.com/office/drawing/2014/main" id="{CD0DDD86-9C81-4744-BA4A-4BD16675E1EA}"/>
              </a:ext>
            </a:extLst>
          </p:cNvPr>
          <p:cNvSpPr>
            <a:spLocks noGrp="1"/>
          </p:cNvSpPr>
          <p:nvPr>
            <p:ph type="body" idx="1"/>
          </p:nvPr>
        </p:nvSpPr>
        <p:spPr>
          <a:xfrm>
            <a:off x="457200" y="1347614"/>
            <a:ext cx="8219256" cy="3600400"/>
          </a:xfrm>
        </p:spPr>
        <p:txBody>
          <a:bodyPr/>
          <a:lstStyle/>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The scope of this project is to allow the organization’s departments to function under one centralized system.</a:t>
            </a:r>
          </a:p>
          <a:p>
            <a:pPr lvl="1"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Allowing the Administrator to add new designations to the system according to the organization.</a:t>
            </a:r>
          </a:p>
          <a:p>
            <a:pPr lvl="1"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Allowing any user from the system to access the Web application according to their access rights and priorities, they can modify their profile, by using the functionalities provided under their designation they can add or update/delete any existing record from the shared database.</a:t>
            </a:r>
          </a:p>
          <a:p>
            <a:pPr lvl="1"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For instance, consider the manufacturing department, it will have the rights to view the raw materials in the system along with their available stock, also the vendor information will be provided so that at the time of raw material requirement, the respective vendor can be searched and contacted.  </a:t>
            </a:r>
          </a:p>
          <a:p>
            <a:pPr lvl="1"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The informational website displays the products that the company manufactures and all the information is fetched dynamically from the database, the web portal provides option for any user to inquire for particular product.</a:t>
            </a:r>
          </a:p>
          <a:p>
            <a:pPr lvl="1" algn="just">
              <a:buFont typeface="Wingdings" panose="05000000000000000000" pitchFamily="2" charset="2"/>
              <a:buChar char="q"/>
            </a:pPr>
            <a:endParaRPr lang="en-US" sz="14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001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59799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000" dirty="0"/>
              <a:t>T</a:t>
            </a:r>
            <a:r>
              <a:rPr lang="en-US" sz="4000" dirty="0"/>
              <a:t>ools and Technology:</a:t>
            </a:r>
            <a:endParaRPr sz="4000" dirty="0"/>
          </a:p>
        </p:txBody>
      </p:sp>
      <p:sp>
        <p:nvSpPr>
          <p:cNvPr id="595" name="Google Shape;595;p17"/>
          <p:cNvSpPr txBox="1">
            <a:spLocks noGrp="1"/>
          </p:cNvSpPr>
          <p:nvPr>
            <p:ph type="body" idx="1"/>
          </p:nvPr>
        </p:nvSpPr>
        <p:spPr>
          <a:xfrm>
            <a:off x="457200" y="1256976"/>
            <a:ext cx="5640900" cy="3608112"/>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 sz="1600" dirty="0">
                <a:solidFill>
                  <a:schemeClr val="accent2">
                    <a:lumMod val="50000"/>
                  </a:schemeClr>
                </a:solidFill>
                <a:latin typeface="Times New Roman" panose="02020603050405020304" pitchFamily="18" charset="0"/>
                <a:cs typeface="Times New Roman" panose="02020603050405020304" pitchFamily="18" charset="0"/>
              </a:rPr>
              <a:t>PHP (</a:t>
            </a:r>
            <a:r>
              <a:rPr lang="en-US" sz="1600" dirty="0">
                <a:solidFill>
                  <a:schemeClr val="accent2">
                    <a:lumMod val="50000"/>
                  </a:schemeClr>
                </a:solidFill>
                <a:latin typeface="Times New Roman" panose="02020603050405020304" pitchFamily="18" charset="0"/>
                <a:cs typeface="Times New Roman" panose="02020603050405020304" pitchFamily="18" charset="0"/>
              </a:rPr>
              <a:t>v</a:t>
            </a:r>
            <a:r>
              <a:rPr lang="en" sz="1600" dirty="0">
                <a:solidFill>
                  <a:schemeClr val="accent2">
                    <a:lumMod val="50000"/>
                  </a:schemeClr>
                </a:solidFill>
                <a:latin typeface="Times New Roman" panose="02020603050405020304" pitchFamily="18" charset="0"/>
                <a:cs typeface="Times New Roman" panose="02020603050405020304" pitchFamily="18" charset="0"/>
              </a:rPr>
              <a:t>7.3.5)</a:t>
            </a:r>
            <a:endParaRPr sz="1600" dirty="0">
              <a:solidFill>
                <a:schemeClr val="accent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sz="1600" dirty="0">
                <a:solidFill>
                  <a:schemeClr val="accent2">
                    <a:lumMod val="50000"/>
                  </a:schemeClr>
                </a:solidFill>
                <a:latin typeface="Times New Roman" panose="02020603050405020304" pitchFamily="18" charset="0"/>
                <a:cs typeface="Times New Roman" panose="02020603050405020304" pitchFamily="18" charset="0"/>
              </a:rPr>
              <a:t>XAMPP (</a:t>
            </a:r>
            <a:r>
              <a:rPr lang="en-US" sz="1600" dirty="0">
                <a:solidFill>
                  <a:schemeClr val="accent2">
                    <a:lumMod val="50000"/>
                  </a:schemeClr>
                </a:solidFill>
                <a:latin typeface="Times New Roman" panose="02020603050405020304" pitchFamily="18" charset="0"/>
                <a:cs typeface="Times New Roman" panose="02020603050405020304" pitchFamily="18" charset="0"/>
              </a:rPr>
              <a:t>v</a:t>
            </a:r>
            <a:r>
              <a:rPr lang="en" sz="1600" dirty="0">
                <a:solidFill>
                  <a:schemeClr val="accent2">
                    <a:lumMod val="50000"/>
                  </a:schemeClr>
                </a:solidFill>
                <a:latin typeface="Times New Roman" panose="02020603050405020304" pitchFamily="18" charset="0"/>
                <a:cs typeface="Times New Roman" panose="02020603050405020304" pitchFamily="18" charset="0"/>
              </a:rPr>
              <a:t>7.3.5)</a:t>
            </a:r>
          </a:p>
          <a:p>
            <a:pPr marL="457200" lvl="0" indent="-342900" algn="l" rtl="0">
              <a:spcBef>
                <a:spcPts val="0"/>
              </a:spcBef>
              <a:spcAft>
                <a:spcPts val="0"/>
              </a:spcAft>
              <a:buSzPts val="1800"/>
              <a:buChar char="▸"/>
            </a:pPr>
            <a:r>
              <a:rPr lang="en" sz="1600" dirty="0">
                <a:solidFill>
                  <a:schemeClr val="accent2">
                    <a:lumMod val="50000"/>
                  </a:schemeClr>
                </a:solidFill>
                <a:latin typeface="Times New Roman" panose="02020603050405020304" pitchFamily="18" charset="0"/>
                <a:cs typeface="Times New Roman" panose="02020603050405020304" pitchFamily="18" charset="0"/>
              </a:rPr>
              <a:t>Apache (</a:t>
            </a:r>
            <a:r>
              <a:rPr lang="en-US" sz="1600" dirty="0">
                <a:solidFill>
                  <a:schemeClr val="accent2">
                    <a:lumMod val="50000"/>
                  </a:schemeClr>
                </a:solidFill>
                <a:latin typeface="Times New Roman" panose="02020603050405020304" pitchFamily="18" charset="0"/>
                <a:cs typeface="Times New Roman" panose="02020603050405020304" pitchFamily="18" charset="0"/>
              </a:rPr>
              <a:t>v</a:t>
            </a:r>
            <a:r>
              <a:rPr lang="en" sz="1600" dirty="0">
                <a:solidFill>
                  <a:schemeClr val="accent2">
                    <a:lumMod val="50000"/>
                  </a:schemeClr>
                </a:solidFill>
                <a:latin typeface="Times New Roman" panose="02020603050405020304" pitchFamily="18" charset="0"/>
                <a:cs typeface="Times New Roman" panose="02020603050405020304" pitchFamily="18" charset="0"/>
              </a:rPr>
              <a:t>2.4.39)</a:t>
            </a:r>
          </a:p>
          <a:p>
            <a:pPr marL="457200" lvl="0" indent="-342900" algn="l" rtl="0">
              <a:spcBef>
                <a:spcPts val="0"/>
              </a:spcBef>
              <a:spcAft>
                <a:spcPts val="0"/>
              </a:spcAft>
              <a:buSzPts val="1800"/>
              <a:buChar char="▸"/>
            </a:pPr>
            <a:r>
              <a:rPr lang="en" sz="1600" dirty="0">
                <a:solidFill>
                  <a:schemeClr val="accent2">
                    <a:lumMod val="50000"/>
                  </a:schemeClr>
                </a:solidFill>
                <a:latin typeface="Times New Roman" panose="02020603050405020304" pitchFamily="18" charset="0"/>
                <a:cs typeface="Times New Roman" panose="02020603050405020304" pitchFamily="18" charset="0"/>
              </a:rPr>
              <a:t>phpMyAdmin (</a:t>
            </a:r>
            <a:r>
              <a:rPr lang="en-US" sz="1600" dirty="0">
                <a:solidFill>
                  <a:schemeClr val="accent2">
                    <a:lumMod val="50000"/>
                  </a:schemeClr>
                </a:solidFill>
                <a:latin typeface="Times New Roman" panose="02020603050405020304" pitchFamily="18" charset="0"/>
                <a:cs typeface="Times New Roman" panose="02020603050405020304" pitchFamily="18" charset="0"/>
              </a:rPr>
              <a:t>v</a:t>
            </a:r>
            <a:r>
              <a:rPr lang="en" sz="1600" dirty="0">
                <a:solidFill>
                  <a:schemeClr val="accent2">
                    <a:lumMod val="50000"/>
                  </a:schemeClr>
                </a:solidFill>
                <a:latin typeface="Times New Roman" panose="02020603050405020304" pitchFamily="18" charset="0"/>
                <a:cs typeface="Times New Roman" panose="02020603050405020304" pitchFamily="18" charset="0"/>
              </a:rPr>
              <a:t>4.8.5)</a:t>
            </a:r>
          </a:p>
          <a:p>
            <a:pPr marL="457200" lvl="0" indent="-342900" algn="l" rtl="0">
              <a:spcBef>
                <a:spcPts val="0"/>
              </a:spcBef>
              <a:spcAft>
                <a:spcPts val="0"/>
              </a:spcAft>
              <a:buSzPts val="1800"/>
              <a:buChar char="▸"/>
            </a:pPr>
            <a:r>
              <a:rPr lang="en" sz="1600" dirty="0">
                <a:solidFill>
                  <a:schemeClr val="accent2">
                    <a:lumMod val="50000"/>
                  </a:schemeClr>
                </a:solidFill>
                <a:latin typeface="Times New Roman" panose="02020603050405020304" pitchFamily="18" charset="0"/>
                <a:cs typeface="Times New Roman" panose="02020603050405020304" pitchFamily="18" charset="0"/>
              </a:rPr>
              <a:t>M</a:t>
            </a:r>
            <a:r>
              <a:rPr lang="en-US" sz="1600" dirty="0">
                <a:solidFill>
                  <a:schemeClr val="accent2">
                    <a:lumMod val="50000"/>
                  </a:schemeClr>
                </a:solidFill>
                <a:latin typeface="Times New Roman" panose="02020603050405020304" pitchFamily="18" charset="0"/>
                <a:cs typeface="Times New Roman" panose="02020603050405020304" pitchFamily="18" charset="0"/>
              </a:rPr>
              <a:t>odel-View-Control (MVC Architecture)</a:t>
            </a:r>
            <a:endParaRPr lang="en" sz="1600" dirty="0">
              <a:solidFill>
                <a:schemeClr val="accent2">
                  <a:lumMod val="50000"/>
                </a:schemeClr>
              </a:solidFill>
              <a:latin typeface="Times New Roman" panose="02020603050405020304" pitchFamily="18" charset="0"/>
              <a:cs typeface="Times New Roman" panose="02020603050405020304" pitchFamily="18" charset="0"/>
            </a:endParaRPr>
          </a:p>
          <a:p>
            <a:pPr lvl="0">
              <a:spcBef>
                <a:spcPts val="0"/>
              </a:spcBef>
            </a:pPr>
            <a:r>
              <a:rPr lang="en-US" sz="1600" dirty="0">
                <a:solidFill>
                  <a:schemeClr val="accent2">
                    <a:lumMod val="50000"/>
                  </a:schemeClr>
                </a:solidFill>
                <a:latin typeface="Times New Roman" panose="02020603050405020304" pitchFamily="18" charset="0"/>
                <a:cs typeface="Times New Roman" panose="02020603050405020304" pitchFamily="18" charset="0"/>
              </a:rPr>
              <a:t>Frontend technology</a:t>
            </a:r>
          </a:p>
          <a:p>
            <a:pPr lvl="1">
              <a:spcBef>
                <a:spcPts val="0"/>
              </a:spcBef>
            </a:pPr>
            <a:r>
              <a:rPr lang="en-US" sz="1600" dirty="0">
                <a:solidFill>
                  <a:schemeClr val="accent2">
                    <a:lumMod val="50000"/>
                  </a:schemeClr>
                </a:solidFill>
                <a:latin typeface="Times New Roman" panose="02020603050405020304" pitchFamily="18" charset="0"/>
                <a:cs typeface="Times New Roman" panose="02020603050405020304" pitchFamily="18" charset="0"/>
              </a:rPr>
              <a:t>HTML</a:t>
            </a:r>
          </a:p>
          <a:p>
            <a:pPr lvl="1">
              <a:spcBef>
                <a:spcPts val="0"/>
              </a:spcBef>
            </a:pPr>
            <a:r>
              <a:rPr lang="en-US" sz="1600" dirty="0">
                <a:solidFill>
                  <a:schemeClr val="accent2">
                    <a:lumMod val="50000"/>
                  </a:schemeClr>
                </a:solidFill>
                <a:latin typeface="Times New Roman" panose="02020603050405020304" pitchFamily="18" charset="0"/>
                <a:cs typeface="Times New Roman" panose="02020603050405020304" pitchFamily="18" charset="0"/>
              </a:rPr>
              <a:t>CSS</a:t>
            </a:r>
          </a:p>
          <a:p>
            <a:pPr lvl="1">
              <a:spcBef>
                <a:spcPts val="0"/>
              </a:spcBef>
            </a:pPr>
            <a:r>
              <a:rPr lang="en-US" sz="1600" dirty="0">
                <a:solidFill>
                  <a:schemeClr val="accent2">
                    <a:lumMod val="50000"/>
                  </a:schemeClr>
                </a:solidFill>
                <a:latin typeface="Times New Roman" panose="02020603050405020304" pitchFamily="18" charset="0"/>
                <a:cs typeface="Times New Roman" panose="02020603050405020304" pitchFamily="18" charset="0"/>
              </a:rPr>
              <a:t>Bootstrap</a:t>
            </a:r>
          </a:p>
          <a:p>
            <a:pPr lvl="1">
              <a:spcBef>
                <a:spcPts val="0"/>
              </a:spcBef>
            </a:pPr>
            <a:r>
              <a:rPr lang="en-US" sz="1600" dirty="0">
                <a:solidFill>
                  <a:schemeClr val="accent2">
                    <a:lumMod val="50000"/>
                  </a:schemeClr>
                </a:solidFill>
                <a:latin typeface="Times New Roman" panose="02020603050405020304" pitchFamily="18" charset="0"/>
                <a:cs typeface="Times New Roman" panose="02020603050405020304" pitchFamily="18" charset="0"/>
              </a:rPr>
              <a:t>JavaScript</a:t>
            </a:r>
          </a:p>
          <a:p>
            <a:pPr marL="571500" lvl="1" indent="0">
              <a:spcBef>
                <a:spcPts val="0"/>
              </a:spcBef>
              <a:buNone/>
            </a:pPr>
            <a:endParaRPr lang="en-US" sz="16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3BA8-777B-4747-AEE7-2D5AEF59898D}"/>
              </a:ext>
            </a:extLst>
          </p:cNvPr>
          <p:cNvSpPr>
            <a:spLocks noGrp="1"/>
          </p:cNvSpPr>
          <p:nvPr>
            <p:ph type="title"/>
          </p:nvPr>
        </p:nvSpPr>
        <p:spPr>
          <a:xfrm>
            <a:off x="457200" y="605600"/>
            <a:ext cx="6995120" cy="453982"/>
          </a:xfrm>
        </p:spPr>
        <p:txBody>
          <a:bodyPr/>
          <a:lstStyle/>
          <a:p>
            <a:r>
              <a:rPr lang="en-US" sz="4000" dirty="0"/>
              <a:t>Tools and Technology (cont.)</a:t>
            </a:r>
          </a:p>
        </p:txBody>
      </p:sp>
      <p:sp>
        <p:nvSpPr>
          <p:cNvPr id="3" name="Text Placeholder 2">
            <a:extLst>
              <a:ext uri="{FF2B5EF4-FFF2-40B4-BE49-F238E27FC236}">
                <a16:creationId xmlns:a16="http://schemas.microsoft.com/office/drawing/2014/main" id="{5DD3D2E0-B1A8-4A09-A3B8-43CB88C7BD98}"/>
              </a:ext>
            </a:extLst>
          </p:cNvPr>
          <p:cNvSpPr>
            <a:spLocks noGrp="1"/>
          </p:cNvSpPr>
          <p:nvPr>
            <p:ph type="body" idx="1"/>
          </p:nvPr>
        </p:nvSpPr>
        <p:spPr>
          <a:xfrm>
            <a:off x="457200" y="1059582"/>
            <a:ext cx="8507288" cy="3816424"/>
          </a:xfrm>
        </p:spPr>
        <p:txBody>
          <a:bodyPr/>
          <a:lstStyle/>
          <a:p>
            <a:pPr algn="just"/>
            <a:r>
              <a:rPr lang="en-US" sz="1800" dirty="0">
                <a:solidFill>
                  <a:schemeClr val="accent2">
                    <a:lumMod val="50000"/>
                  </a:schemeClr>
                </a:solidFill>
                <a:latin typeface="Times New Roman" panose="02020603050405020304" pitchFamily="18" charset="0"/>
                <a:cs typeface="Times New Roman" panose="02020603050405020304" pitchFamily="18" charset="0"/>
              </a:rPr>
              <a:t>PHP</a:t>
            </a:r>
          </a:p>
          <a:p>
            <a:pPr lvl="1" algn="just"/>
            <a:r>
              <a:rPr lang="en-US" sz="1400" dirty="0">
                <a:solidFill>
                  <a:schemeClr val="accent1">
                    <a:lumMod val="50000"/>
                  </a:schemeClr>
                </a:solidFill>
                <a:latin typeface="Times New Roman" panose="02020603050405020304" pitchFamily="18" charset="0"/>
                <a:cs typeface="Times New Roman" panose="02020603050405020304" pitchFamily="18" charset="0"/>
              </a:rPr>
              <a:t>PHP (recursive acronym for PHP: Hypertext Preprocessor) is a widely-used open source general-purpose scripting language that is especially suited for web development and can be embedded into HTML. One can even configure their web server to process all their HTML files with PHP.</a:t>
            </a:r>
          </a:p>
          <a:p>
            <a:pPr lvl="1" algn="just"/>
            <a:r>
              <a:rPr lang="en-US" sz="1400" dirty="0">
                <a:solidFill>
                  <a:schemeClr val="accent1">
                    <a:lumMod val="50000"/>
                  </a:schemeClr>
                </a:solidFill>
                <a:latin typeface="Times New Roman" panose="02020603050405020304" pitchFamily="18" charset="0"/>
                <a:cs typeface="Times New Roman" panose="02020603050405020304" pitchFamily="18" charset="0"/>
              </a:rPr>
              <a:t>The reasons for using PHP in this project are that it supports cross platform availability, it is web oriented, has a wide range of community and resources both online and offline, has a wide range of frameworks and we have a good experience on working with PHP. </a:t>
            </a:r>
            <a:endParaRPr lang="en-US" sz="1800" dirty="0">
              <a:solidFill>
                <a:schemeClr val="accent2">
                  <a:lumMod val="50000"/>
                </a:schemeClr>
              </a:solidFill>
              <a:latin typeface="Times New Roman" panose="02020603050405020304" pitchFamily="18" charset="0"/>
              <a:cs typeface="Times New Roman" panose="02020603050405020304" pitchFamily="18" charset="0"/>
            </a:endParaRPr>
          </a:p>
          <a:p>
            <a:pPr algn="just"/>
            <a:r>
              <a:rPr lang="en-US" sz="1800" dirty="0">
                <a:solidFill>
                  <a:schemeClr val="accent1">
                    <a:lumMod val="50000"/>
                  </a:schemeClr>
                </a:solidFill>
                <a:latin typeface="Times New Roman" panose="02020603050405020304" pitchFamily="18" charset="0"/>
                <a:cs typeface="Times New Roman" panose="02020603050405020304" pitchFamily="18" charset="0"/>
              </a:rPr>
              <a:t>MVC Architecture</a:t>
            </a:r>
          </a:p>
          <a:p>
            <a:pPr lvl="1" algn="just"/>
            <a:r>
              <a:rPr lang="en-US" sz="1400" dirty="0">
                <a:solidFill>
                  <a:schemeClr val="accent1">
                    <a:lumMod val="50000"/>
                  </a:schemeClr>
                </a:solidFill>
                <a:latin typeface="Times New Roman" panose="02020603050405020304" pitchFamily="18" charset="0"/>
                <a:cs typeface="Times New Roman" panose="02020603050405020304" pitchFamily="18" charset="0"/>
              </a:rPr>
              <a:t>Model-View-Controller (MVC) is an architectural pattern that separates an application into three main logical components: the model, the view, and the controller. Each of these components are built to handle specific development aspects of an application. </a:t>
            </a:r>
          </a:p>
          <a:p>
            <a:pPr lvl="1" algn="just"/>
            <a:r>
              <a:rPr lang="en-US" sz="1400" dirty="0">
                <a:solidFill>
                  <a:schemeClr val="accent1">
                    <a:lumMod val="50000"/>
                  </a:schemeClr>
                </a:solidFill>
                <a:latin typeface="Times New Roman" panose="02020603050405020304" pitchFamily="18" charset="0"/>
                <a:cs typeface="Times New Roman" panose="02020603050405020304" pitchFamily="18" charset="0"/>
              </a:rPr>
              <a:t>MVC is one of the most frequently used industry-standard web development frameworks to create scalable and extensible projects.</a:t>
            </a:r>
          </a:p>
          <a:p>
            <a:pPr lvl="1"/>
            <a:endParaRPr lang="en-US" sz="1800" dirty="0">
              <a:solidFill>
                <a:schemeClr val="accent1">
                  <a:lumMod val="50000"/>
                </a:schemeClr>
              </a:solidFill>
              <a:latin typeface="Times New Roman" panose="02020603050405020304" pitchFamily="18" charset="0"/>
              <a:cs typeface="Times New Roman" panose="02020603050405020304" pitchFamily="18" charset="0"/>
            </a:endParaRPr>
          </a:p>
          <a:p>
            <a:endParaRPr lang="en-US" sz="1800" dirty="0">
              <a:solidFill>
                <a:schemeClr val="accent2">
                  <a:lumMod val="50000"/>
                </a:schemeClr>
              </a:solidFill>
              <a:latin typeface="Times New Roman" panose="02020603050405020304" pitchFamily="18" charset="0"/>
              <a:cs typeface="Times New Roman" panose="02020603050405020304" pitchFamily="18" charset="0"/>
            </a:endParaRPr>
          </a:p>
          <a:p>
            <a:endParaRPr lang="en-US"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D282639-178A-4191-BB35-D71697539B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dirty="0"/>
          </a:p>
        </p:txBody>
      </p:sp>
    </p:spTree>
    <p:extLst>
      <p:ext uri="{BB962C8B-B14F-4D97-AF65-F5344CB8AC3E}">
        <p14:creationId xmlns:p14="http://schemas.microsoft.com/office/powerpoint/2010/main" val="327503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6FF04-BA68-4D73-8168-4C2B2271003C}"/>
              </a:ext>
            </a:extLst>
          </p:cNvPr>
          <p:cNvSpPr>
            <a:spLocks noGrp="1"/>
          </p:cNvSpPr>
          <p:nvPr>
            <p:ph type="title"/>
          </p:nvPr>
        </p:nvSpPr>
        <p:spPr>
          <a:xfrm>
            <a:off x="457199" y="605600"/>
            <a:ext cx="8191825" cy="468600"/>
          </a:xfrm>
        </p:spPr>
        <p:txBody>
          <a:bodyPr/>
          <a:lstStyle/>
          <a:p>
            <a:r>
              <a:rPr lang="en-US" sz="3600" dirty="0"/>
              <a:t>Hardware and Software specifications:</a:t>
            </a:r>
          </a:p>
        </p:txBody>
      </p:sp>
      <p:sp>
        <p:nvSpPr>
          <p:cNvPr id="3" name="Text Placeholder 2">
            <a:extLst>
              <a:ext uri="{FF2B5EF4-FFF2-40B4-BE49-F238E27FC236}">
                <a16:creationId xmlns:a16="http://schemas.microsoft.com/office/drawing/2014/main" id="{32FBFC88-AE2B-4AEE-8D2E-42A5FB31C301}"/>
              </a:ext>
            </a:extLst>
          </p:cNvPr>
          <p:cNvSpPr>
            <a:spLocks noGrp="1"/>
          </p:cNvSpPr>
          <p:nvPr>
            <p:ph type="body" idx="1"/>
          </p:nvPr>
        </p:nvSpPr>
        <p:spPr>
          <a:xfrm>
            <a:off x="457199" y="1203598"/>
            <a:ext cx="3898777" cy="3471152"/>
          </a:xfrm>
        </p:spPr>
        <p:txBody>
          <a:bodyPr/>
          <a:lstStyle/>
          <a:p>
            <a:pPr>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Hardware</a:t>
            </a:r>
          </a:p>
          <a:p>
            <a:pPr lvl="1">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Hard Drive: Minimum 20 GB</a:t>
            </a:r>
          </a:p>
          <a:p>
            <a:pPr lvl="1">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Dual core processor</a:t>
            </a:r>
          </a:p>
          <a:p>
            <a:pPr lvl="1">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Processor: Recommended 2GHz or more.</a:t>
            </a:r>
          </a:p>
          <a:p>
            <a:pPr lvl="1">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Memory (RAM): Minimum 4GB</a:t>
            </a:r>
          </a:p>
        </p:txBody>
      </p:sp>
      <p:sp>
        <p:nvSpPr>
          <p:cNvPr id="4" name="Text Placeholder 3">
            <a:extLst>
              <a:ext uri="{FF2B5EF4-FFF2-40B4-BE49-F238E27FC236}">
                <a16:creationId xmlns:a16="http://schemas.microsoft.com/office/drawing/2014/main" id="{3FD01854-B5E1-4AB6-AA0C-A1227590EF99}"/>
              </a:ext>
            </a:extLst>
          </p:cNvPr>
          <p:cNvSpPr>
            <a:spLocks noGrp="1"/>
          </p:cNvSpPr>
          <p:nvPr>
            <p:ph type="body" idx="2"/>
          </p:nvPr>
        </p:nvSpPr>
        <p:spPr>
          <a:xfrm>
            <a:off x="4788023" y="1203598"/>
            <a:ext cx="3898777" cy="3471152"/>
          </a:xfrm>
        </p:spPr>
        <p:txBody>
          <a:bodyPr/>
          <a:lstStyle/>
          <a:p>
            <a:pPr>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Software</a:t>
            </a:r>
          </a:p>
          <a:p>
            <a:pPr lvl="1">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Web Browser : Microsoft Internet Explorer, Google Chrome, Mozilla 	</a:t>
            </a:r>
          </a:p>
          <a:p>
            <a:pPr lvl="1">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XAMPP/WAMP server 	</a:t>
            </a:r>
          </a:p>
          <a:p>
            <a:pPr lvl="1">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NetBeans IDE / Sublime Text Editor </a:t>
            </a:r>
          </a:p>
          <a:p>
            <a:pPr marL="571500" lvl="1" indent="0">
              <a:buNone/>
            </a:pPr>
            <a:r>
              <a:rPr lang="en-US" dirty="0"/>
              <a:t>	</a:t>
            </a:r>
          </a:p>
          <a:p>
            <a:pPr marL="571500" lvl="1" indent="0">
              <a:buNone/>
            </a:pPr>
            <a:endParaRPr lang="en-US" dirty="0"/>
          </a:p>
        </p:txBody>
      </p:sp>
      <p:sp>
        <p:nvSpPr>
          <p:cNvPr id="5" name="Slide Number Placeholder 4">
            <a:extLst>
              <a:ext uri="{FF2B5EF4-FFF2-40B4-BE49-F238E27FC236}">
                <a16:creationId xmlns:a16="http://schemas.microsoft.com/office/drawing/2014/main" id="{B8CBBF59-49DD-4DA3-9D46-E5C740E670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Tree>
    <p:extLst>
      <p:ext uri="{BB962C8B-B14F-4D97-AF65-F5344CB8AC3E}">
        <p14:creationId xmlns:p14="http://schemas.microsoft.com/office/powerpoint/2010/main" val="1355642442"/>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F921-99AB-4C53-AC24-90E191D1C509}"/>
              </a:ext>
            </a:extLst>
          </p:cNvPr>
          <p:cNvSpPr>
            <a:spLocks noGrp="1"/>
          </p:cNvSpPr>
          <p:nvPr>
            <p:ph type="title"/>
          </p:nvPr>
        </p:nvSpPr>
        <p:spPr>
          <a:xfrm>
            <a:off x="457200" y="605600"/>
            <a:ext cx="8075240" cy="597998"/>
          </a:xfrm>
        </p:spPr>
        <p:txBody>
          <a:bodyPr/>
          <a:lstStyle/>
          <a:p>
            <a:r>
              <a:rPr lang="en-US" sz="3600" dirty="0"/>
              <a:t>Functional requirements:</a:t>
            </a:r>
          </a:p>
        </p:txBody>
      </p:sp>
      <p:sp>
        <p:nvSpPr>
          <p:cNvPr id="3" name="Text Placeholder 2">
            <a:extLst>
              <a:ext uri="{FF2B5EF4-FFF2-40B4-BE49-F238E27FC236}">
                <a16:creationId xmlns:a16="http://schemas.microsoft.com/office/drawing/2014/main" id="{A6EE8B58-9D5E-49E8-A05D-20E42BB4FFCB}"/>
              </a:ext>
            </a:extLst>
          </p:cNvPr>
          <p:cNvSpPr>
            <a:spLocks noGrp="1"/>
          </p:cNvSpPr>
          <p:nvPr>
            <p:ph type="body" idx="1"/>
          </p:nvPr>
        </p:nvSpPr>
        <p:spPr>
          <a:xfrm>
            <a:off x="457199" y="1059582"/>
            <a:ext cx="8191825" cy="3816424"/>
          </a:xfrm>
        </p:spPr>
        <p:txBody>
          <a:bodyPr/>
          <a:lstStyle/>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The system must be centralized in order to support and allow the users to manage grouped task and exchange data between various departments.</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Administrator of the system must possess all the rights of the system and should have the access to add new designations according to the departments with giving the particular designation, rights to certain forms according to the functions to be performed and their role in the organization.</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Any designation user (employee) must be able to perform their tasks and functions without any issues according to their rights and role at the organization. </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There must be one centralized ERP database between all the users so that all the data is stored at one place and can be made easily accessible to any of the user who needs it to perform any task.</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Any interested person willing to inquire more about any particular product can fill in a inquiry form in the website which will then be submitted to the organization’s ERP system through which it can be processed further.</a:t>
            </a:r>
            <a:r>
              <a:rPr lang="en-US" dirty="0">
                <a:solidFill>
                  <a:schemeClr val="accent2">
                    <a:lumMod val="50000"/>
                  </a:schemeClr>
                </a:solidFill>
              </a:rPr>
              <a:t>	</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Dashboard must display the necessary graphs and information about newly added products, to-do list, sales information and so on.</a:t>
            </a:r>
            <a:endParaRPr lang="en-US" dirty="0"/>
          </a:p>
        </p:txBody>
      </p:sp>
      <p:sp>
        <p:nvSpPr>
          <p:cNvPr id="5" name="Slide Number Placeholder 4">
            <a:extLst>
              <a:ext uri="{FF2B5EF4-FFF2-40B4-BE49-F238E27FC236}">
                <a16:creationId xmlns:a16="http://schemas.microsoft.com/office/drawing/2014/main" id="{88FC9BEE-4C9B-42D0-8E6A-2656468641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extLst>
      <p:ext uri="{BB962C8B-B14F-4D97-AF65-F5344CB8AC3E}">
        <p14:creationId xmlns:p14="http://schemas.microsoft.com/office/powerpoint/2010/main" val="3780502920"/>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28E6-B20F-485E-8AB8-8980B31A453D}"/>
              </a:ext>
            </a:extLst>
          </p:cNvPr>
          <p:cNvSpPr>
            <a:spLocks noGrp="1"/>
          </p:cNvSpPr>
          <p:nvPr>
            <p:ph type="title"/>
          </p:nvPr>
        </p:nvSpPr>
        <p:spPr>
          <a:xfrm>
            <a:off x="457200" y="605600"/>
            <a:ext cx="7715200" cy="597998"/>
          </a:xfrm>
        </p:spPr>
        <p:txBody>
          <a:bodyPr/>
          <a:lstStyle/>
          <a:p>
            <a:r>
              <a:rPr lang="en-US" sz="3600" dirty="0">
                <a:latin typeface="Times New Roman" panose="02020603050405020304" pitchFamily="18" charset="0"/>
                <a:cs typeface="Times New Roman" panose="02020603050405020304" pitchFamily="18" charset="0"/>
              </a:rPr>
              <a:t>Non-functional requirements:</a:t>
            </a:r>
          </a:p>
        </p:txBody>
      </p:sp>
      <p:sp>
        <p:nvSpPr>
          <p:cNvPr id="3" name="Text Placeholder 2">
            <a:extLst>
              <a:ext uri="{FF2B5EF4-FFF2-40B4-BE49-F238E27FC236}">
                <a16:creationId xmlns:a16="http://schemas.microsoft.com/office/drawing/2014/main" id="{2904DE26-DD16-49BB-8611-2E109D005E04}"/>
              </a:ext>
            </a:extLst>
          </p:cNvPr>
          <p:cNvSpPr>
            <a:spLocks noGrp="1"/>
          </p:cNvSpPr>
          <p:nvPr>
            <p:ph type="body" idx="1"/>
          </p:nvPr>
        </p:nvSpPr>
        <p:spPr>
          <a:xfrm>
            <a:off x="457200" y="1203598"/>
            <a:ext cx="8229600" cy="3672408"/>
          </a:xfrm>
        </p:spPr>
        <p:txBody>
          <a:bodyPr/>
          <a:lstStyle/>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Efficiency – This system must be able to deal with load caused due to large number of users performing their business operations through this ERP system.</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Accuracy – Accuracy is an important aspect when considering the functioning of entire organization which has various departments, so the ERP system must be accurate in terms of its functions. </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Reliability – The system that is to be used in any organization with various departments must be reliable enough to ensure that no errors are occurring in the modules and if they are occurring, they need to be solved by the use of error handling mechanism.</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Performance – The portal must load within specified amount of time and must be compatible with all the browsers. Once the ERP system is deployed in the organization it must deliver high performance to the users.</a:t>
            </a:r>
            <a:endParaRPr lang="en-US" dirty="0"/>
          </a:p>
          <a:p>
            <a:pPr marL="114300" indent="0">
              <a:buNone/>
            </a:pPr>
            <a:endParaRPr lang="en-US"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3F29335-07D0-4C41-BDA7-564F9C4647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Tree>
    <p:extLst>
      <p:ext uri="{BB962C8B-B14F-4D97-AF65-F5344CB8AC3E}">
        <p14:creationId xmlns:p14="http://schemas.microsoft.com/office/powerpoint/2010/main" val="3743409400"/>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95F4-ED0E-44ED-BED3-46086C68E18D}"/>
              </a:ext>
            </a:extLst>
          </p:cNvPr>
          <p:cNvSpPr>
            <a:spLocks noGrp="1"/>
          </p:cNvSpPr>
          <p:nvPr>
            <p:ph type="title"/>
          </p:nvPr>
        </p:nvSpPr>
        <p:spPr>
          <a:xfrm>
            <a:off x="457200" y="605600"/>
            <a:ext cx="7715200" cy="597998"/>
          </a:xfrm>
        </p:spPr>
        <p:txBody>
          <a:bodyPr/>
          <a:lstStyle/>
          <a:p>
            <a:r>
              <a:rPr lang="en-US" sz="3600"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5D2ACDD6-8250-4121-A37F-F325CA51FB8A}"/>
              </a:ext>
            </a:extLst>
          </p:cNvPr>
          <p:cNvSpPr>
            <a:spLocks noGrp="1"/>
          </p:cNvSpPr>
          <p:nvPr>
            <p:ph type="body" idx="1"/>
          </p:nvPr>
        </p:nvSpPr>
        <p:spPr>
          <a:xfrm>
            <a:off x="457200" y="1131590"/>
            <a:ext cx="8191825" cy="3973760"/>
          </a:xfrm>
        </p:spPr>
        <p:txBody>
          <a:bodyPr/>
          <a:lstStyle/>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Corporate Plus is an Enterprise Resource Planning Web application that assists an organization to manage its different departments like Manufacturing, Inventory, Sales, Customers, Service, Accounts, Human Resources and many more from a centralized module.</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The Corporate Plus ERP Web Application provides various functionalities as required by any organization, there is an Administrator in the system possessing all the rights and access, it is the duty of Administrator to add new designations according to the organization.</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Designations like HR, Finance Manager, Manufacturing Engineer, Sales Manager, Inventory Manager, Service Engineer are already present in this system. According to their roles in the system, they are allocated certain access rights so that they can perform their functions and tasks.</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The ERP Web application dashboard designed to display number of users, products, manufactured products, sales record entries, feature called to-do list, along with various charts and graphs.</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The Website designed for the organization gives any outsider an overview of the products the organization manufactures and sells, as well as sending a web inquiry regarding any product in which the website user is interested, the functionality regarding applying for a job at the organization and also contacting the organization regarding any query.</a:t>
            </a:r>
          </a:p>
        </p:txBody>
      </p:sp>
      <p:sp>
        <p:nvSpPr>
          <p:cNvPr id="4" name="Slide Number Placeholder 3">
            <a:extLst>
              <a:ext uri="{FF2B5EF4-FFF2-40B4-BE49-F238E27FC236}">
                <a16:creationId xmlns:a16="http://schemas.microsoft.com/office/drawing/2014/main" id="{3154DFE2-7F33-4143-8151-9E56025CAE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Tree>
    <p:extLst>
      <p:ext uri="{BB962C8B-B14F-4D97-AF65-F5344CB8AC3E}">
        <p14:creationId xmlns:p14="http://schemas.microsoft.com/office/powerpoint/2010/main" val="54491623"/>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4000" dirty="0"/>
              <a:t>Outline:</a:t>
            </a:r>
            <a:endParaRPr sz="4000" dirty="0"/>
          </a:p>
        </p:txBody>
      </p:sp>
      <p:sp>
        <p:nvSpPr>
          <p:cNvPr id="345" name="Google Shape;345;p13"/>
          <p:cNvSpPr txBox="1">
            <a:spLocks noGrp="1"/>
          </p:cNvSpPr>
          <p:nvPr>
            <p:ph type="body" idx="1"/>
          </p:nvPr>
        </p:nvSpPr>
        <p:spPr>
          <a:xfrm>
            <a:off x="457200" y="1089403"/>
            <a:ext cx="7312978" cy="3380190"/>
          </a:xfrm>
          <a:prstGeom prst="rect">
            <a:avLst/>
          </a:prstGeom>
        </p:spPr>
        <p:txBody>
          <a:bodyPr spcFirstLastPara="1" wrap="square" lIns="0" tIns="0" rIns="0" bIns="0" anchor="t" anchorCtr="0">
            <a:noAutofit/>
          </a:bodyPr>
          <a:lstStyle/>
          <a:p>
            <a:pPr marL="285750" lvl="0" indent="-285750" algn="l" rtl="0">
              <a:spcBef>
                <a:spcPts val="600"/>
              </a:spcBef>
              <a:spcAft>
                <a:spcPts val="0"/>
              </a:spcAft>
              <a:buClr>
                <a:schemeClr val="dk1"/>
              </a:buClr>
              <a:buSzPts val="1100"/>
              <a:buFont typeface="Wingdings" panose="05000000000000000000" pitchFamily="2" charset="2"/>
              <a:buChar char="v"/>
            </a:pPr>
            <a:r>
              <a:rPr lang="en-US" dirty="0">
                <a:solidFill>
                  <a:schemeClr val="accent2">
                    <a:lumMod val="50000"/>
                  </a:schemeClr>
                </a:solidFill>
              </a:rPr>
              <a:t>Introduction</a:t>
            </a:r>
          </a:p>
          <a:p>
            <a:pPr marL="285750" lvl="0" indent="-285750" algn="l" rtl="0">
              <a:spcBef>
                <a:spcPts val="600"/>
              </a:spcBef>
              <a:spcAft>
                <a:spcPts val="0"/>
              </a:spcAft>
              <a:buClr>
                <a:schemeClr val="dk1"/>
              </a:buClr>
              <a:buSzPts val="1100"/>
              <a:buFont typeface="Wingdings" panose="05000000000000000000" pitchFamily="2" charset="2"/>
              <a:buChar char="v"/>
            </a:pPr>
            <a:r>
              <a:rPr lang="en-US" dirty="0">
                <a:solidFill>
                  <a:schemeClr val="accent2">
                    <a:lumMod val="50000"/>
                  </a:schemeClr>
                </a:solidFill>
              </a:rPr>
              <a:t>Project Flow (System Work Flow)</a:t>
            </a:r>
          </a:p>
          <a:p>
            <a:pPr marL="285750" lvl="0" indent="-285750" algn="l" rtl="0">
              <a:spcBef>
                <a:spcPts val="600"/>
              </a:spcBef>
              <a:spcAft>
                <a:spcPts val="0"/>
              </a:spcAft>
              <a:buClr>
                <a:schemeClr val="dk1"/>
              </a:buClr>
              <a:buSzPts val="1100"/>
              <a:buFont typeface="Wingdings" panose="05000000000000000000" pitchFamily="2" charset="2"/>
              <a:buChar char="v"/>
            </a:pPr>
            <a:r>
              <a:rPr lang="en-US" dirty="0">
                <a:solidFill>
                  <a:schemeClr val="accent2">
                    <a:lumMod val="50000"/>
                  </a:schemeClr>
                </a:solidFill>
              </a:rPr>
              <a:t>Project Flow (Use Case Diagram)</a:t>
            </a:r>
          </a:p>
          <a:p>
            <a:pPr marL="285750" lvl="0" indent="-285750" algn="l" rtl="0">
              <a:spcBef>
                <a:spcPts val="600"/>
              </a:spcBef>
              <a:spcAft>
                <a:spcPts val="0"/>
              </a:spcAft>
              <a:buClr>
                <a:schemeClr val="dk1"/>
              </a:buClr>
              <a:buSzPts val="1100"/>
              <a:buFont typeface="Wingdings" panose="05000000000000000000" pitchFamily="2" charset="2"/>
              <a:buChar char="v"/>
            </a:pPr>
            <a:r>
              <a:rPr lang="en-US" dirty="0">
                <a:solidFill>
                  <a:schemeClr val="accent2">
                    <a:lumMod val="50000"/>
                  </a:schemeClr>
                </a:solidFill>
              </a:rPr>
              <a:t>Scope</a:t>
            </a:r>
          </a:p>
          <a:p>
            <a:pPr marL="285750" lvl="0" indent="-285750" algn="l" rtl="0">
              <a:spcBef>
                <a:spcPts val="600"/>
              </a:spcBef>
              <a:spcAft>
                <a:spcPts val="0"/>
              </a:spcAft>
              <a:buClr>
                <a:schemeClr val="dk1"/>
              </a:buClr>
              <a:buSzPts val="1100"/>
              <a:buFont typeface="Wingdings" panose="05000000000000000000" pitchFamily="2" charset="2"/>
              <a:buChar char="v"/>
            </a:pPr>
            <a:r>
              <a:rPr lang="en-US" dirty="0">
                <a:solidFill>
                  <a:schemeClr val="accent2">
                    <a:lumMod val="50000"/>
                  </a:schemeClr>
                </a:solidFill>
              </a:rPr>
              <a:t>Tools and Technology Used</a:t>
            </a:r>
          </a:p>
          <a:p>
            <a:pPr marL="285750" lvl="0" indent="-285750" algn="l" rtl="0">
              <a:spcBef>
                <a:spcPts val="600"/>
              </a:spcBef>
              <a:spcAft>
                <a:spcPts val="0"/>
              </a:spcAft>
              <a:buClr>
                <a:schemeClr val="dk1"/>
              </a:buClr>
              <a:buSzPts val="1100"/>
              <a:buFont typeface="Wingdings" panose="05000000000000000000" pitchFamily="2" charset="2"/>
              <a:buChar char="v"/>
            </a:pPr>
            <a:r>
              <a:rPr lang="en-US" dirty="0">
                <a:solidFill>
                  <a:schemeClr val="accent2">
                    <a:lumMod val="50000"/>
                  </a:schemeClr>
                </a:solidFill>
              </a:rPr>
              <a:t>Hardware and Software Specification</a:t>
            </a:r>
          </a:p>
          <a:p>
            <a:pPr marL="285750" lvl="0" indent="-285750" algn="l" rtl="0">
              <a:spcBef>
                <a:spcPts val="600"/>
              </a:spcBef>
              <a:spcAft>
                <a:spcPts val="0"/>
              </a:spcAft>
              <a:buClr>
                <a:schemeClr val="dk1"/>
              </a:buClr>
              <a:buSzPts val="1100"/>
              <a:buFont typeface="Wingdings" panose="05000000000000000000" pitchFamily="2" charset="2"/>
              <a:buChar char="v"/>
            </a:pPr>
            <a:r>
              <a:rPr lang="en-US" dirty="0">
                <a:solidFill>
                  <a:schemeClr val="accent2">
                    <a:lumMod val="50000"/>
                  </a:schemeClr>
                </a:solidFill>
              </a:rPr>
              <a:t>Functional and Non Functional Requirements</a:t>
            </a:r>
          </a:p>
          <a:p>
            <a:pPr marL="285750" lvl="0" indent="-285750" algn="l" rtl="0">
              <a:spcBef>
                <a:spcPts val="600"/>
              </a:spcBef>
              <a:spcAft>
                <a:spcPts val="0"/>
              </a:spcAft>
              <a:buClr>
                <a:schemeClr val="dk1"/>
              </a:buClr>
              <a:buSzPts val="1100"/>
              <a:buFont typeface="Wingdings" panose="05000000000000000000" pitchFamily="2" charset="2"/>
              <a:buChar char="v"/>
            </a:pPr>
            <a:r>
              <a:rPr lang="en-US" dirty="0">
                <a:solidFill>
                  <a:schemeClr val="accent2">
                    <a:lumMod val="50000"/>
                  </a:schemeClr>
                </a:solidFill>
              </a:rPr>
              <a:t>Project Demo</a:t>
            </a:r>
          </a:p>
          <a:p>
            <a:pPr marL="285750" lvl="0" indent="-285750" algn="l" rtl="0">
              <a:spcBef>
                <a:spcPts val="600"/>
              </a:spcBef>
              <a:spcAft>
                <a:spcPts val="0"/>
              </a:spcAft>
              <a:buClr>
                <a:schemeClr val="dk1"/>
              </a:buClr>
              <a:buSzPts val="1100"/>
              <a:buFont typeface="Wingdings" panose="05000000000000000000" pitchFamily="2" charset="2"/>
              <a:buChar char="v"/>
            </a:pPr>
            <a:r>
              <a:rPr lang="en-US" dirty="0">
                <a:solidFill>
                  <a:schemeClr val="accent2">
                    <a:lumMod val="50000"/>
                  </a:schemeClr>
                </a:solidFill>
              </a:rPr>
              <a:t>Conclusion</a:t>
            </a:r>
          </a:p>
          <a:p>
            <a:pPr marL="285750" lvl="0" indent="-285750" algn="l" rtl="0">
              <a:spcBef>
                <a:spcPts val="600"/>
              </a:spcBef>
              <a:spcAft>
                <a:spcPts val="0"/>
              </a:spcAft>
              <a:buClr>
                <a:schemeClr val="dk1"/>
              </a:buClr>
              <a:buSzPts val="1100"/>
              <a:buFont typeface="Wingdings" panose="05000000000000000000" pitchFamily="2" charset="2"/>
              <a:buChar char="v"/>
            </a:pP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1D65-C272-4A69-B993-72F1BAC4AB7E}"/>
              </a:ext>
            </a:extLst>
          </p:cNvPr>
          <p:cNvSpPr>
            <a:spLocks noGrp="1"/>
          </p:cNvSpPr>
          <p:nvPr>
            <p:ph type="title"/>
          </p:nvPr>
        </p:nvSpPr>
        <p:spPr>
          <a:xfrm>
            <a:off x="457200" y="605600"/>
            <a:ext cx="5640900" cy="597998"/>
          </a:xfrm>
        </p:spPr>
        <p:txBody>
          <a:bodyPr/>
          <a:lstStyle/>
          <a:p>
            <a:r>
              <a:rPr lang="en-US" sz="4400" dirty="0"/>
              <a:t>Introduction</a:t>
            </a:r>
          </a:p>
        </p:txBody>
      </p:sp>
      <p:sp>
        <p:nvSpPr>
          <p:cNvPr id="3" name="Text Placeholder 2">
            <a:extLst>
              <a:ext uri="{FF2B5EF4-FFF2-40B4-BE49-F238E27FC236}">
                <a16:creationId xmlns:a16="http://schemas.microsoft.com/office/drawing/2014/main" id="{0F0A8D98-0B2E-497C-A001-484663967AE4}"/>
              </a:ext>
            </a:extLst>
          </p:cNvPr>
          <p:cNvSpPr>
            <a:spLocks noGrp="1"/>
          </p:cNvSpPr>
          <p:nvPr>
            <p:ph type="body" idx="1"/>
          </p:nvPr>
        </p:nvSpPr>
        <p:spPr>
          <a:xfrm>
            <a:off x="457199" y="1203598"/>
            <a:ext cx="8229601" cy="3672408"/>
          </a:xfrm>
        </p:spPr>
        <p:txBody>
          <a:bodyPr/>
          <a:lstStyle/>
          <a:p>
            <a:pPr marL="285750" indent="-285750"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Corporate Plus is an Enterprise Resource Planning web application that helps an organization to manage its different departments like Manufacturing, Inventory, Sales, Customers, Service, Accounts, Human Resources and many more from a centralized module.</a:t>
            </a:r>
          </a:p>
          <a:p>
            <a:pPr marL="285750" indent="-285750"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The informational website gives any outsider an overview of the products the organization manufactures and sells.</a:t>
            </a:r>
          </a:p>
          <a:p>
            <a:pPr marL="285750" indent="-285750"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ERP Administrator – An Admin will have the authority to give the priority and access to the other employees of various departments within an organization. Alongside, admin will have all rights to the system.</a:t>
            </a:r>
          </a:p>
          <a:p>
            <a:pPr marL="285750" indent="-285750"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Manufacturing – This module will help in managing the product development. The requested product after getting approved for production will be manufactured under this department.</a:t>
            </a:r>
          </a:p>
          <a:p>
            <a:pPr marL="742950" lvl="1" indent="-285750"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To begin with, Manufacturing department will check for the raw materials of the product with the Inventory department. Then, if the material is available it will be brought to Manufacturing department for the production.</a:t>
            </a:r>
          </a:p>
          <a:p>
            <a:pPr marL="742950" lvl="1" indent="-285750"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If the material is not available in the Inventory, the request for the raw material will be sent to the Vendors. Thus, a product will be manufactured under the Manufacturing department.</a:t>
            </a:r>
          </a:p>
        </p:txBody>
      </p:sp>
      <p:sp>
        <p:nvSpPr>
          <p:cNvPr id="4" name="Slide Number Placeholder 3">
            <a:extLst>
              <a:ext uri="{FF2B5EF4-FFF2-40B4-BE49-F238E27FC236}">
                <a16:creationId xmlns:a16="http://schemas.microsoft.com/office/drawing/2014/main" id="{0385141E-46D4-4A48-9512-A87B84005F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Tree>
    <p:extLst>
      <p:ext uri="{BB962C8B-B14F-4D97-AF65-F5344CB8AC3E}">
        <p14:creationId xmlns:p14="http://schemas.microsoft.com/office/powerpoint/2010/main" val="3208893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AB67-8DC0-43B0-B1AC-57A7DB767B0D}"/>
              </a:ext>
            </a:extLst>
          </p:cNvPr>
          <p:cNvSpPr>
            <a:spLocks noGrp="1"/>
          </p:cNvSpPr>
          <p:nvPr>
            <p:ph type="title"/>
          </p:nvPr>
        </p:nvSpPr>
        <p:spPr>
          <a:xfrm>
            <a:off x="457200" y="605600"/>
            <a:ext cx="5640900" cy="597998"/>
          </a:xfrm>
        </p:spPr>
        <p:txBody>
          <a:bodyPr/>
          <a:lstStyle/>
          <a:p>
            <a:r>
              <a:rPr lang="en-US" sz="4400" dirty="0"/>
              <a:t>Introduction (cont.)</a:t>
            </a:r>
          </a:p>
        </p:txBody>
      </p:sp>
      <p:sp>
        <p:nvSpPr>
          <p:cNvPr id="3" name="Text Placeholder 2">
            <a:extLst>
              <a:ext uri="{FF2B5EF4-FFF2-40B4-BE49-F238E27FC236}">
                <a16:creationId xmlns:a16="http://schemas.microsoft.com/office/drawing/2014/main" id="{AE849880-C723-4D23-B53C-A22EAE83ECAF}"/>
              </a:ext>
            </a:extLst>
          </p:cNvPr>
          <p:cNvSpPr>
            <a:spLocks noGrp="1"/>
          </p:cNvSpPr>
          <p:nvPr>
            <p:ph type="body" idx="1"/>
          </p:nvPr>
        </p:nvSpPr>
        <p:spPr>
          <a:xfrm>
            <a:off x="457199" y="1251300"/>
            <a:ext cx="8191825" cy="3624706"/>
          </a:xfrm>
        </p:spPr>
        <p:txBody>
          <a:bodyPr/>
          <a:lstStyle/>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Sales – The Sales department of the organization will play a very important role. Any to All sale of the manufactured products, inquiries and follow up will be handled by the Sales department of the organization. </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Accounting – Accounting (Finance) department will be having the rights to either approve or reject a Fund request made by different employees of the organization and manage the organization’s finances.</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Human Resources – This module covers an important function which is applicant tracking. It enables the HR staff to search for the best candidates among the applied ones according to the criteria set by an organization.</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Inventory - Inventory department will keep a record of all the products and raw materials kept in the inventory of the organization. It will be the role of an Inventory Manager to request the vendors for raw materials that have been out of stock.</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Service - If there is a defect in the manufactured product after its sale, then the product is returned to the Service department of the organization where the Service Engineer performs the servicing of the defective product and makes sure that the customer needs not to worry about the product again.</a:t>
            </a:r>
          </a:p>
          <a:p>
            <a:pPr algn="just">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179D6E4-C443-473C-B38F-DBE81D5005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extLst>
      <p:ext uri="{BB962C8B-B14F-4D97-AF65-F5344CB8AC3E}">
        <p14:creationId xmlns:p14="http://schemas.microsoft.com/office/powerpoint/2010/main" val="2499208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D176-7409-41A9-9F01-CA7F6F24214A}"/>
              </a:ext>
            </a:extLst>
          </p:cNvPr>
          <p:cNvSpPr>
            <a:spLocks noGrp="1"/>
          </p:cNvSpPr>
          <p:nvPr>
            <p:ph type="title"/>
          </p:nvPr>
        </p:nvSpPr>
        <p:spPr>
          <a:xfrm>
            <a:off x="457200" y="605600"/>
            <a:ext cx="5640900" cy="525990"/>
          </a:xfrm>
        </p:spPr>
        <p:txBody>
          <a:bodyPr/>
          <a:lstStyle/>
          <a:p>
            <a:r>
              <a:rPr lang="en-US" sz="4400" dirty="0"/>
              <a:t>Introduction (cont.)</a:t>
            </a:r>
          </a:p>
        </p:txBody>
      </p:sp>
      <p:sp>
        <p:nvSpPr>
          <p:cNvPr id="3" name="Text Placeholder 2">
            <a:extLst>
              <a:ext uri="{FF2B5EF4-FFF2-40B4-BE49-F238E27FC236}">
                <a16:creationId xmlns:a16="http://schemas.microsoft.com/office/drawing/2014/main" id="{6B5AACE3-AA1A-4DB4-9380-25AB570DE12A}"/>
              </a:ext>
            </a:extLst>
          </p:cNvPr>
          <p:cNvSpPr>
            <a:spLocks noGrp="1"/>
          </p:cNvSpPr>
          <p:nvPr>
            <p:ph type="body" idx="1"/>
          </p:nvPr>
        </p:nvSpPr>
        <p:spPr>
          <a:xfrm>
            <a:off x="457200" y="1275606"/>
            <a:ext cx="8229600" cy="3600400"/>
          </a:xfrm>
        </p:spPr>
        <p:txBody>
          <a:bodyPr/>
          <a:lstStyle/>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The Informational Website - The informational website can display the products manufactured and sold by the company under the products categories.</a:t>
            </a:r>
          </a:p>
          <a:p>
            <a:pPr lvl="1"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The user who has access to the website can inquire about the same through the web inquiry form.</a:t>
            </a:r>
          </a:p>
          <a:p>
            <a:pPr lvl="1"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Any willing applicant can submit the application for job under the apply now module.</a:t>
            </a:r>
          </a:p>
          <a:p>
            <a:pPr lvl="1"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If user has any query, then it can be submitted under contact us section in the website.</a:t>
            </a:r>
          </a:p>
          <a:p>
            <a:endParaRPr lang="en-US" dirty="0"/>
          </a:p>
        </p:txBody>
      </p:sp>
      <p:sp>
        <p:nvSpPr>
          <p:cNvPr id="4" name="Slide Number Placeholder 3">
            <a:extLst>
              <a:ext uri="{FF2B5EF4-FFF2-40B4-BE49-F238E27FC236}">
                <a16:creationId xmlns:a16="http://schemas.microsoft.com/office/drawing/2014/main" id="{82B4C3C0-2BD9-4919-A07D-3EA4A39632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extLst>
      <p:ext uri="{BB962C8B-B14F-4D97-AF65-F5344CB8AC3E}">
        <p14:creationId xmlns:p14="http://schemas.microsoft.com/office/powerpoint/2010/main" val="2796154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30441" y="529210"/>
            <a:ext cx="4676700" cy="1159800"/>
          </a:xfrm>
          <a:prstGeom prst="rect">
            <a:avLst/>
          </a:prstGeom>
        </p:spPr>
        <p:txBody>
          <a:bodyPr spcFirstLastPara="1" wrap="square" lIns="0" tIns="0" rIns="0" bIns="0" anchor="b" anchorCtr="0">
            <a:noAutofit/>
          </a:bodyPr>
          <a:lstStyle/>
          <a:p>
            <a:pPr lvl="0"/>
            <a:r>
              <a:rPr lang="en-US" dirty="0"/>
              <a:t>Project Flow </a:t>
            </a:r>
            <a:r>
              <a:rPr lang="en-US" sz="3600" dirty="0"/>
              <a:t>(System Work Flow):</a:t>
            </a:r>
            <a:endParaRPr sz="3600" dirty="0"/>
          </a:p>
        </p:txBody>
      </p:sp>
      <p:sp>
        <p:nvSpPr>
          <p:cNvPr id="406" name="Google Shape;406;p15"/>
          <p:cNvSpPr txBox="1">
            <a:spLocks noGrp="1"/>
          </p:cNvSpPr>
          <p:nvPr>
            <p:ph type="subTitle" idx="1"/>
          </p:nvPr>
        </p:nvSpPr>
        <p:spPr>
          <a:xfrm>
            <a:off x="1056916" y="1861978"/>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The diagram display</a:t>
            </a:r>
            <a:r>
              <a:rPr lang="en-US" dirty="0"/>
              <a:t>s the flow of entire system.</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537D83-1CD3-496B-B187-6DB855E785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6" name="Picture 5" descr="A close up of a map&#10;&#10;Description automatically generated">
            <a:extLst>
              <a:ext uri="{FF2B5EF4-FFF2-40B4-BE49-F238E27FC236}">
                <a16:creationId xmlns:a16="http://schemas.microsoft.com/office/drawing/2014/main" id="{23B4CE31-24DD-4A04-BF01-BF7AF960747D}"/>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3116658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30441" y="529210"/>
            <a:ext cx="4676700" cy="1159800"/>
          </a:xfrm>
          <a:prstGeom prst="rect">
            <a:avLst/>
          </a:prstGeom>
        </p:spPr>
        <p:txBody>
          <a:bodyPr spcFirstLastPara="1" wrap="square" lIns="0" tIns="0" rIns="0" bIns="0" anchor="b" anchorCtr="0">
            <a:noAutofit/>
          </a:bodyPr>
          <a:lstStyle/>
          <a:p>
            <a:pPr lvl="0"/>
            <a:r>
              <a:rPr lang="en-US" dirty="0"/>
              <a:t>Project Flow </a:t>
            </a:r>
            <a:r>
              <a:rPr lang="en-US" sz="4000" dirty="0"/>
              <a:t>(Use case Diagram):</a:t>
            </a:r>
            <a:endParaRPr sz="4000" dirty="0"/>
          </a:p>
        </p:txBody>
      </p:sp>
      <p:sp>
        <p:nvSpPr>
          <p:cNvPr id="406" name="Google Shape;406;p15"/>
          <p:cNvSpPr txBox="1">
            <a:spLocks noGrp="1"/>
          </p:cNvSpPr>
          <p:nvPr>
            <p:ph type="subTitle" idx="1"/>
          </p:nvPr>
        </p:nvSpPr>
        <p:spPr>
          <a:xfrm>
            <a:off x="1056916" y="1861977"/>
            <a:ext cx="4676700" cy="109593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The diagram display</a:t>
            </a:r>
            <a:r>
              <a:rPr lang="en-US" dirty="0"/>
              <a:t>s the individual responsibilities of each user of the system.</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lt1"/>
              </a:solidFill>
              <a:latin typeface="Barlow"/>
              <a:ea typeface="Barlow"/>
              <a:cs typeface="Barlow"/>
              <a:sym typeface="Barlow"/>
            </a:endParaRPr>
          </a:p>
        </p:txBody>
      </p:sp>
      <p:grpSp>
        <p:nvGrpSpPr>
          <p:cNvPr id="2"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4BEDE5-5F91-4DBC-A24D-0FEBA70DEF48}"/>
              </a:ext>
            </a:extLst>
          </p:cNvPr>
          <p:cNvPicPr>
            <a:picLocks noChangeAspect="1"/>
          </p:cNvPicPr>
          <p:nvPr/>
        </p:nvPicPr>
        <p:blipFill>
          <a:blip r:embed="rId2"/>
          <a:stretch>
            <a:fillRect/>
          </a:stretch>
        </p:blipFill>
        <p:spPr>
          <a:xfrm>
            <a:off x="827584" y="0"/>
            <a:ext cx="6984776" cy="5143500"/>
          </a:xfrm>
          <a:prstGeom prst="rect">
            <a:avLst/>
          </a:prstGeom>
        </p:spPr>
      </p:pic>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1056</TotalTime>
  <Words>1623</Words>
  <Application>Microsoft Office PowerPoint</Application>
  <PresentationFormat>On-screen Show (16:9)</PresentationFormat>
  <Paragraphs>105</Paragraphs>
  <Slides>17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Times New Roman</vt:lpstr>
      <vt:lpstr>Barlow Light</vt:lpstr>
      <vt:lpstr>Barlow</vt:lpstr>
      <vt:lpstr>Calibri</vt:lpstr>
      <vt:lpstr>Raleway SemiBold</vt:lpstr>
      <vt:lpstr>Raleway</vt:lpstr>
      <vt:lpstr>Wingdings</vt:lpstr>
      <vt:lpstr>Gaoler template</vt:lpstr>
      <vt:lpstr>Corporate+ Administering Expertly</vt:lpstr>
      <vt:lpstr>Outline:</vt:lpstr>
      <vt:lpstr>Introduction</vt:lpstr>
      <vt:lpstr>Introduction (cont.)</vt:lpstr>
      <vt:lpstr>Introduction (cont.)</vt:lpstr>
      <vt:lpstr>Project Flow (System Work Flow):</vt:lpstr>
      <vt:lpstr>PowerPoint Presentation</vt:lpstr>
      <vt:lpstr>Project Flow (Use case Diagram):</vt:lpstr>
      <vt:lpstr>PowerPoint Presentation</vt:lpstr>
      <vt:lpstr>PowerPoint Presentation</vt:lpstr>
      <vt:lpstr>Scope</vt:lpstr>
      <vt:lpstr>Tools and Technology:</vt:lpstr>
      <vt:lpstr>Tools and Technology (cont.)</vt:lpstr>
      <vt:lpstr>Hardware and Software specifications:</vt:lpstr>
      <vt:lpstr>Functional requirements:</vt:lpstr>
      <vt:lpstr>Non-functional requirements: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dc:creator>
  <cp:lastModifiedBy>Rahul Brahmbhatt</cp:lastModifiedBy>
  <cp:revision>99</cp:revision>
  <dcterms:modified xsi:type="dcterms:W3CDTF">2020-04-28T07:18:35Z</dcterms:modified>
</cp:coreProperties>
</file>