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77" r:id="rId6"/>
    <p:sldId id="280" r:id="rId7"/>
    <p:sldId id="278" r:id="rId8"/>
    <p:sldId id="279" r:id="rId9"/>
    <p:sldId id="281" r:id="rId10"/>
    <p:sldId id="282" r:id="rId11"/>
    <p:sldId id="283" r:id="rId12"/>
    <p:sldId id="285" r:id="rId13"/>
    <p:sldId id="284" r:id="rId14"/>
    <p:sldId id="287"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D02CFE-31B0-4D62-BC41-DBD7DCDB9119}" type="datetime1">
              <a:rPr lang="en-US" smtClean="0"/>
              <a:t>4/10/2023</a:t>
            </a:fld>
            <a:endParaRPr lang="en-US" dirty="0"/>
          </a:p>
        </p:txBody>
      </p:sp>
      <p:sp>
        <p:nvSpPr>
          <p:cNvPr id="5" name="Footer Placeholder 4"/>
          <p:cNvSpPr>
            <a:spLocks noGrp="1"/>
          </p:cNvSpPr>
          <p:nvPr>
            <p:ph type="ftr" sz="quarter" idx="11"/>
          </p:nvPr>
        </p:nvSpPr>
        <p:spPr/>
        <p:txBody>
          <a:bodyPr/>
          <a:lstStyle/>
          <a:p>
            <a:r>
              <a:rPr lang="en-US"/>
              <a:t>Business Intelligence - ITE-5421-0NA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1B24A-C610-4944-97FD-FEB0FF41B0A8}" type="datetime1">
              <a:rPr lang="en-US" smtClean="0"/>
              <a:t>4/10/2023</a:t>
            </a:fld>
            <a:endParaRPr lang="en-US" dirty="0"/>
          </a:p>
        </p:txBody>
      </p:sp>
      <p:sp>
        <p:nvSpPr>
          <p:cNvPr id="5" name="Footer Placeholder 4"/>
          <p:cNvSpPr>
            <a:spLocks noGrp="1"/>
          </p:cNvSpPr>
          <p:nvPr>
            <p:ph type="ftr" sz="quarter" idx="11"/>
          </p:nvPr>
        </p:nvSpPr>
        <p:spPr/>
        <p:txBody>
          <a:bodyPr/>
          <a:lstStyle/>
          <a:p>
            <a:r>
              <a:rPr lang="en-US"/>
              <a:t>Business Intelligence - ITE-5421-0NA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5B5F-D835-485D-8924-5525338C06FF}" type="datetime1">
              <a:rPr lang="en-US" smtClean="0"/>
              <a:t>4/10/2023</a:t>
            </a:fld>
            <a:endParaRPr lang="en-US" dirty="0"/>
          </a:p>
        </p:txBody>
      </p:sp>
      <p:sp>
        <p:nvSpPr>
          <p:cNvPr id="5" name="Footer Placeholder 4"/>
          <p:cNvSpPr>
            <a:spLocks noGrp="1"/>
          </p:cNvSpPr>
          <p:nvPr>
            <p:ph type="ftr" sz="quarter" idx="11"/>
          </p:nvPr>
        </p:nvSpPr>
        <p:spPr/>
        <p:txBody>
          <a:bodyPr/>
          <a:lstStyle/>
          <a:p>
            <a:r>
              <a:rPr lang="en-US"/>
              <a:t>Business Intelligence - ITE-5421-0NA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AC20A-0D4F-4656-9B3A-885E13F917DC}" type="datetime1">
              <a:rPr lang="en-US" smtClean="0"/>
              <a:t>4/10/2023</a:t>
            </a:fld>
            <a:endParaRPr lang="en-US" dirty="0"/>
          </a:p>
        </p:txBody>
      </p:sp>
      <p:sp>
        <p:nvSpPr>
          <p:cNvPr id="5" name="Footer Placeholder 4"/>
          <p:cNvSpPr>
            <a:spLocks noGrp="1"/>
          </p:cNvSpPr>
          <p:nvPr>
            <p:ph type="ftr" sz="quarter" idx="11"/>
          </p:nvPr>
        </p:nvSpPr>
        <p:spPr/>
        <p:txBody>
          <a:bodyPr/>
          <a:lstStyle/>
          <a:p>
            <a:r>
              <a:rPr lang="en-US"/>
              <a:t>Business Intelligence - ITE-5421-0NA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3C12A-6A08-413E-923D-5C7A8EFDF07F}" type="datetime1">
              <a:rPr lang="en-US" smtClean="0"/>
              <a:t>4/10/2023</a:t>
            </a:fld>
            <a:endParaRPr lang="en-US" dirty="0"/>
          </a:p>
        </p:txBody>
      </p:sp>
      <p:sp>
        <p:nvSpPr>
          <p:cNvPr id="5" name="Footer Placeholder 4"/>
          <p:cNvSpPr>
            <a:spLocks noGrp="1"/>
          </p:cNvSpPr>
          <p:nvPr>
            <p:ph type="ftr" sz="quarter" idx="11"/>
          </p:nvPr>
        </p:nvSpPr>
        <p:spPr/>
        <p:txBody>
          <a:bodyPr/>
          <a:lstStyle/>
          <a:p>
            <a:r>
              <a:rPr lang="en-US"/>
              <a:t>Business Intelligence - ITE-5421-0NA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767B6B-E46C-44DC-BE17-D133D4CBEC06}" type="datetime1">
              <a:rPr lang="en-US" smtClean="0"/>
              <a:t>4/10/2023</a:t>
            </a:fld>
            <a:endParaRPr lang="en-US" dirty="0"/>
          </a:p>
        </p:txBody>
      </p:sp>
      <p:sp>
        <p:nvSpPr>
          <p:cNvPr id="6" name="Footer Placeholder 5"/>
          <p:cNvSpPr>
            <a:spLocks noGrp="1"/>
          </p:cNvSpPr>
          <p:nvPr>
            <p:ph type="ftr" sz="quarter" idx="11"/>
          </p:nvPr>
        </p:nvSpPr>
        <p:spPr/>
        <p:txBody>
          <a:bodyPr/>
          <a:lstStyle/>
          <a:p>
            <a:r>
              <a:rPr lang="en-US"/>
              <a:t>Business Intelligence - ITE-5421-0NA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AE699-E42D-40C7-852E-B9651A6BA35C}" type="datetime1">
              <a:rPr lang="en-US" smtClean="0"/>
              <a:t>4/10/2023</a:t>
            </a:fld>
            <a:endParaRPr lang="en-US" dirty="0"/>
          </a:p>
        </p:txBody>
      </p:sp>
      <p:sp>
        <p:nvSpPr>
          <p:cNvPr id="8" name="Footer Placeholder 7"/>
          <p:cNvSpPr>
            <a:spLocks noGrp="1"/>
          </p:cNvSpPr>
          <p:nvPr>
            <p:ph type="ftr" sz="quarter" idx="11"/>
          </p:nvPr>
        </p:nvSpPr>
        <p:spPr/>
        <p:txBody>
          <a:bodyPr/>
          <a:lstStyle/>
          <a:p>
            <a:r>
              <a:rPr lang="en-US"/>
              <a:t>Business Intelligence - ITE-5421-0NA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BB5C3-90E1-4E12-87B9-92FD1A99FE87}" type="datetime1">
              <a:rPr lang="en-US" smtClean="0"/>
              <a:t>4/10/2023</a:t>
            </a:fld>
            <a:endParaRPr lang="en-US" dirty="0"/>
          </a:p>
        </p:txBody>
      </p:sp>
      <p:sp>
        <p:nvSpPr>
          <p:cNvPr id="4" name="Footer Placeholder 3"/>
          <p:cNvSpPr>
            <a:spLocks noGrp="1"/>
          </p:cNvSpPr>
          <p:nvPr>
            <p:ph type="ftr" sz="quarter" idx="11"/>
          </p:nvPr>
        </p:nvSpPr>
        <p:spPr/>
        <p:txBody>
          <a:bodyPr/>
          <a:lstStyle/>
          <a:p>
            <a:r>
              <a:rPr lang="en-US"/>
              <a:t>Business Intelligence - ITE-5421-0NA</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05BD-D449-4A6F-906F-8DCC1194E5FA}" type="datetime1">
              <a:rPr lang="en-US" smtClean="0"/>
              <a:t>4/10/2023</a:t>
            </a:fld>
            <a:endParaRPr lang="en-US" dirty="0"/>
          </a:p>
        </p:txBody>
      </p:sp>
      <p:sp>
        <p:nvSpPr>
          <p:cNvPr id="3" name="Footer Placeholder 2"/>
          <p:cNvSpPr>
            <a:spLocks noGrp="1"/>
          </p:cNvSpPr>
          <p:nvPr>
            <p:ph type="ftr" sz="quarter" idx="11"/>
          </p:nvPr>
        </p:nvSpPr>
        <p:spPr/>
        <p:txBody>
          <a:bodyPr/>
          <a:lstStyle/>
          <a:p>
            <a:r>
              <a:rPr lang="en-US"/>
              <a:t>Business Intelligence - ITE-5421-0NA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C1B76-E199-4C52-AA99-BF6DC3D5FBD3}" type="datetime1">
              <a:rPr lang="en-US" smtClean="0"/>
              <a:t>4/10/2023</a:t>
            </a:fld>
            <a:endParaRPr lang="en-US" dirty="0"/>
          </a:p>
        </p:txBody>
      </p:sp>
      <p:sp>
        <p:nvSpPr>
          <p:cNvPr id="6" name="Footer Placeholder 5"/>
          <p:cNvSpPr>
            <a:spLocks noGrp="1"/>
          </p:cNvSpPr>
          <p:nvPr>
            <p:ph type="ftr" sz="quarter" idx="11"/>
          </p:nvPr>
        </p:nvSpPr>
        <p:spPr/>
        <p:txBody>
          <a:bodyPr/>
          <a:lstStyle/>
          <a:p>
            <a:r>
              <a:rPr lang="en-US"/>
              <a:t>Business Intelligence - ITE-5421-0NA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CFB4F-1B3E-4E6E-9ABE-BEAD33CC6607}" type="datetime1">
              <a:rPr lang="en-US" smtClean="0"/>
              <a:t>4/10/2023</a:t>
            </a:fld>
            <a:endParaRPr lang="en-US" dirty="0"/>
          </a:p>
        </p:txBody>
      </p:sp>
      <p:sp>
        <p:nvSpPr>
          <p:cNvPr id="6" name="Footer Placeholder 5"/>
          <p:cNvSpPr>
            <a:spLocks noGrp="1"/>
          </p:cNvSpPr>
          <p:nvPr>
            <p:ph type="ftr" sz="quarter" idx="11"/>
          </p:nvPr>
        </p:nvSpPr>
        <p:spPr/>
        <p:txBody>
          <a:bodyPr/>
          <a:lstStyle/>
          <a:p>
            <a:r>
              <a:rPr lang="en-US"/>
              <a:t>Business Intelligence - ITE-5421-0NA</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1EFC9C-479C-49A4-87D2-5BFE5F6610A2}" type="datetime1">
              <a:rPr lang="en-US" smtClean="0"/>
              <a:t>4/10/2023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Business Intelligence - ITE-5421-0NA</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a:solidFill>
                  <a:srgbClr val="FFFFFF"/>
                </a:solidFill>
              </a:rPr>
              <a:t>Emergency Department Dataset :</a:t>
            </a:r>
            <a:br>
              <a:rPr lang="en-US">
                <a:solidFill>
                  <a:srgbClr val="FFFFFF"/>
                </a:solidFill>
              </a:rPr>
            </a:br>
            <a:r>
              <a:rPr lang="en-US">
                <a:solidFill>
                  <a:srgbClr val="FFFFFF"/>
                </a:solidFill>
              </a:rPr>
              <a:t> Data Visualization &amp; Dashboard</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a:solidFill>
                  <a:srgbClr val="FFFFFF"/>
                </a:solidFill>
              </a:rPr>
              <a:t>Presented By: Rahul Tiwari (N01416281)</a:t>
            </a:r>
          </a:p>
          <a:p>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8" name="Footer Placeholder 7">
            <a:extLst>
              <a:ext uri="{FF2B5EF4-FFF2-40B4-BE49-F238E27FC236}">
                <a16:creationId xmlns:a16="http://schemas.microsoft.com/office/drawing/2014/main" id="{4A1616D6-B907-DED5-02AF-FE840FEFD160}"/>
              </a:ext>
            </a:extLst>
          </p:cNvPr>
          <p:cNvSpPr>
            <a:spLocks noGrp="1"/>
          </p:cNvSpPr>
          <p:nvPr>
            <p:ph type="ftr" sz="quarter" idx="11"/>
          </p:nvPr>
        </p:nvSpPr>
        <p:spPr/>
        <p:txBody>
          <a:bodyPr/>
          <a:lstStyle/>
          <a:p>
            <a:r>
              <a:rPr lang="en-US" sz="1400"/>
              <a:t>Business Intelligence - ITE-5421-0NA</a:t>
            </a:r>
            <a:endParaRPr lang="en-US" sz="1400"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C72DEF9-39EA-BAB1-A6E4-227203E4AE8A}"/>
              </a:ext>
            </a:extLst>
          </p:cNvPr>
          <p:cNvSpPr>
            <a:spLocks noGrp="1"/>
          </p:cNvSpPr>
          <p:nvPr>
            <p:ph type="ftr" sz="quarter" idx="11"/>
          </p:nvPr>
        </p:nvSpPr>
        <p:spPr/>
        <p:txBody>
          <a:bodyPr/>
          <a:lstStyle/>
          <a:p>
            <a:r>
              <a:rPr lang="en-US"/>
              <a:t>Business Intelligence - ITE-5421-0NA</a:t>
            </a:r>
            <a:endParaRPr lang="en-US" dirty="0"/>
          </a:p>
        </p:txBody>
      </p:sp>
      <p:pic>
        <p:nvPicPr>
          <p:cNvPr id="14" name="Picture 13">
            <a:extLst>
              <a:ext uri="{FF2B5EF4-FFF2-40B4-BE49-F238E27FC236}">
                <a16:creationId xmlns:a16="http://schemas.microsoft.com/office/drawing/2014/main" id="{CABACB33-2553-F084-A5E4-453E224D888E}"/>
              </a:ext>
            </a:extLst>
          </p:cNvPr>
          <p:cNvPicPr>
            <a:picLocks noChangeAspect="1"/>
          </p:cNvPicPr>
          <p:nvPr/>
        </p:nvPicPr>
        <p:blipFill>
          <a:blip r:embed="rId2"/>
          <a:stretch>
            <a:fillRect/>
          </a:stretch>
        </p:blipFill>
        <p:spPr>
          <a:xfrm rot="16200000">
            <a:off x="8869387" y="7162365"/>
            <a:ext cx="5924550" cy="390525"/>
          </a:xfrm>
          <a:prstGeom prst="rect">
            <a:avLst/>
          </a:prstGeom>
        </p:spPr>
      </p:pic>
      <p:pic>
        <p:nvPicPr>
          <p:cNvPr id="3" name="Picture 2">
            <a:extLst>
              <a:ext uri="{FF2B5EF4-FFF2-40B4-BE49-F238E27FC236}">
                <a16:creationId xmlns:a16="http://schemas.microsoft.com/office/drawing/2014/main" id="{F8316FF3-F0B6-A907-8F36-F9C768AFE72F}"/>
              </a:ext>
            </a:extLst>
          </p:cNvPr>
          <p:cNvPicPr>
            <a:picLocks noChangeAspect="1"/>
          </p:cNvPicPr>
          <p:nvPr/>
        </p:nvPicPr>
        <p:blipFill>
          <a:blip r:embed="rId3"/>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0A5E608E-54D9-E0AD-F770-1620856B7A50}"/>
              </a:ext>
            </a:extLst>
          </p:cNvPr>
          <p:cNvPicPr>
            <a:picLocks noChangeAspect="1"/>
          </p:cNvPicPr>
          <p:nvPr/>
        </p:nvPicPr>
        <p:blipFill>
          <a:blip r:embed="rId2"/>
          <a:stretch>
            <a:fillRect/>
          </a:stretch>
        </p:blipFill>
        <p:spPr>
          <a:xfrm rot="16200000">
            <a:off x="8674125" y="6275441"/>
            <a:ext cx="5924550" cy="390525"/>
          </a:xfrm>
          <a:prstGeom prst="rect">
            <a:avLst/>
          </a:prstGeom>
        </p:spPr>
      </p:pic>
    </p:spTree>
    <p:extLst>
      <p:ext uri="{BB962C8B-B14F-4D97-AF65-F5344CB8AC3E}">
        <p14:creationId xmlns:p14="http://schemas.microsoft.com/office/powerpoint/2010/main" val="235670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6485-46F0-EC59-504C-5990017F217C}"/>
              </a:ext>
            </a:extLst>
          </p:cNvPr>
          <p:cNvSpPr>
            <a:spLocks noGrp="1"/>
          </p:cNvSpPr>
          <p:nvPr>
            <p:ph type="title"/>
          </p:nvPr>
        </p:nvSpPr>
        <p:spPr/>
        <p:txBody>
          <a:bodyPr/>
          <a:lstStyle/>
          <a:p>
            <a:r>
              <a:rPr lang="en-CA"/>
              <a:t>Conclusion</a:t>
            </a:r>
            <a:endParaRPr lang="en-CA" dirty="0"/>
          </a:p>
        </p:txBody>
      </p:sp>
      <p:sp>
        <p:nvSpPr>
          <p:cNvPr id="4" name="Footer Placeholder 3">
            <a:extLst>
              <a:ext uri="{FF2B5EF4-FFF2-40B4-BE49-F238E27FC236}">
                <a16:creationId xmlns:a16="http://schemas.microsoft.com/office/drawing/2014/main" id="{9C9A2B42-86A4-300D-FBB9-CBE3BDE898B0}"/>
              </a:ext>
            </a:extLst>
          </p:cNvPr>
          <p:cNvSpPr>
            <a:spLocks noGrp="1"/>
          </p:cNvSpPr>
          <p:nvPr>
            <p:ph type="ftr" sz="quarter" idx="11"/>
          </p:nvPr>
        </p:nvSpPr>
        <p:spPr/>
        <p:txBody>
          <a:bodyPr/>
          <a:lstStyle/>
          <a:p>
            <a:r>
              <a:rPr lang="en-US"/>
              <a:t>Business Intelligence - ITE-5421-0NA</a:t>
            </a:r>
            <a:endParaRPr lang="en-US" dirty="0"/>
          </a:p>
        </p:txBody>
      </p:sp>
      <p:sp>
        <p:nvSpPr>
          <p:cNvPr id="8" name="TextBox 7">
            <a:extLst>
              <a:ext uri="{FF2B5EF4-FFF2-40B4-BE49-F238E27FC236}">
                <a16:creationId xmlns:a16="http://schemas.microsoft.com/office/drawing/2014/main" id="{239A914F-49E1-6022-C2EB-A3B162E52E30}"/>
              </a:ext>
            </a:extLst>
          </p:cNvPr>
          <p:cNvSpPr txBox="1"/>
          <p:nvPr/>
        </p:nvSpPr>
        <p:spPr>
          <a:xfrm>
            <a:off x="1024128" y="2084832"/>
            <a:ext cx="9720072" cy="3970318"/>
          </a:xfrm>
          <a:prstGeom prst="rect">
            <a:avLst/>
          </a:prstGeom>
          <a:noFill/>
        </p:spPr>
        <p:txBody>
          <a:bodyPr wrap="square">
            <a:spAutoFit/>
          </a:bodyPr>
          <a:lstStyle/>
          <a:p>
            <a:pPr marL="285750" indent="-285750">
              <a:buFont typeface="Arial" panose="020B0604020202020204" pitchFamily="34" charset="0"/>
              <a:buChar char="•"/>
            </a:pPr>
            <a:r>
              <a:rPr lang="en-US"/>
              <a:t>The hospital appears to be experiencing a </a:t>
            </a:r>
            <a:r>
              <a:rPr lang="en-US" b="1"/>
              <a:t>gradual decline </a:t>
            </a:r>
            <a:r>
              <a:rPr lang="en-US"/>
              <a:t>in the </a:t>
            </a:r>
            <a:r>
              <a:rPr lang="en-US" b="1"/>
              <a:t>number of patients </a:t>
            </a:r>
            <a:r>
              <a:rPr lang="en-US"/>
              <a:t>visiting over time.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b="1"/>
              <a:t>majority of the rooms </a:t>
            </a:r>
            <a:r>
              <a:rPr lang="en-US"/>
              <a:t>in the hospital seem to be allocated to the </a:t>
            </a:r>
            <a:r>
              <a:rPr lang="en-US" b="1"/>
              <a:t>Emergency</a:t>
            </a:r>
            <a:r>
              <a:rPr lang="en-US"/>
              <a:t> Clinical Unit.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FEVER NOS </a:t>
            </a:r>
            <a:r>
              <a:rPr lang="en-US"/>
              <a:t>was found to be the </a:t>
            </a:r>
            <a:r>
              <a:rPr lang="en-US" b="1"/>
              <a:t>most common diagnosis </a:t>
            </a:r>
            <a:r>
              <a:rPr lang="en-US"/>
              <a:t>across all age groups of patients.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hospital's review scores in terms of </a:t>
            </a:r>
            <a:r>
              <a:rPr lang="en-US" b="1"/>
              <a:t>patient care </a:t>
            </a:r>
            <a:r>
              <a:rPr lang="en-US"/>
              <a:t>are quite </a:t>
            </a:r>
            <a:r>
              <a:rPr lang="en-US" b="1"/>
              <a:t>poor</a:t>
            </a:r>
            <a:r>
              <a:rPr lang="en-US"/>
              <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Furthermore, the </a:t>
            </a:r>
            <a:r>
              <a:rPr lang="en-US" b="1"/>
              <a:t>wait time Key Performance Indicator (KPI)</a:t>
            </a:r>
            <a:r>
              <a:rPr lang="en-US"/>
              <a:t> </a:t>
            </a:r>
            <a:r>
              <a:rPr lang="en-US" b="1"/>
              <a:t>exceeds the Service Level (SL) target </a:t>
            </a:r>
            <a:r>
              <a:rPr lang="en-US"/>
              <a:t>for nearly 40% of patients on a daily basis.</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US"/>
              <a:t>Overall, it is crucial for the hospital to improve their customer service if they want to attract more patients, reduce wait times, and enhance the overall patient care score.</a:t>
            </a:r>
            <a:endParaRPr lang="en-CA" dirty="0"/>
          </a:p>
        </p:txBody>
      </p:sp>
    </p:spTree>
    <p:extLst>
      <p:ext uri="{BB962C8B-B14F-4D97-AF65-F5344CB8AC3E}">
        <p14:creationId xmlns:p14="http://schemas.microsoft.com/office/powerpoint/2010/main" val="246817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op view of emergency medical kit on a dark wood">
            <a:extLst>
              <a:ext uri="{FF2B5EF4-FFF2-40B4-BE49-F238E27FC236}">
                <a16:creationId xmlns:a16="http://schemas.microsoft.com/office/drawing/2014/main" id="{0B3749D3-E92C-3408-3406-050E4A9702FF}"/>
              </a:ext>
            </a:extLst>
          </p:cNvPr>
          <p:cNvPicPr>
            <a:picLocks noChangeAspect="1"/>
          </p:cNvPicPr>
          <p:nvPr/>
        </p:nvPicPr>
        <p:blipFill rotWithShape="1">
          <a:blip r:embed="rId2"/>
          <a:srcRect t="14679" b="1051"/>
          <a:stretch/>
        </p:blipFill>
        <p:spPr>
          <a:xfrm>
            <a:off x="20" y="0"/>
            <a:ext cx="12191980" cy="6858000"/>
          </a:xfrm>
          <a:prstGeom prst="rect">
            <a:avLst/>
          </a:prstGeom>
        </p:spPr>
      </p:pic>
      <p:sp>
        <p:nvSpPr>
          <p:cNvPr id="18" name="Rectangle 17">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C8DDF-2BB0-6FA5-A6FC-96FE66AABCC2}"/>
              </a:ext>
            </a:extLst>
          </p:cNvPr>
          <p:cNvSpPr>
            <a:spLocks noGrp="1"/>
          </p:cNvSpPr>
          <p:nvPr>
            <p:ph type="title"/>
          </p:nvPr>
        </p:nvSpPr>
        <p:spPr>
          <a:xfrm>
            <a:off x="4309349" y="3429000"/>
            <a:ext cx="7501651" cy="1090938"/>
          </a:xfrm>
        </p:spPr>
        <p:txBody>
          <a:bodyPr vert="horz" lIns="91440" tIns="45720" rIns="91440" bIns="45720" rtlCol="0" anchor="b">
            <a:normAutofit/>
          </a:bodyPr>
          <a:lstStyle/>
          <a:p>
            <a:r>
              <a:rPr lang="en-US" sz="6600" kern="1200" cap="all" spc="200" baseline="0" dirty="0">
                <a:solidFill>
                  <a:srgbClr val="FFFFFF"/>
                </a:solidFill>
                <a:latin typeface="+mj-lt"/>
                <a:ea typeface="+mj-ea"/>
                <a:cs typeface="+mj-cs"/>
              </a:rPr>
              <a:t>THANK YOU</a:t>
            </a:r>
          </a:p>
        </p:txBody>
      </p:sp>
      <p:cxnSp>
        <p:nvCxnSpPr>
          <p:cNvPr id="20" name="Straight Connector 19">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FF9F06"/>
            </a:solidFill>
          </a:ln>
        </p:spPr>
        <p:style>
          <a:lnRef idx="3">
            <a:schemeClr val="accent1"/>
          </a:lnRef>
          <a:fillRef idx="0">
            <a:schemeClr val="accent1"/>
          </a:fillRef>
          <a:effectRef idx="2">
            <a:schemeClr val="accent1"/>
          </a:effectRef>
          <a:fontRef idx="minor">
            <a:schemeClr val="tx1"/>
          </a:fontRef>
        </p:style>
      </p:cxnSp>
      <p:sp>
        <p:nvSpPr>
          <p:cNvPr id="5" name="Footer Placeholder 7">
            <a:extLst>
              <a:ext uri="{FF2B5EF4-FFF2-40B4-BE49-F238E27FC236}">
                <a16:creationId xmlns:a16="http://schemas.microsoft.com/office/drawing/2014/main" id="{4C0F07A7-A10F-DE1A-CD0F-5EA1172B626D}"/>
              </a:ext>
            </a:extLst>
          </p:cNvPr>
          <p:cNvSpPr>
            <a:spLocks noGrp="1"/>
          </p:cNvSpPr>
          <p:nvPr>
            <p:ph type="ftr" sz="quarter" idx="11"/>
          </p:nvPr>
        </p:nvSpPr>
        <p:spPr>
          <a:xfrm>
            <a:off x="4842932" y="6470704"/>
            <a:ext cx="5901459" cy="274320"/>
          </a:xfrm>
        </p:spPr>
        <p:txBody>
          <a:bodyPr/>
          <a:lstStyle/>
          <a:p>
            <a:r>
              <a:rPr lang="en-US" sz="1400" dirty="0">
                <a:solidFill>
                  <a:schemeClr val="bg1"/>
                </a:solidFill>
              </a:rPr>
              <a:t>Business Intelligence - ITE-5421-0NA</a:t>
            </a:r>
          </a:p>
        </p:txBody>
      </p:sp>
    </p:spTree>
    <p:extLst>
      <p:ext uri="{BB962C8B-B14F-4D97-AF65-F5344CB8AC3E}">
        <p14:creationId xmlns:p14="http://schemas.microsoft.com/office/powerpoint/2010/main" val="139547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6066818" cy="1499616"/>
          </a:xfrm>
        </p:spPr>
        <p:txBody>
          <a:bodyPr>
            <a:normAutofit/>
          </a:bodyPr>
          <a:lstStyle/>
          <a:p>
            <a:r>
              <a:rPr lang="en-US" dirty="0"/>
              <a:t>About Data</a:t>
            </a:r>
          </a:p>
        </p:txBody>
      </p:sp>
      <p:sp>
        <p:nvSpPr>
          <p:cNvPr id="29" name="Content Placeholder 28">
            <a:extLst>
              <a:ext uri="{FF2B5EF4-FFF2-40B4-BE49-F238E27FC236}">
                <a16:creationId xmlns:a16="http://schemas.microsoft.com/office/drawing/2014/main" id="{46D90563-9065-D1A3-781A-C89578BB85F0}"/>
              </a:ext>
            </a:extLst>
          </p:cNvPr>
          <p:cNvSpPr>
            <a:spLocks noGrp="1"/>
          </p:cNvSpPr>
          <p:nvPr>
            <p:ph idx="1"/>
          </p:nvPr>
        </p:nvSpPr>
        <p:spPr>
          <a:xfrm>
            <a:off x="1024128" y="2286000"/>
            <a:ext cx="6066818" cy="4023360"/>
          </a:xfrm>
        </p:spPr>
        <p:txBody>
          <a:bodyPr>
            <a:normAutofit/>
          </a:bodyPr>
          <a:lstStyle/>
          <a:p>
            <a:pPr>
              <a:buFont typeface="Arial" panose="020B0604020202020204" pitchFamily="34" charset="0"/>
              <a:buChar char="•"/>
            </a:pPr>
            <a:r>
              <a:rPr lang="en-US" dirty="0"/>
              <a:t> Emergency Dept dataset is related to patient encounters in a hospital setting. </a:t>
            </a:r>
          </a:p>
          <a:p>
            <a:pPr>
              <a:buFont typeface="Arial" panose="020B0604020202020204" pitchFamily="34" charset="0"/>
              <a:buChar char="•"/>
            </a:pPr>
            <a:r>
              <a:rPr lang="en-US" dirty="0"/>
              <a:t> It contains information such as patient demographic details, clinical information, and operational metrics. </a:t>
            </a:r>
          </a:p>
          <a:p>
            <a:pPr>
              <a:buFont typeface="Arial" panose="020B0604020202020204" pitchFamily="34" charset="0"/>
              <a:buChar char="•"/>
            </a:pPr>
            <a:r>
              <a:rPr lang="en-US" dirty="0"/>
              <a:t> The data can be used to gain insights into various aspects of patient care, such as identifying trends in patient demographics and diagnoses, analyzing admission and discharge patterns, and evaluating operational performance metrics such as wait times and length of stay.</a:t>
            </a:r>
            <a:endParaRPr lang="en-CA" dirty="0"/>
          </a:p>
        </p:txBody>
      </p:sp>
      <p:pic>
        <p:nvPicPr>
          <p:cNvPr id="31" name="Picture 30" descr="Graph on document with pen">
            <a:extLst>
              <a:ext uri="{FF2B5EF4-FFF2-40B4-BE49-F238E27FC236}">
                <a16:creationId xmlns:a16="http://schemas.microsoft.com/office/drawing/2014/main" id="{EB1EA47C-3865-95E3-A9F3-8E858AF96D03}"/>
              </a:ext>
            </a:extLst>
          </p:cNvPr>
          <p:cNvPicPr>
            <a:picLocks noChangeAspect="1"/>
          </p:cNvPicPr>
          <p:nvPr/>
        </p:nvPicPr>
        <p:blipFill rotWithShape="1">
          <a:blip r:embed="rId2"/>
          <a:srcRect l="34281" r="20559" b="-1"/>
          <a:stretch/>
        </p:blipFill>
        <p:spPr>
          <a:xfrm>
            <a:off x="7552266" y="10"/>
            <a:ext cx="4639733" cy="6857990"/>
          </a:xfrm>
          <a:prstGeom prst="rect">
            <a:avLst/>
          </a:prstGeom>
        </p:spPr>
      </p:pic>
      <p:sp>
        <p:nvSpPr>
          <p:cNvPr id="4" name="Footer Placeholder 7">
            <a:extLst>
              <a:ext uri="{FF2B5EF4-FFF2-40B4-BE49-F238E27FC236}">
                <a16:creationId xmlns:a16="http://schemas.microsoft.com/office/drawing/2014/main" id="{3A81A0AC-B3D4-9EBA-AE45-293C5BC4A66B}"/>
              </a:ext>
            </a:extLst>
          </p:cNvPr>
          <p:cNvSpPr>
            <a:spLocks noGrp="1"/>
          </p:cNvSpPr>
          <p:nvPr>
            <p:ph type="ftr" sz="quarter" idx="11"/>
          </p:nvPr>
        </p:nvSpPr>
        <p:spPr>
          <a:xfrm>
            <a:off x="1379288" y="6470704"/>
            <a:ext cx="5901459" cy="274320"/>
          </a:xfrm>
        </p:spPr>
        <p:txBody>
          <a:bodyPr/>
          <a:lstStyle/>
          <a:p>
            <a:r>
              <a:rPr lang="en-US" sz="1400" dirty="0"/>
              <a:t>Business Intelligence - ITE-5421-0NA</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Map&#10;&#10;Description automatically generated">
            <a:extLst>
              <a:ext uri="{FF2B5EF4-FFF2-40B4-BE49-F238E27FC236}">
                <a16:creationId xmlns:a16="http://schemas.microsoft.com/office/drawing/2014/main" id="{BF2D963D-D18C-E71F-7302-DC4E5F8690AD}"/>
              </a:ext>
            </a:extLst>
          </p:cNvPr>
          <p:cNvPicPr>
            <a:picLocks noChangeAspect="1"/>
          </p:cNvPicPr>
          <p:nvPr/>
        </p:nvPicPr>
        <p:blipFill rotWithShape="1">
          <a:blip r:embed="rId2">
            <a:alphaModFix amt="45000"/>
          </a:blip>
          <a:srcRect r="-1" b="14750"/>
          <a:stretch/>
        </p:blipFill>
        <p:spPr>
          <a:xfrm>
            <a:off x="0" y="0"/>
            <a:ext cx="12188932" cy="6858000"/>
          </a:xfrm>
          <a:prstGeom prst="rect">
            <a:avLst/>
          </a:prstGeom>
        </p:spPr>
      </p:pic>
      <p:sp>
        <p:nvSpPr>
          <p:cNvPr id="2" name="Title 1">
            <a:extLst>
              <a:ext uri="{FF2B5EF4-FFF2-40B4-BE49-F238E27FC236}">
                <a16:creationId xmlns:a16="http://schemas.microsoft.com/office/drawing/2014/main" id="{B028EEF5-2A2B-D0C8-27D1-91B7F2DDEE18}"/>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dirty="0">
                <a:solidFill>
                  <a:schemeClr val="tx1"/>
                </a:solidFill>
                <a:latin typeface="+mj-lt"/>
                <a:ea typeface="+mj-ea"/>
                <a:cs typeface="+mj-cs"/>
              </a:rPr>
              <a:t>Visualizations</a:t>
            </a:r>
          </a:p>
        </p:txBody>
      </p:sp>
      <p:cxnSp>
        <p:nvCxnSpPr>
          <p:cNvPr id="48" name="Straight Connector 47">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7">
            <a:extLst>
              <a:ext uri="{FF2B5EF4-FFF2-40B4-BE49-F238E27FC236}">
                <a16:creationId xmlns:a16="http://schemas.microsoft.com/office/drawing/2014/main" id="{D6FB6D81-43EF-8873-3DEB-EB39E9E8FBCA}"/>
              </a:ext>
            </a:extLst>
          </p:cNvPr>
          <p:cNvSpPr>
            <a:spLocks noGrp="1"/>
          </p:cNvSpPr>
          <p:nvPr>
            <p:ph type="ftr" sz="quarter" idx="11"/>
          </p:nvPr>
        </p:nvSpPr>
        <p:spPr>
          <a:xfrm>
            <a:off x="4842932" y="6470704"/>
            <a:ext cx="5901459" cy="274320"/>
          </a:xfrm>
        </p:spPr>
        <p:txBody>
          <a:bodyPr/>
          <a:lstStyle/>
          <a:p>
            <a:r>
              <a:rPr lang="en-US" sz="1400" dirty="0"/>
              <a:t>Business Intelligence - ITE-5421-0NA</a:t>
            </a:r>
          </a:p>
        </p:txBody>
      </p:sp>
    </p:spTree>
    <p:extLst>
      <p:ext uri="{BB962C8B-B14F-4D97-AF65-F5344CB8AC3E}">
        <p14:creationId xmlns:p14="http://schemas.microsoft.com/office/powerpoint/2010/main" val="4346164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B92-F76F-F88A-2C8B-408E01E3489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2ED36B2-81E7-07BA-007E-C09656DAD7AC}"/>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BC80B5DD-5567-C5D2-43BA-8E56251DF36B}"/>
              </a:ext>
            </a:extLst>
          </p:cNvPr>
          <p:cNvSpPr>
            <a:spLocks noGrp="1"/>
          </p:cNvSpPr>
          <p:nvPr>
            <p:ph type="ftr" sz="quarter" idx="11"/>
          </p:nvPr>
        </p:nvSpPr>
        <p:spPr/>
        <p:txBody>
          <a:bodyPr/>
          <a:lstStyle/>
          <a:p>
            <a:r>
              <a:rPr lang="en-US"/>
              <a:t>Business Intelligence - ITE-5421-0NA</a:t>
            </a:r>
            <a:endParaRPr lang="en-US" dirty="0"/>
          </a:p>
        </p:txBody>
      </p:sp>
      <p:pic>
        <p:nvPicPr>
          <p:cNvPr id="6" name="Picture 5">
            <a:extLst>
              <a:ext uri="{FF2B5EF4-FFF2-40B4-BE49-F238E27FC236}">
                <a16:creationId xmlns:a16="http://schemas.microsoft.com/office/drawing/2014/main" id="{B7CA4FC5-59EB-D1A8-C179-D974C63170B9}"/>
              </a:ext>
            </a:extLst>
          </p:cNvPr>
          <p:cNvPicPr>
            <a:picLocks noChangeAspect="1"/>
          </p:cNvPicPr>
          <p:nvPr/>
        </p:nvPicPr>
        <p:blipFill>
          <a:blip r:embed="rId2"/>
          <a:stretch>
            <a:fillRect/>
          </a:stretch>
        </p:blipFill>
        <p:spPr>
          <a:xfrm>
            <a:off x="0" y="1"/>
            <a:ext cx="12225493" cy="6871854"/>
          </a:xfrm>
          <a:prstGeom prst="rect">
            <a:avLst/>
          </a:prstGeom>
        </p:spPr>
      </p:pic>
      <p:sp>
        <p:nvSpPr>
          <p:cNvPr id="8" name="TextBox 7">
            <a:extLst>
              <a:ext uri="{FF2B5EF4-FFF2-40B4-BE49-F238E27FC236}">
                <a16:creationId xmlns:a16="http://schemas.microsoft.com/office/drawing/2014/main" id="{D875A1EA-758C-21CE-B1FD-465DCED9E4C6}"/>
              </a:ext>
            </a:extLst>
          </p:cNvPr>
          <p:cNvSpPr txBox="1"/>
          <p:nvPr/>
        </p:nvSpPr>
        <p:spPr>
          <a:xfrm flipH="1">
            <a:off x="7218218" y="1289305"/>
            <a:ext cx="3422073" cy="3416320"/>
          </a:xfrm>
          <a:prstGeom prst="rect">
            <a:avLst/>
          </a:prstGeom>
          <a:noFill/>
        </p:spPr>
        <p:txBody>
          <a:bodyPr wrap="square" rtlCol="0">
            <a:spAutoFit/>
          </a:bodyPr>
          <a:lstStyle/>
          <a:p>
            <a:pPr marL="285750" indent="-285750">
              <a:buFont typeface="Arial" panose="020B0604020202020204" pitchFamily="34" charset="0"/>
              <a:buChar char="•"/>
            </a:pPr>
            <a:r>
              <a:rPr lang="en-CA" dirty="0"/>
              <a:t>Almost 40% of all the hospital rooms are allocated to the EMERGENCY Clinical Unit.</a:t>
            </a:r>
          </a:p>
          <a:p>
            <a:endParaRPr lang="en-CA" dirty="0"/>
          </a:p>
          <a:p>
            <a:pPr marL="285750" indent="-285750">
              <a:buFont typeface="Arial" panose="020B0604020202020204" pitchFamily="34" charset="0"/>
              <a:buChar char="•"/>
            </a:pPr>
            <a:r>
              <a:rPr lang="en-CA" dirty="0"/>
              <a:t>Surgery Center and surgery units account for 35% of total hospital room allocation.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INPATIENT PSYCH, NICU, OBSERVATION UNIT and PICU takes less than 1% of the overall rooms.</a:t>
            </a:r>
          </a:p>
        </p:txBody>
      </p:sp>
      <p:sp>
        <p:nvSpPr>
          <p:cNvPr id="10" name="Footer Placeholder 7">
            <a:extLst>
              <a:ext uri="{FF2B5EF4-FFF2-40B4-BE49-F238E27FC236}">
                <a16:creationId xmlns:a16="http://schemas.microsoft.com/office/drawing/2014/main" id="{CA3D2C54-C595-3FAD-4C09-979618C8CF61}"/>
              </a:ext>
            </a:extLst>
          </p:cNvPr>
          <p:cNvSpPr txBox="1">
            <a:spLocks/>
          </p:cNvSpPr>
          <p:nvPr/>
        </p:nvSpPr>
        <p:spPr>
          <a:xfrm>
            <a:off x="4378326" y="6457476"/>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Business Intelligence - ITE-5421-0NA</a:t>
            </a:r>
            <a:endParaRPr lang="en-US" sz="1400" dirty="0"/>
          </a:p>
        </p:txBody>
      </p:sp>
    </p:spTree>
    <p:extLst>
      <p:ext uri="{BB962C8B-B14F-4D97-AF65-F5344CB8AC3E}">
        <p14:creationId xmlns:p14="http://schemas.microsoft.com/office/powerpoint/2010/main" val="138048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44C0-B460-A7B2-F6B7-91AEC308529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DA7488C-AA44-7941-52F1-EA27C5403CC5}"/>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81F7B4A1-DEED-C917-DFF2-804255B45E54}"/>
              </a:ext>
            </a:extLst>
          </p:cNvPr>
          <p:cNvSpPr>
            <a:spLocks noGrp="1"/>
          </p:cNvSpPr>
          <p:nvPr>
            <p:ph type="ftr" sz="quarter" idx="11"/>
          </p:nvPr>
        </p:nvSpPr>
        <p:spPr/>
        <p:txBody>
          <a:bodyPr/>
          <a:lstStyle/>
          <a:p>
            <a:r>
              <a:rPr lang="en-US"/>
              <a:t>Business Intelligence - ITE-5421-0NA</a:t>
            </a:r>
            <a:endParaRPr lang="en-US" dirty="0"/>
          </a:p>
        </p:txBody>
      </p:sp>
      <p:pic>
        <p:nvPicPr>
          <p:cNvPr id="6" name="Picture 5">
            <a:extLst>
              <a:ext uri="{FF2B5EF4-FFF2-40B4-BE49-F238E27FC236}">
                <a16:creationId xmlns:a16="http://schemas.microsoft.com/office/drawing/2014/main" id="{D98C36BE-026E-8AA8-72FB-FD4A104DEE45}"/>
              </a:ext>
            </a:extLst>
          </p:cNvPr>
          <p:cNvPicPr>
            <a:picLocks noChangeAspect="1"/>
          </p:cNvPicPr>
          <p:nvPr/>
        </p:nvPicPr>
        <p:blipFill>
          <a:blip r:embed="rId2"/>
          <a:stretch>
            <a:fillRect/>
          </a:stretch>
        </p:blipFill>
        <p:spPr>
          <a:xfrm>
            <a:off x="0" y="-5628"/>
            <a:ext cx="12192000" cy="6863628"/>
          </a:xfrm>
          <a:prstGeom prst="rect">
            <a:avLst/>
          </a:prstGeom>
        </p:spPr>
      </p:pic>
      <p:sp>
        <p:nvSpPr>
          <p:cNvPr id="8" name="TextBox 7">
            <a:extLst>
              <a:ext uri="{FF2B5EF4-FFF2-40B4-BE49-F238E27FC236}">
                <a16:creationId xmlns:a16="http://schemas.microsoft.com/office/drawing/2014/main" id="{C0536D1E-F474-7F1E-D3E3-80D5C3F5FB55}"/>
              </a:ext>
            </a:extLst>
          </p:cNvPr>
          <p:cNvSpPr txBox="1"/>
          <p:nvPr/>
        </p:nvSpPr>
        <p:spPr>
          <a:xfrm>
            <a:off x="1024128" y="4297680"/>
            <a:ext cx="9061981" cy="1477328"/>
          </a:xfrm>
          <a:prstGeom prst="rect">
            <a:avLst/>
          </a:prstGeom>
          <a:noFill/>
        </p:spPr>
        <p:txBody>
          <a:bodyPr wrap="square" rtlCol="0">
            <a:spAutoFit/>
          </a:bodyPr>
          <a:lstStyle/>
          <a:p>
            <a:pPr marL="285750" indent="-285750">
              <a:buFont typeface="Arial" panose="020B0604020202020204" pitchFamily="34" charset="0"/>
              <a:buChar char="•"/>
            </a:pPr>
            <a:r>
              <a:rPr lang="en-CA" dirty="0"/>
              <a:t>Average number of patients is at the peak during the start of the week (Mon &amp; Tue).</a:t>
            </a:r>
          </a:p>
          <a:p>
            <a:endParaRPr lang="en-CA" dirty="0"/>
          </a:p>
          <a:p>
            <a:pPr marL="285750" indent="-285750">
              <a:buFont typeface="Arial" panose="020B0604020202020204" pitchFamily="34" charset="0"/>
              <a:buChar char="•"/>
            </a:pPr>
            <a:r>
              <a:rPr lang="en-CA" dirty="0"/>
              <a:t>During the weekends (Sat &amp; Sun), least number of patients are recorded.</a:t>
            </a:r>
          </a:p>
          <a:p>
            <a:endParaRPr lang="en-CA" dirty="0"/>
          </a:p>
          <a:p>
            <a:pPr marL="285750" indent="-285750">
              <a:buFont typeface="Arial" panose="020B0604020202020204" pitchFamily="34" charset="0"/>
              <a:buChar char="•"/>
            </a:pPr>
            <a:r>
              <a:rPr lang="en-CA" dirty="0"/>
              <a:t>Approximately 40% of the patients have to face Over SL Target wait time, everyday.</a:t>
            </a:r>
          </a:p>
        </p:txBody>
      </p:sp>
      <p:sp>
        <p:nvSpPr>
          <p:cNvPr id="9" name="Footer Placeholder 7">
            <a:extLst>
              <a:ext uri="{FF2B5EF4-FFF2-40B4-BE49-F238E27FC236}">
                <a16:creationId xmlns:a16="http://schemas.microsoft.com/office/drawing/2014/main" id="{5C3FE50C-230C-AF66-9C44-D99E692EF331}"/>
              </a:ext>
            </a:extLst>
          </p:cNvPr>
          <p:cNvSpPr txBox="1">
            <a:spLocks/>
          </p:cNvSpPr>
          <p:nvPr/>
        </p:nvSpPr>
        <p:spPr>
          <a:xfrm>
            <a:off x="4399588" y="6442993"/>
            <a:ext cx="5901459" cy="274320"/>
          </a:xfrm>
          <a:prstGeom prst="rect">
            <a:avLst/>
          </a:prstGeom>
        </p:spPr>
        <p:txBody>
          <a:bodyPr vert="horz" lIns="91440" tIns="45720" rIns="91440" bIns="45720" rtlCol="0" anchor="ctr"/>
          <a:lstStyle>
            <a:defPPr>
              <a:defRPr lang="en-US"/>
            </a:defPPr>
            <a:lvl1pPr marL="0" algn="r" defTabSz="457200" rtl="0" eaLnBrk="1" latinLnBrk="0" hangingPunct="1">
              <a:defRPr sz="1000" kern="1200" cap="all" baseline="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Business Intelligence - ITE-5421-0NA</a:t>
            </a:r>
            <a:endParaRPr lang="en-US" sz="1400" dirty="0"/>
          </a:p>
        </p:txBody>
      </p:sp>
    </p:spTree>
    <p:extLst>
      <p:ext uri="{BB962C8B-B14F-4D97-AF65-F5344CB8AC3E}">
        <p14:creationId xmlns:p14="http://schemas.microsoft.com/office/powerpoint/2010/main" val="426853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AE70-F8FD-B6BA-4EB1-BE046264DCA1}"/>
              </a:ext>
            </a:extLst>
          </p:cNvPr>
          <p:cNvSpPr>
            <a:spLocks noGrp="1"/>
          </p:cNvSpPr>
          <p:nvPr>
            <p:ph type="title"/>
          </p:nvPr>
        </p:nvSpPr>
        <p:spPr>
          <a:xfrm>
            <a:off x="1024128" y="548640"/>
            <a:ext cx="9720072" cy="1499616"/>
          </a:xfrm>
        </p:spPr>
        <p:txBody>
          <a:bodyPr/>
          <a:lstStyle/>
          <a:p>
            <a:endParaRPr lang="en-CA"/>
          </a:p>
        </p:txBody>
      </p:sp>
      <p:pic>
        <p:nvPicPr>
          <p:cNvPr id="12" name="Picture 11">
            <a:extLst>
              <a:ext uri="{FF2B5EF4-FFF2-40B4-BE49-F238E27FC236}">
                <a16:creationId xmlns:a16="http://schemas.microsoft.com/office/drawing/2014/main" id="{63E3A2AA-0432-1D09-8DC2-399806C50493}"/>
              </a:ext>
            </a:extLst>
          </p:cNvPr>
          <p:cNvPicPr>
            <a:picLocks noChangeAspect="1"/>
          </p:cNvPicPr>
          <p:nvPr/>
        </p:nvPicPr>
        <p:blipFill>
          <a:blip r:embed="rId2"/>
          <a:stretch>
            <a:fill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376EE6E9-D545-39D7-EF87-3853F4F4F0E6}"/>
              </a:ext>
            </a:extLst>
          </p:cNvPr>
          <p:cNvPicPr>
            <a:picLocks noChangeAspect="1"/>
          </p:cNvPicPr>
          <p:nvPr/>
        </p:nvPicPr>
        <p:blipFill>
          <a:blip r:embed="rId3"/>
          <a:stretch>
            <a:fillRect/>
          </a:stretch>
        </p:blipFill>
        <p:spPr>
          <a:xfrm>
            <a:off x="4544128" y="6407623"/>
            <a:ext cx="5924550" cy="390525"/>
          </a:xfrm>
          <a:prstGeom prst="rect">
            <a:avLst/>
          </a:prstGeom>
        </p:spPr>
      </p:pic>
      <p:sp>
        <p:nvSpPr>
          <p:cNvPr id="20" name="TextBox 19">
            <a:extLst>
              <a:ext uri="{FF2B5EF4-FFF2-40B4-BE49-F238E27FC236}">
                <a16:creationId xmlns:a16="http://schemas.microsoft.com/office/drawing/2014/main" id="{58487429-F6D8-8952-5A87-947B5CEB14AC}"/>
              </a:ext>
            </a:extLst>
          </p:cNvPr>
          <p:cNvSpPr txBox="1"/>
          <p:nvPr/>
        </p:nvSpPr>
        <p:spPr>
          <a:xfrm flipH="1">
            <a:off x="1024128" y="3990108"/>
            <a:ext cx="9444550" cy="2031325"/>
          </a:xfrm>
          <a:prstGeom prst="rect">
            <a:avLst/>
          </a:prstGeom>
          <a:noFill/>
        </p:spPr>
        <p:txBody>
          <a:bodyPr wrap="square" rtlCol="0">
            <a:spAutoFit/>
          </a:bodyPr>
          <a:lstStyle/>
          <a:p>
            <a:pPr marL="285750" indent="-285750">
              <a:buFont typeface="Arial" panose="020B0604020202020204" pitchFamily="34" charset="0"/>
              <a:buChar char="•"/>
            </a:pPr>
            <a:r>
              <a:rPr lang="en-CA" dirty="0"/>
              <a:t>From the highlighted table above, we can conclude that infants and children are the most prone to diseases, whereas adults are the least prone to catching a disease.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FEVER NOS is the most common diagnosis amongst all, for all the age groups.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HYPERTROPHIC TONSILS AND ADENOID and ABDOMINAL PAIN UNSPECIDIED SITE are the two diseases that are most commonly seen in children than any other age group, including infants.</a:t>
            </a:r>
          </a:p>
        </p:txBody>
      </p:sp>
    </p:spTree>
    <p:extLst>
      <p:ext uri="{BB962C8B-B14F-4D97-AF65-F5344CB8AC3E}">
        <p14:creationId xmlns:p14="http://schemas.microsoft.com/office/powerpoint/2010/main" val="386318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5DFC-7478-7341-01A6-6428C48FA50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F422F2B-AB93-40DA-609C-2F20D1ECCE2D}"/>
              </a:ext>
            </a:extLst>
          </p:cNvPr>
          <p:cNvSpPr>
            <a:spLocks noGrp="1"/>
          </p:cNvSpPr>
          <p:nvPr>
            <p:ph idx="1"/>
          </p:nvPr>
        </p:nvSpPr>
        <p:spPr/>
        <p:txBody>
          <a:bodyPr/>
          <a:lstStyle/>
          <a:p>
            <a:endParaRPr lang="en-CA"/>
          </a:p>
        </p:txBody>
      </p:sp>
      <p:pic>
        <p:nvPicPr>
          <p:cNvPr id="17" name="Picture 16">
            <a:extLst>
              <a:ext uri="{FF2B5EF4-FFF2-40B4-BE49-F238E27FC236}">
                <a16:creationId xmlns:a16="http://schemas.microsoft.com/office/drawing/2014/main" id="{7A64AA90-9070-4B2A-A4F8-B7572CC0A0EC}"/>
              </a:ext>
            </a:extLst>
          </p:cNvPr>
          <p:cNvPicPr>
            <a:picLocks noChangeAspect="1"/>
          </p:cNvPicPr>
          <p:nvPr/>
        </p:nvPicPr>
        <p:blipFill>
          <a:blip r:embed="rId2"/>
          <a:stretch>
            <a:fillRect/>
          </a:stretch>
        </p:blipFill>
        <p:spPr>
          <a:xfrm>
            <a:off x="0" y="0"/>
            <a:ext cx="12192000" cy="6858000"/>
          </a:xfrm>
          <a:prstGeom prst="rect">
            <a:avLst/>
          </a:prstGeom>
        </p:spPr>
      </p:pic>
      <p:sp>
        <p:nvSpPr>
          <p:cNvPr id="18" name="TextBox 17">
            <a:extLst>
              <a:ext uri="{FF2B5EF4-FFF2-40B4-BE49-F238E27FC236}">
                <a16:creationId xmlns:a16="http://schemas.microsoft.com/office/drawing/2014/main" id="{14268DB7-A32F-7B93-B7BD-0CE0179FA6C2}"/>
              </a:ext>
            </a:extLst>
          </p:cNvPr>
          <p:cNvSpPr txBox="1"/>
          <p:nvPr/>
        </p:nvSpPr>
        <p:spPr>
          <a:xfrm flipH="1">
            <a:off x="1024126" y="4431634"/>
            <a:ext cx="9720074" cy="2308324"/>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Tw Cen MT" panose="020B0602020104020603" pitchFamily="34" charset="0"/>
                <a:ea typeface="+mn-ea"/>
                <a:cs typeface="+mn-cs"/>
              </a:rPr>
              <a:t>Based on the above pie charts, it appears that there was no substantial improvement in the distribution of care scores between 2009 and 2010.</a:t>
            </a:r>
            <a:endParaRPr lang="en-CA" dirty="0"/>
          </a:p>
          <a:p>
            <a:pPr marL="283464" indent="-283464" algn="l" rtl="0" eaLnBrk="1" latinLnBrk="0" hangingPunct="1">
              <a:spcBef>
                <a:spcPts val="0"/>
              </a:spcBef>
              <a:spcAft>
                <a:spcPts val="0"/>
              </a:spcAft>
              <a:buClrTx/>
              <a:buSzPts val="1800"/>
              <a:buFont typeface="Arial" panose="020B0604020202020204" pitchFamily="34" charset="0"/>
              <a:buChar char="•"/>
            </a:pPr>
            <a:endParaRPr lang="en-CA" sz="1800" kern="1200" dirty="0">
              <a:solidFill>
                <a:srgbClr val="000000"/>
              </a:solidFill>
              <a:effectLst/>
              <a:latin typeface="Tw Cen MT" panose="020B0602020104020603" pitchFamily="34" charset="0"/>
              <a:ea typeface="+mn-ea"/>
              <a:cs typeface="+mn-cs"/>
            </a:endParaRPr>
          </a:p>
          <a:p>
            <a:pPr marL="283464" indent="-283464" algn="l" rtl="0" eaLnBrk="1" latinLnBrk="0" hangingPunct="1">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Tw Cen MT" panose="020B0602020104020603" pitchFamily="34" charset="0"/>
                <a:ea typeface="+mn-ea"/>
                <a:cs typeface="+mn-cs"/>
              </a:rPr>
              <a:t>Around 40% of all patients provided a care score of 2, while only about 3% awarded a score of 6.</a:t>
            </a:r>
            <a:endParaRPr lang="en-CA" dirty="0"/>
          </a:p>
          <a:p>
            <a:pPr marL="283464" indent="-283464" algn="l" rtl="0" eaLnBrk="1" latinLnBrk="0" hangingPunct="1">
              <a:spcBef>
                <a:spcPts val="0"/>
              </a:spcBef>
              <a:spcAft>
                <a:spcPts val="0"/>
              </a:spcAft>
              <a:buClrTx/>
              <a:buSzPts val="1800"/>
              <a:buFont typeface="Arial" panose="020B0604020202020204" pitchFamily="34" charset="0"/>
              <a:buChar char="•"/>
            </a:pPr>
            <a:endParaRPr lang="en-CA" sz="1800" kern="1200" dirty="0">
              <a:solidFill>
                <a:srgbClr val="000000"/>
              </a:solidFill>
              <a:effectLst/>
              <a:latin typeface="Tw Cen MT" panose="020B0602020104020603" pitchFamily="34" charset="0"/>
              <a:ea typeface="+mn-ea"/>
              <a:cs typeface="+mn-cs"/>
            </a:endParaRPr>
          </a:p>
          <a:p>
            <a:pPr marL="283464" indent="-283464" algn="l" rtl="0" eaLnBrk="1" latinLnBrk="0" hangingPunct="1">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Tw Cen MT" panose="020B0602020104020603" pitchFamily="34" charset="0"/>
                <a:ea typeface="+mn-ea"/>
                <a:cs typeface="+mn-cs"/>
              </a:rPr>
              <a:t>It is clear that the hospital needs to make significant improvements in their services to patients in order to raise their care score.</a:t>
            </a:r>
            <a:endParaRPr lang="en-CA" dirty="0">
              <a:effectLst/>
            </a:endParaRPr>
          </a:p>
          <a:p>
            <a:pPr marL="285750" indent="-285750">
              <a:buFont typeface="Arial" panose="020B0604020202020204" pitchFamily="34" charset="0"/>
              <a:buChar char="•"/>
            </a:pPr>
            <a:endParaRPr lang="en-CA" dirty="0"/>
          </a:p>
        </p:txBody>
      </p:sp>
      <p:pic>
        <p:nvPicPr>
          <p:cNvPr id="20" name="Picture 19">
            <a:extLst>
              <a:ext uri="{FF2B5EF4-FFF2-40B4-BE49-F238E27FC236}">
                <a16:creationId xmlns:a16="http://schemas.microsoft.com/office/drawing/2014/main" id="{1759F2A9-9F96-3BBB-1F74-5BDC358A18E3}"/>
              </a:ext>
            </a:extLst>
          </p:cNvPr>
          <p:cNvPicPr>
            <a:picLocks noChangeAspect="1"/>
          </p:cNvPicPr>
          <p:nvPr/>
        </p:nvPicPr>
        <p:blipFill>
          <a:blip r:embed="rId3"/>
          <a:stretch>
            <a:fillRect/>
          </a:stretch>
        </p:blipFill>
        <p:spPr>
          <a:xfrm>
            <a:off x="4380634" y="6358218"/>
            <a:ext cx="5924550" cy="390525"/>
          </a:xfrm>
          <a:prstGeom prst="rect">
            <a:avLst/>
          </a:prstGeom>
        </p:spPr>
      </p:pic>
    </p:spTree>
    <p:extLst>
      <p:ext uri="{BB962C8B-B14F-4D97-AF65-F5344CB8AC3E}">
        <p14:creationId xmlns:p14="http://schemas.microsoft.com/office/powerpoint/2010/main" val="103243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FE555B-7F49-2D2C-8360-EE48C0796458}"/>
              </a:ext>
            </a:extLst>
          </p:cNvPr>
          <p:cNvSpPr>
            <a:spLocks noGrp="1"/>
          </p:cNvSpPr>
          <p:nvPr>
            <p:ph type="ftr" sz="quarter" idx="11"/>
          </p:nvPr>
        </p:nvSpPr>
        <p:spPr/>
        <p:txBody>
          <a:bodyPr/>
          <a:lstStyle/>
          <a:p>
            <a:r>
              <a:rPr lang="en-US"/>
              <a:t>Business Intelligence - ITE-5421-0NA</a:t>
            </a:r>
            <a:endParaRPr lang="en-US" dirty="0"/>
          </a:p>
        </p:txBody>
      </p:sp>
      <p:pic>
        <p:nvPicPr>
          <p:cNvPr id="6" name="Picture 5">
            <a:extLst>
              <a:ext uri="{FF2B5EF4-FFF2-40B4-BE49-F238E27FC236}">
                <a16:creationId xmlns:a16="http://schemas.microsoft.com/office/drawing/2014/main" id="{EB1423A0-7B77-24A7-A464-2115F56A9A16}"/>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F86FECB-22AD-DE5E-EC6D-3B05FBD733C4}"/>
              </a:ext>
            </a:extLst>
          </p:cNvPr>
          <p:cNvPicPr>
            <a:picLocks noChangeAspect="1"/>
          </p:cNvPicPr>
          <p:nvPr/>
        </p:nvPicPr>
        <p:blipFill>
          <a:blip r:embed="rId3"/>
          <a:stretch>
            <a:fillRect/>
          </a:stretch>
        </p:blipFill>
        <p:spPr>
          <a:xfrm>
            <a:off x="4544128" y="6407623"/>
            <a:ext cx="5924550" cy="390525"/>
          </a:xfrm>
          <a:prstGeom prst="rect">
            <a:avLst/>
          </a:prstGeom>
        </p:spPr>
      </p:pic>
      <p:sp>
        <p:nvSpPr>
          <p:cNvPr id="9" name="TextBox 8">
            <a:extLst>
              <a:ext uri="{FF2B5EF4-FFF2-40B4-BE49-F238E27FC236}">
                <a16:creationId xmlns:a16="http://schemas.microsoft.com/office/drawing/2014/main" id="{02B2A568-65B9-3844-3AA9-FC5667691D5C}"/>
              </a:ext>
            </a:extLst>
          </p:cNvPr>
          <p:cNvSpPr txBox="1"/>
          <p:nvPr/>
        </p:nvSpPr>
        <p:spPr>
          <a:xfrm flipH="1">
            <a:off x="1024317" y="4829512"/>
            <a:ext cx="97200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patients reached its peak three times, with approximately 7.5K patients per month. However, the lowest number of patients (about 6K) was observed in July 2010.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trend line indicates that the number of patients has been gradually decreasing over time, while the forecast line suggests that it will remain constant at 7K.</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07554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Graph">
            <a:extLst>
              <a:ext uri="{FF2B5EF4-FFF2-40B4-BE49-F238E27FC236}">
                <a16:creationId xmlns:a16="http://schemas.microsoft.com/office/drawing/2014/main" id="{D40AE600-DBD0-B7D4-F8DB-0F0DA22B43B0}"/>
              </a:ext>
            </a:extLst>
          </p:cNvPr>
          <p:cNvPicPr>
            <a:picLocks noChangeAspect="1"/>
          </p:cNvPicPr>
          <p:nvPr/>
        </p:nvPicPr>
        <p:blipFill rotWithShape="1">
          <a:blip r:embed="rId2">
            <a:alphaModFix amt="45000"/>
          </a:blip>
          <a:srcRect t="3970" r="-1" b="6006"/>
          <a:stretch/>
        </p:blipFill>
        <p:spPr>
          <a:xfrm>
            <a:off x="0" y="0"/>
            <a:ext cx="12188932" cy="6858000"/>
          </a:xfrm>
          <a:prstGeom prst="rect">
            <a:avLst/>
          </a:prstGeom>
        </p:spPr>
      </p:pic>
      <p:sp>
        <p:nvSpPr>
          <p:cNvPr id="2" name="Title 1">
            <a:extLst>
              <a:ext uri="{FF2B5EF4-FFF2-40B4-BE49-F238E27FC236}">
                <a16:creationId xmlns:a16="http://schemas.microsoft.com/office/drawing/2014/main" id="{B028EEF5-2A2B-D0C8-27D1-91B7F2DDEE18}"/>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dirty="0">
                <a:solidFill>
                  <a:schemeClr val="tx1"/>
                </a:solidFill>
                <a:latin typeface="+mj-lt"/>
                <a:ea typeface="+mj-ea"/>
                <a:cs typeface="+mj-cs"/>
              </a:rPr>
              <a:t>DASHBOARD</a:t>
            </a:r>
          </a:p>
        </p:txBody>
      </p:sp>
      <p:cxnSp>
        <p:nvCxnSpPr>
          <p:cNvPr id="62" name="Straight Connector 6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7">
            <a:extLst>
              <a:ext uri="{FF2B5EF4-FFF2-40B4-BE49-F238E27FC236}">
                <a16:creationId xmlns:a16="http://schemas.microsoft.com/office/drawing/2014/main" id="{9DECE9BC-E831-C399-BE79-87A7F650EE86}"/>
              </a:ext>
            </a:extLst>
          </p:cNvPr>
          <p:cNvSpPr>
            <a:spLocks noGrp="1"/>
          </p:cNvSpPr>
          <p:nvPr>
            <p:ph type="ftr" sz="quarter" idx="11"/>
          </p:nvPr>
        </p:nvSpPr>
        <p:spPr>
          <a:xfrm>
            <a:off x="4842932" y="6470704"/>
            <a:ext cx="5901459" cy="274320"/>
          </a:xfrm>
        </p:spPr>
        <p:txBody>
          <a:bodyPr/>
          <a:lstStyle/>
          <a:p>
            <a:r>
              <a:rPr lang="en-US" sz="1400" dirty="0"/>
              <a:t>Business Intelligence - ITE-5421-0NA</a:t>
            </a:r>
          </a:p>
        </p:txBody>
      </p:sp>
    </p:spTree>
    <p:extLst>
      <p:ext uri="{BB962C8B-B14F-4D97-AF65-F5344CB8AC3E}">
        <p14:creationId xmlns:p14="http://schemas.microsoft.com/office/powerpoint/2010/main" val="269924335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2291</TotalTime>
  <Words>593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Tw Cen MT</vt:lpstr>
      <vt:lpstr>Tw Cen MT Condensed</vt:lpstr>
      <vt:lpstr>Wingdings 3</vt:lpstr>
      <vt:lpstr>Integral</vt:lpstr>
      <vt:lpstr>Emergency Department Dataset :  Data Visualization &amp; Dashboard</vt:lpstr>
      <vt:lpstr>About Data</vt:lpstr>
      <vt:lpstr>Visualizations</vt:lpstr>
      <vt:lpstr>PowerPoint Presentation</vt:lpstr>
      <vt:lpstr>PowerPoint Presentation</vt:lpstr>
      <vt:lpstr>PowerPoint Presentation</vt:lpstr>
      <vt:lpstr>PowerPoint Presentation</vt:lpstr>
      <vt:lpstr>PowerPoint Presentation</vt:lpstr>
      <vt:lpstr>DASHBOARD</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Department Dataset :  Data Visualization &amp; Dashboard</dc:title>
  <dc:creator>Rahul Tiwari</dc:creator>
  <cp:lastModifiedBy>Rahul Tiwari</cp:lastModifiedBy>
  <cp:revision>13</cp:revision>
  <dcterms:created xsi:type="dcterms:W3CDTF">2023-04-06T14:53:44Z</dcterms:created>
  <dcterms:modified xsi:type="dcterms:W3CDTF">2023-04-10T22:20:29Z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