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80" r:id="rId10"/>
    <p:sldId id="278" r:id="rId11"/>
    <p:sldId id="279" r:id="rId12"/>
    <p:sldId id="281" r:id="rId13"/>
    <p:sldId id="264" r:id="rId14"/>
    <p:sldId id="265" r:id="rId15"/>
    <p:sldId id="282" r:id="rId16"/>
    <p:sldId id="266" r:id="rId17"/>
    <p:sldId id="283" r:id="rId18"/>
    <p:sldId id="267" r:id="rId19"/>
    <p:sldId id="268" r:id="rId20"/>
    <p:sldId id="284" r:id="rId21"/>
    <p:sldId id="286" r:id="rId22"/>
    <p:sldId id="287" r:id="rId23"/>
    <p:sldId id="269" r:id="rId24"/>
    <p:sldId id="288" r:id="rId25"/>
    <p:sldId id="289" r:id="rId26"/>
    <p:sldId id="270" r:id="rId27"/>
    <p:sldId id="290" r:id="rId28"/>
    <p:sldId id="271" r:id="rId29"/>
    <p:sldId id="272" r:id="rId30"/>
    <p:sldId id="273" r:id="rId31"/>
    <p:sldId id="291" r:id="rId32"/>
    <p:sldId id="274" r:id="rId33"/>
    <p:sldId id="275" r:id="rId34"/>
    <p:sldId id="292" r:id="rId35"/>
    <p:sldId id="293" r:id="rId36"/>
    <p:sldId id="294" r:id="rId37"/>
    <p:sldId id="276" r:id="rId38"/>
    <p:sldId id="296" r:id="rId39"/>
    <p:sldId id="297" r:id="rId40"/>
    <p:sldId id="295" r:id="rId41"/>
    <p:sldId id="298" r:id="rId42"/>
    <p:sldId id="299" r:id="rId43"/>
    <p:sldId id="300" r:id="rId44"/>
    <p:sldId id="301" r:id="rId45"/>
    <p:sldId id="303" r:id="rId46"/>
    <p:sldId id="304" r:id="rId47"/>
    <p:sldId id="302" r:id="rId48"/>
    <p:sldId id="305" r:id="rId49"/>
    <p:sldId id="307" r:id="rId50"/>
    <p:sldId id="306" r:id="rId51"/>
    <p:sldId id="309" r:id="rId52"/>
    <p:sldId id="310" r:id="rId53"/>
    <p:sldId id="311" r:id="rId54"/>
    <p:sldId id="308" r:id="rId55"/>
    <p:sldId id="312" r:id="rId56"/>
    <p:sldId id="313" r:id="rId57"/>
    <p:sldId id="314" r:id="rId58"/>
    <p:sldId id="315" r:id="rId59"/>
    <p:sldId id="316" r:id="rId60"/>
    <p:sldId id="31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A25D1-F399-457B-B2FC-2451ED2C9C1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7"/>
            <p14:sldId id="280"/>
            <p14:sldId id="278"/>
            <p14:sldId id="279"/>
            <p14:sldId id="281"/>
            <p14:sldId id="264"/>
            <p14:sldId id="265"/>
            <p14:sldId id="282"/>
            <p14:sldId id="266"/>
            <p14:sldId id="283"/>
            <p14:sldId id="267"/>
            <p14:sldId id="268"/>
            <p14:sldId id="284"/>
            <p14:sldId id="286"/>
            <p14:sldId id="287"/>
            <p14:sldId id="269"/>
            <p14:sldId id="288"/>
            <p14:sldId id="289"/>
            <p14:sldId id="270"/>
            <p14:sldId id="290"/>
            <p14:sldId id="271"/>
            <p14:sldId id="272"/>
            <p14:sldId id="273"/>
            <p14:sldId id="291"/>
            <p14:sldId id="274"/>
            <p14:sldId id="275"/>
            <p14:sldId id="292"/>
            <p14:sldId id="293"/>
            <p14:sldId id="294"/>
            <p14:sldId id="276"/>
            <p14:sldId id="296"/>
            <p14:sldId id="297"/>
            <p14:sldId id="295"/>
            <p14:sldId id="298"/>
            <p14:sldId id="299"/>
            <p14:sldId id="300"/>
            <p14:sldId id="301"/>
            <p14:sldId id="303"/>
            <p14:sldId id="304"/>
            <p14:sldId id="302"/>
            <p14:sldId id="305"/>
            <p14:sldId id="307"/>
            <p14:sldId id="306"/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0" autoAdjust="0"/>
  </p:normalViewPr>
  <p:slideViewPr>
    <p:cSldViewPr>
      <p:cViewPr varScale="1">
        <p:scale>
          <a:sx n="66" d="100"/>
          <a:sy n="66" d="100"/>
        </p:scale>
        <p:origin x="-8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3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3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9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1D9B4-D144-4F7E-8E56-B2C488C39686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4F29-2BA5-4DB9-970E-F39EFEDB3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DL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24000"/>
            <a:ext cx="74580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77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347788"/>
            <a:ext cx="75342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72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347788"/>
            <a:ext cx="75342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347788"/>
            <a:ext cx="74009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70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generate </a:t>
            </a:r>
            <a:r>
              <a:rPr lang="en-US" dirty="0" err="1" smtClean="0"/>
              <a:t>perceptrons</a:t>
            </a:r>
            <a:r>
              <a:rPr lang="en-US" dirty="0" smtClean="0"/>
              <a:t> :</a:t>
            </a:r>
          </a:p>
          <a:p>
            <a:r>
              <a:rPr lang="en-US" dirty="0"/>
              <a:t>In real life, though, we can't be building these </a:t>
            </a:r>
            <a:r>
              <a:rPr lang="en-US" dirty="0" err="1"/>
              <a:t>perceptrons</a:t>
            </a:r>
            <a:r>
              <a:rPr lang="en-US" dirty="0"/>
              <a:t> ourselves. The idea is that we give them the result, and they build themselves. For this, here's a pretty neat trick that will help 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Draw a random line on the points and see how badly it is doing.</a:t>
            </a:r>
          </a:p>
          <a:p>
            <a:r>
              <a:rPr lang="en-US" dirty="0" smtClean="0"/>
              <a:t>Then move it a little and check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5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Algorithm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877219"/>
            <a:ext cx="7553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3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Algorithm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1877219"/>
            <a:ext cx="75533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243013"/>
            <a:ext cx="77057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1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Linear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require more complex models than lines</a:t>
            </a:r>
          </a:p>
          <a:p>
            <a:r>
              <a:rPr lang="en-US" dirty="0" smtClean="0"/>
              <a:t>Such as circles , two lines or curves </a:t>
            </a:r>
          </a:p>
          <a:p>
            <a:r>
              <a:rPr lang="en-US" dirty="0" smtClean="0"/>
              <a:t>Then perceptron algorithm won’t help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4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far we are from the solution </a:t>
            </a:r>
          </a:p>
          <a:p>
            <a:r>
              <a:rPr lang="en-US" dirty="0" smtClean="0"/>
              <a:t>Log loss error</a:t>
            </a:r>
          </a:p>
          <a:p>
            <a:pPr lvl="1"/>
            <a:r>
              <a:rPr lang="en-US" dirty="0" smtClean="0"/>
              <a:t>Gradient descent</a:t>
            </a:r>
          </a:p>
          <a:p>
            <a:pPr lvl="1"/>
            <a:r>
              <a:rPr lang="en-US" dirty="0" smtClean="0"/>
              <a:t>Error function can not be discrete </a:t>
            </a:r>
          </a:p>
          <a:p>
            <a:pPr lvl="1"/>
            <a:r>
              <a:rPr lang="en-US" dirty="0" smtClean="0"/>
              <a:t>Error function must be differentiable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16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loss error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6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vs Continuous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Prediction is the value we get from algorithm</a:t>
            </a:r>
          </a:p>
          <a:p>
            <a:r>
              <a:rPr lang="en-US" dirty="0" smtClean="0"/>
              <a:t>Can have to type Discrete (Yes or no) or Continues values (values between 0 and 1 0.65)</a:t>
            </a:r>
          </a:p>
          <a:p>
            <a:r>
              <a:rPr lang="en-US" dirty="0" smtClean="0"/>
              <a:t>Activation function turns perceptron result to prediction </a:t>
            </a:r>
          </a:p>
          <a:p>
            <a:r>
              <a:rPr lang="en-US" dirty="0" smtClean="0"/>
              <a:t>We have used </a:t>
            </a:r>
            <a:r>
              <a:rPr lang="en-US" dirty="0" err="1" smtClean="0"/>
              <a:t>setp</a:t>
            </a:r>
            <a:r>
              <a:rPr lang="en-US" dirty="0" smtClean="0"/>
              <a:t> function for predictions so far (if </a:t>
            </a:r>
            <a:r>
              <a:rPr lang="en-US" dirty="0" err="1" smtClean="0"/>
              <a:t>WX+b</a:t>
            </a:r>
            <a:r>
              <a:rPr lang="en-US" dirty="0" smtClean="0"/>
              <a:t>&gt;=0 then y=1)</a:t>
            </a:r>
          </a:p>
          <a:p>
            <a:r>
              <a:rPr lang="en-US" dirty="0" smtClean="0"/>
              <a:t>Now to make the prediction continues we need to use the sigmoid function instead of step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9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Deep </a:t>
            </a:r>
            <a:r>
              <a:rPr lang="en-US" dirty="0" err="1" smtClean="0"/>
              <a:t>Learing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0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" y="1753394"/>
            <a:ext cx="76104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19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simply combine the perceptron function with activation function </a:t>
            </a:r>
          </a:p>
          <a:p>
            <a:r>
              <a:rPr lang="en-US" dirty="0" smtClean="0"/>
              <a:t>x = </a:t>
            </a:r>
            <a:r>
              <a:rPr lang="en-US" dirty="0" err="1" smtClean="0"/>
              <a:t>WX+b</a:t>
            </a:r>
            <a:r>
              <a:rPr lang="en-US" dirty="0" smtClean="0"/>
              <a:t> and</a:t>
            </a:r>
          </a:p>
          <a:p>
            <a:r>
              <a:rPr lang="en-US" dirty="0"/>
              <a:t>sigmoid(x) = 1/(1+e</a:t>
            </a:r>
            <a:r>
              <a:rPr lang="en-US" baseline="30000" dirty="0"/>
              <a:t>-x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36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Activation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77200" cy="464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59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 err="1" smtClean="0"/>
              <a:t>equivelent</a:t>
            </a:r>
            <a:r>
              <a:rPr lang="en-US" dirty="0" smtClean="0"/>
              <a:t> to sigmoid activation function  but when the problem has 3 or more classes </a:t>
            </a:r>
          </a:p>
          <a:p>
            <a:r>
              <a:rPr lang="en-US" dirty="0" smtClean="0"/>
              <a:t>Sigmoid works when have only 2 classes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0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Classification problem require all the inputs must be probabilities, that means all the inputs be add to 1</a:t>
            </a:r>
          </a:p>
          <a:p>
            <a:r>
              <a:rPr lang="en-US" dirty="0" smtClean="0"/>
              <a:t>We can divide every value with the some of all the values, to satisfy above condition </a:t>
            </a:r>
          </a:p>
          <a:p>
            <a:r>
              <a:rPr lang="en-US" dirty="0" smtClean="0"/>
              <a:t>But what will happen if some of the inputs are negative values.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function can turn all the values into positive values.</a:t>
            </a:r>
          </a:p>
          <a:p>
            <a:r>
              <a:rPr lang="en-US" dirty="0" smtClean="0"/>
              <a:t>So we can apply </a:t>
            </a:r>
            <a:r>
              <a:rPr lang="en-US" dirty="0" err="1" smtClean="0"/>
              <a:t>exp</a:t>
            </a:r>
            <a:r>
              <a:rPr lang="en-US" dirty="0" smtClean="0"/>
              <a:t> function on every value before summing them and dividing with reach value as described above. </a:t>
            </a:r>
          </a:p>
          <a:p>
            <a:r>
              <a:rPr lang="en-US" dirty="0" smtClean="0"/>
              <a:t>This function is called the </a:t>
            </a:r>
            <a:r>
              <a:rPr lang="en-US" dirty="0" err="1" smtClean="0"/>
              <a:t>softmax</a:t>
            </a:r>
            <a:r>
              <a:rPr lang="en-US" dirty="0" smtClean="0"/>
              <a:t>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3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Classification problem require all the inputs must be probabilities, that means all the inputs be add to 1</a:t>
            </a:r>
          </a:p>
          <a:p>
            <a:r>
              <a:rPr lang="en-US" dirty="0" smtClean="0"/>
              <a:t>We can divide every value with the some of all the values, to satisfy above condition </a:t>
            </a:r>
          </a:p>
          <a:p>
            <a:r>
              <a:rPr lang="en-US" dirty="0" smtClean="0"/>
              <a:t>But what will happen if some of the inputs are negative values.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function can turn all the values into positive values.</a:t>
            </a:r>
          </a:p>
          <a:p>
            <a:r>
              <a:rPr lang="en-US" dirty="0" smtClean="0"/>
              <a:t>So we can apply </a:t>
            </a:r>
            <a:r>
              <a:rPr lang="en-US" dirty="0" err="1" smtClean="0"/>
              <a:t>exp</a:t>
            </a:r>
            <a:r>
              <a:rPr lang="en-US" dirty="0" smtClean="0"/>
              <a:t> function on every value before summing them and dividing with reach value as described above. </a:t>
            </a:r>
          </a:p>
          <a:p>
            <a:r>
              <a:rPr lang="en-US" dirty="0" smtClean="0"/>
              <a:t>This function is called the </a:t>
            </a:r>
            <a:r>
              <a:rPr lang="en-US" dirty="0" err="1" smtClean="0"/>
              <a:t>softmax</a:t>
            </a:r>
            <a:r>
              <a:rPr lang="en-US" dirty="0" smtClean="0"/>
              <a:t> function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32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One-Hot 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multiple classes (more than 2)</a:t>
            </a:r>
          </a:p>
          <a:p>
            <a:r>
              <a:rPr lang="en-US" dirty="0" smtClean="0"/>
              <a:t>Then instead of using different values to represent different classes we will use different columns for different classes that is called One-Hot encoding</a:t>
            </a:r>
          </a:p>
          <a:p>
            <a:r>
              <a:rPr lang="en-US" dirty="0" smtClean="0"/>
              <a:t>It saves us from a lot of complex dependencies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27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One-Hot 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76400"/>
            <a:ext cx="81819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623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Likelihood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there are two models we need to choose from</a:t>
            </a:r>
          </a:p>
          <a:p>
            <a:r>
              <a:rPr lang="en-US" dirty="0" smtClean="0"/>
              <a:t>We will pick the model which gives higher probabilities to the event that actually happened </a:t>
            </a:r>
          </a:p>
          <a:p>
            <a:r>
              <a:rPr lang="en-US" dirty="0" smtClean="0"/>
              <a:t>This is called maximum likelihood </a:t>
            </a:r>
          </a:p>
          <a:p>
            <a:r>
              <a:rPr lang="en-US" dirty="0" smtClean="0"/>
              <a:t>We can calculate maximum likelihood by multiplying all the probabilities resulted by the model.</a:t>
            </a:r>
          </a:p>
          <a:p>
            <a:r>
              <a:rPr lang="en-US" dirty="0" smtClean="0"/>
              <a:t>But if there are thousands of number points which are between 0 to 1, then product may be scary</a:t>
            </a:r>
          </a:p>
          <a:p>
            <a:r>
              <a:rPr lang="en-US" dirty="0" smtClean="0"/>
              <a:t>But we can use logs to convert this multiplication into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93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Probabilities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Install </a:t>
            </a:r>
            <a:r>
              <a:rPr lang="en-US" i="1" dirty="0" err="1" smtClean="0"/>
              <a:t>miniconda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1262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connection between the error function and the probabilities</a:t>
            </a:r>
          </a:p>
          <a:p>
            <a:r>
              <a:rPr lang="en-US" dirty="0" smtClean="0"/>
              <a:t>In technical terms it is negative sum of the logarithms of the probabilities </a:t>
            </a:r>
          </a:p>
          <a:p>
            <a:r>
              <a:rPr lang="en-US" dirty="0" smtClean="0"/>
              <a:t>Efficient models will have low cross entropy and inefficient models will have high cross entropy</a:t>
            </a:r>
          </a:p>
          <a:p>
            <a:r>
              <a:rPr lang="en-US" dirty="0" smtClean="0"/>
              <a:t> Our goal is to minimize the cross entropy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7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Entropy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671638"/>
            <a:ext cx="73628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565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Cross Entropy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71600"/>
            <a:ext cx="77819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22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Take your data</a:t>
            </a:r>
          </a:p>
          <a:p>
            <a:pPr fontAlgn="base"/>
            <a:r>
              <a:rPr lang="en-US" dirty="0"/>
              <a:t>Pick a random model</a:t>
            </a:r>
          </a:p>
          <a:p>
            <a:pPr fontAlgn="base"/>
            <a:r>
              <a:rPr lang="en-US" dirty="0"/>
              <a:t>Calculate the error</a:t>
            </a:r>
          </a:p>
          <a:p>
            <a:pPr fontAlgn="base"/>
            <a:r>
              <a:rPr lang="en-US" dirty="0"/>
              <a:t>Minimize the error, and obtain a better model</a:t>
            </a:r>
          </a:p>
          <a:p>
            <a:pPr fontAlgn="base"/>
            <a:r>
              <a:rPr lang="en-US" dirty="0"/>
              <a:t>Enjoy!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95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826750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721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799"/>
            <a:ext cx="8382000" cy="471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661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error function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4463"/>
            <a:ext cx="8552769" cy="460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741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calculation:</a:t>
            </a:r>
          </a:p>
          <a:p>
            <a:r>
              <a:rPr lang="el-GR" i="1" dirty="0"/>
              <a:t>σ</a:t>
            </a:r>
            <a:r>
              <a:rPr lang="el-GR" dirty="0"/>
              <a:t>′(</a:t>
            </a:r>
            <a:r>
              <a:rPr lang="el-GR" i="1" dirty="0"/>
              <a:t>x</a:t>
            </a:r>
            <a:r>
              <a:rPr lang="el-GR" dirty="0"/>
              <a:t>)=</a:t>
            </a:r>
            <a:r>
              <a:rPr lang="el-GR" i="1" dirty="0"/>
              <a:t>σ</a:t>
            </a:r>
            <a:r>
              <a:rPr lang="el-GR" dirty="0"/>
              <a:t>(</a:t>
            </a:r>
            <a:r>
              <a:rPr lang="el-GR" i="1" dirty="0"/>
              <a:t>x</a:t>
            </a:r>
            <a:r>
              <a:rPr lang="el-GR" dirty="0"/>
              <a:t>)(1−</a:t>
            </a:r>
            <a:r>
              <a:rPr lang="el-GR" i="1" dirty="0"/>
              <a:t>σ</a:t>
            </a:r>
            <a:r>
              <a:rPr lang="el-GR" dirty="0"/>
              <a:t>(</a:t>
            </a:r>
            <a:r>
              <a:rPr lang="el-GR" i="1" dirty="0"/>
              <a:t>x</a:t>
            </a:r>
            <a:r>
              <a:rPr lang="el-GR" dirty="0"/>
              <a:t>))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reason for this is the following, we can calculate it using the quotient formula:</a:t>
            </a:r>
          </a:p>
        </p:txBody>
      </p:sp>
      <p:pic>
        <p:nvPicPr>
          <p:cNvPr id="16388" name="Picture 4" descr="https://d17h27t6h515a5.cloudfront.net/topher/2017/May/5910e6c6_codecogseqn-49/codecogseqn-4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32" y="4038600"/>
            <a:ext cx="3400426" cy="169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082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multiclass we have :</a:t>
            </a:r>
          </a:p>
          <a:p>
            <a:endParaRPr lang="en-US" dirty="0"/>
          </a:p>
        </p:txBody>
      </p:sp>
      <p:pic>
        <p:nvPicPr>
          <p:cNvPr id="19458" name="Picture 2" descr="https://d17h27t6h515a5.cloudfront.net/topher/2017/May/590eac24_codecogseqn-43/codecogseqn-4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1628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2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can go ahead and calculate the derivative of the error </a:t>
            </a:r>
            <a:r>
              <a:rPr lang="en-US" dirty="0"/>
              <a:t>E</a:t>
            </a:r>
            <a:r>
              <a:rPr lang="en-US" i="1" dirty="0"/>
              <a:t>E</a:t>
            </a:r>
            <a:r>
              <a:rPr lang="en-US" dirty="0" smtClean="0"/>
              <a:t> at a point </a:t>
            </a:r>
            <a:r>
              <a:rPr lang="en-US" dirty="0" err="1"/>
              <a:t>x,</a:t>
            </a:r>
            <a:r>
              <a:rPr lang="en-US" i="1" dirty="0" err="1"/>
              <a:t>x</a:t>
            </a:r>
            <a:r>
              <a:rPr lang="en-US" dirty="0"/>
              <a:t>,</a:t>
            </a:r>
            <a:r>
              <a:rPr lang="en-US" dirty="0" smtClean="0"/>
              <a:t> with respect to the weight </a:t>
            </a:r>
            <a:r>
              <a:rPr lang="en-US" i="1" dirty="0" err="1" smtClean="0"/>
              <a:t>wj</a:t>
            </a:r>
            <a:r>
              <a:rPr lang="en-US" dirty="0"/>
              <a:t>​</a:t>
            </a:r>
            <a:br>
              <a:rPr lang="en-US" dirty="0"/>
            </a:b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482" name="Picture 2" descr="https://s3.amazonaws.com/video.udacity-data.com/topher/2018/January/5a716f3e_codecogseqn-60-2/codecogseqn-60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105248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err="1" smtClean="0"/>
              <a:t>notebok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jupyter</a:t>
            </a:r>
            <a:r>
              <a:rPr lang="en-US" dirty="0" smtClean="0"/>
              <a:t> notebook on anaconda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jupyter</a:t>
            </a:r>
            <a:r>
              <a:rPr lang="en-US" dirty="0" smtClean="0"/>
              <a:t> notebook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3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of Error function :</a:t>
            </a:r>
          </a:p>
          <a:p>
            <a:endParaRPr lang="en-US" dirty="0"/>
          </a:p>
          <a:p>
            <a:r>
              <a:rPr lang="en-US" dirty="0"/>
              <a:t>Closer the label to the prediction, smaller the gradient</a:t>
            </a:r>
            <a:r>
              <a:rPr lang="en-US" dirty="0" smtClean="0"/>
              <a:t>.</a:t>
            </a:r>
          </a:p>
          <a:p>
            <a:r>
              <a:rPr lang="en-US" dirty="0"/>
              <a:t>Farther the label from the prediction, larger the gradient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6386" name="Picture 2" descr="https://d17h27t6h515a5.cloudfront.net/topher/2017/September/59b75d1d_codecogseqn-58/codecogseqn-5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0"/>
            <a:ext cx="16383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966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Algorithm 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534740"/>
            <a:ext cx="7515226" cy="410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432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combine two models (Or </a:t>
            </a:r>
            <a:r>
              <a:rPr lang="en-US" dirty="0" err="1" smtClean="0"/>
              <a:t>perseptron</a:t>
            </a:r>
            <a:r>
              <a:rPr lang="en-US" dirty="0" smtClean="0"/>
              <a:t>) by adding them </a:t>
            </a:r>
          </a:p>
          <a:p>
            <a:r>
              <a:rPr lang="en-US" dirty="0" smtClean="0"/>
              <a:t>Then we have to apply sigmoid </a:t>
            </a:r>
            <a:r>
              <a:rPr lang="en-US" dirty="0" err="1" smtClean="0"/>
              <a:t>funtion</a:t>
            </a:r>
            <a:r>
              <a:rPr lang="en-US" dirty="0" smtClean="0"/>
              <a:t> to the result to keep the result between 0 and 1</a:t>
            </a:r>
          </a:p>
          <a:p>
            <a:r>
              <a:rPr lang="en-US" dirty="0" smtClean="0"/>
              <a:t>We can also assign weights to each model to control their impact on the result , we can also add a bias if we want</a:t>
            </a:r>
          </a:p>
          <a:p>
            <a:r>
              <a:rPr lang="en-US" dirty="0" smtClean="0"/>
              <a:t>7*model1 + 5*model2 –b</a:t>
            </a:r>
          </a:p>
          <a:p>
            <a:r>
              <a:rPr lang="en-US" dirty="0" smtClean="0"/>
              <a:t>We can implement it using the </a:t>
            </a:r>
            <a:r>
              <a:rPr lang="en-US" dirty="0" err="1" smtClean="0"/>
              <a:t>perceptrons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049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467724" cy="48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796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join the first two models with a third model (perceptron ) as following 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676525"/>
            <a:ext cx="74009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688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little reorganization we can represent it like following   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581275"/>
            <a:ext cx="7419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022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Applying the sigmoid functions on the results and adding bias as a separate node. We get following  diagram.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333625"/>
            <a:ext cx="73056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32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defined so far the neural network has three types of layers </a:t>
            </a:r>
          </a:p>
          <a:p>
            <a:r>
              <a:rPr lang="en-US" dirty="0" smtClean="0"/>
              <a:t>The first layer is input layer</a:t>
            </a:r>
          </a:p>
          <a:p>
            <a:r>
              <a:rPr lang="en-US" dirty="0" smtClean="0"/>
              <a:t>Middle layers are called hidden layers</a:t>
            </a:r>
          </a:p>
          <a:p>
            <a:r>
              <a:rPr lang="en-US" dirty="0" smtClean="0"/>
              <a:t>And the layer which gives us the prediction is called the </a:t>
            </a:r>
            <a:r>
              <a:rPr lang="en-US" dirty="0" err="1" smtClean="0"/>
              <a:t>outputlayer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93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5152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88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NN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5152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8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dimensional NN 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76400"/>
            <a:ext cx="75342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46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class  or predictive models 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76400"/>
            <a:ext cx="75342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39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there are more hidden layers then it will be called a deep neural network </a:t>
            </a:r>
            <a:endParaRPr lang="en-US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4580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84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Here things get exciting .</a:t>
            </a:r>
          </a:p>
          <a:p>
            <a:r>
              <a:rPr lang="en-US" sz="2400" dirty="0" smtClean="0"/>
              <a:t>Many of the real life applications such as self driving cars and game playing agents has many </a:t>
            </a:r>
            <a:r>
              <a:rPr lang="en-US" sz="2400" dirty="0" err="1" smtClean="0"/>
              <a:t>many</a:t>
            </a:r>
            <a:r>
              <a:rPr lang="en-US" sz="2400" dirty="0" smtClean="0"/>
              <a:t> hidden layers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878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class classification model 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309688"/>
            <a:ext cx="74771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114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Feedforward is the process neural networks use to turn the input into an output.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590800"/>
            <a:ext cx="79343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468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775"/>
            <a:ext cx="78771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966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Just as before, neural networks will produce an error function, which at the end, is what we'll be minimizing.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295525"/>
            <a:ext cx="71151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212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function in multilayer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1151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910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" y="1429844"/>
            <a:ext cx="8467726" cy="474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61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6115"/>
            <a:ext cx="8229600" cy="4494133"/>
          </a:xfrm>
        </p:spPr>
      </p:pic>
    </p:spTree>
    <p:extLst>
      <p:ext uri="{BB962C8B-B14F-4D97-AF65-F5344CB8AC3E}">
        <p14:creationId xmlns:p14="http://schemas.microsoft.com/office/powerpoint/2010/main" val="4166575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propagation is just reverse of </a:t>
            </a:r>
            <a:r>
              <a:rPr lang="en-US" smtClean="0"/>
              <a:t>the feedforward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w1x1+w2x2+b=0</a:t>
            </a:r>
          </a:p>
          <a:p>
            <a:r>
              <a:rPr lang="en-US" dirty="0" err="1" smtClean="0"/>
              <a:t>WX+b</a:t>
            </a:r>
            <a:r>
              <a:rPr lang="en-US" dirty="0" smtClean="0"/>
              <a:t>=0 </a:t>
            </a:r>
          </a:p>
          <a:p>
            <a:r>
              <a:rPr lang="en-US" dirty="0" smtClean="0"/>
              <a:t>W=[w1,w2]</a:t>
            </a:r>
          </a:p>
          <a:p>
            <a:r>
              <a:rPr lang="en-US" dirty="0" smtClean="0"/>
              <a:t>X=[x1,x2]</a:t>
            </a:r>
          </a:p>
          <a:p>
            <a:r>
              <a:rPr lang="en-US" dirty="0" smtClean="0"/>
              <a:t>Y = label 0 or 1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WX+b</a:t>
            </a:r>
            <a:r>
              <a:rPr lang="en-US" dirty="0" smtClean="0"/>
              <a:t>&gt;= 0 |y=1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WX+b</a:t>
            </a:r>
            <a:r>
              <a:rPr lang="en-US" dirty="0" smtClean="0"/>
              <a:t>&lt;0 |y=0</a:t>
            </a:r>
          </a:p>
        </p:txBody>
      </p:sp>
    </p:spTree>
    <p:extLst>
      <p:ext uri="{BB962C8B-B14F-4D97-AF65-F5344CB8AC3E}">
        <p14:creationId xmlns:p14="http://schemas.microsoft.com/office/powerpoint/2010/main" val="53750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have more columns more than one</a:t>
            </a:r>
          </a:p>
          <a:p>
            <a:r>
              <a:rPr lang="en-US" dirty="0" smtClean="0"/>
              <a:t>W1x1+w2x2+w3x3 +b =0</a:t>
            </a:r>
          </a:p>
          <a:p>
            <a:r>
              <a:rPr lang="en-US" dirty="0" smtClean="0"/>
              <a:t>WX +b = 0</a:t>
            </a:r>
          </a:p>
          <a:p>
            <a:r>
              <a:rPr lang="en-US" dirty="0" smtClean="0"/>
              <a:t>W=[w1,w2,w3]</a:t>
            </a:r>
          </a:p>
          <a:p>
            <a:r>
              <a:rPr lang="en-US" dirty="0" smtClean="0"/>
              <a:t>X=[x1,x2,x3]</a:t>
            </a:r>
          </a:p>
          <a:p>
            <a:r>
              <a:rPr lang="en-US" dirty="0" smtClean="0"/>
              <a:t>Y= 1| </a:t>
            </a:r>
            <a:r>
              <a:rPr lang="en-US" dirty="0" err="1" smtClean="0"/>
              <a:t>WX+b</a:t>
            </a:r>
            <a:r>
              <a:rPr lang="en-US" dirty="0" smtClean="0"/>
              <a:t>&gt;=0</a:t>
            </a:r>
          </a:p>
          <a:p>
            <a:r>
              <a:rPr lang="en-US" dirty="0" smtClean="0"/>
              <a:t>Y=0 | </a:t>
            </a:r>
            <a:r>
              <a:rPr lang="en-US" dirty="0" err="1" smtClean="0"/>
              <a:t>WX+b</a:t>
            </a:r>
            <a:r>
              <a:rPr lang="en-US" dirty="0" smtClean="0"/>
              <a:t>&lt;0</a:t>
            </a:r>
          </a:p>
          <a:p>
            <a:r>
              <a:rPr lang="en-US" dirty="0" smtClean="0"/>
              <a:t>There can be ‘n’ such </a:t>
            </a:r>
            <a:r>
              <a:rPr lang="en-US" dirty="0" err="1" smtClean="0"/>
              <a:t>dimentions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862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Perceptrons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1772444"/>
            <a:ext cx="5795963" cy="324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371600"/>
            <a:ext cx="533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building block of 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12504</TotalTime>
  <Words>1127</Words>
  <Application>Microsoft Office PowerPoint</Application>
  <PresentationFormat>On-screen Show (4:3)</PresentationFormat>
  <Paragraphs>158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Intro DL</vt:lpstr>
      <vt:lpstr>Apply Deep Learing </vt:lpstr>
      <vt:lpstr>Anaconda</vt:lpstr>
      <vt:lpstr>Jupyter notebok</vt:lpstr>
      <vt:lpstr>Neural Networks</vt:lpstr>
      <vt:lpstr>Classification Problem</vt:lpstr>
      <vt:lpstr>Linear Boundaries</vt:lpstr>
      <vt:lpstr>Higher Dimensions</vt:lpstr>
      <vt:lpstr>Perceptrons </vt:lpstr>
      <vt:lpstr>Perceptron </vt:lpstr>
      <vt:lpstr>Perceptron </vt:lpstr>
      <vt:lpstr>Perceptron </vt:lpstr>
      <vt:lpstr>Why neural networks</vt:lpstr>
      <vt:lpstr>Perceptron Algorithm</vt:lpstr>
      <vt:lpstr>Perceptron Algorithm</vt:lpstr>
      <vt:lpstr>Non Linear regions</vt:lpstr>
      <vt:lpstr>Error function</vt:lpstr>
      <vt:lpstr>Log loss error function</vt:lpstr>
      <vt:lpstr>Discrete vs Continuous Results</vt:lpstr>
      <vt:lpstr>Activation functions</vt:lpstr>
      <vt:lpstr>Using Activation function</vt:lpstr>
      <vt:lpstr>Using Activation function</vt:lpstr>
      <vt:lpstr>Softmax function</vt:lpstr>
      <vt:lpstr>Softmax function </vt:lpstr>
      <vt:lpstr>Softmax function </vt:lpstr>
      <vt:lpstr>One-Hot Encoding </vt:lpstr>
      <vt:lpstr>One-Hot Encoding </vt:lpstr>
      <vt:lpstr>Maximizing Likelihood </vt:lpstr>
      <vt:lpstr>Maximizing Probabilities </vt:lpstr>
      <vt:lpstr>Cross Entropy</vt:lpstr>
      <vt:lpstr>Cross Entropy</vt:lpstr>
      <vt:lpstr>Multiclass Cross Entropy</vt:lpstr>
      <vt:lpstr>Logistic Regression </vt:lpstr>
      <vt:lpstr>Error function</vt:lpstr>
      <vt:lpstr>Error function</vt:lpstr>
      <vt:lpstr>Multiclass error function</vt:lpstr>
      <vt:lpstr>Gradient Descent </vt:lpstr>
      <vt:lpstr>Gradient Descent </vt:lpstr>
      <vt:lpstr>Gradient Descent </vt:lpstr>
      <vt:lpstr>Gradient Descent </vt:lpstr>
      <vt:lpstr>Logistic regression Algorithm </vt:lpstr>
      <vt:lpstr>Neural Network Architecture</vt:lpstr>
      <vt:lpstr>Neural Network Architecture </vt:lpstr>
      <vt:lpstr>Neural Network Architecture </vt:lpstr>
      <vt:lpstr>Neural Network Architecture </vt:lpstr>
      <vt:lpstr>Neural Network Architecture </vt:lpstr>
      <vt:lpstr>Neural Network Architecture </vt:lpstr>
      <vt:lpstr>Neural Network Architecture </vt:lpstr>
      <vt:lpstr>Multi dimensional NN </vt:lpstr>
      <vt:lpstr>Multi dimensional NN </vt:lpstr>
      <vt:lpstr>Single class  or predictive models </vt:lpstr>
      <vt:lpstr>Deep neural networks</vt:lpstr>
      <vt:lpstr>Deep neural networks</vt:lpstr>
      <vt:lpstr>Multi class classification model </vt:lpstr>
      <vt:lpstr>Feedforward </vt:lpstr>
      <vt:lpstr>Feedforward </vt:lpstr>
      <vt:lpstr>Error function</vt:lpstr>
      <vt:lpstr>Error function in multilayer NN</vt:lpstr>
      <vt:lpstr>Backpropagtion </vt:lpstr>
      <vt:lpstr>Backpropagtion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Budholiya</dc:creator>
  <cp:lastModifiedBy>Rahul Budholiya</cp:lastModifiedBy>
  <cp:revision>27</cp:revision>
  <dcterms:created xsi:type="dcterms:W3CDTF">2019-02-13T13:00:40Z</dcterms:created>
  <dcterms:modified xsi:type="dcterms:W3CDTF">2019-02-22T05:25:19Z</dcterms:modified>
</cp:coreProperties>
</file>