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19da63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19da63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19da63cd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19da63cd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19da63cd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19da63cd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8251f3b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8251f3b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19da63cd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19da63cd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19da63cd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19da63cd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19da63cd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19da63cd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8251f3b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8251f3b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2epWidsIn6t9nPgd4hu6ZtJDPu74TDqX/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FtRbyLgviMu7YMgpXmJ3lyKZ22JqDUkt/view"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Assignment 2b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1: Rahul Chamarthi, Ravi Varikuti, and Benjamin I Johnson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Circle</a:t>
            </a:r>
            <a:endParaRPr/>
          </a:p>
        </p:txBody>
      </p:sp>
      <p:sp>
        <p:nvSpPr>
          <p:cNvPr id="66" name="Google Shape;66;p15"/>
          <p:cNvSpPr txBox="1"/>
          <p:nvPr>
            <p:ph idx="1" type="body"/>
          </p:nvPr>
        </p:nvSpPr>
        <p:spPr>
          <a:xfrm>
            <a:off x="311700" y="1152475"/>
            <a:ext cx="3867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The implementation of the circle script for the turtlebot is very much the same as that done for the turtlesim model. It is simply a linear and angular velocity command to track a circle of a given radius. The </a:t>
            </a:r>
            <a:r>
              <a:rPr lang="en"/>
              <a:t>biggest</a:t>
            </a:r>
            <a:r>
              <a:rPr lang="en"/>
              <a:t> difference over the implementation I used for the turtlesim was to use a class representation for the turtle instead of a simple script. This allows for using custom methods on </a:t>
            </a:r>
            <a:r>
              <a:rPr lang="en"/>
              <a:t>different</a:t>
            </a:r>
            <a:r>
              <a:rPr lang="en"/>
              <a:t> classes and could allow us to run both circle and square methods on the same bot. We did not do that this time. In order to adjust the speed of the bot I used a simple loop (for i in range(4):) and then multiplied base speed by exponent(i). The code is shown to the right.</a:t>
            </a:r>
            <a:endParaRPr/>
          </a:p>
        </p:txBody>
      </p:sp>
      <p:sp>
        <p:nvSpPr>
          <p:cNvPr id="67" name="Google Shape;67;p15"/>
          <p:cNvSpPr/>
          <p:nvPr/>
        </p:nvSpPr>
        <p:spPr>
          <a:xfrm>
            <a:off x="4664675" y="585550"/>
            <a:ext cx="4081500" cy="4332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sz="30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600">
              <a:solidFill>
                <a:srgbClr val="CCCCCC"/>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569CD6"/>
                </a:solidFill>
                <a:highlight>
                  <a:srgbClr val="666666"/>
                </a:highlight>
                <a:latin typeface="Courier New"/>
                <a:ea typeface="Courier New"/>
                <a:cs typeface="Courier New"/>
                <a:sym typeface="Courier New"/>
              </a:rPr>
              <a:t>def</a:t>
            </a:r>
            <a:r>
              <a:rPr lang="en" sz="700">
                <a:solidFill>
                  <a:srgbClr val="CCCCCC"/>
                </a:solidFill>
                <a:highlight>
                  <a:srgbClr val="666666"/>
                </a:highlight>
                <a:latin typeface="Courier New"/>
                <a:ea typeface="Courier New"/>
                <a:cs typeface="Courier New"/>
                <a:sym typeface="Courier New"/>
              </a:rPr>
              <a:t> </a:t>
            </a:r>
            <a:r>
              <a:rPr lang="en" sz="700">
                <a:solidFill>
                  <a:srgbClr val="DCDCAA"/>
                </a:solidFill>
                <a:highlight>
                  <a:srgbClr val="666666"/>
                </a:highlight>
                <a:latin typeface="Courier New"/>
                <a:ea typeface="Courier New"/>
                <a:cs typeface="Courier New"/>
                <a:sym typeface="Courier New"/>
              </a:rPr>
              <a:t>moveInCircle</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self</a:t>
            </a:r>
            <a:r>
              <a:rPr lang="en" sz="700">
                <a:solidFill>
                  <a:srgbClr val="CCCCCC"/>
                </a:solidFill>
                <a:highlight>
                  <a:srgbClr val="666666"/>
                </a:highlight>
                <a:latin typeface="Courier New"/>
                <a:ea typeface="Courier New"/>
                <a:cs typeface="Courier New"/>
                <a:sym typeface="Courier New"/>
              </a:rPr>
              <a:t>):</a:t>
            </a:r>
            <a:endParaRPr sz="700">
              <a:solidFill>
                <a:srgbClr val="CCCCCC"/>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radius</a:t>
            </a:r>
            <a:r>
              <a:rPr lang="en" sz="700">
                <a:solidFill>
                  <a:srgbClr val="CCCCCC"/>
                </a:solidFill>
                <a:highlight>
                  <a:srgbClr val="666666"/>
                </a:highlight>
                <a:latin typeface="Courier New"/>
                <a:ea typeface="Courier New"/>
                <a:cs typeface="Courier New"/>
                <a:sym typeface="Courier New"/>
              </a:rPr>
              <a:t> </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 </a:t>
            </a:r>
            <a:r>
              <a:rPr lang="en" sz="700">
                <a:solidFill>
                  <a:srgbClr val="B5CEA8"/>
                </a:solidFill>
                <a:highlight>
                  <a:srgbClr val="666666"/>
                </a:highlight>
                <a:latin typeface="Courier New"/>
                <a:ea typeface="Courier New"/>
                <a:cs typeface="Courier New"/>
                <a:sym typeface="Courier New"/>
              </a:rPr>
              <a:t>1</a:t>
            </a:r>
            <a:endParaRPr sz="700">
              <a:solidFill>
                <a:srgbClr val="B5CEA8"/>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C586C0"/>
                </a:solidFill>
                <a:highlight>
                  <a:srgbClr val="666666"/>
                </a:highlight>
                <a:latin typeface="Courier New"/>
                <a:ea typeface="Courier New"/>
                <a:cs typeface="Courier New"/>
                <a:sym typeface="Courier New"/>
              </a:rPr>
              <a:t>for</a:t>
            </a: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i</a:t>
            </a:r>
            <a:r>
              <a:rPr lang="en" sz="700">
                <a:solidFill>
                  <a:srgbClr val="CCCCCC"/>
                </a:solidFill>
                <a:highlight>
                  <a:srgbClr val="666666"/>
                </a:highlight>
                <a:latin typeface="Courier New"/>
                <a:ea typeface="Courier New"/>
                <a:cs typeface="Courier New"/>
                <a:sym typeface="Courier New"/>
              </a:rPr>
              <a:t> </a:t>
            </a:r>
            <a:r>
              <a:rPr lang="en" sz="700">
                <a:solidFill>
                  <a:srgbClr val="C586C0"/>
                </a:solidFill>
                <a:highlight>
                  <a:srgbClr val="666666"/>
                </a:highlight>
                <a:latin typeface="Courier New"/>
                <a:ea typeface="Courier New"/>
                <a:cs typeface="Courier New"/>
                <a:sym typeface="Courier New"/>
              </a:rPr>
              <a:t>in</a:t>
            </a:r>
            <a:r>
              <a:rPr lang="en" sz="700">
                <a:solidFill>
                  <a:srgbClr val="CCCCCC"/>
                </a:solidFill>
                <a:highlight>
                  <a:srgbClr val="666666"/>
                </a:highlight>
                <a:latin typeface="Courier New"/>
                <a:ea typeface="Courier New"/>
                <a:cs typeface="Courier New"/>
                <a:sym typeface="Courier New"/>
              </a:rPr>
              <a:t> </a:t>
            </a:r>
            <a:r>
              <a:rPr lang="en" sz="700">
                <a:solidFill>
                  <a:srgbClr val="4EC9B0"/>
                </a:solidFill>
                <a:highlight>
                  <a:srgbClr val="666666"/>
                </a:highlight>
                <a:latin typeface="Courier New"/>
                <a:ea typeface="Courier New"/>
                <a:cs typeface="Courier New"/>
                <a:sym typeface="Courier New"/>
              </a:rPr>
              <a:t>range</a:t>
            </a:r>
            <a:r>
              <a:rPr lang="en" sz="700">
                <a:solidFill>
                  <a:srgbClr val="CCCCCC"/>
                </a:solidFill>
                <a:highlight>
                  <a:srgbClr val="666666"/>
                </a:highlight>
                <a:latin typeface="Courier New"/>
                <a:ea typeface="Courier New"/>
                <a:cs typeface="Courier New"/>
                <a:sym typeface="Courier New"/>
              </a:rPr>
              <a:t>(</a:t>
            </a:r>
            <a:r>
              <a:rPr lang="en" sz="700">
                <a:solidFill>
                  <a:srgbClr val="B5CEA8"/>
                </a:solidFill>
                <a:highlight>
                  <a:srgbClr val="666666"/>
                </a:highlight>
                <a:latin typeface="Courier New"/>
                <a:ea typeface="Courier New"/>
                <a:cs typeface="Courier New"/>
                <a:sym typeface="Courier New"/>
              </a:rPr>
              <a:t>4</a:t>
            </a:r>
            <a:r>
              <a:rPr lang="en" sz="700">
                <a:solidFill>
                  <a:srgbClr val="CCCCCC"/>
                </a:solidFill>
                <a:highlight>
                  <a:srgbClr val="666666"/>
                </a:highlight>
                <a:latin typeface="Courier New"/>
                <a:ea typeface="Courier New"/>
                <a:cs typeface="Courier New"/>
                <a:sym typeface="Courier New"/>
              </a:rPr>
              <a:t>):</a:t>
            </a:r>
            <a:endParaRPr sz="700">
              <a:solidFill>
                <a:srgbClr val="CCCCCC"/>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6A9955"/>
                </a:solidFill>
                <a:highlight>
                  <a:srgbClr val="666666"/>
                </a:highlight>
                <a:latin typeface="Courier New"/>
                <a:ea typeface="Courier New"/>
                <a:cs typeface="Courier New"/>
                <a:sym typeface="Courier New"/>
              </a:rPr>
              <a:t># get speeds</a:t>
            </a:r>
            <a:endParaRPr sz="700">
              <a:solidFill>
                <a:srgbClr val="6A9955"/>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speed</a:t>
            </a:r>
            <a:r>
              <a:rPr lang="en" sz="700">
                <a:solidFill>
                  <a:srgbClr val="CCCCCC"/>
                </a:solidFill>
                <a:highlight>
                  <a:srgbClr val="666666"/>
                </a:highlight>
                <a:latin typeface="Courier New"/>
                <a:ea typeface="Courier New"/>
                <a:cs typeface="Courier New"/>
                <a:sym typeface="Courier New"/>
              </a:rPr>
              <a:t> </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 </a:t>
            </a:r>
            <a:r>
              <a:rPr lang="en" sz="700">
                <a:solidFill>
                  <a:srgbClr val="B5CEA8"/>
                </a:solidFill>
                <a:highlight>
                  <a:srgbClr val="666666"/>
                </a:highlight>
                <a:latin typeface="Courier New"/>
                <a:ea typeface="Courier New"/>
                <a:cs typeface="Courier New"/>
                <a:sym typeface="Courier New"/>
              </a:rPr>
              <a:t>0.1</a:t>
            </a:r>
            <a:r>
              <a:rPr lang="en" sz="700">
                <a:solidFill>
                  <a:srgbClr val="D4D4D4"/>
                </a:solidFill>
                <a:highlight>
                  <a:srgbClr val="666666"/>
                </a:highlight>
                <a:latin typeface="Courier New"/>
                <a:ea typeface="Courier New"/>
                <a:cs typeface="Courier New"/>
                <a:sym typeface="Courier New"/>
              </a:rPr>
              <a:t>*</a:t>
            </a:r>
            <a:r>
              <a:rPr lang="en" sz="700">
                <a:solidFill>
                  <a:srgbClr val="4EC9B0"/>
                </a:solidFill>
                <a:highlight>
                  <a:srgbClr val="666666"/>
                </a:highlight>
                <a:latin typeface="Courier New"/>
                <a:ea typeface="Courier New"/>
                <a:cs typeface="Courier New"/>
                <a:sym typeface="Courier New"/>
              </a:rPr>
              <a:t>np</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exp</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i</a:t>
            </a:r>
            <a:r>
              <a:rPr lang="en" sz="700">
                <a:solidFill>
                  <a:srgbClr val="CCCCCC"/>
                </a:solidFill>
                <a:highlight>
                  <a:srgbClr val="666666"/>
                </a:highlight>
                <a:latin typeface="Courier New"/>
                <a:ea typeface="Courier New"/>
                <a:cs typeface="Courier New"/>
                <a:sym typeface="Courier New"/>
              </a:rPr>
              <a:t>) </a:t>
            </a:r>
            <a:r>
              <a:rPr lang="en" sz="700">
                <a:solidFill>
                  <a:srgbClr val="6A9955"/>
                </a:solidFill>
                <a:highlight>
                  <a:srgbClr val="666666"/>
                </a:highlight>
                <a:latin typeface="Courier New"/>
                <a:ea typeface="Courier New"/>
                <a:cs typeface="Courier New"/>
                <a:sym typeface="Courier New"/>
              </a:rPr>
              <a:t># run at different speeds</a:t>
            </a:r>
            <a:endParaRPr sz="700">
              <a:solidFill>
                <a:srgbClr val="6A9955"/>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omega</a:t>
            </a:r>
            <a:r>
              <a:rPr lang="en" sz="700">
                <a:solidFill>
                  <a:srgbClr val="CCCCCC"/>
                </a:solidFill>
                <a:highlight>
                  <a:srgbClr val="666666"/>
                </a:highlight>
                <a:latin typeface="Courier New"/>
                <a:ea typeface="Courier New"/>
                <a:cs typeface="Courier New"/>
                <a:sym typeface="Courier New"/>
              </a:rPr>
              <a:t> </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speed</a:t>
            </a:r>
            <a:r>
              <a:rPr lang="en" sz="700">
                <a:solidFill>
                  <a:srgbClr val="D4D4D4"/>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radius</a:t>
            </a:r>
            <a:endParaRPr sz="700">
              <a:solidFill>
                <a:srgbClr val="9CDCFE"/>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distance</a:t>
            </a:r>
            <a:r>
              <a:rPr lang="en" sz="700">
                <a:solidFill>
                  <a:srgbClr val="CCCCCC"/>
                </a:solidFill>
                <a:highlight>
                  <a:srgbClr val="666666"/>
                </a:highlight>
                <a:latin typeface="Courier New"/>
                <a:ea typeface="Courier New"/>
                <a:cs typeface="Courier New"/>
                <a:sym typeface="Courier New"/>
              </a:rPr>
              <a:t> </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 </a:t>
            </a:r>
            <a:r>
              <a:rPr lang="en" sz="700">
                <a:solidFill>
                  <a:srgbClr val="B5CEA8"/>
                </a:solidFill>
                <a:highlight>
                  <a:srgbClr val="666666"/>
                </a:highlight>
                <a:latin typeface="Courier New"/>
                <a:ea typeface="Courier New"/>
                <a:cs typeface="Courier New"/>
                <a:sym typeface="Courier New"/>
              </a:rPr>
              <a:t>2</a:t>
            </a:r>
            <a:r>
              <a:rPr lang="en" sz="700">
                <a:solidFill>
                  <a:srgbClr val="D4D4D4"/>
                </a:solidFill>
                <a:highlight>
                  <a:srgbClr val="666666"/>
                </a:highlight>
                <a:latin typeface="Courier New"/>
                <a:ea typeface="Courier New"/>
                <a:cs typeface="Courier New"/>
                <a:sym typeface="Courier New"/>
              </a:rPr>
              <a:t>*</a:t>
            </a:r>
            <a:r>
              <a:rPr lang="en" sz="700">
                <a:solidFill>
                  <a:srgbClr val="4EC9B0"/>
                </a:solidFill>
                <a:highlight>
                  <a:srgbClr val="666666"/>
                </a:highlight>
                <a:latin typeface="Courier New"/>
                <a:ea typeface="Courier New"/>
                <a:cs typeface="Courier New"/>
                <a:sym typeface="Courier New"/>
              </a:rPr>
              <a:t>math</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pi</a:t>
            </a:r>
            <a:r>
              <a:rPr lang="en" sz="700">
                <a:solidFill>
                  <a:srgbClr val="D4D4D4"/>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radius</a:t>
            </a:r>
            <a:endParaRPr sz="700">
              <a:solidFill>
                <a:srgbClr val="9CDCFE"/>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CCCCCC"/>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6A9955"/>
                </a:solidFill>
                <a:highlight>
                  <a:srgbClr val="666666"/>
                </a:highlight>
                <a:latin typeface="Courier New"/>
                <a:ea typeface="Courier New"/>
                <a:cs typeface="Courier New"/>
                <a:sym typeface="Courier New"/>
              </a:rPr>
              <a:t>#Set Twist msg</a:t>
            </a:r>
            <a:endParaRPr sz="700">
              <a:solidFill>
                <a:srgbClr val="6A9955"/>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self</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vel</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linear</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x</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speed</a:t>
            </a:r>
            <a:endParaRPr sz="700">
              <a:solidFill>
                <a:srgbClr val="9CDCFE"/>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self</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vel</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angular</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z</a:t>
            </a:r>
            <a:r>
              <a:rPr lang="en" sz="700">
                <a:solidFill>
                  <a:srgbClr val="CCCCCC"/>
                </a:solidFill>
                <a:highlight>
                  <a:srgbClr val="666666"/>
                </a:highlight>
                <a:latin typeface="Courier New"/>
                <a:ea typeface="Courier New"/>
                <a:cs typeface="Courier New"/>
                <a:sym typeface="Courier New"/>
              </a:rPr>
              <a:t> </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omega</a:t>
            </a:r>
            <a:endParaRPr sz="700">
              <a:solidFill>
                <a:srgbClr val="9CDCFE"/>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CCCCCC"/>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6A9955"/>
                </a:solidFill>
                <a:highlight>
                  <a:srgbClr val="666666"/>
                </a:highlight>
                <a:latin typeface="Courier New"/>
                <a:ea typeface="Courier New"/>
                <a:cs typeface="Courier New"/>
                <a:sym typeface="Courier New"/>
              </a:rPr>
              <a:t>#Setting the current time for distance calculus</a:t>
            </a:r>
            <a:endParaRPr sz="700">
              <a:solidFill>
                <a:srgbClr val="6A9955"/>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t0</a:t>
            </a:r>
            <a:r>
              <a:rPr lang="en" sz="700">
                <a:solidFill>
                  <a:srgbClr val="CCCCCC"/>
                </a:solidFill>
                <a:highlight>
                  <a:srgbClr val="666666"/>
                </a:highlight>
                <a:latin typeface="Courier New"/>
                <a:ea typeface="Courier New"/>
                <a:cs typeface="Courier New"/>
                <a:sym typeface="Courier New"/>
              </a:rPr>
              <a:t> </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 </a:t>
            </a:r>
            <a:r>
              <a:rPr lang="en" sz="700">
                <a:solidFill>
                  <a:srgbClr val="4EC9B0"/>
                </a:solidFill>
                <a:highlight>
                  <a:srgbClr val="666666"/>
                </a:highlight>
                <a:latin typeface="Courier New"/>
                <a:ea typeface="Courier New"/>
                <a:cs typeface="Courier New"/>
                <a:sym typeface="Courier New"/>
              </a:rPr>
              <a:t>rospy</a:t>
            </a:r>
            <a:r>
              <a:rPr lang="en" sz="700">
                <a:solidFill>
                  <a:srgbClr val="CCCCCC"/>
                </a:solidFill>
                <a:highlight>
                  <a:srgbClr val="666666"/>
                </a:highlight>
                <a:latin typeface="Courier New"/>
                <a:ea typeface="Courier New"/>
                <a:cs typeface="Courier New"/>
                <a:sym typeface="Courier New"/>
              </a:rPr>
              <a:t>.</a:t>
            </a:r>
            <a:r>
              <a:rPr lang="en" sz="700">
                <a:solidFill>
                  <a:srgbClr val="4EC9B0"/>
                </a:solidFill>
                <a:highlight>
                  <a:srgbClr val="666666"/>
                </a:highlight>
                <a:latin typeface="Courier New"/>
                <a:ea typeface="Courier New"/>
                <a:cs typeface="Courier New"/>
                <a:sym typeface="Courier New"/>
              </a:rPr>
              <a:t>Time</a:t>
            </a:r>
            <a:r>
              <a:rPr lang="en" sz="700">
                <a:solidFill>
                  <a:srgbClr val="CCCCCC"/>
                </a:solidFill>
                <a:highlight>
                  <a:srgbClr val="666666"/>
                </a:highlight>
                <a:latin typeface="Courier New"/>
                <a:ea typeface="Courier New"/>
                <a:cs typeface="Courier New"/>
                <a:sym typeface="Courier New"/>
              </a:rPr>
              <a:t>.</a:t>
            </a:r>
            <a:r>
              <a:rPr lang="en" sz="700">
                <a:solidFill>
                  <a:srgbClr val="DCDCAA"/>
                </a:solidFill>
                <a:highlight>
                  <a:srgbClr val="666666"/>
                </a:highlight>
                <a:latin typeface="Courier New"/>
                <a:ea typeface="Courier New"/>
                <a:cs typeface="Courier New"/>
                <a:sym typeface="Courier New"/>
              </a:rPr>
              <a:t>now</a:t>
            </a:r>
            <a:r>
              <a:rPr lang="en" sz="700">
                <a:solidFill>
                  <a:srgbClr val="CCCCCC"/>
                </a:solidFill>
                <a:highlight>
                  <a:srgbClr val="666666"/>
                </a:highlight>
                <a:latin typeface="Courier New"/>
                <a:ea typeface="Courier New"/>
                <a:cs typeface="Courier New"/>
                <a:sym typeface="Courier New"/>
              </a:rPr>
              <a:t>().</a:t>
            </a:r>
            <a:r>
              <a:rPr lang="en" sz="700">
                <a:solidFill>
                  <a:srgbClr val="DCDCAA"/>
                </a:solidFill>
                <a:highlight>
                  <a:srgbClr val="666666"/>
                </a:highlight>
                <a:latin typeface="Courier New"/>
                <a:ea typeface="Courier New"/>
                <a:cs typeface="Courier New"/>
                <a:sym typeface="Courier New"/>
              </a:rPr>
              <a:t>to_sec</a:t>
            </a:r>
            <a:r>
              <a:rPr lang="en" sz="700">
                <a:solidFill>
                  <a:srgbClr val="CCCCCC"/>
                </a:solidFill>
                <a:highlight>
                  <a:srgbClr val="666666"/>
                </a:highlight>
                <a:latin typeface="Courier New"/>
                <a:ea typeface="Courier New"/>
                <a:cs typeface="Courier New"/>
                <a:sym typeface="Courier New"/>
              </a:rPr>
              <a:t>()</a:t>
            </a:r>
            <a:endParaRPr sz="700">
              <a:solidFill>
                <a:srgbClr val="CCCCCC"/>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current_distance</a:t>
            </a:r>
            <a:r>
              <a:rPr lang="en" sz="700">
                <a:solidFill>
                  <a:srgbClr val="CCCCCC"/>
                </a:solidFill>
                <a:highlight>
                  <a:srgbClr val="666666"/>
                </a:highlight>
                <a:latin typeface="Courier New"/>
                <a:ea typeface="Courier New"/>
                <a:cs typeface="Courier New"/>
                <a:sym typeface="Courier New"/>
              </a:rPr>
              <a:t> </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 </a:t>
            </a:r>
            <a:r>
              <a:rPr lang="en" sz="700">
                <a:solidFill>
                  <a:srgbClr val="B5CEA8"/>
                </a:solidFill>
                <a:highlight>
                  <a:srgbClr val="666666"/>
                </a:highlight>
                <a:latin typeface="Courier New"/>
                <a:ea typeface="Courier New"/>
                <a:cs typeface="Courier New"/>
                <a:sym typeface="Courier New"/>
              </a:rPr>
              <a:t>0</a:t>
            </a:r>
            <a:endParaRPr sz="700">
              <a:solidFill>
                <a:srgbClr val="B5CEA8"/>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CCCCCC"/>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6A9955"/>
                </a:solidFill>
                <a:highlight>
                  <a:srgbClr val="666666"/>
                </a:highlight>
                <a:latin typeface="Courier New"/>
                <a:ea typeface="Courier New"/>
                <a:cs typeface="Courier New"/>
                <a:sym typeface="Courier New"/>
              </a:rPr>
              <a:t>#Loop to move the turtle for a specified distance</a:t>
            </a:r>
            <a:endParaRPr sz="700">
              <a:solidFill>
                <a:srgbClr val="6A9955"/>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C586C0"/>
                </a:solidFill>
                <a:highlight>
                  <a:srgbClr val="666666"/>
                </a:highlight>
                <a:latin typeface="Courier New"/>
                <a:ea typeface="Courier New"/>
                <a:cs typeface="Courier New"/>
                <a:sym typeface="Courier New"/>
              </a:rPr>
              <a:t>while</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current_distance</a:t>
            </a:r>
            <a:r>
              <a:rPr lang="en" sz="700">
                <a:solidFill>
                  <a:srgbClr val="CCCCCC"/>
                </a:solidFill>
                <a:highlight>
                  <a:srgbClr val="666666"/>
                </a:highlight>
                <a:latin typeface="Courier New"/>
                <a:ea typeface="Courier New"/>
                <a:cs typeface="Courier New"/>
                <a:sym typeface="Courier New"/>
              </a:rPr>
              <a:t> </a:t>
            </a:r>
            <a:r>
              <a:rPr lang="en" sz="700">
                <a:solidFill>
                  <a:srgbClr val="D4D4D4"/>
                </a:solidFill>
                <a:highlight>
                  <a:srgbClr val="666666"/>
                </a:highlight>
                <a:latin typeface="Courier New"/>
                <a:ea typeface="Courier New"/>
                <a:cs typeface="Courier New"/>
                <a:sym typeface="Courier New"/>
              </a:rPr>
              <a:t>&lt;</a:t>
            </a: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distance</a:t>
            </a:r>
            <a:r>
              <a:rPr lang="en" sz="700">
                <a:solidFill>
                  <a:srgbClr val="CCCCCC"/>
                </a:solidFill>
                <a:highlight>
                  <a:srgbClr val="666666"/>
                </a:highlight>
                <a:latin typeface="Courier New"/>
                <a:ea typeface="Courier New"/>
                <a:cs typeface="Courier New"/>
                <a:sym typeface="Courier New"/>
              </a:rPr>
              <a:t>):</a:t>
            </a:r>
            <a:endParaRPr sz="700">
              <a:solidFill>
                <a:srgbClr val="CCCCCC"/>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6A9955"/>
                </a:solidFill>
                <a:highlight>
                  <a:srgbClr val="666666"/>
                </a:highlight>
                <a:latin typeface="Courier New"/>
                <a:ea typeface="Courier New"/>
                <a:cs typeface="Courier New"/>
                <a:sym typeface="Courier New"/>
              </a:rPr>
              <a:t>#Publish the velocity</a:t>
            </a:r>
            <a:endParaRPr sz="700">
              <a:solidFill>
                <a:srgbClr val="6A9955"/>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self</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velocity_publisher</a:t>
            </a:r>
            <a:r>
              <a:rPr lang="en" sz="700">
                <a:solidFill>
                  <a:srgbClr val="CCCCCC"/>
                </a:solidFill>
                <a:highlight>
                  <a:srgbClr val="666666"/>
                </a:highlight>
                <a:latin typeface="Courier New"/>
                <a:ea typeface="Courier New"/>
                <a:cs typeface="Courier New"/>
                <a:sym typeface="Courier New"/>
              </a:rPr>
              <a:t>.</a:t>
            </a:r>
            <a:r>
              <a:rPr lang="en" sz="700">
                <a:solidFill>
                  <a:srgbClr val="DCDCAA"/>
                </a:solidFill>
                <a:highlight>
                  <a:srgbClr val="666666"/>
                </a:highlight>
                <a:latin typeface="Courier New"/>
                <a:ea typeface="Courier New"/>
                <a:cs typeface="Courier New"/>
                <a:sym typeface="Courier New"/>
              </a:rPr>
              <a:t>publish</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self</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vel</a:t>
            </a:r>
            <a:r>
              <a:rPr lang="en" sz="700">
                <a:solidFill>
                  <a:srgbClr val="CCCCCC"/>
                </a:solidFill>
                <a:highlight>
                  <a:srgbClr val="666666"/>
                </a:highlight>
                <a:latin typeface="Courier New"/>
                <a:ea typeface="Courier New"/>
                <a:cs typeface="Courier New"/>
                <a:sym typeface="Courier New"/>
              </a:rPr>
              <a:t>)</a:t>
            </a:r>
            <a:endParaRPr sz="700">
              <a:solidFill>
                <a:srgbClr val="CCCCCC"/>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6A9955"/>
                </a:solidFill>
                <a:highlight>
                  <a:srgbClr val="666666"/>
                </a:highlight>
                <a:latin typeface="Courier New"/>
                <a:ea typeface="Courier New"/>
                <a:cs typeface="Courier New"/>
                <a:sym typeface="Courier New"/>
              </a:rPr>
              <a:t># print(self.odom)</a:t>
            </a:r>
            <a:endParaRPr sz="700">
              <a:solidFill>
                <a:srgbClr val="6A9955"/>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6A9955"/>
                </a:solidFill>
                <a:highlight>
                  <a:srgbClr val="666666"/>
                </a:highlight>
                <a:latin typeface="Courier New"/>
                <a:ea typeface="Courier New"/>
                <a:cs typeface="Courier New"/>
                <a:sym typeface="Courier New"/>
              </a:rPr>
              <a:t>#Takes actual time to velocity calculus</a:t>
            </a:r>
            <a:endParaRPr sz="700">
              <a:solidFill>
                <a:srgbClr val="6A9955"/>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t1</a:t>
            </a:r>
            <a:r>
              <a:rPr lang="en" sz="700">
                <a:solidFill>
                  <a:srgbClr val="D4D4D4"/>
                </a:solidFill>
                <a:highlight>
                  <a:srgbClr val="666666"/>
                </a:highlight>
                <a:latin typeface="Courier New"/>
                <a:ea typeface="Courier New"/>
                <a:cs typeface="Courier New"/>
                <a:sym typeface="Courier New"/>
              </a:rPr>
              <a:t>=</a:t>
            </a:r>
            <a:r>
              <a:rPr lang="en" sz="700">
                <a:solidFill>
                  <a:srgbClr val="4EC9B0"/>
                </a:solidFill>
                <a:highlight>
                  <a:srgbClr val="666666"/>
                </a:highlight>
                <a:latin typeface="Courier New"/>
                <a:ea typeface="Courier New"/>
                <a:cs typeface="Courier New"/>
                <a:sym typeface="Courier New"/>
              </a:rPr>
              <a:t>rospy</a:t>
            </a:r>
            <a:r>
              <a:rPr lang="en" sz="700">
                <a:solidFill>
                  <a:srgbClr val="CCCCCC"/>
                </a:solidFill>
                <a:highlight>
                  <a:srgbClr val="666666"/>
                </a:highlight>
                <a:latin typeface="Courier New"/>
                <a:ea typeface="Courier New"/>
                <a:cs typeface="Courier New"/>
                <a:sym typeface="Courier New"/>
              </a:rPr>
              <a:t>.</a:t>
            </a:r>
            <a:r>
              <a:rPr lang="en" sz="700">
                <a:solidFill>
                  <a:srgbClr val="4EC9B0"/>
                </a:solidFill>
                <a:highlight>
                  <a:srgbClr val="666666"/>
                </a:highlight>
                <a:latin typeface="Courier New"/>
                <a:ea typeface="Courier New"/>
                <a:cs typeface="Courier New"/>
                <a:sym typeface="Courier New"/>
              </a:rPr>
              <a:t>Time</a:t>
            </a:r>
            <a:r>
              <a:rPr lang="en" sz="700">
                <a:solidFill>
                  <a:srgbClr val="CCCCCC"/>
                </a:solidFill>
                <a:highlight>
                  <a:srgbClr val="666666"/>
                </a:highlight>
                <a:latin typeface="Courier New"/>
                <a:ea typeface="Courier New"/>
                <a:cs typeface="Courier New"/>
                <a:sym typeface="Courier New"/>
              </a:rPr>
              <a:t>.</a:t>
            </a:r>
            <a:r>
              <a:rPr lang="en" sz="700">
                <a:solidFill>
                  <a:srgbClr val="DCDCAA"/>
                </a:solidFill>
                <a:highlight>
                  <a:srgbClr val="666666"/>
                </a:highlight>
                <a:latin typeface="Courier New"/>
                <a:ea typeface="Courier New"/>
                <a:cs typeface="Courier New"/>
                <a:sym typeface="Courier New"/>
              </a:rPr>
              <a:t>now</a:t>
            </a:r>
            <a:r>
              <a:rPr lang="en" sz="700">
                <a:solidFill>
                  <a:srgbClr val="CCCCCC"/>
                </a:solidFill>
                <a:highlight>
                  <a:srgbClr val="666666"/>
                </a:highlight>
                <a:latin typeface="Courier New"/>
                <a:ea typeface="Courier New"/>
                <a:cs typeface="Courier New"/>
                <a:sym typeface="Courier New"/>
              </a:rPr>
              <a:t>().</a:t>
            </a:r>
            <a:r>
              <a:rPr lang="en" sz="700">
                <a:solidFill>
                  <a:srgbClr val="DCDCAA"/>
                </a:solidFill>
                <a:highlight>
                  <a:srgbClr val="666666"/>
                </a:highlight>
                <a:latin typeface="Courier New"/>
                <a:ea typeface="Courier New"/>
                <a:cs typeface="Courier New"/>
                <a:sym typeface="Courier New"/>
              </a:rPr>
              <a:t>to_sec</a:t>
            </a:r>
            <a:r>
              <a:rPr lang="en" sz="700">
                <a:solidFill>
                  <a:srgbClr val="CCCCCC"/>
                </a:solidFill>
                <a:highlight>
                  <a:srgbClr val="666666"/>
                </a:highlight>
                <a:latin typeface="Courier New"/>
                <a:ea typeface="Courier New"/>
                <a:cs typeface="Courier New"/>
                <a:sym typeface="Courier New"/>
              </a:rPr>
              <a:t>()</a:t>
            </a:r>
            <a:endParaRPr sz="700">
              <a:solidFill>
                <a:srgbClr val="CCCCCC"/>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6A9955"/>
                </a:solidFill>
                <a:highlight>
                  <a:srgbClr val="666666"/>
                </a:highlight>
                <a:latin typeface="Courier New"/>
                <a:ea typeface="Courier New"/>
                <a:cs typeface="Courier New"/>
                <a:sym typeface="Courier New"/>
              </a:rPr>
              <a:t>#Calculates distancePoseStamped</a:t>
            </a:r>
            <a:endParaRPr sz="700">
              <a:solidFill>
                <a:srgbClr val="6A9955"/>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current_distance</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speed</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t1</a:t>
            </a:r>
            <a:r>
              <a:rPr lang="en" sz="700">
                <a:solidFill>
                  <a:srgbClr val="D4D4D4"/>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t0</a:t>
            </a:r>
            <a:r>
              <a:rPr lang="en" sz="700">
                <a:solidFill>
                  <a:srgbClr val="CCCCCC"/>
                </a:solidFill>
                <a:highlight>
                  <a:srgbClr val="666666"/>
                </a:highlight>
                <a:latin typeface="Courier New"/>
                <a:ea typeface="Courier New"/>
                <a:cs typeface="Courier New"/>
                <a:sym typeface="Courier New"/>
              </a:rPr>
              <a:t>)</a:t>
            </a:r>
            <a:endParaRPr sz="700">
              <a:solidFill>
                <a:srgbClr val="CCCCCC"/>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6A9955"/>
                </a:solidFill>
                <a:highlight>
                  <a:srgbClr val="666666"/>
                </a:highlight>
                <a:latin typeface="Courier New"/>
                <a:ea typeface="Courier New"/>
                <a:cs typeface="Courier New"/>
                <a:sym typeface="Courier New"/>
              </a:rPr>
              <a:t>#After the loop, stops the robot</a:t>
            </a:r>
            <a:endParaRPr sz="700">
              <a:solidFill>
                <a:srgbClr val="6A9955"/>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self</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vel</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linear</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x</a:t>
            </a:r>
            <a:r>
              <a:rPr lang="en" sz="700">
                <a:solidFill>
                  <a:srgbClr val="CCCCCC"/>
                </a:solidFill>
                <a:highlight>
                  <a:srgbClr val="666666"/>
                </a:highlight>
                <a:latin typeface="Courier New"/>
                <a:ea typeface="Courier New"/>
                <a:cs typeface="Courier New"/>
                <a:sym typeface="Courier New"/>
              </a:rPr>
              <a:t> </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 </a:t>
            </a:r>
            <a:r>
              <a:rPr lang="en" sz="700">
                <a:solidFill>
                  <a:srgbClr val="B5CEA8"/>
                </a:solidFill>
                <a:highlight>
                  <a:srgbClr val="666666"/>
                </a:highlight>
                <a:latin typeface="Courier New"/>
                <a:ea typeface="Courier New"/>
                <a:cs typeface="Courier New"/>
                <a:sym typeface="Courier New"/>
              </a:rPr>
              <a:t>0</a:t>
            </a:r>
            <a:endParaRPr sz="700">
              <a:solidFill>
                <a:srgbClr val="B5CEA8"/>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self</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vel</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angular</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z</a:t>
            </a:r>
            <a:r>
              <a:rPr lang="en" sz="700">
                <a:solidFill>
                  <a:srgbClr val="CCCCCC"/>
                </a:solidFill>
                <a:highlight>
                  <a:srgbClr val="666666"/>
                </a:highlight>
                <a:latin typeface="Courier New"/>
                <a:ea typeface="Courier New"/>
                <a:cs typeface="Courier New"/>
                <a:sym typeface="Courier New"/>
              </a:rPr>
              <a:t> </a:t>
            </a:r>
            <a:r>
              <a:rPr lang="en" sz="700">
                <a:solidFill>
                  <a:srgbClr val="D4D4D4"/>
                </a:solidFill>
                <a:highlight>
                  <a:srgbClr val="666666"/>
                </a:highlight>
                <a:latin typeface="Courier New"/>
                <a:ea typeface="Courier New"/>
                <a:cs typeface="Courier New"/>
                <a:sym typeface="Courier New"/>
              </a:rPr>
              <a:t>=</a:t>
            </a:r>
            <a:r>
              <a:rPr lang="en" sz="700">
                <a:solidFill>
                  <a:srgbClr val="CCCCCC"/>
                </a:solidFill>
                <a:highlight>
                  <a:srgbClr val="666666"/>
                </a:highlight>
                <a:latin typeface="Courier New"/>
                <a:ea typeface="Courier New"/>
                <a:cs typeface="Courier New"/>
                <a:sym typeface="Courier New"/>
              </a:rPr>
              <a:t> </a:t>
            </a:r>
            <a:r>
              <a:rPr lang="en" sz="700">
                <a:solidFill>
                  <a:srgbClr val="B5CEA8"/>
                </a:solidFill>
                <a:highlight>
                  <a:srgbClr val="666666"/>
                </a:highlight>
                <a:latin typeface="Courier New"/>
                <a:ea typeface="Courier New"/>
                <a:cs typeface="Courier New"/>
                <a:sym typeface="Courier New"/>
              </a:rPr>
              <a:t>0</a:t>
            </a:r>
            <a:endParaRPr sz="700">
              <a:solidFill>
                <a:srgbClr val="B5CEA8"/>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6A9955"/>
                </a:solidFill>
                <a:highlight>
                  <a:srgbClr val="666666"/>
                </a:highlight>
                <a:latin typeface="Courier New"/>
                <a:ea typeface="Courier New"/>
                <a:cs typeface="Courier New"/>
                <a:sym typeface="Courier New"/>
              </a:rPr>
              <a:t>#Force the robot to stop</a:t>
            </a:r>
            <a:endParaRPr sz="700">
              <a:solidFill>
                <a:srgbClr val="6A9955"/>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CCCCCC"/>
                </a:solidFill>
                <a:highlight>
                  <a:srgbClr val="666666"/>
                </a:highlight>
                <a:latin typeface="Courier New"/>
                <a:ea typeface="Courier New"/>
                <a:cs typeface="Courier New"/>
                <a:sym typeface="Courier New"/>
              </a:rPr>
              <a:t>           </a:t>
            </a:r>
            <a:r>
              <a:rPr lang="en" sz="700">
                <a:solidFill>
                  <a:srgbClr val="9CDCFE"/>
                </a:solidFill>
                <a:highlight>
                  <a:srgbClr val="666666"/>
                </a:highlight>
                <a:latin typeface="Courier New"/>
                <a:ea typeface="Courier New"/>
                <a:cs typeface="Courier New"/>
                <a:sym typeface="Courier New"/>
              </a:rPr>
              <a:t>self</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velocity_publisher</a:t>
            </a:r>
            <a:r>
              <a:rPr lang="en" sz="700">
                <a:solidFill>
                  <a:srgbClr val="CCCCCC"/>
                </a:solidFill>
                <a:highlight>
                  <a:srgbClr val="666666"/>
                </a:highlight>
                <a:latin typeface="Courier New"/>
                <a:ea typeface="Courier New"/>
                <a:cs typeface="Courier New"/>
                <a:sym typeface="Courier New"/>
              </a:rPr>
              <a:t>.</a:t>
            </a:r>
            <a:r>
              <a:rPr lang="en" sz="700">
                <a:solidFill>
                  <a:srgbClr val="DCDCAA"/>
                </a:solidFill>
                <a:highlight>
                  <a:srgbClr val="666666"/>
                </a:highlight>
                <a:latin typeface="Courier New"/>
                <a:ea typeface="Courier New"/>
                <a:cs typeface="Courier New"/>
                <a:sym typeface="Courier New"/>
              </a:rPr>
              <a:t>publish</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self</a:t>
            </a:r>
            <a:r>
              <a:rPr lang="en" sz="700">
                <a:solidFill>
                  <a:srgbClr val="CCCCCC"/>
                </a:solidFill>
                <a:highlight>
                  <a:srgbClr val="666666"/>
                </a:highlight>
                <a:latin typeface="Courier New"/>
                <a:ea typeface="Courier New"/>
                <a:cs typeface="Courier New"/>
                <a:sym typeface="Courier New"/>
              </a:rPr>
              <a:t>.</a:t>
            </a:r>
            <a:r>
              <a:rPr lang="en" sz="700">
                <a:solidFill>
                  <a:srgbClr val="9CDCFE"/>
                </a:solidFill>
                <a:highlight>
                  <a:srgbClr val="666666"/>
                </a:highlight>
                <a:latin typeface="Courier New"/>
                <a:ea typeface="Courier New"/>
                <a:cs typeface="Courier New"/>
                <a:sym typeface="Courier New"/>
              </a:rPr>
              <a:t>vel</a:t>
            </a:r>
            <a:r>
              <a:rPr lang="en" sz="700">
                <a:solidFill>
                  <a:srgbClr val="CCCCCC"/>
                </a:solidFill>
                <a:highlight>
                  <a:srgbClr val="666666"/>
                </a:highlight>
                <a:latin typeface="Courier New"/>
                <a:ea typeface="Courier New"/>
                <a:cs typeface="Courier New"/>
                <a:sym typeface="Courier New"/>
              </a:rPr>
              <a:t>)</a:t>
            </a:r>
            <a:endParaRPr sz="700">
              <a:solidFill>
                <a:srgbClr val="CCCCCC"/>
              </a:solidFill>
              <a:highlight>
                <a:srgbClr val="66666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300">
                <a:solidFill>
                  <a:srgbClr val="CCCCCC"/>
                </a:solidFill>
                <a:highlight>
                  <a:srgbClr val="1F1F1F"/>
                </a:highlight>
                <a:latin typeface="Courier New"/>
                <a:ea typeface="Courier New"/>
                <a:cs typeface="Courier New"/>
                <a:sym typeface="Courier New"/>
              </a:rPr>
              <a:t> </a:t>
            </a:r>
            <a:endParaRPr sz="300">
              <a:solidFill>
                <a:srgbClr val="CCCCCC"/>
              </a:solidFill>
              <a:highlight>
                <a:srgbClr val="1F1F1F"/>
              </a:highlight>
              <a:latin typeface="Courier New"/>
              <a:ea typeface="Courier New"/>
              <a:cs typeface="Courier New"/>
              <a:sym typeface="Courier New"/>
            </a:endParaRPr>
          </a:p>
          <a:p>
            <a:pPr indent="0" lvl="0" marL="0" rtl="0" algn="ctr">
              <a:spcBef>
                <a:spcPts val="0"/>
              </a:spcBef>
              <a:spcAft>
                <a:spcPts val="0"/>
              </a:spcAft>
              <a:buNone/>
            </a:pPr>
            <a:r>
              <a:t/>
            </a:r>
            <a:endParaRPr sz="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Square</a:t>
            </a:r>
            <a:endParaRPr/>
          </a:p>
        </p:txBody>
      </p:sp>
      <p:sp>
        <p:nvSpPr>
          <p:cNvPr id="73" name="Google Shape;73;p16"/>
          <p:cNvSpPr txBox="1"/>
          <p:nvPr>
            <p:ph idx="1" type="body"/>
          </p:nvPr>
        </p:nvSpPr>
        <p:spPr>
          <a:xfrm>
            <a:off x="311700" y="1152475"/>
            <a:ext cx="3867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The implementation of the square for the TurtleBot proved to be a little bit </a:t>
            </a:r>
            <a:r>
              <a:rPr lang="en" sz="1200"/>
              <a:t>more</a:t>
            </a:r>
            <a:r>
              <a:rPr lang="en" sz="1200"/>
              <a:t> complicated than expected </a:t>
            </a:r>
            <a:endParaRPr sz="1200"/>
          </a:p>
          <a:p>
            <a:pPr indent="-304800" lvl="0" marL="457200" rtl="0" algn="l">
              <a:spcBef>
                <a:spcPts val="0"/>
              </a:spcBef>
              <a:spcAft>
                <a:spcPts val="0"/>
              </a:spcAft>
              <a:buSzPts val="1200"/>
              <a:buChar char="●"/>
            </a:pPr>
            <a:r>
              <a:rPr lang="en" sz="1200"/>
              <a:t>While there </a:t>
            </a:r>
            <a:r>
              <a:rPr lang="en" sz="1200"/>
              <a:t>was not sufficient space on this slide to include all the code, I wanted to specifically include the image on the right to highlight the implementation approach </a:t>
            </a:r>
            <a:endParaRPr sz="1200"/>
          </a:p>
          <a:p>
            <a:pPr indent="-304800" lvl="0" marL="457200" rtl="0" algn="l">
              <a:spcBef>
                <a:spcPts val="0"/>
              </a:spcBef>
              <a:spcAft>
                <a:spcPts val="0"/>
              </a:spcAft>
              <a:buSzPts val="1200"/>
              <a:buChar char="●"/>
            </a:pPr>
            <a:r>
              <a:rPr lang="en" sz="1200"/>
              <a:t>Given that there is no pre-implemented method that we could use, we had to take a custom approach </a:t>
            </a:r>
            <a:endParaRPr sz="1200"/>
          </a:p>
          <a:p>
            <a:pPr indent="-304800" lvl="0" marL="457200" rtl="0" algn="l">
              <a:spcBef>
                <a:spcPts val="0"/>
              </a:spcBef>
              <a:spcAft>
                <a:spcPts val="0"/>
              </a:spcAft>
              <a:buSzPts val="1200"/>
              <a:buChar char="●"/>
            </a:pPr>
            <a:r>
              <a:rPr lang="en" sz="1200"/>
              <a:t>The method we used was to move the robot forward at a constant linear velocity, then pause, rotate, and move forward once again</a:t>
            </a:r>
            <a:endParaRPr sz="1200"/>
          </a:p>
          <a:p>
            <a:pPr indent="-304800" lvl="1" marL="914400" rtl="0" algn="l">
              <a:spcBef>
                <a:spcPts val="0"/>
              </a:spcBef>
              <a:spcAft>
                <a:spcPts val="0"/>
              </a:spcAft>
              <a:buSzPts val="1200"/>
              <a:buChar char="○"/>
            </a:pPr>
            <a:r>
              <a:rPr lang="en" sz="1200"/>
              <a:t>Repeating the above method till we had traversed the path of a square</a:t>
            </a:r>
            <a:endParaRPr sz="1200"/>
          </a:p>
        </p:txBody>
      </p:sp>
      <p:pic>
        <p:nvPicPr>
          <p:cNvPr id="74" name="Google Shape;74;p16"/>
          <p:cNvPicPr preferRelativeResize="0"/>
          <p:nvPr/>
        </p:nvPicPr>
        <p:blipFill>
          <a:blip r:embed="rId3">
            <a:alphaModFix/>
          </a:blip>
          <a:stretch>
            <a:fillRect/>
          </a:stretch>
        </p:blipFill>
        <p:spPr>
          <a:xfrm>
            <a:off x="4339325" y="1214413"/>
            <a:ext cx="4659597" cy="27146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Launch File</a:t>
            </a:r>
            <a:endParaRPr/>
          </a:p>
        </p:txBody>
      </p:sp>
      <p:sp>
        <p:nvSpPr>
          <p:cNvPr id="80" name="Google Shape;80;p17"/>
          <p:cNvSpPr txBox="1"/>
          <p:nvPr>
            <p:ph idx="1" type="body"/>
          </p:nvPr>
        </p:nvSpPr>
        <p:spPr>
          <a:xfrm>
            <a:off x="311700" y="1152475"/>
            <a:ext cx="4260300" cy="386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Launch file has been created to by using taking </a:t>
            </a:r>
            <a:r>
              <a:rPr lang="en"/>
              <a:t>input</a:t>
            </a:r>
            <a:r>
              <a:rPr lang="en"/>
              <a:t> arg such as square or circle.</a:t>
            </a:r>
            <a:endParaRPr/>
          </a:p>
          <a:p>
            <a:pPr indent="-342900" lvl="0" marL="457200" rtl="0" algn="l">
              <a:spcBef>
                <a:spcPts val="0"/>
              </a:spcBef>
              <a:spcAft>
                <a:spcPts val="0"/>
              </a:spcAft>
              <a:buSzPts val="1800"/>
              <a:buChar char="●"/>
            </a:pPr>
            <a:r>
              <a:rPr lang="en"/>
              <a:t>Given arguments(square or circle)are evaluated in group element using if function.</a:t>
            </a:r>
            <a:endParaRPr/>
          </a:p>
          <a:p>
            <a:pPr indent="-342900" lvl="0" marL="457200" rtl="0" algn="l">
              <a:spcBef>
                <a:spcPts val="0"/>
              </a:spcBef>
              <a:spcAft>
                <a:spcPts val="0"/>
              </a:spcAft>
              <a:buSzPts val="1800"/>
              <a:buChar char="●"/>
            </a:pPr>
            <a:r>
              <a:rPr lang="en"/>
              <a:t>Launch file can be launched using the following command in terminal.</a:t>
            </a:r>
            <a:endParaRPr sz="1000">
              <a:solidFill>
                <a:schemeClr val="dk1"/>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a:t>         For circle </a:t>
            </a:r>
            <a:endParaRPr/>
          </a:p>
          <a:p>
            <a:pPr indent="0" lvl="0" marL="0" rtl="0" algn="l">
              <a:spcBef>
                <a:spcPts val="1200"/>
              </a:spcBef>
              <a:spcAft>
                <a:spcPts val="1200"/>
              </a:spcAft>
              <a:buNone/>
            </a:pPr>
            <a:r>
              <a:rPr lang="en"/>
              <a:t>         For square</a:t>
            </a:r>
            <a:endParaRPr/>
          </a:p>
        </p:txBody>
      </p:sp>
      <p:pic>
        <p:nvPicPr>
          <p:cNvPr id="81" name="Google Shape;81;p17"/>
          <p:cNvPicPr preferRelativeResize="0"/>
          <p:nvPr/>
        </p:nvPicPr>
        <p:blipFill>
          <a:blip r:embed="rId3">
            <a:alphaModFix/>
          </a:blip>
          <a:stretch>
            <a:fillRect/>
          </a:stretch>
        </p:blipFill>
        <p:spPr>
          <a:xfrm>
            <a:off x="4695525" y="180225"/>
            <a:ext cx="4260298" cy="3268099"/>
          </a:xfrm>
          <a:prstGeom prst="rect">
            <a:avLst/>
          </a:prstGeom>
          <a:noFill/>
          <a:ln>
            <a:noFill/>
          </a:ln>
        </p:spPr>
      </p:pic>
      <p:pic>
        <p:nvPicPr>
          <p:cNvPr id="82" name="Google Shape;82;p17"/>
          <p:cNvPicPr preferRelativeResize="0"/>
          <p:nvPr/>
        </p:nvPicPr>
        <p:blipFill>
          <a:blip r:embed="rId4">
            <a:alphaModFix/>
          </a:blip>
          <a:stretch>
            <a:fillRect/>
          </a:stretch>
        </p:blipFill>
        <p:spPr>
          <a:xfrm>
            <a:off x="2320850" y="4327625"/>
            <a:ext cx="4963395" cy="461600"/>
          </a:xfrm>
          <a:prstGeom prst="rect">
            <a:avLst/>
          </a:prstGeom>
          <a:noFill/>
          <a:ln>
            <a:noFill/>
          </a:ln>
        </p:spPr>
      </p:pic>
      <p:pic>
        <p:nvPicPr>
          <p:cNvPr id="83" name="Google Shape;83;p17"/>
          <p:cNvPicPr preferRelativeResize="0"/>
          <p:nvPr/>
        </p:nvPicPr>
        <p:blipFill>
          <a:blip r:embed="rId5">
            <a:alphaModFix/>
          </a:blip>
          <a:stretch>
            <a:fillRect/>
          </a:stretch>
        </p:blipFill>
        <p:spPr>
          <a:xfrm>
            <a:off x="2320850" y="3774075"/>
            <a:ext cx="4963399" cy="39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Circle</a:t>
            </a:r>
            <a:endParaRPr/>
          </a:p>
        </p:txBody>
      </p:sp>
      <p:sp>
        <p:nvSpPr>
          <p:cNvPr id="94" name="Google Shape;94;p19"/>
          <p:cNvSpPr txBox="1"/>
          <p:nvPr>
            <p:ph idx="1" type="body"/>
          </p:nvPr>
        </p:nvSpPr>
        <p:spPr>
          <a:xfrm>
            <a:off x="311700" y="1152475"/>
            <a:ext cx="3797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As can be seen in the video, the bot tracks the expected trajectory pretty well at low speeds. This is </a:t>
            </a:r>
            <a:r>
              <a:rPr lang="en"/>
              <a:t>because</a:t>
            </a:r>
            <a:r>
              <a:rPr lang="en"/>
              <a:t> at low speeds the model converges to kinematic representation. However, as the speeds </a:t>
            </a:r>
            <a:r>
              <a:rPr lang="en"/>
              <a:t>increase</a:t>
            </a:r>
            <a:r>
              <a:rPr lang="en"/>
              <a:t> the dynamic model takes precedence and we see the bot is not able to track the expected curvature. It does look cool though.</a:t>
            </a:r>
            <a:endParaRPr/>
          </a:p>
        </p:txBody>
      </p:sp>
      <p:pic>
        <p:nvPicPr>
          <p:cNvPr id="95" name="Google Shape;95;p19" title="circle.mp4">
            <a:hlinkClick r:id="rId3"/>
          </p:cNvPr>
          <p:cNvPicPr preferRelativeResize="0"/>
          <p:nvPr/>
        </p:nvPicPr>
        <p:blipFill>
          <a:blip r:embed="rId4">
            <a:alphaModFix/>
          </a:blip>
          <a:stretch>
            <a:fillRect/>
          </a:stretch>
        </p:blipFill>
        <p:spPr>
          <a:xfrm>
            <a:off x="4340400" y="11951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Square</a:t>
            </a:r>
            <a:endParaRPr/>
          </a:p>
        </p:txBody>
      </p:sp>
      <p:sp>
        <p:nvSpPr>
          <p:cNvPr id="101" name="Google Shape;101;p20"/>
          <p:cNvSpPr txBox="1"/>
          <p:nvPr>
            <p:ph idx="1" type="body"/>
          </p:nvPr>
        </p:nvSpPr>
        <p:spPr>
          <a:xfrm>
            <a:off x="311700" y="1152475"/>
            <a:ext cx="37971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The </a:t>
            </a:r>
            <a:r>
              <a:rPr lang="en"/>
              <a:t>most interesting thing that you can observe in the run results, shown to the right, is that the robot does not traverse in an exact square</a:t>
            </a:r>
            <a:endParaRPr/>
          </a:p>
          <a:p>
            <a:pPr indent="-325755" lvl="0" marL="457200" rtl="0" algn="l">
              <a:spcBef>
                <a:spcPts val="0"/>
              </a:spcBef>
              <a:spcAft>
                <a:spcPts val="0"/>
              </a:spcAft>
              <a:buSzPct val="100000"/>
              <a:buChar char="●"/>
            </a:pPr>
            <a:r>
              <a:rPr lang="en"/>
              <a:t>We believe that this lack of desired  behavior stems from the open loop nature of our implementation </a:t>
            </a:r>
            <a:endParaRPr/>
          </a:p>
          <a:p>
            <a:pPr indent="-325755" lvl="0" marL="457200" rtl="0" algn="l">
              <a:spcBef>
                <a:spcPts val="0"/>
              </a:spcBef>
              <a:spcAft>
                <a:spcPts val="0"/>
              </a:spcAft>
              <a:buSzPct val="100000"/>
              <a:buChar char="●"/>
            </a:pPr>
            <a:r>
              <a:rPr lang="en"/>
              <a:t>We expect that as the class continues on, we should be able to create a perfect square with the implementation of a closed loop system</a:t>
            </a:r>
            <a:endParaRPr/>
          </a:p>
        </p:txBody>
      </p:sp>
      <p:pic>
        <p:nvPicPr>
          <p:cNvPr id="102" name="Google Shape;102;p20" title="square.mp4">
            <a:hlinkClick r:id="rId3"/>
          </p:cNvPr>
          <p:cNvPicPr preferRelativeResize="0"/>
          <p:nvPr/>
        </p:nvPicPr>
        <p:blipFill>
          <a:blip r:embed="rId4">
            <a:alphaModFix/>
          </a:blip>
          <a:stretch>
            <a:fillRect/>
          </a:stretch>
        </p:blipFill>
        <p:spPr>
          <a:xfrm>
            <a:off x="4261200" y="11701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