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F"/>
    <a:srgbClr val="FFCC7F"/>
    <a:srgbClr val="B2FF99"/>
    <a:srgbClr val="3D5734"/>
    <a:srgbClr val="66FF33"/>
    <a:srgbClr val="F16122"/>
    <a:srgbClr val="FF3300"/>
    <a:srgbClr val="FF9900"/>
    <a:srgbClr val="FFDF7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570807" y="6420000"/>
            <a:ext cx="478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16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AuE-8230 – Autonomy: Science and Systems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FE35921-79B9-F216-5321-D2C95C6A9B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0612" y="-273978"/>
            <a:ext cx="2057400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570807" y="6417600"/>
            <a:ext cx="57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16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AuE-8230 – Autonomy: Science and Systems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0D32B2C-FC2A-B624-1641-B5C0BD3BED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34600" y="-292894"/>
            <a:ext cx="2057400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7" y="2152382"/>
            <a:ext cx="11872300" cy="775660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IN" dirty="0"/>
              <a:t>Assignment-4:</a:t>
            </a:r>
            <a:br>
              <a:rPr lang="en-IN" dirty="0"/>
            </a:br>
            <a:r>
              <a:rPr lang="en-IN" dirty="0"/>
              <a:t>TurtleBot3(sim2Real)with Real World TB3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Group 1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Rahul Chamarthi, Ravi Varikuti, and Benjamin I Johnson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7B52-6CDD-1F94-042D-82938A7E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0D0D"/>
                </a:solidFill>
                <a:effectLst/>
                <a:latin typeface="Söhne"/>
              </a:rPr>
              <a:t>Simultaneous Localization and Mapping (SLAM) in Robotics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FD1-E184-77BD-E36D-4BA8EE8F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9" y="1809750"/>
            <a:ext cx="11098001" cy="4284491"/>
          </a:xfrm>
        </p:spPr>
        <p:txBody>
          <a:bodyPr/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SLAM is a fundamental technique in robotics that enables a robot to create a map of its environment while simultaneously determining its own position within that environment.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It plays a crucial role in autonomous navigation, allowing robots to navigate and operate in unknown or dynamically changing surroundings.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The choice of SLAM algorithm can significantly impact a robot's navigation capabilities, influencing factors such as accuracy, computational efficiency, and adaptability to different environments.</a:t>
            </a:r>
          </a:p>
          <a:p>
            <a:r>
              <a:rPr lang="en-US" sz="1400" b="1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GMapping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Grid-based FastSLAM approach.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a particle filter to estimate the robot's pose and a grid-based map representation.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for its simplicity and efficiency.</a:t>
            </a:r>
          </a:p>
          <a:p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Hector SLAM: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scan matching techniques.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a scan matcher for pose estimation and builds a 2D occupancy grid map.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for its robustness in dynamic environments</a:t>
            </a:r>
          </a:p>
          <a:p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1400" dirty="0"/>
          </a:p>
          <a:p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3404-45F0-010C-F754-E08ECE8B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7E5A-657B-08FA-CA2E-205D2136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40" y="3429000"/>
            <a:ext cx="3858260" cy="21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A38-90E0-F0F6-EF27-4FA60197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GMapping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vs. Hector SLAM in Gazebo and Real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535C-7C33-07E1-1F23-D77D5890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49" y="1431980"/>
            <a:ext cx="6076388" cy="4284491"/>
          </a:xfrm>
        </p:spPr>
        <p:txBody>
          <a:bodyPr/>
          <a:lstStyle/>
          <a:p>
            <a:r>
              <a:rPr lang="en-US" dirty="0"/>
              <a:t>Both the SLAM algorithms were implemented in gazebo by running the following nodes.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Algorithms seems to provide a good scan of environment. However, it is observed from gazebo simulation that there is no noticeable difference found in Hector mapping  and gmapping SLAM algorithms.</a:t>
            </a:r>
          </a:p>
          <a:p>
            <a:r>
              <a:rPr lang="en-US" dirty="0"/>
              <a:t>Both the algorithms were implemented, and maps were saved for future run of autonomous package.</a:t>
            </a:r>
          </a:p>
          <a:p>
            <a:r>
              <a:rPr lang="en-US" dirty="0"/>
              <a:t>In real world,hector slam provided noisier map compared to gmapping.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AC77-1A95-BE18-0ABF-86F4D91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724D0-254E-CF4B-898E-4F0FBD9D4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8"/>
          <a:stretch/>
        </p:blipFill>
        <p:spPr>
          <a:xfrm>
            <a:off x="967409" y="2116455"/>
            <a:ext cx="5829600" cy="41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CAA80-8869-518A-19CA-88974414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9" y="2535577"/>
            <a:ext cx="5829600" cy="35561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29F7B4B-1DEF-8AB6-D3FD-FE046430B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75" t="10964" r="5375" b="15136"/>
          <a:stretch/>
        </p:blipFill>
        <p:spPr>
          <a:xfrm>
            <a:off x="6797009" y="4612874"/>
            <a:ext cx="2571751" cy="1525350"/>
          </a:xfrm>
          <a:prstGeom prst="rect">
            <a:avLst/>
          </a:prstGeom>
        </p:spPr>
      </p:pic>
      <p:pic>
        <p:nvPicPr>
          <p:cNvPr id="13" name="Picture 12" descr="A white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F2860BC2-7FB4-5A7E-36E8-5AEF5B7B78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20" t="16182" b="21095"/>
          <a:stretch/>
        </p:blipFill>
        <p:spPr>
          <a:xfrm>
            <a:off x="9577390" y="4612874"/>
            <a:ext cx="2422795" cy="1525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0D75D2-78DF-6313-D567-2DB5FC6584CC}"/>
              </a:ext>
            </a:extLst>
          </p:cNvPr>
          <p:cNvSpPr txBox="1"/>
          <p:nvPr/>
        </p:nvSpPr>
        <p:spPr>
          <a:xfrm>
            <a:off x="6923752" y="424354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Gmapping(real scan)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07655-D636-A878-A9A5-788280281369}"/>
              </a:ext>
            </a:extLst>
          </p:cNvPr>
          <p:cNvSpPr txBox="1"/>
          <p:nvPr/>
        </p:nvSpPr>
        <p:spPr>
          <a:xfrm>
            <a:off x="9798772" y="424354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Hector(real scan)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CE4D12-D8F0-65B8-000D-6DDEE4AAEE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002" t="25829" r="14659" b="23306"/>
          <a:stretch/>
        </p:blipFill>
        <p:spPr>
          <a:xfrm>
            <a:off x="9798772" y="1976921"/>
            <a:ext cx="2053186" cy="1861324"/>
          </a:xfrm>
          <a:prstGeom prst="rect">
            <a:avLst/>
          </a:prstGeom>
        </p:spPr>
      </p:pic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DDB36EA-6076-46A7-465F-0EE8C9FAC3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62" t="19038" r="32154" b="32636"/>
          <a:stretch/>
        </p:blipFill>
        <p:spPr>
          <a:xfrm>
            <a:off x="7067505" y="1976921"/>
            <a:ext cx="2053186" cy="1861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85E3E2-80D5-BDCF-518A-3F79C360D039}"/>
              </a:ext>
            </a:extLst>
          </p:cNvPr>
          <p:cNvSpPr txBox="1"/>
          <p:nvPr/>
        </p:nvSpPr>
        <p:spPr>
          <a:xfrm>
            <a:off x="7137941" y="1589607"/>
            <a:ext cx="223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Gmapping(gazebo)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EA308-11CF-04A2-AA20-EBF1588382B4}"/>
              </a:ext>
            </a:extLst>
          </p:cNvPr>
          <p:cNvSpPr txBox="1"/>
          <p:nvPr/>
        </p:nvSpPr>
        <p:spPr>
          <a:xfrm>
            <a:off x="9733434" y="1607589"/>
            <a:ext cx="245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Hector(gazebo)</a:t>
            </a:r>
          </a:p>
        </p:txBody>
      </p:sp>
    </p:spTree>
    <p:extLst>
      <p:ext uri="{BB962C8B-B14F-4D97-AF65-F5344CB8AC3E}">
        <p14:creationId xmlns:p14="http://schemas.microsoft.com/office/powerpoint/2010/main" val="102902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D2C-CA8A-FB7B-8CD5-99EBBC1F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Autonomous Navigation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5F11-95AD-BD5B-65C5-DEBAB9C8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9" y="1809750"/>
            <a:ext cx="6468851" cy="4284491"/>
          </a:xfrm>
        </p:spPr>
        <p:txBody>
          <a:bodyPr/>
          <a:lstStyle/>
          <a:p>
            <a:r>
              <a:rPr lang="en-US" dirty="0"/>
              <a:t>As hector map seems so noisy it provide difficulties in running autonomous package.</a:t>
            </a:r>
          </a:p>
          <a:p>
            <a:r>
              <a:rPr lang="en-US" dirty="0"/>
              <a:t>So, gmapping was used to run the autonomous navigation package. The following node had been implemented for autonomous navigation.</a:t>
            </a:r>
          </a:p>
          <a:p>
            <a:endParaRPr lang="en-US" dirty="0"/>
          </a:p>
          <a:p>
            <a:r>
              <a:rPr lang="en-US" dirty="0"/>
              <a:t>A 2d Nav goal was set using Rviz menu.</a:t>
            </a:r>
          </a:p>
          <a:p>
            <a:r>
              <a:rPr lang="en-US" dirty="0"/>
              <a:t>The robot has rotated for while confused with the position of goal. Ultimately the robot was able to move towards goal.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C5703-B318-CE72-90E6-098CDE9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44C6A-A5F4-1894-93E5-6D9F66EC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7" y="3429000"/>
            <a:ext cx="6915505" cy="393720"/>
          </a:xfrm>
          <a:prstGeom prst="rect">
            <a:avLst/>
          </a:prstGeom>
        </p:spPr>
      </p:pic>
      <p:pic>
        <p:nvPicPr>
          <p:cNvPr id="9" name="Picture 8" descr="A cartoon figure with a tree and text&#10;&#10;Description automatically generated with medium confidence">
            <a:extLst>
              <a:ext uri="{FF2B5EF4-FFF2-40B4-BE49-F238E27FC236}">
                <a16:creationId xmlns:a16="http://schemas.microsoft.com/office/drawing/2014/main" id="{353E04D1-6EA4-9331-D01C-C801DA1A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40" y="1970711"/>
            <a:ext cx="4221946" cy="29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68A-A4FD-283A-1030-4289B22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ifferences going from sim2real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F5EA2B-A713-C4DF-F9D9-E5110AA44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34054"/>
              </p:ext>
            </p:extLst>
          </p:nvPr>
        </p:nvGraphicFramePr>
        <p:xfrm>
          <a:off x="628650" y="1809750"/>
          <a:ext cx="10934700" cy="335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0">
                  <a:extLst>
                    <a:ext uri="{9D8B030D-6E8A-4147-A177-3AD203B41FA5}">
                      <a16:colId xmlns:a16="http://schemas.microsoft.com/office/drawing/2014/main" val="4134418895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99697919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782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r>
                        <a:rPr lang="en-US" dirty="0"/>
                        <a:t>Mapping accuracy is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 accuracy is considerably different than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3572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r>
                        <a:rPr lang="en-US" dirty="0"/>
                        <a:t>gmapping and hector algorithms performed well in simulation.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Gmapping appears to have lesser noise than hector mapping.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223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r>
                        <a:rPr lang="en-US" dirty="0"/>
                        <a:t>Motion of the robot is smooth in simulation.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of the robot is irregular due to rough terrain.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6599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r>
                        <a:rPr lang="en-US" dirty="0"/>
                        <a:t>It is observed that the estimation of position has minimal error in simulation.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is observed that the estimation error of position is considerable in real world.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99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EE34E-D87A-AD3D-0ED0-77F68030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1413"/>
      </p:ext>
    </p:extLst>
  </p:cSld>
  <p:clrMapOvr>
    <a:masterClrMapping/>
  </p:clrMapOvr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91A5A01BBC429E51CC1BBEA8DA61" ma:contentTypeVersion="13" ma:contentTypeDescription="Create a new document." ma:contentTypeScope="" ma:versionID="0fb066b07a887f42b14d46d6f236bcb3">
  <xsd:schema xmlns:xsd="http://www.w3.org/2001/XMLSchema" xmlns:xs="http://www.w3.org/2001/XMLSchema" xmlns:p="http://schemas.microsoft.com/office/2006/metadata/properties" xmlns:ns2="f41829d9-305b-4af6-8494-753a2a44d293" xmlns:ns3="74a92416-d9ca-4b07-a40e-6415e67b2c58" targetNamespace="http://schemas.microsoft.com/office/2006/metadata/properties" ma:root="true" ma:fieldsID="8415ddb322a54294af1c6f85b8a12297" ns2:_="" ns3:_="">
    <xsd:import namespace="f41829d9-305b-4af6-8494-753a2a44d293"/>
    <xsd:import namespace="74a92416-d9ca-4b07-a40e-6415e67b2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829d9-305b-4af6-8494-753a2a44d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92416-d9ca-4b07-a40e-6415e67b2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72ad27e-5889-4279-bc4c-304d453106fb}" ma:internalName="TaxCatchAll" ma:showField="CatchAllData" ma:web="74a92416-d9ca-4b07-a40e-6415e67b2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1829d9-305b-4af6-8494-753a2a44d293">
      <Terms xmlns="http://schemas.microsoft.com/office/infopath/2007/PartnerControls"/>
    </lcf76f155ced4ddcb4097134ff3c332f>
    <TaxCatchAll xmlns="74a92416-d9ca-4b07-a40e-6415e67b2c58" xsi:nil="true"/>
  </documentManagement>
</p:properties>
</file>

<file path=customXml/itemProps1.xml><?xml version="1.0" encoding="utf-8"?>
<ds:datastoreItem xmlns:ds="http://schemas.openxmlformats.org/officeDocument/2006/customXml" ds:itemID="{D13EE3AC-4038-4244-AB53-8BA19B380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829d9-305b-4af6-8494-753a2a44d293"/>
    <ds:schemaRef ds:uri="74a92416-d9ca-4b07-a40e-6415e67b2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0BD009-5166-4D59-AABC-6785392F4B19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b307200f-adf2-4dbb-94fd-dcc73869c24f"/>
    <ds:schemaRef ds:uri="http://purl.org/dc/dcmitype/"/>
    <ds:schemaRef ds:uri="http://schemas.openxmlformats.org/package/2006/metadata/core-properties"/>
    <ds:schemaRef ds:uri="681e0752-7327-43ef-af71-087853e23a2f"/>
    <ds:schemaRef ds:uri="f41829d9-305b-4af6-8494-753a2a44d293"/>
    <ds:schemaRef ds:uri="74a92416-d9ca-4b07-a40e-6415e67b2c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440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Söhne</vt:lpstr>
      <vt:lpstr>Trebuchet MS</vt:lpstr>
      <vt:lpstr>Wingdings 2</vt:lpstr>
      <vt:lpstr>Wingdings 3</vt:lpstr>
      <vt:lpstr>ARMLab CU-ICAR</vt:lpstr>
      <vt:lpstr>Assignment-4: TurtleBot3(sim2Real)with Real World TB3</vt:lpstr>
      <vt:lpstr>Simultaneous Localization and Mapping (SLAM) in Robotics</vt:lpstr>
      <vt:lpstr>GMapping vs. Hector SLAM in Gazebo and Real world</vt:lpstr>
      <vt:lpstr>Autonomous Navigation Performance</vt:lpstr>
      <vt:lpstr>Differences going from sim2real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tsamak</dc:creator>
  <cp:lastModifiedBy>Ravi Varikuti</cp:lastModifiedBy>
  <cp:revision>8</cp:revision>
  <dcterms:created xsi:type="dcterms:W3CDTF">2020-04-29T07:35:04Z</dcterms:created>
  <dcterms:modified xsi:type="dcterms:W3CDTF">2024-03-05T08:15:44Z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0x010100C7B9CD9D587C274E804BFEB7C5202BFB</vt:lpwstr>
  </property>
  <property fmtid="{D5CDD505-2E9C-101B-9397-08002B2CF9AE}" pid="3" name="MediaServiceImageTags">
    <vt:lpwstr/>
  </property>
  <property fmtid="{D5CDD505-2E9C-101B-9397-08002B2CF9AE}" pid="4" name="Order">
    <vt:r8>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