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6" r:id="rId7"/>
    <p:sldId id="265" r:id="rId8"/>
    <p:sldId id="262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2E032-6558-4032-8064-5202C1E05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411FD-20F0-45BB-9931-32B91A9F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22B81-26EE-4545-961A-1A39083E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9CB8C-9C75-47E4-AB6F-82B13BCA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BF61A-2B36-4C9F-9765-C343A56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36E5B-BB81-491C-B94D-9B90D1C3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FC5CC-4C7E-4786-A79E-AF45C9FA3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769A8-F129-4F68-882A-4F8066C5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A0D7A-5160-4E6B-B7F0-58C13D05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4B208-EF33-4FFB-A1B6-6A0F9BB1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4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A46A0-B462-4213-BB92-9E223D29A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37536-5539-4AC9-A2B4-2DFC854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DC308-0961-4D1D-B6D9-A654BDCC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5E991-D79C-466C-B884-4780FEBC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15471-8982-4532-8B8F-04A1F57B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76F32-4CCD-4184-956E-FE3DCFC1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757A6-57C1-4AB9-8FA0-505FBBEA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3AD47-B4C7-4F0C-9C50-D592631E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2E10B-8D69-4B58-8C8C-9C8F156B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68AEB-FC9D-49A7-8DF6-0D8078ED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4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0EB4D-DB56-4408-9731-4937BDFF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CFB17-AC35-48CA-8673-D4FD80AE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F2BC9-9854-40C0-9A2A-AA118088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BC997-C892-4582-B782-FB214656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8F65E-A8F5-4E1C-B8B8-EE199AFF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7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E3B3B-D6D3-46F4-B7F9-DC8F010A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E320C-07FD-455E-A4CF-043097C12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BDF69-F6CA-48E1-BBFC-6BED449C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6748C-90B1-4736-AE21-C9F630FE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BB8E2-ECD4-4C0B-9E8B-79A59C1E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090D1-092E-4E39-8938-0C2B81A9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18CDC-8913-4DB9-90EA-D9F9012A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10031-9C1B-40BE-B78B-D0FE6676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B4CD18-28D8-4CEA-96DA-00B62C872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66C53-7031-4110-AAE2-5354966D8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185A15-77AF-4FAB-B23C-ABA4DEC19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E8A2F3-FBBA-4937-9FA6-4138F256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E11906-AED8-40CA-9DC9-FCD7DEF3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6A50C8-D69A-4A49-977E-43488AE1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CC2DF-BB4D-4F31-A4CD-35BEC8F1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DAC762-ABDC-4E31-98D7-E6009EB4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C9221-43B9-4F7F-AF23-26D11B0B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1FC87-D203-4F23-9870-680ED5D6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DB5A23-412F-466B-8384-FDED9A9E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65678A-341D-4FC4-8816-73DF74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DEE6F-70F9-48CE-8D51-B0C20E7B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8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DE4D9-7609-4AC9-A53A-F36D310F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BAC83-C814-4368-B2CD-93A53220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B30A9-C4BB-441C-9DBC-F152AB1C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6C8BE-9A29-40E2-9394-2C4860BA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36C36-125B-42CF-8E40-C3EB7434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66D87-170E-46FA-8832-C48FFA0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8B673-59A0-4B0D-995C-7C3DE066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438B10-FC04-47BA-8C15-3AA5380E6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A5572-4533-44A6-B22B-9914B767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DFBB2-786F-4E3E-A399-F10E1118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F7926-51B2-40AB-9A09-11E070A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36C42-8FF6-4465-9381-7AC20E3E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70FB7A-B28A-42D8-9B99-CEDD748A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05A19-E231-422C-AC16-E6D04A11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E3A8C-30D1-4E64-8012-1D2DBF14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D2E0-DF09-40B8-8341-F570C2318FAC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E7BFE-C95C-44CF-9C9C-23358CB0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A239-7710-4542-A28A-97D449443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CCD2-66E6-42BC-9D80-13EED62E3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CCDB5-028B-4302-B0A7-547456948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4916"/>
            <a:ext cx="9144000" cy="2474726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Arial Rounded MT Bold" panose="020F0704030504030204" pitchFamily="34" charset="0"/>
              </a:rPr>
              <a:t>Team project</a:t>
            </a:r>
            <a:br>
              <a:rPr lang="en-US" altLang="ko-KR" dirty="0">
                <a:latin typeface="Arial Rounded MT Bold" panose="020F0704030504030204" pitchFamily="34" charset="0"/>
              </a:rPr>
            </a:br>
            <a:br>
              <a:rPr lang="en-US" altLang="ko-KR" dirty="0">
                <a:latin typeface="Arial Rounded MT Bold" panose="020F0704030504030204" pitchFamily="34" charset="0"/>
              </a:rPr>
            </a:br>
            <a:r>
              <a:rPr lang="en-US" altLang="ko-KR" sz="3200" dirty="0">
                <a:latin typeface="Arial Rounded MT Bold" panose="020F0704030504030204" pitchFamily="34" charset="0"/>
              </a:rPr>
              <a:t>calculator for very large number</a:t>
            </a:r>
            <a:endParaRPr lang="ko-KR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800D5-5882-48D1-8858-DFAE9F080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4427" y="4969199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>
                <a:latin typeface="Arial Rounded MT Bold" panose="020F0704030504030204" pitchFamily="34" charset="0"/>
              </a:rPr>
              <a:t>                                                       50181114 Rahul </a:t>
            </a:r>
            <a:r>
              <a:rPr lang="en-US" altLang="ko-KR" dirty="0" err="1">
                <a:latin typeface="Arial Rounded MT Bold" panose="020F0704030504030204" pitchFamily="34" charset="0"/>
              </a:rPr>
              <a:t>chand</a:t>
            </a:r>
            <a:endParaRPr lang="en-US" altLang="ko-KR" dirty="0">
              <a:latin typeface="Arial Rounded MT Bold" panose="020F0704030504030204" pitchFamily="34" charset="0"/>
            </a:endParaRPr>
          </a:p>
          <a:p>
            <a:pPr algn="just"/>
            <a:r>
              <a:rPr lang="en-US" altLang="ko-KR" dirty="0">
                <a:latin typeface="Arial Rounded MT Bold" panose="020F0704030504030204" pitchFamily="34" charset="0"/>
              </a:rPr>
              <a:t>                                                       20184799 </a:t>
            </a:r>
            <a:r>
              <a:rPr lang="en-US" altLang="ko-KR" dirty="0" err="1">
                <a:latin typeface="Arial Rounded MT Bold" panose="020F0704030504030204" pitchFamily="34" charset="0"/>
              </a:rPr>
              <a:t>Jeong</a:t>
            </a:r>
            <a:r>
              <a:rPr lang="en-US" altLang="ko-KR" dirty="0">
                <a:latin typeface="Arial Rounded MT Bold" panose="020F0704030504030204" pitchFamily="34" charset="0"/>
              </a:rPr>
              <a:t> </a:t>
            </a:r>
            <a:r>
              <a:rPr lang="en-US" altLang="ko-KR" dirty="0" err="1">
                <a:latin typeface="Arial Rounded MT Bold" panose="020F0704030504030204" pitchFamily="34" charset="0"/>
              </a:rPr>
              <a:t>Seon</a:t>
            </a:r>
            <a:r>
              <a:rPr lang="en-US" altLang="ko-KR" dirty="0">
                <a:latin typeface="Arial Rounded MT Bold" panose="020F0704030504030204" pitchFamily="34" charset="0"/>
              </a:rPr>
              <a:t> </a:t>
            </a:r>
            <a:r>
              <a:rPr lang="en-US" altLang="ko-KR" dirty="0" err="1">
                <a:latin typeface="Arial Rounded MT Bold" panose="020F0704030504030204" pitchFamily="34" charset="0"/>
              </a:rPr>
              <a:t>Hee</a:t>
            </a:r>
            <a:endParaRPr lang="en-US" altLang="ko-KR" dirty="0">
              <a:latin typeface="Arial Rounded MT Bold" panose="020F0704030504030204" pitchFamily="34" charset="0"/>
            </a:endParaRPr>
          </a:p>
          <a:p>
            <a:pPr algn="just"/>
            <a:r>
              <a:rPr lang="en-US" altLang="ko-KR" dirty="0">
                <a:latin typeface="Arial Rounded MT Bold" panose="020F0704030504030204" pitchFamily="34" charset="0"/>
              </a:rPr>
              <a:t>                                                       20180993 Lee Ji Young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AC9B01-EC3D-43B6-A978-44043D81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63373"/>
            <a:ext cx="12048744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빼기 계산</a:t>
            </a:r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큰 수 </a:t>
            </a:r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</a:t>
            </a:r>
            <a:r>
              <a:rPr lang="ko-KR" altLang="en-US" sz="40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작은수</a:t>
            </a:r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)(</a:t>
            </a:r>
            <a:r>
              <a:rPr lang="ko-KR" altLang="en-US" sz="40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작은자릿수</a:t>
            </a:r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</a:t>
            </a:r>
            <a:r>
              <a:rPr lang="ko-KR" altLang="en-US" sz="40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큰자릿수</a:t>
            </a:r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ko-KR" altLang="en-US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EC1D5-560C-42C6-A115-0661D44BB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7" y="1265660"/>
            <a:ext cx="4385426" cy="4908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109280-1EC2-4E23-AF0E-C1360DB2E4B3}"/>
              </a:ext>
            </a:extLst>
          </p:cNvPr>
          <p:cNvSpPr/>
          <p:nvPr/>
        </p:nvSpPr>
        <p:spPr>
          <a:xfrm>
            <a:off x="1615736" y="5362113"/>
            <a:ext cx="2689933" cy="80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E07C0CC-4A9D-4685-A5C3-C713AD24A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5566"/>
              </p:ext>
            </p:extLst>
          </p:nvPr>
        </p:nvGraphicFramePr>
        <p:xfrm>
          <a:off x="7072544" y="1388936"/>
          <a:ext cx="4200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16">
                  <a:extLst>
                    <a:ext uri="{9D8B030D-6E8A-4147-A177-3AD203B41FA5}">
                      <a16:colId xmlns:a16="http://schemas.microsoft.com/office/drawing/2014/main" val="249393473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099494177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57002935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63436733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17040678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908084109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219349525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156353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8352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B716E86-FCE0-4844-B542-61FF2DEA3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09817"/>
              </p:ext>
            </p:extLst>
          </p:nvPr>
        </p:nvGraphicFramePr>
        <p:xfrm>
          <a:off x="7072544" y="1967464"/>
          <a:ext cx="4200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16">
                  <a:extLst>
                    <a:ext uri="{9D8B030D-6E8A-4147-A177-3AD203B41FA5}">
                      <a16:colId xmlns:a16="http://schemas.microsoft.com/office/drawing/2014/main" val="249393473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099494177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57002935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63436733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17040678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908084109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219349525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156353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8352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036F404-3BAE-4517-BF77-D986D1C3F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35535"/>
              </p:ext>
            </p:extLst>
          </p:nvPr>
        </p:nvGraphicFramePr>
        <p:xfrm>
          <a:off x="7072544" y="2548256"/>
          <a:ext cx="1127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31">
                  <a:extLst>
                    <a:ext uri="{9D8B030D-6E8A-4147-A177-3AD203B41FA5}">
                      <a16:colId xmlns:a16="http://schemas.microsoft.com/office/drawing/2014/main" val="644038719"/>
                    </a:ext>
                  </a:extLst>
                </a:gridCol>
                <a:gridCol w="563731">
                  <a:extLst>
                    <a:ext uri="{9D8B030D-6E8A-4147-A177-3AD203B41FA5}">
                      <a16:colId xmlns:a16="http://schemas.microsoft.com/office/drawing/2014/main" val="124855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A-e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086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06D18B-103D-473E-A2EA-93AFC068FB8C}"/>
              </a:ext>
            </a:extLst>
          </p:cNvPr>
          <p:cNvSpPr txBox="1"/>
          <p:nvPr/>
        </p:nvSpPr>
        <p:spPr>
          <a:xfrm>
            <a:off x="6096000" y="5146710"/>
            <a:ext cx="5566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결과가 음수일 경우</a:t>
            </a:r>
            <a:endParaRPr lang="en-US" altLang="ko-KR" sz="2400" dirty="0"/>
          </a:p>
          <a:p>
            <a:r>
              <a:rPr lang="ko-KR" altLang="en-US" sz="2400" dirty="0"/>
              <a:t>결과값에 </a:t>
            </a:r>
            <a:r>
              <a:rPr lang="en-US" altLang="ko-KR" sz="2400" dirty="0"/>
              <a:t>10</a:t>
            </a:r>
            <a:r>
              <a:rPr lang="ko-KR" altLang="en-US" sz="2400" dirty="0"/>
              <a:t>을 더해주고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다음 자릿수에서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빼주기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802FD-9C6C-46EB-AEE0-DA8CE2475892}"/>
              </a:ext>
            </a:extLst>
          </p:cNvPr>
          <p:cNvSpPr txBox="1"/>
          <p:nvPr/>
        </p:nvSpPr>
        <p:spPr>
          <a:xfrm>
            <a:off x="3940183" y="3719830"/>
            <a:ext cx="276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가능한 </a:t>
            </a:r>
            <a:r>
              <a:rPr lang="ko-KR" altLang="en-US" dirty="0" err="1">
                <a:solidFill>
                  <a:srgbClr val="FF0000"/>
                </a:solidFill>
              </a:rPr>
              <a:t>자리수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(=</a:t>
            </a:r>
            <a:r>
              <a:rPr lang="ko-KR" altLang="en-US" dirty="0">
                <a:solidFill>
                  <a:srgbClr val="FF0000"/>
                </a:solidFill>
              </a:rPr>
              <a:t>가장 큰 </a:t>
            </a:r>
            <a:r>
              <a:rPr lang="ko-KR" altLang="en-US" dirty="0" err="1">
                <a:solidFill>
                  <a:srgbClr val="FF0000"/>
                </a:solidFill>
              </a:rPr>
              <a:t>자리수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까지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으로 초기화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8F73B38-B0CB-4A5A-9317-A2E4EE396413}"/>
              </a:ext>
            </a:extLst>
          </p:cNvPr>
          <p:cNvSpPr/>
          <p:nvPr/>
        </p:nvSpPr>
        <p:spPr>
          <a:xfrm>
            <a:off x="4500979" y="5469064"/>
            <a:ext cx="1313895" cy="555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FE359-2532-4BD3-B50F-3C94C4CF1462}"/>
              </a:ext>
            </a:extLst>
          </p:cNvPr>
          <p:cNvSpPr txBox="1"/>
          <p:nvPr/>
        </p:nvSpPr>
        <p:spPr>
          <a:xfrm>
            <a:off x="6214369" y="130501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66994-C17D-49DF-BED1-F3794C05D4AB}"/>
              </a:ext>
            </a:extLst>
          </p:cNvPr>
          <p:cNvSpPr txBox="1"/>
          <p:nvPr/>
        </p:nvSpPr>
        <p:spPr>
          <a:xfrm>
            <a:off x="6098959" y="1969728"/>
            <a:ext cx="112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Re[i+1]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4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DAA41D-B48E-4E30-A2D2-6B8AE59F867C}"/>
              </a:ext>
            </a:extLst>
          </p:cNvPr>
          <p:cNvSpPr txBox="1"/>
          <p:nvPr/>
        </p:nvSpPr>
        <p:spPr>
          <a:xfrm>
            <a:off x="2256407" y="2413337"/>
            <a:ext cx="7679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Arial Rounded MT Bold" panose="020F0704030504030204" pitchFamily="34" charset="0"/>
              </a:rPr>
              <a:t>Thank you</a:t>
            </a:r>
            <a:endParaRPr lang="ko-KR" altLang="en-US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4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703B0-CAB5-4BDC-B6C1-FD775189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+ </a:t>
            </a:r>
            <a:r>
              <a:rPr lang="ko-KR" altLang="en-US" dirty="0"/>
              <a:t>와 </a:t>
            </a:r>
            <a:r>
              <a:rPr lang="en-US" altLang="ko-KR" dirty="0"/>
              <a:t>* </a:t>
            </a:r>
            <a:r>
              <a:rPr lang="ko-KR" altLang="en-US" dirty="0"/>
              <a:t>복합 연산 가능</a:t>
            </a:r>
            <a:r>
              <a:rPr lang="en-US" altLang="ko-KR" dirty="0"/>
              <a:t>( ex)</a:t>
            </a:r>
            <a:r>
              <a:rPr lang="ko-KR" altLang="en-US" dirty="0"/>
              <a:t> </a:t>
            </a:r>
            <a:r>
              <a:rPr lang="en-US" altLang="ko-KR"/>
              <a:t>3+4*6+33=?</a:t>
            </a:r>
            <a:r>
              <a:rPr lang="ko-KR" altLang="en-US"/>
              <a:t> 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: </a:t>
            </a:r>
            <a:r>
              <a:rPr lang="ko-KR" altLang="en-US" dirty="0"/>
              <a:t>단독연산 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(</a:t>
            </a:r>
            <a:r>
              <a:rPr lang="ko-KR" altLang="en-US" dirty="0"/>
              <a:t>같은 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ko-KR" altLang="en-US" dirty="0" err="1"/>
              <a:t>작은수</a:t>
            </a:r>
            <a:r>
              <a:rPr lang="en-US" altLang="ko-KR" dirty="0"/>
              <a:t>-</a:t>
            </a:r>
            <a:r>
              <a:rPr lang="ko-KR" altLang="en-US" dirty="0" err="1"/>
              <a:t>큰수</a:t>
            </a:r>
            <a:r>
              <a:rPr lang="ko-KR" altLang="en-US" dirty="0"/>
              <a:t> 불가</a:t>
            </a:r>
            <a:r>
              <a:rPr lang="en-US" altLang="ko-KR" dirty="0"/>
              <a:t>) ( ex) 22-33 )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(</a:t>
            </a:r>
            <a:r>
              <a:rPr lang="ko-KR" altLang="en-US" dirty="0" err="1"/>
              <a:t>작은수</a:t>
            </a:r>
            <a:r>
              <a:rPr lang="en-US" altLang="ko-KR" dirty="0"/>
              <a:t>-</a:t>
            </a:r>
            <a:r>
              <a:rPr lang="ko-KR" altLang="en-US" dirty="0" err="1"/>
              <a:t>큰수</a:t>
            </a:r>
            <a:r>
              <a:rPr lang="ko-KR" altLang="en-US" dirty="0"/>
              <a:t> </a:t>
            </a:r>
            <a:r>
              <a:rPr lang="ko-KR" altLang="en-US" dirty="0" err="1"/>
              <a:t>연산시</a:t>
            </a:r>
            <a:r>
              <a:rPr lang="ko-KR" altLang="en-US" dirty="0"/>
              <a:t> 절댓값 출력</a:t>
            </a:r>
            <a:r>
              <a:rPr lang="en-US" altLang="ko-KR" dirty="0"/>
              <a:t>) ( ex) 10-100=90 )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/ </a:t>
            </a:r>
            <a:r>
              <a:rPr lang="ko-KR" altLang="en-US" dirty="0"/>
              <a:t>불가능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425F6-CBD4-4542-849C-9B16727614F5}"/>
              </a:ext>
            </a:extLst>
          </p:cNvPr>
          <p:cNvSpPr txBox="1"/>
          <p:nvPr/>
        </p:nvSpPr>
        <p:spPr>
          <a:xfrm>
            <a:off x="790113" y="372862"/>
            <a:ext cx="10564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구현한 계산기의 계산 가능 연산</a:t>
            </a:r>
          </a:p>
        </p:txBody>
      </p:sp>
    </p:spTree>
    <p:extLst>
      <p:ext uri="{BB962C8B-B14F-4D97-AF65-F5344CB8AC3E}">
        <p14:creationId xmlns:p14="http://schemas.microsoft.com/office/powerpoint/2010/main" val="358206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F0397-DF35-41D5-AEFF-242C6278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1" y="338492"/>
            <a:ext cx="11821352" cy="868871"/>
          </a:xfrm>
        </p:spPr>
        <p:txBody>
          <a:bodyPr/>
          <a:lstStyle/>
          <a:p>
            <a:pPr algn="ctr"/>
            <a:r>
              <a:rPr lang="en-US" altLang="ko-KR" dirty="0">
                <a:latin typeface="Arial Rounded MT Bold" panose="020F0704030504030204" pitchFamily="34" charset="0"/>
              </a:rPr>
              <a:t>long </a:t>
            </a:r>
            <a:r>
              <a:rPr lang="en-US" altLang="ko-KR" dirty="0" err="1">
                <a:latin typeface="Arial Rounded MT Bold" panose="020F0704030504030204" pitchFamily="34" charset="0"/>
              </a:rPr>
              <a:t>long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사용하면 될까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AAB7C1-B804-45A5-9833-5E50F875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6" y="2107159"/>
            <a:ext cx="3995062" cy="3928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2B53CB-2F9A-4198-AA10-AB25F24A0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82" y="2107159"/>
            <a:ext cx="6009142" cy="1354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F375CE-C699-489F-B0E1-CC2A2CFFC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82" y="4583457"/>
            <a:ext cx="7062816" cy="14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FF2E9-22FD-4E90-8882-AB91E502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6" y="311860"/>
            <a:ext cx="11901254" cy="842238"/>
          </a:xfrm>
        </p:spPr>
        <p:txBody>
          <a:bodyPr/>
          <a:lstStyle/>
          <a:p>
            <a:pPr algn="ctr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소수로 변환하면 계산이 가능해질까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B5403F-2C7E-425C-BF15-9178CA1105D9}"/>
              </a:ext>
            </a:extLst>
          </p:cNvPr>
          <p:cNvGrpSpPr/>
          <p:nvPr/>
        </p:nvGrpSpPr>
        <p:grpSpPr>
          <a:xfrm>
            <a:off x="604108" y="1439732"/>
            <a:ext cx="10983783" cy="5280664"/>
            <a:chOff x="495327" y="1439732"/>
            <a:chExt cx="10983783" cy="52806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6BD219-4220-42D7-852F-CC5C23A1D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27" y="1439732"/>
              <a:ext cx="5168626" cy="5280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6E4F046-7F75-4676-8A3A-F95F54CB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549" y="1439732"/>
              <a:ext cx="5495561" cy="17233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999C7E6-BDA9-4520-8E2A-6992D924E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32" y="3694881"/>
            <a:ext cx="4353314" cy="2954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EE855-0F8F-4A85-A632-AE2097DBD746}"/>
              </a:ext>
            </a:extLst>
          </p:cNvPr>
          <p:cNvSpPr txBox="1"/>
          <p:nvPr/>
        </p:nvSpPr>
        <p:spPr>
          <a:xfrm>
            <a:off x="3615034" y="1226667"/>
            <a:ext cx="3897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1234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&gt;&gt;1.234*10^3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&gt;&gt;struct{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double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1.234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Int 3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1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59044-770C-4461-9CAE-B2A6B1AB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0" y="311860"/>
            <a:ext cx="11945639" cy="948770"/>
          </a:xfrm>
        </p:spPr>
        <p:txBody>
          <a:bodyPr/>
          <a:lstStyle/>
          <a:p>
            <a:pPr algn="ctr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문자열에 하나하나 입력하기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3B8420-609D-46E8-AFD5-09FAEB3ED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9" y="1313896"/>
            <a:ext cx="4660064" cy="5372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85AF75-8542-457C-A3FC-D043AFEA6E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" t="9137" r="12615" b="25614"/>
          <a:stretch/>
        </p:blipFill>
        <p:spPr>
          <a:xfrm rot="16200000">
            <a:off x="7004668" y="1378072"/>
            <a:ext cx="3426782" cy="52441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5D9ED5-853B-4367-8BA9-F8D632010A1B}"/>
              </a:ext>
            </a:extLst>
          </p:cNvPr>
          <p:cNvSpPr/>
          <p:nvPr/>
        </p:nvSpPr>
        <p:spPr>
          <a:xfrm>
            <a:off x="1155578" y="1741421"/>
            <a:ext cx="486791" cy="238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4F6DC-39DE-402B-83BD-6598422C9B8B}"/>
              </a:ext>
            </a:extLst>
          </p:cNvPr>
          <p:cNvSpPr txBox="1"/>
          <p:nvPr/>
        </p:nvSpPr>
        <p:spPr>
          <a:xfrm>
            <a:off x="5908340" y="1086410"/>
            <a:ext cx="4660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계산 가능 자릿수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:</a:t>
            </a:r>
            <a:r>
              <a:rPr lang="ko-KR" altLang="en-US" sz="2400" dirty="0">
                <a:solidFill>
                  <a:srgbClr val="FF0000"/>
                </a:solidFill>
              </a:rPr>
              <a:t> 배열의 자릿수 설정한 만큼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현재 </a:t>
            </a:r>
            <a:r>
              <a:rPr lang="en-US" altLang="ko-KR" sz="2400" dirty="0">
                <a:solidFill>
                  <a:srgbClr val="FF0000"/>
                </a:solidFill>
              </a:rPr>
              <a:t>200</a:t>
            </a:r>
            <a:r>
              <a:rPr lang="ko-KR" altLang="en-US" sz="2400" dirty="0">
                <a:solidFill>
                  <a:srgbClr val="FF0000"/>
                </a:solidFill>
              </a:rPr>
              <a:t>자리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9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27BF-7615-4EEE-9752-2EE8DF59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668"/>
            <a:ext cx="12192000" cy="1325563"/>
          </a:xfrm>
        </p:spPr>
        <p:txBody>
          <a:bodyPr/>
          <a:lstStyle/>
          <a:p>
            <a:pPr algn="ctr"/>
            <a:r>
              <a:rPr lang="ko-KR" altLang="en-US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입력값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거꾸로 재배열하기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70B51-00AC-4DF0-852A-08537E78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4" y="2006355"/>
            <a:ext cx="3697142" cy="3794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EE7F51-7592-4E26-8759-5EE4C554B3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3" r="4724" b="7834"/>
          <a:stretch/>
        </p:blipFill>
        <p:spPr>
          <a:xfrm rot="16200000">
            <a:off x="6755068" y="11325"/>
            <a:ext cx="2923297" cy="69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8F2E6-1B26-424C-8FB4-08620708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1" y="214203"/>
            <a:ext cx="10515600" cy="1051742"/>
          </a:xfrm>
        </p:spPr>
        <p:txBody>
          <a:bodyPr/>
          <a:lstStyle/>
          <a:p>
            <a:pPr algn="ctr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쓰레기 값에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넣기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AEC7B-A14D-484E-94DA-1377E057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4" y="1073103"/>
            <a:ext cx="4222962" cy="5456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6E821A-6083-416C-B190-3157FBEA9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6" t="55017" r="4724" b="7834"/>
          <a:stretch/>
        </p:blipFill>
        <p:spPr>
          <a:xfrm rot="16200000">
            <a:off x="6229693" y="1335653"/>
            <a:ext cx="5069317" cy="4544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5896E6-A2E0-4A82-80F8-95A91EA73034}"/>
              </a:ext>
            </a:extLst>
          </p:cNvPr>
          <p:cNvSpPr txBox="1"/>
          <p:nvPr/>
        </p:nvSpPr>
        <p:spPr>
          <a:xfrm>
            <a:off x="10102173" y="1192521"/>
            <a:ext cx="900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0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0E764446-ED77-4043-B7A0-A082E385F70C}"/>
              </a:ext>
            </a:extLst>
          </p:cNvPr>
          <p:cNvSpPr/>
          <p:nvPr/>
        </p:nvSpPr>
        <p:spPr>
          <a:xfrm rot="18451066">
            <a:off x="9626859" y="2238938"/>
            <a:ext cx="875404" cy="3678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9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BA8E-3B2A-46E7-B0A9-52B3EED5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7" y="267471"/>
            <a:ext cx="10515600" cy="904382"/>
          </a:xfrm>
        </p:spPr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더하기 계산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296F51-59CA-4E24-8095-C48C3F0E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" y="1248693"/>
            <a:ext cx="3742862" cy="5341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05A0CD-7B67-46E7-AE4B-113C272A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54" y="1088994"/>
            <a:ext cx="3861792" cy="5341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10FFE2-18F3-4C82-8258-569144AD6CBB}"/>
              </a:ext>
            </a:extLst>
          </p:cNvPr>
          <p:cNvSpPr txBox="1"/>
          <p:nvPr/>
        </p:nvSpPr>
        <p:spPr>
          <a:xfrm>
            <a:off x="2914654" y="2982126"/>
            <a:ext cx="276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가능한 </a:t>
            </a:r>
            <a:r>
              <a:rPr lang="ko-KR" altLang="en-US" dirty="0" err="1">
                <a:solidFill>
                  <a:srgbClr val="FF0000"/>
                </a:solidFill>
              </a:rPr>
              <a:t>자리수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(=</a:t>
            </a:r>
            <a:r>
              <a:rPr lang="ko-KR" altLang="en-US" dirty="0">
                <a:solidFill>
                  <a:srgbClr val="FF0000"/>
                </a:solidFill>
              </a:rPr>
              <a:t>가장 </a:t>
            </a:r>
            <a:r>
              <a:rPr lang="ko-KR" altLang="en-US" dirty="0" err="1">
                <a:solidFill>
                  <a:srgbClr val="FF0000"/>
                </a:solidFill>
              </a:rPr>
              <a:t>큰자리수</a:t>
            </a:r>
            <a:r>
              <a:rPr lang="en-US" altLang="ko-KR" dirty="0">
                <a:solidFill>
                  <a:srgbClr val="FF0000"/>
                </a:solidFill>
              </a:rPr>
              <a:t>+1)</a:t>
            </a:r>
            <a:r>
              <a:rPr lang="ko-KR" altLang="en-US" dirty="0">
                <a:solidFill>
                  <a:srgbClr val="FF0000"/>
                </a:solidFill>
              </a:rPr>
              <a:t>까지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으로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1A0F8-27EC-4AA3-AD77-A963FCE1D31E}"/>
              </a:ext>
            </a:extLst>
          </p:cNvPr>
          <p:cNvSpPr txBox="1"/>
          <p:nvPr/>
        </p:nvSpPr>
        <p:spPr>
          <a:xfrm>
            <a:off x="2622897" y="4238401"/>
            <a:ext cx="257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자리수를</a:t>
            </a:r>
            <a:r>
              <a:rPr lang="ko-KR" altLang="en-US" dirty="0">
                <a:solidFill>
                  <a:srgbClr val="FF0000"/>
                </a:solidFill>
              </a:rPr>
              <a:t> 더한 결과가 </a:t>
            </a:r>
            <a:r>
              <a:rPr lang="en-US" altLang="ko-KR" dirty="0">
                <a:solidFill>
                  <a:srgbClr val="FF0000"/>
                </a:solidFill>
              </a:rPr>
              <a:t>10 </a:t>
            </a:r>
            <a:r>
              <a:rPr lang="ko-KR" altLang="en-US" dirty="0">
                <a:solidFill>
                  <a:srgbClr val="FF0000"/>
                </a:solidFill>
              </a:rPr>
              <a:t>이상일 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일의자리만 저장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의자리는 올림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D1F32-969E-4230-A553-7AE54CE3CBBC}"/>
              </a:ext>
            </a:extLst>
          </p:cNvPr>
          <p:cNvSpPr txBox="1"/>
          <p:nvPr/>
        </p:nvSpPr>
        <p:spPr>
          <a:xfrm>
            <a:off x="4082903" y="5609307"/>
            <a:ext cx="257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결과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12953-D25B-4B7B-8AB6-D39A4C5E4617}"/>
              </a:ext>
            </a:extLst>
          </p:cNvPr>
          <p:cNvSpPr txBox="1"/>
          <p:nvPr/>
        </p:nvSpPr>
        <p:spPr>
          <a:xfrm>
            <a:off x="5616193" y="321171"/>
            <a:ext cx="5009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Size,</a:t>
            </a:r>
            <a:r>
              <a:rPr lang="ko-KR" altLang="en-US" sz="2400" dirty="0"/>
              <a:t> 연산자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 앞으로 밀기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공통코드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143268-7517-495A-9B9C-BA0F3A206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441"/>
              </p:ext>
            </p:extLst>
          </p:nvPr>
        </p:nvGraphicFramePr>
        <p:xfrm>
          <a:off x="6096000" y="5013126"/>
          <a:ext cx="5862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498">
                  <a:extLst>
                    <a:ext uri="{9D8B030D-6E8A-4147-A177-3AD203B41FA5}">
                      <a16:colId xmlns:a16="http://schemas.microsoft.com/office/drawing/2014/main" val="2077840683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2076967802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2655767147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1692900259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3092455955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3321300733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12048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=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4611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2DF87A-679B-478B-921F-F2186E2B2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78556"/>
              </p:ext>
            </p:extLst>
          </p:nvPr>
        </p:nvGraphicFramePr>
        <p:xfrm>
          <a:off x="6096000" y="5769006"/>
          <a:ext cx="41874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498">
                  <a:extLst>
                    <a:ext uri="{9D8B030D-6E8A-4147-A177-3AD203B41FA5}">
                      <a16:colId xmlns:a16="http://schemas.microsoft.com/office/drawing/2014/main" val="2077840683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2076967802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2655767147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1692900259"/>
                    </a:ext>
                  </a:extLst>
                </a:gridCol>
                <a:gridCol w="837498">
                  <a:extLst>
                    <a:ext uri="{9D8B030D-6E8A-4147-A177-3AD203B41FA5}">
                      <a16:colId xmlns:a16="http://schemas.microsoft.com/office/drawing/2014/main" val="3092455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=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4611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B957117-E245-450C-8435-65FDF7FFC3F1}"/>
              </a:ext>
            </a:extLst>
          </p:cNvPr>
          <p:cNvSpPr/>
          <p:nvPr/>
        </p:nvSpPr>
        <p:spPr>
          <a:xfrm>
            <a:off x="5983550" y="4950375"/>
            <a:ext cx="2689933" cy="488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63B07C-9F66-47C3-B867-5E0EAE37218F}"/>
              </a:ext>
            </a:extLst>
          </p:cNvPr>
          <p:cNvSpPr/>
          <p:nvPr/>
        </p:nvSpPr>
        <p:spPr>
          <a:xfrm>
            <a:off x="5890260" y="5710248"/>
            <a:ext cx="1108227" cy="488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EA961C5-3078-4E5A-907B-96E15957708A}"/>
              </a:ext>
            </a:extLst>
          </p:cNvPr>
          <p:cNvSpPr/>
          <p:nvPr/>
        </p:nvSpPr>
        <p:spPr>
          <a:xfrm rot="3080920">
            <a:off x="6634503" y="5211323"/>
            <a:ext cx="283453" cy="678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C34F17F-D7DF-4D40-82BB-3EB485E7B007}"/>
              </a:ext>
            </a:extLst>
          </p:cNvPr>
          <p:cNvSpPr/>
          <p:nvPr/>
        </p:nvSpPr>
        <p:spPr>
          <a:xfrm rot="4170612" flipH="1">
            <a:off x="8089558" y="4849685"/>
            <a:ext cx="96117" cy="1397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6E3A69FD-5A26-4287-A7C7-40B4A8B9366E}"/>
              </a:ext>
            </a:extLst>
          </p:cNvPr>
          <p:cNvSpPr/>
          <p:nvPr/>
        </p:nvSpPr>
        <p:spPr>
          <a:xfrm rot="4125364" flipH="1">
            <a:off x="8972154" y="4815026"/>
            <a:ext cx="110179" cy="149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B612D83-DD3D-4AFC-A6C8-8009E3546FB9}"/>
              </a:ext>
            </a:extLst>
          </p:cNvPr>
          <p:cNvSpPr/>
          <p:nvPr/>
        </p:nvSpPr>
        <p:spPr>
          <a:xfrm rot="4125364" flipH="1">
            <a:off x="9877755" y="4844405"/>
            <a:ext cx="110179" cy="149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FEF7C7-99D4-4E09-B309-0D329BFF00DF}"/>
              </a:ext>
            </a:extLst>
          </p:cNvPr>
          <p:cNvSpPr/>
          <p:nvPr/>
        </p:nvSpPr>
        <p:spPr>
          <a:xfrm>
            <a:off x="9305477" y="4948409"/>
            <a:ext cx="1880388" cy="48835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81994E-CFAC-49F4-B523-901EB63DB387}"/>
              </a:ext>
            </a:extLst>
          </p:cNvPr>
          <p:cNvSpPr txBox="1"/>
          <p:nvPr/>
        </p:nvSpPr>
        <p:spPr>
          <a:xfrm>
            <a:off x="9696648" y="2955396"/>
            <a:ext cx="254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Struct cc{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int </a:t>
            </a:r>
            <a:r>
              <a:rPr lang="ko-KR" altLang="en-US" dirty="0">
                <a:solidFill>
                  <a:srgbClr val="FF0000"/>
                </a:solidFill>
              </a:rPr>
              <a:t>수</a:t>
            </a:r>
            <a:r>
              <a:rPr lang="en-US" altLang="ko-KR" dirty="0">
                <a:solidFill>
                  <a:srgbClr val="FF0000"/>
                </a:solidFill>
              </a:rPr>
              <a:t>[][];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char </a:t>
            </a:r>
            <a:r>
              <a:rPr lang="en-US" altLang="ko-KR" dirty="0" err="1">
                <a:solidFill>
                  <a:srgbClr val="FF0000"/>
                </a:solidFill>
              </a:rPr>
              <a:t>cal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28B4270-416C-42FE-9D32-18C41F05F769}"/>
              </a:ext>
            </a:extLst>
          </p:cNvPr>
          <p:cNvSpPr/>
          <p:nvPr/>
        </p:nvSpPr>
        <p:spPr>
          <a:xfrm rot="10800000">
            <a:off x="10469802" y="4108490"/>
            <a:ext cx="361282" cy="707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4180E66-8E02-4471-9387-315DA612F68A}"/>
              </a:ext>
            </a:extLst>
          </p:cNvPr>
          <p:cNvSpPr/>
          <p:nvPr/>
        </p:nvSpPr>
        <p:spPr>
          <a:xfrm rot="10800000">
            <a:off x="10445196" y="2138238"/>
            <a:ext cx="361282" cy="676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1E723-19BA-44EC-B298-23AE1CCDFFCB}"/>
              </a:ext>
            </a:extLst>
          </p:cNvPr>
          <p:cNvSpPr txBox="1"/>
          <p:nvPr/>
        </p:nvSpPr>
        <p:spPr>
          <a:xfrm>
            <a:off x="9305143" y="1156704"/>
            <a:ext cx="310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Void main(){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struct cc s[200];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EE1921-4DC9-4D9A-8174-9BF23B02B197}"/>
              </a:ext>
            </a:extLst>
          </p:cNvPr>
          <p:cNvSpPr/>
          <p:nvPr/>
        </p:nvSpPr>
        <p:spPr>
          <a:xfrm>
            <a:off x="681704" y="4269026"/>
            <a:ext cx="2025986" cy="1001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E3E91-4494-46B0-89F5-59AC248B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63373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곱하기 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31B0F6-B039-4D50-8D24-55F7F3405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0" y="1411862"/>
            <a:ext cx="4111133" cy="4918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0A1D278-F3D1-4611-B021-23D6B9E51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98380"/>
              </p:ext>
            </p:extLst>
          </p:nvPr>
        </p:nvGraphicFramePr>
        <p:xfrm>
          <a:off x="6201054" y="456842"/>
          <a:ext cx="4200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16">
                  <a:extLst>
                    <a:ext uri="{9D8B030D-6E8A-4147-A177-3AD203B41FA5}">
                      <a16:colId xmlns:a16="http://schemas.microsoft.com/office/drawing/2014/main" val="249393473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099494177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57002935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63436733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17040678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908084109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219349525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156353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8352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3B934E5-8295-4B01-84EA-FDB19855C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0854"/>
              </p:ext>
            </p:extLst>
          </p:nvPr>
        </p:nvGraphicFramePr>
        <p:xfrm>
          <a:off x="6201054" y="1035370"/>
          <a:ext cx="4200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16">
                  <a:extLst>
                    <a:ext uri="{9D8B030D-6E8A-4147-A177-3AD203B41FA5}">
                      <a16:colId xmlns:a16="http://schemas.microsoft.com/office/drawing/2014/main" val="249393473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099494177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57002935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63436733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17040678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908084109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219349525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156353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835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416A82-DD4B-47BE-BA78-881DEAA794F0}"/>
              </a:ext>
            </a:extLst>
          </p:cNvPr>
          <p:cNvSpPr txBox="1"/>
          <p:nvPr/>
        </p:nvSpPr>
        <p:spPr>
          <a:xfrm>
            <a:off x="5342879" y="37292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DDC7-B5B5-4EDC-BC44-F2EC780C4783}"/>
              </a:ext>
            </a:extLst>
          </p:cNvPr>
          <p:cNvSpPr txBox="1"/>
          <p:nvPr/>
        </p:nvSpPr>
        <p:spPr>
          <a:xfrm>
            <a:off x="5227469" y="1037634"/>
            <a:ext cx="112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Re[i+1]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B86F3B-52B6-4A4F-A8AC-F8F77ABA7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70450"/>
              </p:ext>
            </p:extLst>
          </p:nvPr>
        </p:nvGraphicFramePr>
        <p:xfrm>
          <a:off x="6201054" y="1616162"/>
          <a:ext cx="1127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31">
                  <a:extLst>
                    <a:ext uri="{9D8B030D-6E8A-4147-A177-3AD203B41FA5}">
                      <a16:colId xmlns:a16="http://schemas.microsoft.com/office/drawing/2014/main" val="644038719"/>
                    </a:ext>
                  </a:extLst>
                </a:gridCol>
                <a:gridCol w="563731">
                  <a:extLst>
                    <a:ext uri="{9D8B030D-6E8A-4147-A177-3AD203B41FA5}">
                      <a16:colId xmlns:a16="http://schemas.microsoft.com/office/drawing/2014/main" val="124855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a*e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086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624383F-1E5C-4521-9B16-7E6F867D2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2284"/>
              </p:ext>
            </p:extLst>
          </p:nvPr>
        </p:nvGraphicFramePr>
        <p:xfrm>
          <a:off x="6782558" y="2197241"/>
          <a:ext cx="1127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31">
                  <a:extLst>
                    <a:ext uri="{9D8B030D-6E8A-4147-A177-3AD203B41FA5}">
                      <a16:colId xmlns:a16="http://schemas.microsoft.com/office/drawing/2014/main" val="644038719"/>
                    </a:ext>
                  </a:extLst>
                </a:gridCol>
                <a:gridCol w="563731">
                  <a:extLst>
                    <a:ext uri="{9D8B030D-6E8A-4147-A177-3AD203B41FA5}">
                      <a16:colId xmlns:a16="http://schemas.microsoft.com/office/drawing/2014/main" val="124855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B*e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086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4623BB-7EB6-449E-BD8A-8EFE2D79B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26614"/>
              </p:ext>
            </p:extLst>
          </p:nvPr>
        </p:nvGraphicFramePr>
        <p:xfrm>
          <a:off x="7260379" y="2748421"/>
          <a:ext cx="1127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31">
                  <a:extLst>
                    <a:ext uri="{9D8B030D-6E8A-4147-A177-3AD203B41FA5}">
                      <a16:colId xmlns:a16="http://schemas.microsoft.com/office/drawing/2014/main" val="644038719"/>
                    </a:ext>
                  </a:extLst>
                </a:gridCol>
                <a:gridCol w="563731">
                  <a:extLst>
                    <a:ext uri="{9D8B030D-6E8A-4147-A177-3AD203B41FA5}">
                      <a16:colId xmlns:a16="http://schemas.microsoft.com/office/drawing/2014/main" val="124855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c*e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086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B9DDCD4-FC13-4133-9225-D83A83065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51501"/>
              </p:ext>
            </p:extLst>
          </p:nvPr>
        </p:nvGraphicFramePr>
        <p:xfrm>
          <a:off x="7799615" y="3262153"/>
          <a:ext cx="1127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31">
                  <a:extLst>
                    <a:ext uri="{9D8B030D-6E8A-4147-A177-3AD203B41FA5}">
                      <a16:colId xmlns:a16="http://schemas.microsoft.com/office/drawing/2014/main" val="644038719"/>
                    </a:ext>
                  </a:extLst>
                </a:gridCol>
                <a:gridCol w="563731">
                  <a:extLst>
                    <a:ext uri="{9D8B030D-6E8A-4147-A177-3AD203B41FA5}">
                      <a16:colId xmlns:a16="http://schemas.microsoft.com/office/drawing/2014/main" val="124855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d*e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086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C6BC725-9885-41E8-AF8D-25F098034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97881"/>
              </p:ext>
            </p:extLst>
          </p:nvPr>
        </p:nvGraphicFramePr>
        <p:xfrm>
          <a:off x="8354305" y="3715468"/>
          <a:ext cx="1127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31">
                  <a:extLst>
                    <a:ext uri="{9D8B030D-6E8A-4147-A177-3AD203B41FA5}">
                      <a16:colId xmlns:a16="http://schemas.microsoft.com/office/drawing/2014/main" val="644038719"/>
                    </a:ext>
                  </a:extLst>
                </a:gridCol>
                <a:gridCol w="563731">
                  <a:extLst>
                    <a:ext uri="{9D8B030D-6E8A-4147-A177-3AD203B41FA5}">
                      <a16:colId xmlns:a16="http://schemas.microsoft.com/office/drawing/2014/main" val="124855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f*e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086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6E813E5-8962-4860-BB43-C538040A0D22}"/>
              </a:ext>
            </a:extLst>
          </p:cNvPr>
          <p:cNvSpPr txBox="1"/>
          <p:nvPr/>
        </p:nvSpPr>
        <p:spPr>
          <a:xfrm>
            <a:off x="9105353" y="2079931"/>
            <a:ext cx="308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E&gt;&gt;g&gt;&gt;h&gt;&gt;</a:t>
            </a:r>
            <a:r>
              <a:rPr lang="en-US" altLang="ko-KR" sz="2400" dirty="0" err="1"/>
              <a:t>i</a:t>
            </a:r>
            <a:r>
              <a:rPr lang="en-US" altLang="ko-KR" sz="2400" dirty="0"/>
              <a:t>&gt;&gt;j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98D13-0650-4B19-9784-CE681826C6E7}"/>
              </a:ext>
            </a:extLst>
          </p:cNvPr>
          <p:cNvSpPr txBox="1"/>
          <p:nvPr/>
        </p:nvSpPr>
        <p:spPr>
          <a:xfrm>
            <a:off x="2978928" y="3659579"/>
            <a:ext cx="373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가능한 </a:t>
            </a:r>
            <a:r>
              <a:rPr lang="ko-KR" altLang="en-US" dirty="0" err="1">
                <a:solidFill>
                  <a:srgbClr val="FF0000"/>
                </a:solidFill>
              </a:rPr>
              <a:t>자리수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(=</a:t>
            </a:r>
            <a:r>
              <a:rPr lang="ko-KR" altLang="en-US" dirty="0">
                <a:solidFill>
                  <a:srgbClr val="FF0000"/>
                </a:solidFill>
              </a:rPr>
              <a:t>각각의 자리수의 합</a:t>
            </a:r>
            <a:r>
              <a:rPr lang="en-US" altLang="ko-KR" dirty="0">
                <a:solidFill>
                  <a:srgbClr val="FF0000"/>
                </a:solidFill>
              </a:rPr>
              <a:t>+1)</a:t>
            </a:r>
            <a:r>
              <a:rPr lang="ko-KR" altLang="en-US" dirty="0">
                <a:solidFill>
                  <a:srgbClr val="FF0000"/>
                </a:solidFill>
              </a:rPr>
              <a:t>까지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으로 초기화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961DE5-FEDD-4389-9632-DC988C9C034D}"/>
              </a:ext>
            </a:extLst>
          </p:cNvPr>
          <p:cNvSpPr/>
          <p:nvPr/>
        </p:nvSpPr>
        <p:spPr>
          <a:xfrm>
            <a:off x="1148175" y="4929264"/>
            <a:ext cx="3459336" cy="1401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E2ECB8-00C3-40D3-AD53-D4B20B20E1D9}"/>
              </a:ext>
            </a:extLst>
          </p:cNvPr>
          <p:cNvSpPr txBox="1"/>
          <p:nvPr/>
        </p:nvSpPr>
        <p:spPr>
          <a:xfrm>
            <a:off x="4981146" y="5191167"/>
            <a:ext cx="558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덧셈과 같은 원리로 계산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차이점 </a:t>
            </a:r>
            <a:r>
              <a:rPr lang="en-US" altLang="ko-KR" dirty="0">
                <a:solidFill>
                  <a:srgbClr val="FF0000"/>
                </a:solidFill>
              </a:rPr>
              <a:t>: 10</a:t>
            </a:r>
            <a:r>
              <a:rPr lang="ko-KR" altLang="en-US" dirty="0">
                <a:solidFill>
                  <a:srgbClr val="FF0000"/>
                </a:solidFill>
              </a:rPr>
              <a:t>을 기준으로 하지 않고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10</a:t>
            </a:r>
            <a:r>
              <a:rPr lang="ko-KR" altLang="en-US" dirty="0">
                <a:solidFill>
                  <a:srgbClr val="FF0000"/>
                </a:solidFill>
              </a:rPr>
              <a:t>으로 나눴을 때의 몫의 값을 올린다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각 자리의 합이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뿐만이 아니라 </a:t>
            </a:r>
            <a:r>
              <a:rPr lang="en-US" altLang="ko-KR" dirty="0">
                <a:solidFill>
                  <a:srgbClr val="FF0000"/>
                </a:solidFill>
              </a:rPr>
              <a:t>20, 30</a:t>
            </a:r>
            <a:r>
              <a:rPr lang="ko-KR" altLang="en-US" dirty="0">
                <a:solidFill>
                  <a:srgbClr val="FF0000"/>
                </a:solidFill>
              </a:rPr>
              <a:t>으로 넘어갈 수 있기 때문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BBA87DD-0993-4EFE-8F27-32A093C3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97697"/>
              </p:ext>
            </p:extLst>
          </p:nvPr>
        </p:nvGraphicFramePr>
        <p:xfrm>
          <a:off x="6201054" y="4372092"/>
          <a:ext cx="42001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16">
                  <a:extLst>
                    <a:ext uri="{9D8B030D-6E8A-4147-A177-3AD203B41FA5}">
                      <a16:colId xmlns:a16="http://schemas.microsoft.com/office/drawing/2014/main" val="249393473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099494177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570029352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463436733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317040678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908084109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2193495254"/>
                    </a:ext>
                  </a:extLst>
                </a:gridCol>
                <a:gridCol w="525016">
                  <a:extLst>
                    <a:ext uri="{9D8B030D-6E8A-4147-A177-3AD203B41FA5}">
                      <a16:colId xmlns:a16="http://schemas.microsoft.com/office/drawing/2014/main" val="1563539547"/>
                    </a:ext>
                  </a:extLst>
                </a:gridCol>
              </a:tblGrid>
              <a:tr h="288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83523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8A26783-9A1B-4A16-A4B0-ADD251AC9D75}"/>
              </a:ext>
            </a:extLst>
          </p:cNvPr>
          <p:cNvSpPr/>
          <p:nvPr/>
        </p:nvSpPr>
        <p:spPr>
          <a:xfrm>
            <a:off x="6236566" y="1451073"/>
            <a:ext cx="401985" cy="2921019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DE73A05-0139-4B5D-883E-FD2EF4605516}"/>
              </a:ext>
            </a:extLst>
          </p:cNvPr>
          <p:cNvSpPr/>
          <p:nvPr/>
        </p:nvSpPr>
        <p:spPr>
          <a:xfrm>
            <a:off x="6786021" y="1435940"/>
            <a:ext cx="401985" cy="2921019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C70B593-E47F-4253-804B-71E589963749}"/>
              </a:ext>
            </a:extLst>
          </p:cNvPr>
          <p:cNvSpPr/>
          <p:nvPr/>
        </p:nvSpPr>
        <p:spPr>
          <a:xfrm>
            <a:off x="7302541" y="1411312"/>
            <a:ext cx="401985" cy="2921019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96A3C9A-E471-47D4-B843-B0A4CE8511F3}"/>
              </a:ext>
            </a:extLst>
          </p:cNvPr>
          <p:cNvSpPr/>
          <p:nvPr/>
        </p:nvSpPr>
        <p:spPr>
          <a:xfrm>
            <a:off x="7895744" y="1451073"/>
            <a:ext cx="401985" cy="2921019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로 구부러짐 21">
            <a:extLst>
              <a:ext uri="{FF2B5EF4-FFF2-40B4-BE49-F238E27FC236}">
                <a16:creationId xmlns:a16="http://schemas.microsoft.com/office/drawing/2014/main" id="{BAD44341-4E64-46DF-B0C4-C3D67EC83415}"/>
              </a:ext>
            </a:extLst>
          </p:cNvPr>
          <p:cNvSpPr/>
          <p:nvPr/>
        </p:nvSpPr>
        <p:spPr>
          <a:xfrm>
            <a:off x="6437558" y="4808004"/>
            <a:ext cx="575801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516F8DB3-5815-42A2-BED2-792D6D242847}"/>
              </a:ext>
            </a:extLst>
          </p:cNvPr>
          <p:cNvSpPr/>
          <p:nvPr/>
        </p:nvSpPr>
        <p:spPr>
          <a:xfrm>
            <a:off x="7058388" y="4800494"/>
            <a:ext cx="575801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5FD9D5F0-B520-4D71-9486-5FF28AFF85F9}"/>
              </a:ext>
            </a:extLst>
          </p:cNvPr>
          <p:cNvSpPr/>
          <p:nvPr/>
        </p:nvSpPr>
        <p:spPr>
          <a:xfrm>
            <a:off x="7670340" y="4808004"/>
            <a:ext cx="575801" cy="365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6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265</Words>
  <Application>Microsoft Office PowerPoint</Application>
  <PresentationFormat>와이드스크린</PresentationFormat>
  <Paragraphs>102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경기천년제목 Bold</vt:lpstr>
      <vt:lpstr>맑은 고딕</vt:lpstr>
      <vt:lpstr>Arial</vt:lpstr>
      <vt:lpstr>Arial Rounded MT Bold</vt:lpstr>
      <vt:lpstr>Office 테마</vt:lpstr>
      <vt:lpstr>Team project  calculator for very large number</vt:lpstr>
      <vt:lpstr>PowerPoint 프레젠테이션</vt:lpstr>
      <vt:lpstr>long long을 사용하면 될까?</vt:lpstr>
      <vt:lpstr>소수로 변환하면 계산이 가능해질까?</vt:lpstr>
      <vt:lpstr>문자열에 하나하나 입력하기</vt:lpstr>
      <vt:lpstr>입력값 거꾸로 재배열하기</vt:lpstr>
      <vt:lpstr>쓰레기 값에 0 넣기</vt:lpstr>
      <vt:lpstr>더하기 계산</vt:lpstr>
      <vt:lpstr>곱하기 계산</vt:lpstr>
      <vt:lpstr>빼기 계산(큰 수 –작은수)(작은자릿수-큰자릿수)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 calculator for very large number</dc:title>
  <dc:creator>이지영</dc:creator>
  <cp:lastModifiedBy>정선희</cp:lastModifiedBy>
  <cp:revision>42</cp:revision>
  <dcterms:created xsi:type="dcterms:W3CDTF">2018-06-07T12:57:50Z</dcterms:created>
  <dcterms:modified xsi:type="dcterms:W3CDTF">2018-06-08T06:55:24Z</dcterms:modified>
</cp:coreProperties>
</file>