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Montserrat" panose="00000500000000000000" pitchFamily="2" charset="0"/>
      <p:regular r:id="rId14"/>
      <p:bold r:id="rId15"/>
      <p:italic r:id="rId16"/>
      <p:boldItalic r:id="rId17"/>
    </p:embeddedFont>
    <p:embeddedFont>
      <p:font typeface="Montserrat SemiBold" panose="00000700000000000000" pitchFamily="2" charset="0"/>
      <p:regular r:id="rId18"/>
      <p:bold r:id="rId19"/>
      <p:italic r:id="rId20"/>
      <p:boldItalic r:id="rId21"/>
    </p:embeddedFont>
    <p:embeddedFont>
      <p:font typeface="Source Code Pro" panose="020B0509030403020204"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658" y="1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716c57d0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 name="Google Shape;62;g1716c57d09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716c57d096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1716c57d096_0_2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716c57d09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 name="Google Shape;71;g1716c57d096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716c57d09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1716c57d096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716c57d096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1716c57d096_0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16c57d096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1716c57d096_0_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716c57d096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716c57d096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716c57d09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1716c57d096_0_1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716c57d096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1716c57d096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716c57d096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716c57d096_0_1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200"/>
              <a:buNone/>
              <a:defRPr/>
            </a:lvl1pPr>
            <a:lvl2pPr lvl="1" algn="l" rtl="0">
              <a:lnSpc>
                <a:spcPct val="100000"/>
              </a:lnSpc>
              <a:spcBef>
                <a:spcPts val="0"/>
              </a:spcBef>
              <a:spcAft>
                <a:spcPts val="0"/>
              </a:spcAft>
              <a:buSzPts val="4200"/>
              <a:buNone/>
              <a:defRPr/>
            </a:lvl2pPr>
            <a:lvl3pPr lvl="2" algn="l" rtl="0">
              <a:lnSpc>
                <a:spcPct val="100000"/>
              </a:lnSpc>
              <a:spcBef>
                <a:spcPts val="0"/>
              </a:spcBef>
              <a:spcAft>
                <a:spcPts val="0"/>
              </a:spcAft>
              <a:buSzPts val="4200"/>
              <a:buNone/>
              <a:defRPr/>
            </a:lvl3pPr>
            <a:lvl4pPr lvl="3" algn="l" rtl="0">
              <a:lnSpc>
                <a:spcPct val="100000"/>
              </a:lnSpc>
              <a:spcBef>
                <a:spcPts val="0"/>
              </a:spcBef>
              <a:spcAft>
                <a:spcPts val="0"/>
              </a:spcAft>
              <a:buSzPts val="4200"/>
              <a:buNone/>
              <a:defRPr/>
            </a:lvl4pPr>
            <a:lvl5pPr lvl="4" algn="l" rtl="0">
              <a:lnSpc>
                <a:spcPct val="100000"/>
              </a:lnSpc>
              <a:spcBef>
                <a:spcPts val="0"/>
              </a:spcBef>
              <a:spcAft>
                <a:spcPts val="0"/>
              </a:spcAft>
              <a:buSzPts val="4200"/>
              <a:buNone/>
              <a:defRPr/>
            </a:lvl5pPr>
            <a:lvl6pPr lvl="5" algn="l" rtl="0">
              <a:lnSpc>
                <a:spcPct val="100000"/>
              </a:lnSpc>
              <a:spcBef>
                <a:spcPts val="0"/>
              </a:spcBef>
              <a:spcAft>
                <a:spcPts val="0"/>
              </a:spcAft>
              <a:buSzPts val="4200"/>
              <a:buNone/>
              <a:defRPr/>
            </a:lvl6pPr>
            <a:lvl7pPr lvl="6" algn="l" rtl="0">
              <a:lnSpc>
                <a:spcPct val="100000"/>
              </a:lnSpc>
              <a:spcBef>
                <a:spcPts val="0"/>
              </a:spcBef>
              <a:spcAft>
                <a:spcPts val="0"/>
              </a:spcAft>
              <a:buSzPts val="4200"/>
              <a:buNone/>
              <a:defRPr/>
            </a:lvl7pPr>
            <a:lvl8pPr lvl="7" algn="l" rtl="0">
              <a:lnSpc>
                <a:spcPct val="100000"/>
              </a:lnSpc>
              <a:spcBef>
                <a:spcPts val="0"/>
              </a:spcBef>
              <a:spcAft>
                <a:spcPts val="0"/>
              </a:spcAft>
              <a:buSzPts val="4200"/>
              <a:buNone/>
              <a:defRPr/>
            </a:lvl8pPr>
            <a:lvl9pPr lvl="8" algn="l" rtl="0">
              <a:lnSpc>
                <a:spcPct val="100000"/>
              </a:lnSpc>
              <a:spcBef>
                <a:spcPts val="0"/>
              </a:spcBef>
              <a:spcAft>
                <a:spcPts val="0"/>
              </a:spcAft>
              <a:buSzPts val="4200"/>
              <a:buNone/>
              <a:defRPr/>
            </a:lvl9pPr>
          </a:lstStyle>
          <a:p>
            <a:endParaRPr/>
          </a:p>
        </p:txBody>
      </p:sp>
      <p:sp>
        <p:nvSpPr>
          <p:cNvPr id="58" name="Google Shape;58;p14"/>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gn="l" rtl="0">
              <a:lnSpc>
                <a:spcPct val="100000"/>
              </a:lnSpc>
              <a:spcBef>
                <a:spcPts val="0"/>
              </a:spcBef>
              <a:spcAft>
                <a:spcPts val="0"/>
              </a:spcAft>
              <a:buSzPts val="1800"/>
              <a:buChar char="●"/>
              <a:defRPr/>
            </a:lvl1pPr>
            <a:lvl2pPr marL="914400" lvl="1" indent="-317500" algn="l" rtl="0">
              <a:lnSpc>
                <a:spcPct val="100000"/>
              </a:lnSpc>
              <a:spcBef>
                <a:spcPts val="0"/>
              </a:spcBef>
              <a:spcAft>
                <a:spcPts val="0"/>
              </a:spcAft>
              <a:buSzPts val="1400"/>
              <a:buChar char="○"/>
              <a:defRPr/>
            </a:lvl2pPr>
            <a:lvl3pPr marL="1371600" lvl="2" indent="-317500" algn="l" rtl="0">
              <a:lnSpc>
                <a:spcPct val="100000"/>
              </a:lnSpc>
              <a:spcBef>
                <a:spcPts val="0"/>
              </a:spcBef>
              <a:spcAft>
                <a:spcPts val="0"/>
              </a:spcAft>
              <a:buSzPts val="1400"/>
              <a:buChar char="■"/>
              <a:defRPr/>
            </a:lvl3pPr>
            <a:lvl4pPr marL="1828800" lvl="3" indent="-317500" algn="l" rtl="0">
              <a:lnSpc>
                <a:spcPct val="100000"/>
              </a:lnSpc>
              <a:spcBef>
                <a:spcPts val="0"/>
              </a:spcBef>
              <a:spcAft>
                <a:spcPts val="0"/>
              </a:spcAft>
              <a:buSzPts val="1400"/>
              <a:buChar char="●"/>
              <a:defRPr/>
            </a:lvl4pPr>
            <a:lvl5pPr marL="2286000" lvl="4" indent="-317500" algn="l" rtl="0">
              <a:lnSpc>
                <a:spcPct val="100000"/>
              </a:lnSpc>
              <a:spcBef>
                <a:spcPts val="0"/>
              </a:spcBef>
              <a:spcAft>
                <a:spcPts val="0"/>
              </a:spcAft>
              <a:buSzPts val="1400"/>
              <a:buChar char="○"/>
              <a:defRPr/>
            </a:lvl5pPr>
            <a:lvl6pPr marL="2743200" lvl="5" indent="-317500" algn="l" rtl="0">
              <a:lnSpc>
                <a:spcPct val="100000"/>
              </a:lnSpc>
              <a:spcBef>
                <a:spcPts val="0"/>
              </a:spcBef>
              <a:spcAft>
                <a:spcPts val="0"/>
              </a:spcAft>
              <a:buSzPts val="1400"/>
              <a:buChar char="■"/>
              <a:defRPr/>
            </a:lvl6pPr>
            <a:lvl7pPr marL="3200400" lvl="6" indent="-317500" algn="l" rtl="0">
              <a:lnSpc>
                <a:spcPct val="100000"/>
              </a:lnSpc>
              <a:spcBef>
                <a:spcPts val="0"/>
              </a:spcBef>
              <a:spcAft>
                <a:spcPts val="0"/>
              </a:spcAft>
              <a:buSzPts val="1400"/>
              <a:buChar char="●"/>
              <a:defRPr/>
            </a:lvl7pPr>
            <a:lvl8pPr marL="3657600" lvl="7" indent="-317500" algn="l" rtl="0">
              <a:lnSpc>
                <a:spcPct val="100000"/>
              </a:lnSpc>
              <a:spcBef>
                <a:spcPts val="0"/>
              </a:spcBef>
              <a:spcAft>
                <a:spcPts val="0"/>
              </a:spcAft>
              <a:buSzPts val="1400"/>
              <a:buChar char="○"/>
              <a:defRPr/>
            </a:lvl8pPr>
            <a:lvl9pPr marL="4114800" lvl="8" indent="-317500" algn="l" rtl="0">
              <a:lnSpc>
                <a:spcPct val="100000"/>
              </a:lnSpc>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p:nvPr/>
        </p:nvSpPr>
        <p:spPr>
          <a:xfrm>
            <a:off x="0" y="7937"/>
            <a:ext cx="9144000" cy="743100"/>
          </a:xfrm>
          <a:prstGeom prst="rect">
            <a:avLst/>
          </a:prstGeom>
          <a:solidFill>
            <a:srgbClr val="E6F6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2" name="Google Shape;52;p13"/>
          <p:cNvPicPr preferRelativeResize="0"/>
          <p:nvPr/>
        </p:nvPicPr>
        <p:blipFill rotWithShape="1">
          <a:blip r:embed="rId3">
            <a:alphaModFix/>
          </a:blip>
          <a:srcRect b="24766"/>
          <a:stretch/>
        </p:blipFill>
        <p:spPr>
          <a:xfrm>
            <a:off x="7591425" y="276225"/>
            <a:ext cx="1196974" cy="206375"/>
          </a:xfrm>
          <a:prstGeom prst="rect">
            <a:avLst/>
          </a:prstGeom>
          <a:noFill/>
          <a:ln>
            <a:noFill/>
          </a:ln>
        </p:spPr>
      </p:pic>
      <p:sp>
        <p:nvSpPr>
          <p:cNvPr id="53" name="Google Shape;53;p13"/>
          <p:cNvSpPr txBox="1">
            <a:spLocks noGrp="1"/>
          </p:cNvSpPr>
          <p:nvPr>
            <p:ph type="title"/>
          </p:nvPr>
        </p:nvSpPr>
        <p:spPr>
          <a:xfrm>
            <a:off x="311150" y="292100"/>
            <a:ext cx="8521800" cy="801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13"/>
          <p:cNvSpPr txBox="1">
            <a:spLocks noGrp="1"/>
          </p:cNvSpPr>
          <p:nvPr>
            <p:ph type="body" idx="1"/>
          </p:nvPr>
        </p:nvSpPr>
        <p:spPr>
          <a:xfrm>
            <a:off x="311150" y="1228725"/>
            <a:ext cx="8521800" cy="33402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3.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312737" y="304800"/>
            <a:ext cx="4076700" cy="4533900"/>
          </a:xfrm>
          <a:prstGeom prst="rect">
            <a:avLst/>
          </a:prstGeom>
          <a:solidFill>
            <a:srgbClr val="E6F6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457200" marR="0" lvl="0" indent="-317500" algn="l" rtl="0">
              <a:lnSpc>
                <a:spcPct val="100000"/>
              </a:lnSpc>
              <a:spcBef>
                <a:spcPts val="0"/>
              </a:spcBef>
              <a:spcAft>
                <a:spcPts val="0"/>
              </a:spcAft>
              <a:buSzPts val="1400"/>
              <a:buChar char="-"/>
            </a:pPr>
            <a:r>
              <a:rPr lang="en" dirty="0"/>
              <a:t>By Rahul Kumar Chatterjee</a:t>
            </a:r>
            <a:endParaRPr dirty="0"/>
          </a:p>
        </p:txBody>
      </p:sp>
      <p:sp>
        <p:nvSpPr>
          <p:cNvPr id="65" name="Google Shape;65;p15"/>
          <p:cNvSpPr txBox="1"/>
          <p:nvPr/>
        </p:nvSpPr>
        <p:spPr>
          <a:xfrm>
            <a:off x="541825" y="1376350"/>
            <a:ext cx="3847500" cy="769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Montserrat"/>
              <a:buNone/>
            </a:pPr>
            <a:r>
              <a:rPr lang="en" sz="1900" b="1">
                <a:latin typeface="Montserrat"/>
                <a:ea typeface="Montserrat"/>
                <a:cs typeface="Montserrat"/>
                <a:sym typeface="Montserrat"/>
              </a:rPr>
              <a:t>Business Analyst Career Program - Capstone Project</a:t>
            </a:r>
            <a:endParaRPr sz="400" b="0" i="0" u="none" strike="noStrike" cap="none">
              <a:solidFill>
                <a:srgbClr val="000000"/>
              </a:solidFill>
              <a:latin typeface="Arial"/>
              <a:ea typeface="Arial"/>
              <a:cs typeface="Arial"/>
              <a:sym typeface="Arial"/>
            </a:endParaRPr>
          </a:p>
        </p:txBody>
      </p:sp>
      <p:sp>
        <p:nvSpPr>
          <p:cNvPr id="66" name="Google Shape;66;p15"/>
          <p:cNvSpPr txBox="1"/>
          <p:nvPr/>
        </p:nvSpPr>
        <p:spPr>
          <a:xfrm>
            <a:off x="312737" y="1528762"/>
            <a:ext cx="55500" cy="758700"/>
          </a:xfrm>
          <a:prstGeom prst="rect">
            <a:avLst/>
          </a:prstGeom>
          <a:solidFill>
            <a:srgbClr val="04A57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pic>
        <p:nvPicPr>
          <p:cNvPr id="68" name="Google Shape;68;p15"/>
          <p:cNvPicPr preferRelativeResize="0"/>
          <p:nvPr/>
        </p:nvPicPr>
        <p:blipFill>
          <a:blip r:embed="rId3">
            <a:alphaModFix/>
          </a:blip>
          <a:stretch>
            <a:fillRect/>
          </a:stretch>
        </p:blipFill>
        <p:spPr>
          <a:xfrm>
            <a:off x="5204479" y="1376350"/>
            <a:ext cx="3018901" cy="30188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192350"/>
            <a:ext cx="8520600" cy="801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800" b="1">
                <a:solidFill>
                  <a:srgbClr val="04A57E"/>
                </a:solidFill>
                <a:latin typeface="Montserrat"/>
                <a:ea typeface="Montserrat"/>
                <a:cs typeface="Montserrat"/>
                <a:sym typeface="Montserrat"/>
              </a:rPr>
              <a:t>Endnotes</a:t>
            </a:r>
            <a:endParaRPr sz="1800" b="1">
              <a:solidFill>
                <a:srgbClr val="04A57E"/>
              </a:solidFill>
              <a:latin typeface="Montserrat"/>
              <a:ea typeface="Montserrat"/>
              <a:cs typeface="Montserrat"/>
              <a:sym typeface="Montserrat"/>
            </a:endParaRPr>
          </a:p>
        </p:txBody>
      </p:sp>
      <p:sp>
        <p:nvSpPr>
          <p:cNvPr id="126" name="Google Shape;126;p24"/>
          <p:cNvSpPr txBox="1"/>
          <p:nvPr/>
        </p:nvSpPr>
        <p:spPr>
          <a:xfrm>
            <a:off x="434603" y="998558"/>
            <a:ext cx="5713800" cy="25545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Montserrat"/>
                <a:ea typeface="Montserrat"/>
                <a:cs typeface="Montserrat"/>
                <a:sym typeface="Montserrat"/>
              </a:rPr>
              <a:t>Reference Links:- </a:t>
            </a:r>
            <a:endParaRPr b="1" dirty="0">
              <a:latin typeface="Montserrat"/>
              <a:ea typeface="Montserrat"/>
              <a:cs typeface="Montserrat"/>
              <a:sym typeface="Montserrat"/>
            </a:endParaRPr>
          </a:p>
          <a:p>
            <a:pPr marL="0" lvl="0" indent="0" algn="l" rtl="0">
              <a:spcBef>
                <a:spcPts val="0"/>
              </a:spcBef>
              <a:spcAft>
                <a:spcPts val="0"/>
              </a:spcAft>
              <a:buNone/>
            </a:pPr>
            <a:endParaRPr b="1" dirty="0">
              <a:latin typeface="Montserrat"/>
              <a:ea typeface="Montserrat"/>
              <a:cs typeface="Montserrat"/>
              <a:sym typeface="Montserrat"/>
            </a:endParaRPr>
          </a:p>
          <a:p>
            <a:pPr marL="457200" lvl="0" indent="0" algn="l" rtl="0">
              <a:spcBef>
                <a:spcPts val="0"/>
              </a:spcBef>
              <a:spcAft>
                <a:spcPts val="0"/>
              </a:spcAft>
              <a:buNone/>
            </a:pPr>
            <a:r>
              <a:rPr lang="en" dirty="0">
                <a:latin typeface="Montserrat"/>
                <a:ea typeface="Montserrat"/>
                <a:cs typeface="Montserrat"/>
                <a:sym typeface="Montserrat"/>
              </a:rPr>
              <a:t>The files used in this particular project are added here:</a:t>
            </a:r>
          </a:p>
          <a:p>
            <a:pPr marL="457200" lvl="0" indent="0" algn="l" rtl="0">
              <a:spcBef>
                <a:spcPts val="0"/>
              </a:spcBef>
              <a:spcAft>
                <a:spcPts val="0"/>
              </a:spcAft>
              <a:buNone/>
            </a:pPr>
            <a:endParaRPr lang="en" dirty="0">
              <a:latin typeface="Montserrat"/>
              <a:ea typeface="Montserrat"/>
              <a:cs typeface="Montserrat"/>
              <a:sym typeface="Montserrat"/>
            </a:endParaRPr>
          </a:p>
          <a:p>
            <a:pPr marL="457200" lvl="0" indent="0" algn="l" rtl="0">
              <a:spcBef>
                <a:spcPts val="0"/>
              </a:spcBef>
              <a:spcAft>
                <a:spcPts val="0"/>
              </a:spcAft>
              <a:buNone/>
            </a:pPr>
            <a:endParaRPr lang="en" dirty="0">
              <a:latin typeface="Montserrat"/>
              <a:ea typeface="Montserrat"/>
              <a:cs typeface="Montserrat"/>
              <a:sym typeface="Montserrat"/>
            </a:endParaRPr>
          </a:p>
          <a:p>
            <a:pPr marL="457200" lvl="0" indent="0" algn="l" rtl="0">
              <a:spcBef>
                <a:spcPts val="0"/>
              </a:spcBef>
              <a:spcAft>
                <a:spcPts val="0"/>
              </a:spcAft>
              <a:buNone/>
            </a:pPr>
            <a:r>
              <a:rPr lang="en" dirty="0">
                <a:latin typeface="Montserrat"/>
                <a:ea typeface="Montserrat"/>
                <a:cs typeface="Montserrat"/>
                <a:sym typeface="Montserrat"/>
              </a:rPr>
              <a:t>Excel File: </a:t>
            </a:r>
          </a:p>
          <a:p>
            <a:pPr marL="457200" lvl="0" indent="0" algn="l" rtl="0">
              <a:spcBef>
                <a:spcPts val="0"/>
              </a:spcBef>
              <a:spcAft>
                <a:spcPts val="0"/>
              </a:spcAft>
              <a:buNone/>
            </a:pPr>
            <a:endParaRPr lang="en" dirty="0">
              <a:latin typeface="Montserrat"/>
              <a:ea typeface="Montserrat"/>
              <a:cs typeface="Montserrat"/>
              <a:sym typeface="Montserrat"/>
            </a:endParaRPr>
          </a:p>
          <a:p>
            <a:pPr marL="457200" lvl="0" indent="0" algn="l" rtl="0">
              <a:spcBef>
                <a:spcPts val="0"/>
              </a:spcBef>
              <a:spcAft>
                <a:spcPts val="0"/>
              </a:spcAft>
              <a:buNone/>
            </a:pPr>
            <a:endParaRPr lang="en" dirty="0">
              <a:latin typeface="Montserrat"/>
              <a:ea typeface="Montserrat"/>
              <a:cs typeface="Montserrat"/>
              <a:sym typeface="Montserrat"/>
            </a:endParaRPr>
          </a:p>
          <a:p>
            <a:pPr marL="457200" lvl="0" indent="0" algn="l" rtl="0">
              <a:spcBef>
                <a:spcPts val="0"/>
              </a:spcBef>
              <a:spcAft>
                <a:spcPts val="0"/>
              </a:spcAft>
              <a:buNone/>
            </a:pPr>
            <a:endParaRPr lang="en" dirty="0">
              <a:latin typeface="Montserrat"/>
              <a:ea typeface="Montserrat"/>
              <a:cs typeface="Montserrat"/>
              <a:sym typeface="Montserrat"/>
            </a:endParaRPr>
          </a:p>
          <a:p>
            <a:pPr marL="457200" lvl="0" indent="0" algn="l" rtl="0">
              <a:spcBef>
                <a:spcPts val="0"/>
              </a:spcBef>
              <a:spcAft>
                <a:spcPts val="0"/>
              </a:spcAft>
              <a:buNone/>
            </a:pPr>
            <a:endParaRPr lang="en" dirty="0">
              <a:latin typeface="Montserrat"/>
              <a:ea typeface="Montserrat"/>
              <a:cs typeface="Montserrat"/>
              <a:sym typeface="Montserrat"/>
            </a:endParaRPr>
          </a:p>
          <a:p>
            <a:pPr marL="457200" lvl="0" indent="0" algn="l" rtl="0">
              <a:spcBef>
                <a:spcPts val="0"/>
              </a:spcBef>
              <a:spcAft>
                <a:spcPts val="0"/>
              </a:spcAft>
              <a:buNone/>
            </a:pPr>
            <a:r>
              <a:rPr lang="en" dirty="0">
                <a:latin typeface="Montserrat"/>
                <a:ea typeface="Montserrat"/>
                <a:cs typeface="Montserrat"/>
                <a:sym typeface="Montserrat"/>
              </a:rPr>
              <a:t>Power BI file: </a:t>
            </a:r>
            <a:endParaRPr dirty="0">
              <a:latin typeface="Montserrat"/>
              <a:ea typeface="Montserrat"/>
              <a:cs typeface="Montserrat"/>
              <a:sym typeface="Montserrat"/>
            </a:endParaRPr>
          </a:p>
        </p:txBody>
      </p:sp>
      <p:graphicFrame>
        <p:nvGraphicFramePr>
          <p:cNvPr id="3" name="Object 2">
            <a:extLst>
              <a:ext uri="{FF2B5EF4-FFF2-40B4-BE49-F238E27FC236}">
                <a16:creationId xmlns:a16="http://schemas.microsoft.com/office/drawing/2014/main" id="{7477897D-9993-4C06-BDF3-7E32D464EC44}"/>
              </a:ext>
            </a:extLst>
          </p:cNvPr>
          <p:cNvGraphicFramePr>
            <a:graphicFrameLocks noChangeAspect="1"/>
          </p:cNvGraphicFramePr>
          <p:nvPr>
            <p:extLst>
              <p:ext uri="{D42A27DB-BD31-4B8C-83A1-F6EECF244321}">
                <p14:modId xmlns:p14="http://schemas.microsoft.com/office/powerpoint/2010/main" val="2191861204"/>
              </p:ext>
            </p:extLst>
          </p:nvPr>
        </p:nvGraphicFramePr>
        <p:xfrm>
          <a:off x="1961536" y="1875483"/>
          <a:ext cx="914400" cy="792163"/>
        </p:xfrm>
        <a:graphic>
          <a:graphicData uri="http://schemas.openxmlformats.org/presentationml/2006/ole">
            <mc:AlternateContent xmlns:mc="http://schemas.openxmlformats.org/markup-compatibility/2006">
              <mc:Choice xmlns:v="urn:schemas-microsoft-com:vml" Requires="v">
                <p:oleObj spid="_x0000_s1026" name="Worksheet" showAsIcon="1" r:id="rId4" imgW="914257" imgH="792589" progId="Excel.Sheet.12">
                  <p:embed/>
                </p:oleObj>
              </mc:Choice>
              <mc:Fallback>
                <p:oleObj name="Worksheet" showAsIcon="1" r:id="rId4" imgW="914257" imgH="792589" progId="Excel.Sheet.12">
                  <p:embed/>
                  <p:pic>
                    <p:nvPicPr>
                      <p:cNvPr id="0" name=""/>
                      <p:cNvPicPr/>
                      <p:nvPr/>
                    </p:nvPicPr>
                    <p:blipFill>
                      <a:blip r:embed="rId5"/>
                      <a:stretch>
                        <a:fillRect/>
                      </a:stretch>
                    </p:blipFill>
                    <p:spPr>
                      <a:xfrm>
                        <a:off x="1961536" y="1875483"/>
                        <a:ext cx="914400" cy="792163"/>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46A6150A-A4A6-49AC-9668-AED0D79525F6}"/>
              </a:ext>
            </a:extLst>
          </p:cNvPr>
          <p:cNvGraphicFramePr>
            <a:graphicFrameLocks noChangeAspect="1"/>
          </p:cNvGraphicFramePr>
          <p:nvPr>
            <p:extLst>
              <p:ext uri="{D42A27DB-BD31-4B8C-83A1-F6EECF244321}">
                <p14:modId xmlns:p14="http://schemas.microsoft.com/office/powerpoint/2010/main" val="2844977833"/>
              </p:ext>
            </p:extLst>
          </p:nvPr>
        </p:nvGraphicFramePr>
        <p:xfrm>
          <a:off x="2305665" y="2976204"/>
          <a:ext cx="914400" cy="792163"/>
        </p:xfrm>
        <a:graphic>
          <a:graphicData uri="http://schemas.openxmlformats.org/presentationml/2006/ole">
            <mc:AlternateContent xmlns:mc="http://schemas.openxmlformats.org/markup-compatibility/2006">
              <mc:Choice xmlns:v="urn:schemas-microsoft-com:vml" Requires="v">
                <p:oleObj spid="_x0000_s1027" name="Packager Shell Object" showAsIcon="1" r:id="rId6" imgW="914257" imgH="792589" progId="Package">
                  <p:embed/>
                </p:oleObj>
              </mc:Choice>
              <mc:Fallback>
                <p:oleObj name="Packager Shell Object" showAsIcon="1" r:id="rId6" imgW="914257" imgH="792589" progId="Package">
                  <p:embed/>
                  <p:pic>
                    <p:nvPicPr>
                      <p:cNvPr id="0" name=""/>
                      <p:cNvPicPr/>
                      <p:nvPr/>
                    </p:nvPicPr>
                    <p:blipFill>
                      <a:blip r:embed="rId7"/>
                      <a:stretch>
                        <a:fillRect/>
                      </a:stretch>
                    </p:blipFill>
                    <p:spPr>
                      <a:xfrm>
                        <a:off x="2305665" y="2976204"/>
                        <a:ext cx="914400" cy="792163"/>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288925" y="149225"/>
            <a:ext cx="6400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4A57E"/>
              </a:buClr>
              <a:buSzPts val="1800"/>
              <a:buFont typeface="Montserrat"/>
              <a:buNone/>
            </a:pPr>
            <a:r>
              <a:rPr lang="en" sz="1800" b="1" i="0" u="none" strike="noStrike" cap="none">
                <a:solidFill>
                  <a:srgbClr val="04A57E"/>
                </a:solidFill>
                <a:latin typeface="Montserrat"/>
                <a:ea typeface="Montserrat"/>
                <a:cs typeface="Montserrat"/>
                <a:sym typeface="Montserrat"/>
              </a:rPr>
              <a:t>Agenda</a:t>
            </a:r>
            <a:endParaRPr sz="1400" b="0" i="0" u="none" strike="noStrike" cap="none">
              <a:solidFill>
                <a:srgbClr val="000000"/>
              </a:solidFill>
              <a:latin typeface="Arial"/>
              <a:ea typeface="Arial"/>
              <a:cs typeface="Arial"/>
              <a:sym typeface="Arial"/>
            </a:endParaRPr>
          </a:p>
        </p:txBody>
      </p:sp>
      <p:sp>
        <p:nvSpPr>
          <p:cNvPr id="74" name="Google Shape;74;p16"/>
          <p:cNvSpPr txBox="1"/>
          <p:nvPr/>
        </p:nvSpPr>
        <p:spPr>
          <a:xfrm>
            <a:off x="220175" y="794516"/>
            <a:ext cx="85422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200"/>
              <a:buFont typeface="Montserrat"/>
              <a:buNone/>
            </a:pPr>
            <a:endParaRPr sz="1400" i="0" u="none" strike="noStrike" cap="none" dirty="0">
              <a:solidFill>
                <a:srgbClr val="000000"/>
              </a:solidFill>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dirty="0">
                <a:latin typeface="Montserrat SemiBold"/>
                <a:ea typeface="Montserrat SemiBold"/>
                <a:cs typeface="Montserrat SemiBold"/>
                <a:sym typeface="Montserrat SemiBold"/>
              </a:rPr>
              <a:t>Data Exploration </a:t>
            </a:r>
            <a:endParaRPr dirty="0">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dirty="0">
                <a:latin typeface="Montserrat SemiBold"/>
                <a:ea typeface="Montserrat SemiBold"/>
                <a:cs typeface="Montserrat SemiBold"/>
                <a:sym typeface="Montserrat SemiBold"/>
              </a:rPr>
              <a:t>Statistical Analysis using Excel</a:t>
            </a:r>
            <a:endParaRPr dirty="0">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dirty="0">
                <a:latin typeface="Montserrat SemiBold"/>
                <a:ea typeface="Montserrat SemiBold"/>
                <a:cs typeface="Montserrat SemiBold"/>
                <a:sym typeface="Montserrat SemiBold"/>
              </a:rPr>
              <a:t>Graphical Analysis using Excel</a:t>
            </a:r>
            <a:endParaRPr dirty="0">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dirty="0">
                <a:latin typeface="Montserrat SemiBold"/>
                <a:ea typeface="Montserrat SemiBold"/>
                <a:cs typeface="Montserrat SemiBold"/>
                <a:sym typeface="Montserrat SemiBold"/>
              </a:rPr>
              <a:t>Insert the given data into the SQL server</a:t>
            </a:r>
            <a:endParaRPr dirty="0">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dirty="0">
                <a:latin typeface="Montserrat SemiBold"/>
                <a:ea typeface="Montserrat SemiBold"/>
                <a:cs typeface="Montserrat SemiBold"/>
                <a:sym typeface="Montserrat SemiBold"/>
              </a:rPr>
              <a:t>Import the Data from the SQL Database into PowerBI</a:t>
            </a:r>
            <a:endParaRPr dirty="0">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dirty="0">
                <a:latin typeface="Montserrat SemiBold"/>
                <a:ea typeface="Montserrat SemiBold"/>
                <a:cs typeface="Montserrat SemiBold"/>
                <a:sym typeface="Montserrat SemiBold"/>
              </a:rPr>
              <a:t>Interactive Dashboard by using visualization tools</a:t>
            </a:r>
            <a:endParaRPr dirty="0">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dirty="0">
                <a:latin typeface="Montserrat SemiBold"/>
                <a:ea typeface="Montserrat SemiBold"/>
                <a:cs typeface="Montserrat SemiBold"/>
                <a:sym typeface="Montserrat SemiBold"/>
              </a:rPr>
              <a:t>Conclusion and Inferences</a:t>
            </a:r>
            <a:endParaRPr dirty="0">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dirty="0">
                <a:latin typeface="Montserrat SemiBold"/>
                <a:ea typeface="Montserrat SemiBold"/>
                <a:cs typeface="Montserrat SemiBold"/>
                <a:sym typeface="Montserrat SemiBold"/>
              </a:rPr>
              <a:t>Endnotes</a:t>
            </a:r>
            <a:endParaRPr dirty="0">
              <a:latin typeface="Montserrat SemiBold"/>
              <a:ea typeface="Montserrat SemiBold"/>
              <a:cs typeface="Montserrat SemiBold"/>
              <a:sym typeface="Montserrat SemiBold"/>
            </a:endParaRPr>
          </a:p>
        </p:txBody>
      </p:sp>
      <p:pic>
        <p:nvPicPr>
          <p:cNvPr id="75" name="Google Shape;75;p16" descr="agenda – Palo Alto Daily Post"/>
          <p:cNvPicPr preferRelativeResize="0"/>
          <p:nvPr/>
        </p:nvPicPr>
        <p:blipFill rotWithShape="1">
          <a:blip r:embed="rId3">
            <a:alphaModFix/>
          </a:blip>
          <a:srcRect/>
          <a:stretch/>
        </p:blipFill>
        <p:spPr>
          <a:xfrm>
            <a:off x="6088063" y="1103313"/>
            <a:ext cx="2619375" cy="174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3" name="Picture 2">
            <a:extLst>
              <a:ext uri="{FF2B5EF4-FFF2-40B4-BE49-F238E27FC236}">
                <a16:creationId xmlns:a16="http://schemas.microsoft.com/office/drawing/2014/main" id="{834327B2-D2A6-4C72-828F-26ABF3D0C01F}"/>
              </a:ext>
            </a:extLst>
          </p:cNvPr>
          <p:cNvPicPr>
            <a:picLocks noChangeAspect="1"/>
          </p:cNvPicPr>
          <p:nvPr/>
        </p:nvPicPr>
        <p:blipFill>
          <a:blip r:embed="rId3"/>
          <a:stretch>
            <a:fillRect/>
          </a:stretch>
        </p:blipFill>
        <p:spPr>
          <a:xfrm>
            <a:off x="311700" y="2048560"/>
            <a:ext cx="5584723" cy="3015052"/>
          </a:xfrm>
          <a:prstGeom prst="rect">
            <a:avLst/>
          </a:prstGeom>
        </p:spPr>
      </p:pic>
      <p:sp>
        <p:nvSpPr>
          <p:cNvPr id="80" name="Google Shape;80;p17"/>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a:solidFill>
                  <a:srgbClr val="04A57E"/>
                </a:solidFill>
                <a:latin typeface="Montserrat"/>
                <a:ea typeface="Montserrat"/>
                <a:cs typeface="Montserrat"/>
                <a:sym typeface="Montserrat"/>
              </a:rPr>
              <a:t>Data Exploration </a:t>
            </a:r>
            <a:endParaRPr sz="1800" b="1">
              <a:solidFill>
                <a:srgbClr val="04A57E"/>
              </a:solidFill>
              <a:latin typeface="Montserrat"/>
              <a:ea typeface="Montserrat"/>
              <a:cs typeface="Montserrat"/>
              <a:sym typeface="Montserrat"/>
            </a:endParaRPr>
          </a:p>
        </p:txBody>
      </p:sp>
      <p:sp>
        <p:nvSpPr>
          <p:cNvPr id="81" name="Google Shape;81;p17"/>
          <p:cNvSpPr txBox="1">
            <a:spLocks noGrp="1"/>
          </p:cNvSpPr>
          <p:nvPr>
            <p:ph type="body" idx="1"/>
          </p:nvPr>
        </p:nvSpPr>
        <p:spPr>
          <a:xfrm>
            <a:off x="311700" y="830435"/>
            <a:ext cx="8520600" cy="1268752"/>
          </a:xfrm>
          <a:prstGeom prst="rect">
            <a:avLst/>
          </a:prstGeom>
          <a:noFill/>
          <a:ln>
            <a:noFill/>
          </a:ln>
        </p:spPr>
        <p:txBody>
          <a:bodyPr spcFirstLastPara="1" wrap="square" lIns="91425" tIns="91425" rIns="91425" bIns="91425" anchor="t" anchorCtr="0">
            <a:normAutofit/>
          </a:bodyPr>
          <a:lstStyle/>
          <a:p>
            <a:pPr marL="0" indent="0">
              <a:buNone/>
            </a:pPr>
            <a:r>
              <a:rPr lang="en-US" sz="1200" dirty="0">
                <a:latin typeface="Montserrat"/>
              </a:rPr>
              <a:t>The dataset captures sales data from various Western countries, detailing transactions across multiple sectors. It includes information on the number of units sold and manufactured, discounts offered, sales amounts, gross sales, and the time and date of each sale. This comprehensive dataset allows for analysis of sales performance, production efficiency, and discount strategies across different regions and sectors, providing valuable insights for business decision-making.</a:t>
            </a:r>
            <a:endParaRPr sz="1200" dirty="0">
              <a:latin typeface="Montserrat"/>
              <a:sym typeface="Montserrat"/>
            </a:endParaRPr>
          </a:p>
        </p:txBody>
      </p:sp>
      <p:pic>
        <p:nvPicPr>
          <p:cNvPr id="5" name="Picture 4">
            <a:extLst>
              <a:ext uri="{FF2B5EF4-FFF2-40B4-BE49-F238E27FC236}">
                <a16:creationId xmlns:a16="http://schemas.microsoft.com/office/drawing/2014/main" id="{42D44464-20D8-41AB-891F-CABE338AD753}"/>
              </a:ext>
            </a:extLst>
          </p:cNvPr>
          <p:cNvPicPr>
            <a:picLocks noChangeAspect="1"/>
          </p:cNvPicPr>
          <p:nvPr/>
        </p:nvPicPr>
        <p:blipFill>
          <a:blip r:embed="rId4"/>
          <a:stretch>
            <a:fillRect/>
          </a:stretch>
        </p:blipFill>
        <p:spPr>
          <a:xfrm>
            <a:off x="6023084" y="2048560"/>
            <a:ext cx="2809216" cy="30150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dirty="0">
                <a:solidFill>
                  <a:srgbClr val="04A57E"/>
                </a:solidFill>
                <a:latin typeface="Montserrat"/>
                <a:ea typeface="Montserrat"/>
                <a:cs typeface="Montserrat"/>
                <a:sym typeface="Montserrat"/>
              </a:rPr>
              <a:t>Statistical Analysis using Excel</a:t>
            </a:r>
            <a:endParaRPr sz="1800" b="1" dirty="0">
              <a:solidFill>
                <a:srgbClr val="04A57E"/>
              </a:solidFill>
              <a:latin typeface="Montserrat"/>
              <a:ea typeface="Montserrat"/>
              <a:cs typeface="Montserrat"/>
              <a:sym typeface="Montserrat"/>
            </a:endParaRPr>
          </a:p>
        </p:txBody>
      </p:sp>
      <p:sp>
        <p:nvSpPr>
          <p:cNvPr id="87" name="Google Shape;87;p18"/>
          <p:cNvSpPr txBox="1">
            <a:spLocks noGrp="1"/>
          </p:cNvSpPr>
          <p:nvPr>
            <p:ph type="body" idx="1"/>
          </p:nvPr>
        </p:nvSpPr>
        <p:spPr>
          <a:xfrm>
            <a:off x="311700" y="766525"/>
            <a:ext cx="8520600" cy="1008198"/>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en-US" sz="1200" dirty="0">
                <a:latin typeface="Montserrat"/>
                <a:ea typeface="Montserrat"/>
                <a:cs typeface="Montserrat"/>
                <a:sym typeface="Montserrat"/>
              </a:rPr>
              <a:t>The statistical analysis of this dataset can provide information regarding a few parameters such as Sales, COGS, Profit, Discounts and Units sold. The extreme values for the parameters were determined, including the average of the entire set, most number of sales per product, and a few other quantities to gain a better understanding of the parameters.</a:t>
            </a:r>
            <a:endParaRPr sz="1200" dirty="0">
              <a:latin typeface="Montserrat"/>
              <a:ea typeface="Montserrat"/>
              <a:cs typeface="Montserrat"/>
              <a:sym typeface="Montserrat"/>
            </a:endParaRPr>
          </a:p>
        </p:txBody>
      </p:sp>
      <p:pic>
        <p:nvPicPr>
          <p:cNvPr id="5" name="Picture 4">
            <a:extLst>
              <a:ext uri="{FF2B5EF4-FFF2-40B4-BE49-F238E27FC236}">
                <a16:creationId xmlns:a16="http://schemas.microsoft.com/office/drawing/2014/main" id="{3D255D8B-0F9B-4F5E-9FD0-EC07B2221739}"/>
              </a:ext>
            </a:extLst>
          </p:cNvPr>
          <p:cNvPicPr>
            <a:picLocks noChangeAspect="1"/>
          </p:cNvPicPr>
          <p:nvPr/>
        </p:nvPicPr>
        <p:blipFill rotWithShape="1">
          <a:blip r:embed="rId3"/>
          <a:srcRect b="16649"/>
          <a:stretch/>
        </p:blipFill>
        <p:spPr>
          <a:xfrm>
            <a:off x="910476" y="1998353"/>
            <a:ext cx="7323048" cy="28984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dirty="0">
                <a:solidFill>
                  <a:srgbClr val="04A57E"/>
                </a:solidFill>
                <a:latin typeface="Montserrat"/>
                <a:ea typeface="Montserrat"/>
                <a:cs typeface="Montserrat"/>
                <a:sym typeface="Montserrat"/>
              </a:rPr>
              <a:t>Graphical Analysis using Excel</a:t>
            </a:r>
            <a:endParaRPr sz="1800" b="1" dirty="0">
              <a:solidFill>
                <a:srgbClr val="04A57E"/>
              </a:solidFill>
              <a:latin typeface="Montserrat"/>
              <a:ea typeface="Montserrat"/>
              <a:cs typeface="Montserrat"/>
              <a:sym typeface="Montserrat"/>
            </a:endParaRPr>
          </a:p>
        </p:txBody>
      </p:sp>
      <p:sp>
        <p:nvSpPr>
          <p:cNvPr id="93" name="Google Shape;93;p19"/>
          <p:cNvSpPr txBox="1">
            <a:spLocks noGrp="1"/>
          </p:cNvSpPr>
          <p:nvPr>
            <p:ph type="body" idx="1"/>
          </p:nvPr>
        </p:nvSpPr>
        <p:spPr>
          <a:xfrm>
            <a:off x="5943599" y="1042530"/>
            <a:ext cx="3075513" cy="3854245"/>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en-US" sz="1200" dirty="0">
                <a:latin typeface="Montserrat"/>
                <a:ea typeface="Montserrat"/>
                <a:cs typeface="Montserrat"/>
                <a:sym typeface="Montserrat"/>
              </a:rPr>
              <a:t>The Graphical representation illustrates the trends in the total amount of sales varied by products, countries, segments, and also on a specific time period.</a:t>
            </a:r>
          </a:p>
          <a:p>
            <a:pPr marL="0" lvl="0" indent="0" algn="l" rtl="0">
              <a:spcBef>
                <a:spcPts val="0"/>
              </a:spcBef>
              <a:spcAft>
                <a:spcPts val="0"/>
              </a:spcAft>
              <a:buSzPts val="1800"/>
              <a:buNone/>
            </a:pPr>
            <a:endParaRPr lang="en-US" sz="1200" dirty="0">
              <a:latin typeface="Montserrat"/>
              <a:ea typeface="Montserrat"/>
              <a:cs typeface="Montserrat"/>
              <a:sym typeface="Montserrat"/>
            </a:endParaRPr>
          </a:p>
          <a:p>
            <a:pPr marL="0" lvl="0" indent="0" algn="l" rtl="0">
              <a:spcBef>
                <a:spcPts val="0"/>
              </a:spcBef>
              <a:spcAft>
                <a:spcPts val="0"/>
              </a:spcAft>
              <a:buSzPts val="1800"/>
              <a:buNone/>
            </a:pPr>
            <a:r>
              <a:rPr lang="en-US" sz="1200" dirty="0">
                <a:latin typeface="Montserrat"/>
                <a:ea typeface="Montserrat"/>
                <a:cs typeface="Montserrat"/>
                <a:sym typeface="Montserrat"/>
              </a:rPr>
              <a:t>We can also observe change in profit trends based on all the categories. Also a pattern indicating the unit sales with respect to the month they are sold in.</a:t>
            </a:r>
            <a:endParaRPr sz="1200" dirty="0">
              <a:latin typeface="Montserrat"/>
              <a:ea typeface="Montserrat"/>
              <a:cs typeface="Montserrat"/>
              <a:sym typeface="Montserrat"/>
            </a:endParaRPr>
          </a:p>
        </p:txBody>
      </p:sp>
      <p:pic>
        <p:nvPicPr>
          <p:cNvPr id="5" name="Picture 4">
            <a:extLst>
              <a:ext uri="{FF2B5EF4-FFF2-40B4-BE49-F238E27FC236}">
                <a16:creationId xmlns:a16="http://schemas.microsoft.com/office/drawing/2014/main" id="{AA9490C9-100E-4FBC-B190-32B603845F7B}"/>
              </a:ext>
            </a:extLst>
          </p:cNvPr>
          <p:cNvPicPr>
            <a:picLocks noChangeAspect="1"/>
          </p:cNvPicPr>
          <p:nvPr/>
        </p:nvPicPr>
        <p:blipFill>
          <a:blip r:embed="rId3"/>
          <a:stretch>
            <a:fillRect/>
          </a:stretch>
        </p:blipFill>
        <p:spPr>
          <a:xfrm>
            <a:off x="311700" y="1042530"/>
            <a:ext cx="5516133" cy="38542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dirty="0">
                <a:solidFill>
                  <a:srgbClr val="04A57E"/>
                </a:solidFill>
                <a:latin typeface="Montserrat"/>
                <a:ea typeface="Montserrat"/>
                <a:cs typeface="Montserrat"/>
                <a:sym typeface="Montserrat"/>
              </a:rPr>
              <a:t>Insert the given data into the SQL server</a:t>
            </a:r>
            <a:endParaRPr sz="1800" b="1" dirty="0">
              <a:solidFill>
                <a:srgbClr val="04A57E"/>
              </a:solidFill>
              <a:latin typeface="Montserrat"/>
              <a:ea typeface="Montserrat"/>
              <a:cs typeface="Montserrat"/>
              <a:sym typeface="Montserrat"/>
            </a:endParaRPr>
          </a:p>
        </p:txBody>
      </p:sp>
      <p:sp>
        <p:nvSpPr>
          <p:cNvPr id="99" name="Google Shape;99;p20"/>
          <p:cNvSpPr txBox="1">
            <a:spLocks noGrp="1"/>
          </p:cNvSpPr>
          <p:nvPr>
            <p:ph type="body" idx="1"/>
          </p:nvPr>
        </p:nvSpPr>
        <p:spPr>
          <a:xfrm>
            <a:off x="311700" y="756693"/>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en-US" sz="1200" dirty="0">
                <a:latin typeface="Montserrat"/>
                <a:ea typeface="Montserrat"/>
                <a:cs typeface="Montserrat"/>
                <a:sym typeface="Montserrat"/>
              </a:rPr>
              <a:t>After inserting the dataset into MySQL Workbench, basic queries are run to attain values such as maximum profit or minimum profit per product type.</a:t>
            </a:r>
            <a:endParaRPr sz="1200" dirty="0">
              <a:latin typeface="Montserrat"/>
              <a:ea typeface="Montserrat"/>
              <a:cs typeface="Montserrat"/>
              <a:sym typeface="Montserrat"/>
            </a:endParaRPr>
          </a:p>
          <a:p>
            <a:pPr marL="0" lvl="0" indent="0" algn="l" rtl="0">
              <a:spcBef>
                <a:spcPts val="0"/>
              </a:spcBef>
              <a:spcAft>
                <a:spcPts val="0"/>
              </a:spcAft>
              <a:buSzPts val="1800"/>
              <a:buNone/>
            </a:pPr>
            <a:endParaRPr sz="16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endParaRPr sz="1600" dirty="0">
              <a:latin typeface="Montserrat"/>
              <a:ea typeface="Montserrat"/>
              <a:cs typeface="Montserrat"/>
              <a:sym typeface="Montserrat"/>
            </a:endParaRPr>
          </a:p>
        </p:txBody>
      </p:sp>
      <p:pic>
        <p:nvPicPr>
          <p:cNvPr id="8" name="Picture 7">
            <a:extLst>
              <a:ext uri="{FF2B5EF4-FFF2-40B4-BE49-F238E27FC236}">
                <a16:creationId xmlns:a16="http://schemas.microsoft.com/office/drawing/2014/main" id="{6531AFAC-26D0-47E4-9DB0-AA08C8644144}"/>
              </a:ext>
            </a:extLst>
          </p:cNvPr>
          <p:cNvPicPr>
            <a:picLocks noChangeAspect="1"/>
          </p:cNvPicPr>
          <p:nvPr/>
        </p:nvPicPr>
        <p:blipFill rotWithShape="1">
          <a:blip r:embed="rId3"/>
          <a:srcRect l="8837" t="10336" r="8489" b="10285"/>
          <a:stretch/>
        </p:blipFill>
        <p:spPr>
          <a:xfrm>
            <a:off x="311700" y="1347652"/>
            <a:ext cx="6571421" cy="35491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248213"/>
            <a:ext cx="8520600" cy="813916"/>
          </a:xfrm>
          <a:prstGeom prst="rect">
            <a:avLst/>
          </a:prstGeom>
          <a:noFill/>
          <a:ln>
            <a:noFill/>
          </a:ln>
        </p:spPr>
        <p:txBody>
          <a:bodyPr spcFirstLastPara="1" wrap="square" lIns="91425" tIns="91425" rIns="91425" bIns="91425" anchor="t" anchorCtr="0">
            <a:normAutofit/>
          </a:bodyPr>
          <a:lstStyle/>
          <a:p>
            <a:pPr marL="0" lvl="0" indent="0" rtl="0">
              <a:spcBef>
                <a:spcPts val="0"/>
              </a:spcBef>
              <a:spcAft>
                <a:spcPts val="0"/>
              </a:spcAft>
              <a:buNone/>
            </a:pPr>
            <a:r>
              <a:rPr lang="en" sz="1800" b="1" dirty="0">
                <a:solidFill>
                  <a:srgbClr val="04A57E"/>
                </a:solidFill>
                <a:latin typeface="Montserrat"/>
                <a:ea typeface="Montserrat"/>
                <a:cs typeface="Montserrat"/>
                <a:sym typeface="Montserrat"/>
              </a:rPr>
              <a:t>Import the Data from the SQL Database into PowerBI</a:t>
            </a:r>
            <a:endParaRPr sz="1800" b="1" dirty="0">
              <a:solidFill>
                <a:srgbClr val="04A57E"/>
              </a:solidFill>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CFFF8479-59B1-4107-9A15-AF9669C6BFAE}"/>
              </a:ext>
            </a:extLst>
          </p:cNvPr>
          <p:cNvPicPr>
            <a:picLocks noChangeAspect="1"/>
          </p:cNvPicPr>
          <p:nvPr/>
        </p:nvPicPr>
        <p:blipFill>
          <a:blip r:embed="rId3"/>
          <a:stretch>
            <a:fillRect/>
          </a:stretch>
        </p:blipFill>
        <p:spPr>
          <a:xfrm>
            <a:off x="311700" y="895394"/>
            <a:ext cx="2631525" cy="3352709"/>
          </a:xfrm>
          <a:prstGeom prst="rect">
            <a:avLst/>
          </a:prstGeom>
        </p:spPr>
      </p:pic>
      <p:pic>
        <p:nvPicPr>
          <p:cNvPr id="11" name="Picture 10">
            <a:extLst>
              <a:ext uri="{FF2B5EF4-FFF2-40B4-BE49-F238E27FC236}">
                <a16:creationId xmlns:a16="http://schemas.microsoft.com/office/drawing/2014/main" id="{DDD36EC1-DA4F-48FC-82CA-4EECEE93C9EC}"/>
              </a:ext>
            </a:extLst>
          </p:cNvPr>
          <p:cNvPicPr>
            <a:picLocks noChangeAspect="1"/>
          </p:cNvPicPr>
          <p:nvPr/>
        </p:nvPicPr>
        <p:blipFill>
          <a:blip r:embed="rId4"/>
          <a:stretch>
            <a:fillRect/>
          </a:stretch>
        </p:blipFill>
        <p:spPr>
          <a:xfrm>
            <a:off x="3097987" y="1123995"/>
            <a:ext cx="5734313" cy="28955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245761"/>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solidFill>
                  <a:srgbClr val="04A57E"/>
                </a:solidFill>
                <a:latin typeface="Montserrat"/>
                <a:ea typeface="Montserrat"/>
                <a:cs typeface="Montserrat"/>
                <a:sym typeface="Montserrat"/>
              </a:rPr>
              <a:t>Interactive Dashboard by using visualization tools</a:t>
            </a:r>
            <a:endParaRPr sz="1800" b="1" dirty="0">
              <a:solidFill>
                <a:srgbClr val="04A57E"/>
              </a:solidFill>
              <a:latin typeface="Montserrat"/>
              <a:ea typeface="Montserrat"/>
              <a:cs typeface="Montserrat"/>
              <a:sym typeface="Montserrat"/>
            </a:endParaRPr>
          </a:p>
        </p:txBody>
      </p:sp>
      <p:sp>
        <p:nvSpPr>
          <p:cNvPr id="112" name="Google Shape;112;p22"/>
          <p:cNvSpPr txBox="1">
            <a:spLocks noGrp="1"/>
          </p:cNvSpPr>
          <p:nvPr>
            <p:ph type="body" idx="1"/>
          </p:nvPr>
        </p:nvSpPr>
        <p:spPr>
          <a:xfrm>
            <a:off x="311700" y="1325279"/>
            <a:ext cx="2638669" cy="3036094"/>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en-US" sz="1200" dirty="0">
                <a:latin typeface="Montserrat"/>
                <a:ea typeface="Montserrat"/>
                <a:cs typeface="Montserrat"/>
                <a:sym typeface="Montserrat"/>
              </a:rPr>
              <a:t>A dashboard was prepared by importing the SQL data into PowerBI.</a:t>
            </a:r>
          </a:p>
          <a:p>
            <a:pPr marL="0" lvl="0" indent="0" algn="l" rtl="0">
              <a:spcBef>
                <a:spcPts val="0"/>
              </a:spcBef>
              <a:spcAft>
                <a:spcPts val="0"/>
              </a:spcAft>
              <a:buSzPts val="1800"/>
              <a:buNone/>
            </a:pPr>
            <a:r>
              <a:rPr lang="en-US" sz="1200" dirty="0">
                <a:latin typeface="Montserrat"/>
                <a:ea typeface="Montserrat"/>
                <a:cs typeface="Montserrat"/>
                <a:sym typeface="Montserrat"/>
              </a:rPr>
              <a:t>This dashboard can be used to study and understand trends regarding the entire dataset by using few crucial parameters.</a:t>
            </a:r>
          </a:p>
          <a:p>
            <a:pPr marL="0" lvl="0" indent="0" algn="l" rtl="0">
              <a:spcBef>
                <a:spcPts val="0"/>
              </a:spcBef>
              <a:spcAft>
                <a:spcPts val="0"/>
              </a:spcAft>
              <a:buSzPts val="1800"/>
              <a:buNone/>
            </a:pPr>
            <a:endParaRPr lang="en-US" sz="1200" dirty="0">
              <a:latin typeface="Montserrat"/>
              <a:ea typeface="Montserrat"/>
              <a:cs typeface="Montserrat"/>
              <a:sym typeface="Montserrat"/>
            </a:endParaRPr>
          </a:p>
          <a:p>
            <a:pPr marL="0" lvl="0" indent="0" algn="l" rtl="0">
              <a:spcBef>
                <a:spcPts val="0"/>
              </a:spcBef>
              <a:spcAft>
                <a:spcPts val="0"/>
              </a:spcAft>
              <a:buSzPts val="1800"/>
              <a:buNone/>
            </a:pPr>
            <a:r>
              <a:rPr lang="en-US" sz="1200" dirty="0">
                <a:latin typeface="Montserrat"/>
                <a:ea typeface="Montserrat"/>
                <a:cs typeface="Montserrat"/>
                <a:sym typeface="Montserrat"/>
              </a:rPr>
              <a:t>Filters were used to make traversing through the dashboard easier as they help in pinpointing specific parameters and only display the selected values and other linked graphs.</a:t>
            </a:r>
            <a:endParaRPr sz="1200" dirty="0">
              <a:latin typeface="Montserrat"/>
              <a:ea typeface="Montserrat"/>
              <a:cs typeface="Montserrat"/>
              <a:sym typeface="Montserrat"/>
            </a:endParaRPr>
          </a:p>
        </p:txBody>
      </p:sp>
      <p:pic>
        <p:nvPicPr>
          <p:cNvPr id="5" name="Picture 4">
            <a:extLst>
              <a:ext uri="{FF2B5EF4-FFF2-40B4-BE49-F238E27FC236}">
                <a16:creationId xmlns:a16="http://schemas.microsoft.com/office/drawing/2014/main" id="{8EBC5BA8-1FE2-4065-A903-410EE1B0C27D}"/>
              </a:ext>
            </a:extLst>
          </p:cNvPr>
          <p:cNvPicPr>
            <a:picLocks noChangeAspect="1"/>
          </p:cNvPicPr>
          <p:nvPr/>
        </p:nvPicPr>
        <p:blipFill>
          <a:blip r:embed="rId3"/>
          <a:stretch>
            <a:fillRect/>
          </a:stretch>
        </p:blipFill>
        <p:spPr>
          <a:xfrm>
            <a:off x="3018234" y="1071961"/>
            <a:ext cx="5746200" cy="35427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246725"/>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4A57E"/>
                </a:solidFill>
                <a:latin typeface="Montserrat"/>
                <a:ea typeface="Montserrat"/>
                <a:cs typeface="Montserrat"/>
                <a:sym typeface="Montserrat"/>
              </a:rPr>
              <a:t>Conclusion and Inferences</a:t>
            </a:r>
            <a:endParaRPr sz="1800" b="1">
              <a:solidFill>
                <a:srgbClr val="04A57E"/>
              </a:solidFill>
              <a:latin typeface="Montserrat"/>
              <a:ea typeface="Montserrat"/>
              <a:cs typeface="Montserrat"/>
              <a:sym typeface="Montserrat"/>
            </a:endParaRPr>
          </a:p>
        </p:txBody>
      </p:sp>
      <p:sp>
        <p:nvSpPr>
          <p:cNvPr id="119" name="Google Shape;119;p23"/>
          <p:cNvSpPr txBox="1">
            <a:spLocks noGrp="1"/>
          </p:cNvSpPr>
          <p:nvPr>
            <p:ph type="body" idx="1"/>
          </p:nvPr>
        </p:nvSpPr>
        <p:spPr>
          <a:xfrm>
            <a:off x="311700" y="842725"/>
            <a:ext cx="8520600" cy="3340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 sz="1600" dirty="0">
                <a:latin typeface="Montserrat"/>
                <a:ea typeface="Montserrat"/>
                <a:cs typeface="Montserrat"/>
                <a:sym typeface="Montserrat"/>
              </a:rPr>
              <a:t>Based on the Data analysis and visual observations a few things can be clearly stated:</a:t>
            </a:r>
          </a:p>
          <a:p>
            <a:pPr marL="342900" lvl="0" algn="l" rtl="0">
              <a:lnSpc>
                <a:spcPct val="100000"/>
              </a:lnSpc>
              <a:spcBef>
                <a:spcPts val="0"/>
              </a:spcBef>
              <a:spcAft>
                <a:spcPts val="0"/>
              </a:spcAft>
              <a:buSzPts val="1800"/>
              <a:buAutoNum type="arabicPeriod"/>
            </a:pPr>
            <a:r>
              <a:rPr lang="en" sz="1600" dirty="0">
                <a:latin typeface="Montserrat"/>
                <a:ea typeface="Montserrat"/>
                <a:cs typeface="Montserrat"/>
                <a:sym typeface="Montserrat"/>
              </a:rPr>
              <a:t>The top 2 countries with the most amount of sales are USA &amp; Canada. But France &amp; Germany take the top2 spot when it comes to profits.</a:t>
            </a:r>
          </a:p>
          <a:p>
            <a:pPr marL="342900" lvl="0" algn="l" rtl="0">
              <a:lnSpc>
                <a:spcPct val="100000"/>
              </a:lnSpc>
              <a:spcBef>
                <a:spcPts val="0"/>
              </a:spcBef>
              <a:spcAft>
                <a:spcPts val="0"/>
              </a:spcAft>
              <a:buSzPts val="1800"/>
              <a:buAutoNum type="arabicPeriod"/>
            </a:pPr>
            <a:r>
              <a:rPr lang="en" sz="1600" dirty="0">
                <a:latin typeface="Montserrat"/>
                <a:ea typeface="Montserrat"/>
                <a:cs typeface="Montserrat"/>
                <a:sym typeface="Montserrat"/>
              </a:rPr>
              <a:t>The 3 products that saw the least amount of sales are Carreterra, Montana and Velo in order from least to most.</a:t>
            </a:r>
          </a:p>
          <a:p>
            <a:pPr marL="342900" lvl="0" algn="l" rtl="0">
              <a:lnSpc>
                <a:spcPct val="100000"/>
              </a:lnSpc>
              <a:spcBef>
                <a:spcPts val="0"/>
              </a:spcBef>
              <a:spcAft>
                <a:spcPts val="0"/>
              </a:spcAft>
              <a:buSzPts val="1800"/>
              <a:buAutoNum type="arabicPeriod"/>
            </a:pPr>
            <a:r>
              <a:rPr lang="en" sz="1600" dirty="0">
                <a:latin typeface="Montserrat"/>
                <a:ea typeface="Montserrat"/>
                <a:cs typeface="Montserrat"/>
                <a:sym typeface="Montserrat"/>
              </a:rPr>
              <a:t>Almost every country got their most amount of sales from the Government.</a:t>
            </a:r>
          </a:p>
          <a:p>
            <a:pPr marL="342900" lvl="0" algn="l" rtl="0">
              <a:lnSpc>
                <a:spcPct val="100000"/>
              </a:lnSpc>
              <a:spcBef>
                <a:spcPts val="0"/>
              </a:spcBef>
              <a:spcAft>
                <a:spcPts val="0"/>
              </a:spcAft>
              <a:buSzPts val="1800"/>
              <a:buAutoNum type="arabicPeriod"/>
            </a:pPr>
            <a:endParaRPr lang="en" sz="16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 sz="1600" dirty="0">
                <a:latin typeface="Montserrat"/>
                <a:ea typeface="Montserrat"/>
                <a:cs typeface="Montserrat"/>
                <a:sym typeface="Montserrat"/>
              </a:rPr>
              <a:t>There are many more facts can be obtained from the graphs and future trends can be predicted for better business planning, improving profits and also customer retention.</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502</Words>
  <Application>Microsoft Office PowerPoint</Application>
  <PresentationFormat>On-screen Show (16:9)</PresentationFormat>
  <Paragraphs>65</Paragraphs>
  <Slides>10</Slides>
  <Notes>10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2</vt:i4>
      </vt:variant>
      <vt:variant>
        <vt:lpstr>Slide Titles</vt:lpstr>
      </vt:variant>
      <vt:variant>
        <vt:i4>10</vt:i4>
      </vt:variant>
    </vt:vector>
  </HeadingPairs>
  <TitlesOfParts>
    <vt:vector size="18" baseType="lpstr">
      <vt:lpstr>Arial</vt:lpstr>
      <vt:lpstr>Montserrat SemiBold</vt:lpstr>
      <vt:lpstr>Montserrat</vt:lpstr>
      <vt:lpstr>Source Code Pro</vt:lpstr>
      <vt:lpstr>Simple Light</vt:lpstr>
      <vt:lpstr>3_Beach Day</vt:lpstr>
      <vt:lpstr>Microsoft Excel Worksheet</vt:lpstr>
      <vt:lpstr>Package</vt:lpstr>
      <vt:lpstr>PowerPoint Presentation</vt:lpstr>
      <vt:lpstr>PowerPoint Presentation</vt:lpstr>
      <vt:lpstr>Data Exploration </vt:lpstr>
      <vt:lpstr>Statistical Analysis using Excel</vt:lpstr>
      <vt:lpstr>Graphical Analysis using Excel</vt:lpstr>
      <vt:lpstr>Insert the given data into the SQL server</vt:lpstr>
      <vt:lpstr>Import the Data from the SQL Database into PowerBI</vt:lpstr>
      <vt:lpstr>Interactive Dashboard by using visualization tools</vt:lpstr>
      <vt:lpstr>Conclusion and Inferences</vt:lpstr>
      <vt:lpstr>Endnotes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Rahul</cp:lastModifiedBy>
  <cp:revision>11</cp:revision>
  <dcterms:modified xsi:type="dcterms:W3CDTF">2024-08-28T06:18:39Z</dcterms:modified>
</cp:coreProperties>
</file>