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19"/>
  </p:notesMasterIdLst>
  <p:sldIdLst>
    <p:sldId id="311" r:id="rId3"/>
    <p:sldId id="299" r:id="rId4"/>
    <p:sldId id="326" r:id="rId5"/>
    <p:sldId id="328" r:id="rId6"/>
    <p:sldId id="329" r:id="rId7"/>
    <p:sldId id="330" r:id="rId8"/>
    <p:sldId id="331" r:id="rId9"/>
    <p:sldId id="332" r:id="rId10"/>
    <p:sldId id="333" r:id="rId11"/>
    <p:sldId id="334" r:id="rId12"/>
    <p:sldId id="335" r:id="rId13"/>
    <p:sldId id="336" r:id="rId14"/>
    <p:sldId id="339" r:id="rId15"/>
    <p:sldId id="340" r:id="rId16"/>
    <p:sldId id="313"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5878" autoAdjust="0"/>
  </p:normalViewPr>
  <p:slideViewPr>
    <p:cSldViewPr snapToGrid="0">
      <p:cViewPr varScale="1">
        <p:scale>
          <a:sx n="81" d="100"/>
          <a:sy n="81" d="100"/>
        </p:scale>
        <p:origin x="355" y="48"/>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29 April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29 April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29 April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29 April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29 April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29 April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29 April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29 April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normAutofit fontScale="55000" lnSpcReduction="20000"/>
          </a:bodyPr>
          <a:lstStyle/>
          <a:p>
            <a:pPr marL="0" indent="0">
              <a:buNone/>
            </a:pPr>
            <a:endParaRPr lang="en-US" dirty="0"/>
          </a:p>
          <a:p>
            <a:pPr marL="342900" indent="-342900">
              <a:lnSpc>
                <a:spcPct val="115000"/>
              </a:lnSpc>
              <a:buFont typeface="Symbol" panose="05050102010706020507" pitchFamily="18" charset="2"/>
              <a:buChar char=""/>
            </a:pPr>
            <a:r>
              <a:rPr lang="en-US" sz="4000" b="1" dirty="0">
                <a:effectLst/>
                <a:latin typeface="Calibri" panose="020F0502020204030204" pitchFamily="34" charset="0"/>
                <a:ea typeface="Calibri" panose="020F0502020204030204" pitchFamily="34" charset="0"/>
                <a:cs typeface="Wingdings" panose="05000000000000000000" pitchFamily="2" charset="2"/>
              </a:rPr>
              <a:t>Software Requirements:</a:t>
            </a:r>
            <a:endParaRPr lang="en-US"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buFont typeface="Symbol" panose="05050102010706020507" pitchFamily="18" charset="2"/>
              <a:buChar char=""/>
            </a:pPr>
            <a:r>
              <a:rPr lang="en-US" sz="4000" dirty="0">
                <a:effectLst/>
                <a:latin typeface="Calibri" panose="020F0502020204030204" pitchFamily="34" charset="0"/>
                <a:ea typeface="Calibri" panose="020F0502020204030204" pitchFamily="34" charset="0"/>
                <a:cs typeface="Symbol" panose="05050102010706020507" pitchFamily="18" charset="2"/>
              </a:rPr>
              <a:t>Windows 7 or higher</a:t>
            </a:r>
            <a:endParaRPr lang="en-IN"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buFont typeface="Symbol" panose="05050102010706020507" pitchFamily="18" charset="2"/>
              <a:buChar char=""/>
            </a:pPr>
            <a:r>
              <a:rPr lang="en-US" sz="4000" dirty="0">
                <a:effectLst/>
                <a:latin typeface="Calibri" panose="020F0502020204030204" pitchFamily="34" charset="0"/>
                <a:ea typeface="Calibri" panose="020F0502020204030204" pitchFamily="34" charset="0"/>
                <a:cs typeface="Symbol" panose="05050102010706020507" pitchFamily="18" charset="2"/>
              </a:rPr>
              <a:t>Visual Studio Code</a:t>
            </a:r>
          </a:p>
          <a:p>
            <a:pPr marL="342900" lvl="0" indent="-342900">
              <a:lnSpc>
                <a:spcPct val="115000"/>
              </a:lnSpc>
              <a:buFont typeface="Symbol" panose="05050102010706020507" pitchFamily="18" charset="2"/>
              <a:buChar char=""/>
            </a:pPr>
            <a:r>
              <a:rPr lang="en-US" sz="4000" dirty="0">
                <a:ea typeface="Calibri" panose="020F0502020204030204" pitchFamily="34" charset="0"/>
                <a:cs typeface="Symbol" panose="05050102010706020507" pitchFamily="18" charset="2"/>
              </a:rPr>
              <a:t>Qt 5.14.2</a:t>
            </a:r>
          </a:p>
          <a:p>
            <a:pPr marL="342900" lvl="0" indent="-342900">
              <a:lnSpc>
                <a:spcPct val="115000"/>
              </a:lnSpc>
              <a:buFont typeface="Symbol" panose="05050102010706020507" pitchFamily="18" charset="2"/>
              <a:buChar char=""/>
            </a:pPr>
            <a:endParaRPr lang="en-IN"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SzPts val="1600"/>
              <a:buFont typeface="Wingdings" panose="05000000000000000000" pitchFamily="2" charset="2"/>
              <a:buChar char=""/>
            </a:pPr>
            <a:r>
              <a:rPr lang="en-US" sz="4000" b="1" dirty="0">
                <a:effectLst/>
                <a:latin typeface="Calibri" panose="020F0502020204030204" pitchFamily="34" charset="0"/>
                <a:ea typeface="Calibri" panose="020F0502020204030204" pitchFamily="34" charset="0"/>
                <a:cs typeface="Wingdings" panose="05000000000000000000" pitchFamily="2" charset="2"/>
              </a:rPr>
              <a:t>Hardware Components:</a:t>
            </a:r>
            <a:endParaRPr lang="en-IN" sz="40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nSpc>
                <a:spcPct val="115000"/>
              </a:lnSpc>
              <a:spcAft>
                <a:spcPts val="1000"/>
              </a:spcAft>
              <a:buFont typeface="Symbol" panose="05050102010706020507" pitchFamily="18" charset="2"/>
              <a:buChar char=""/>
              <a:tabLst>
                <a:tab pos="533400" algn="l"/>
              </a:tabLst>
            </a:pPr>
            <a:r>
              <a:rPr lang="en-US" sz="4000" dirty="0">
                <a:effectLst/>
                <a:latin typeface="Calibri" panose="020F0502020204030204" pitchFamily="34" charset="0"/>
                <a:ea typeface="Calibri" panose="020F0502020204030204" pitchFamily="34" charset="0"/>
                <a:cs typeface="Symbol" panose="05050102010706020507" pitchFamily="18" charset="2"/>
              </a:rPr>
              <a:t>Processor –Core i3</a:t>
            </a:r>
            <a:endParaRPr lang="en-IN"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533400" algn="l"/>
              </a:tabLst>
            </a:pPr>
            <a:r>
              <a:rPr lang="en-US" sz="4000" dirty="0">
                <a:effectLst/>
                <a:latin typeface="Calibri" panose="020F0502020204030204" pitchFamily="34" charset="0"/>
                <a:ea typeface="Calibri" panose="020F0502020204030204" pitchFamily="34" charset="0"/>
                <a:cs typeface="Symbol" panose="05050102010706020507" pitchFamily="18" charset="2"/>
              </a:rPr>
              <a:t>Hard Disk – 160 GB</a:t>
            </a:r>
            <a:endParaRPr lang="en-IN"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533400" algn="l"/>
              </a:tabLst>
            </a:pPr>
            <a:r>
              <a:rPr lang="en-US" sz="4000" dirty="0">
                <a:effectLst/>
                <a:latin typeface="Calibri" panose="020F0502020204030204" pitchFamily="34" charset="0"/>
                <a:ea typeface="Calibri" panose="020F0502020204030204" pitchFamily="34" charset="0"/>
                <a:cs typeface="Symbol" panose="05050102010706020507" pitchFamily="18" charset="2"/>
              </a:rPr>
              <a:t>Memory – 256 MB Of RAM</a:t>
            </a:r>
            <a:endParaRPr lang="en-IN" sz="40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533400" algn="l"/>
              </a:tabLst>
            </a:pPr>
            <a:r>
              <a:rPr lang="en-US" sz="4000" dirty="0">
                <a:effectLst/>
                <a:latin typeface="Calibri" panose="020F0502020204030204" pitchFamily="34" charset="0"/>
                <a:ea typeface="Calibri" panose="020F0502020204030204" pitchFamily="34" charset="0"/>
                <a:cs typeface="Symbol" panose="05050102010706020507" pitchFamily="18" charset="2"/>
              </a:rPr>
              <a:t>Monitor</a:t>
            </a:r>
            <a:endParaRPr lang="en-US" sz="4000"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r>
              <a:rPr lang="en-US" dirty="0"/>
              <a:t>26 August 2021</a:t>
            </a:r>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3" name="Content Placeholder 2"/>
          <p:cNvSpPr>
            <a:spLocks noGrp="1"/>
          </p:cNvSpPr>
          <p:nvPr>
            <p:ph sz="quarter" idx="10"/>
          </p:nvPr>
        </p:nvSpPr>
        <p:spPr>
          <a:prstGeom prst="rect">
            <a:avLst/>
          </a:prstGeom>
        </p:spPr>
        <p:txBody>
          <a:bodyPr/>
          <a:lstStyle/>
          <a:p>
            <a:pPr marL="228600" lvl="1">
              <a:buFont typeface="Wingdings" pitchFamily="2" charset="2"/>
              <a:buChar char="v"/>
            </a:pPr>
            <a:r>
              <a:rPr lang="en-US" b="0" i="0" dirty="0">
                <a:solidFill>
                  <a:srgbClr val="202124"/>
                </a:solidFill>
                <a:effectLst/>
                <a:latin typeface="Roboto" panose="02000000000000000000" pitchFamily="2" charset="0"/>
              </a:rPr>
              <a:t>For the development of this project we are using a tool called QT through which GUI applications can be made using C++ programming language. With the help of QT the front end of our application will be made and the backend will be developed using C++. </a:t>
            </a:r>
            <a:endParaRPr lang="en-US" dirty="0"/>
          </a:p>
          <a:p>
            <a:pPr>
              <a:buNone/>
            </a:pP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Models/Diagrams</a:t>
            </a:r>
          </a:p>
        </p:txBody>
      </p:sp>
      <p:sp>
        <p:nvSpPr>
          <p:cNvPr id="3" name="Content Placeholder 2"/>
          <p:cNvSpPr>
            <a:spLocks noGrp="1"/>
          </p:cNvSpPr>
          <p:nvPr>
            <p:ph sz="quarter" idx="10"/>
          </p:nvPr>
        </p:nvSpPr>
        <p:spPr>
          <a:prstGeom prst="rect">
            <a:avLst/>
          </a:prstGeom>
        </p:spPr>
        <p:txBody>
          <a:bodyPr/>
          <a:lstStyle/>
          <a:p>
            <a:pPr lvl="1">
              <a:buNone/>
            </a:pPr>
            <a:endParaRPr lang="en-US" dirty="0"/>
          </a:p>
          <a:p>
            <a:endParaRPr lang="en-US" dirty="0"/>
          </a:p>
        </p:txBody>
      </p:sp>
      <p:sp>
        <p:nvSpPr>
          <p:cNvPr id="4" name="Date Placeholder 3"/>
          <p:cNvSpPr>
            <a:spLocks noGrp="1"/>
          </p:cNvSpPr>
          <p:nvPr>
            <p:ph type="dt" sz="half" idx="2"/>
          </p:nvPr>
        </p:nvSpPr>
        <p:spPr/>
        <p:txBody>
          <a:bodyPr/>
          <a:lstStyle/>
          <a:p>
            <a:fld id="{690D66B5-0748-44FF-AF3B-576310E5A659}" type="datetime3">
              <a:rPr lang="en-US" smtClean="0"/>
              <a:pPr/>
              <a:t>29 April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8" name="Picture 7">
            <a:extLst>
              <a:ext uri="{FF2B5EF4-FFF2-40B4-BE49-F238E27FC236}">
                <a16:creationId xmlns:a16="http://schemas.microsoft.com/office/drawing/2014/main" id="{A6C94294-C834-4645-8F6B-FDD6EE0AFD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25485"/>
            <a:ext cx="12191999" cy="563251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Models/Diagrams</a:t>
            </a:r>
          </a:p>
        </p:txBody>
      </p:sp>
      <p:pic>
        <p:nvPicPr>
          <p:cNvPr id="8" name="Content Placeholder 7">
            <a:extLst>
              <a:ext uri="{FF2B5EF4-FFF2-40B4-BE49-F238E27FC236}">
                <a16:creationId xmlns:a16="http://schemas.microsoft.com/office/drawing/2014/main" id="{A6590BBB-3DC9-43B4-8C51-F5EC778B0349}"/>
              </a:ext>
            </a:extLst>
          </p:cNvPr>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2158737" y="1385740"/>
            <a:ext cx="4468305" cy="5145102"/>
          </a:xfrm>
          <a:prstGeom prst="rect">
            <a:avLst/>
          </a:prstGeom>
        </p:spPr>
      </p:pic>
      <p:sp>
        <p:nvSpPr>
          <p:cNvPr id="4" name="Date Placeholder 3"/>
          <p:cNvSpPr>
            <a:spLocks noGrp="1"/>
          </p:cNvSpPr>
          <p:nvPr>
            <p:ph type="dt" sz="half" idx="2"/>
          </p:nvPr>
        </p:nvSpPr>
        <p:spPr/>
        <p:txBody>
          <a:bodyPr/>
          <a:lstStyle/>
          <a:p>
            <a:fld id="{8ECF1BBB-D5E3-4D7D-93D8-8901AC810A35}" type="datetime3">
              <a:rPr lang="en-US" smtClean="0"/>
              <a:pPr/>
              <a:t>29 April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prstGeom prst="rect">
            <a:avLst/>
          </a:prstGeom>
        </p:spPr>
        <p:txBody>
          <a:bodyPr/>
          <a:lstStyle/>
          <a:p>
            <a:r>
              <a:rPr lang="en-US" sz="2800" b="0" i="0" dirty="0">
                <a:solidFill>
                  <a:srgbClr val="202124"/>
                </a:solidFill>
                <a:effectLst/>
                <a:latin typeface="Roboto" panose="02000000000000000000" pitchFamily="2" charset="0"/>
              </a:rPr>
              <a:t>Now coming to the end of the presentation, the digital education tool developed is much more handy , easier to use for almost everyone , and for nowadays it has become a necessity for the society as it requires less time and less hard work to become knowledgeable. But every good thing comes with a limitation and in this application it is screen recording, but we will overcome this in a very short period of time</a:t>
            </a:r>
            <a:r>
              <a:rPr lang="en-US" b="0" i="0" dirty="0">
                <a:solidFill>
                  <a:srgbClr val="202124"/>
                </a:solidFill>
                <a:effectLst/>
                <a:latin typeface="Roboto" panose="02000000000000000000" pitchFamily="2" charset="0"/>
              </a:rPr>
              <a:t>.</a:t>
            </a:r>
            <a:endParaRPr lang="en-US" dirty="0"/>
          </a:p>
        </p:txBody>
      </p:sp>
      <p:sp>
        <p:nvSpPr>
          <p:cNvPr id="4" name="Date Placeholder 3"/>
          <p:cNvSpPr>
            <a:spLocks noGrp="1"/>
          </p:cNvSpPr>
          <p:nvPr>
            <p:ph type="dt" sz="half" idx="2"/>
          </p:nvPr>
        </p:nvSpPr>
        <p:spPr/>
        <p:txBody>
          <a:bodyPr/>
          <a:lstStyle/>
          <a:p>
            <a:r>
              <a:rPr lang="en-US"/>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29 April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15</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29 April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16</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a:bodyPr>
          <a:lstStyle/>
          <a:p>
            <a:r>
              <a:rPr lang="en-US" dirty="0"/>
              <a:t>Digital White Board</a:t>
            </a:r>
          </a:p>
        </p:txBody>
      </p:sp>
      <p:sp>
        <p:nvSpPr>
          <p:cNvPr id="3" name="Subtitle 2"/>
          <p:cNvSpPr>
            <a:spLocks noGrp="1"/>
          </p:cNvSpPr>
          <p:nvPr>
            <p:ph type="subTitle" idx="1"/>
          </p:nvPr>
        </p:nvSpPr>
        <p:spPr/>
        <p:txBody>
          <a:bodyPr>
            <a:normAutofit fontScale="62500" lnSpcReduction="20000"/>
          </a:bodyPr>
          <a:lstStyle/>
          <a:p>
            <a:r>
              <a:rPr dirty="0"/>
              <a:t>Submitted to: </a:t>
            </a:r>
          </a:p>
          <a:p>
            <a:r>
              <a:rPr dirty="0"/>
              <a:t>Department of Computer Science and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23308" y="2025748"/>
            <a:ext cx="5269424" cy="2827606"/>
          </a:xfrm>
        </p:spPr>
        <p:txBody>
          <a:bodyPr>
            <a:normAutofit/>
          </a:bodyPr>
          <a:lstStyle/>
          <a:p>
            <a:pPr>
              <a:lnSpc>
                <a:spcPct val="120000"/>
              </a:lnSpc>
              <a:spcBef>
                <a:spcPts val="0"/>
              </a:spcBef>
            </a:pPr>
            <a:r>
              <a:rPr lang="en-US" dirty="0"/>
              <a:t>Team Members</a:t>
            </a:r>
          </a:p>
          <a:p>
            <a:pPr>
              <a:lnSpc>
                <a:spcPct val="120000"/>
              </a:lnSpc>
              <a:spcBef>
                <a:spcPts val="0"/>
              </a:spcBef>
            </a:pPr>
            <a:r>
              <a:rPr lang="en-US" dirty="0"/>
              <a:t>1.Omansh Kalra</a:t>
            </a:r>
          </a:p>
          <a:p>
            <a:pPr>
              <a:lnSpc>
                <a:spcPct val="120000"/>
              </a:lnSpc>
              <a:spcBef>
                <a:spcPts val="0"/>
              </a:spcBef>
            </a:pPr>
            <a:r>
              <a:rPr lang="en-US" dirty="0"/>
              <a:t>2.Rahul Choudhary</a:t>
            </a:r>
          </a:p>
        </p:txBody>
      </p:sp>
      <p:sp>
        <p:nvSpPr>
          <p:cNvPr id="4" name="Date Placeholder 3"/>
          <p:cNvSpPr>
            <a:spLocks noGrp="1"/>
          </p:cNvSpPr>
          <p:nvPr>
            <p:ph type="dt" sz="half" idx="10"/>
          </p:nvPr>
        </p:nvSpPr>
        <p:spPr/>
        <p:txBody>
          <a:bodyPr/>
          <a:lstStyle/>
          <a:p>
            <a:r>
              <a:rPr lang="en-US" dirty="0"/>
              <a:t>26 August 2021</a:t>
            </a:r>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85000" lnSpcReduction="20000"/>
          </a:bodyPr>
          <a:lstStyle/>
          <a:p>
            <a:r>
              <a:rPr lang="en-US" dirty="0"/>
              <a:t>Abstract</a:t>
            </a:r>
          </a:p>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Solution Proposed</a:t>
            </a:r>
          </a:p>
          <a:p>
            <a:r>
              <a:rPr lang="en-US" dirty="0"/>
              <a:t>Models and Diagrams</a:t>
            </a:r>
          </a:p>
          <a:p>
            <a:r>
              <a:rPr lang="en-US" dirty="0"/>
              <a:t>The Implementation</a:t>
            </a:r>
          </a:p>
          <a:p>
            <a:r>
              <a:rPr lang="en-US" dirty="0"/>
              <a:t>Testing</a:t>
            </a:r>
          </a:p>
          <a:p>
            <a:r>
              <a:rPr lang="en-US" dirty="0"/>
              <a:t>The Outcome  Discussion</a:t>
            </a:r>
          </a:p>
          <a:p>
            <a:r>
              <a:rPr lang="en-US" dirty="0"/>
              <a:t>Conclusions and Limitations</a:t>
            </a:r>
          </a:p>
          <a:p>
            <a:pPr>
              <a:buNone/>
            </a:pPr>
            <a:endParaRPr lang="en-US"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dirty="0"/>
          </a:p>
          <a:p>
            <a:r>
              <a:rPr lang="en-US" sz="2800" dirty="0"/>
              <a:t>This Project is developed keeping in mind the effect of the pandemic situation on our educational system. As Everything is going online so we decide to make this project which can be used by teachers to teach there students online easily.</a:t>
            </a:r>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r>
              <a:rPr lang="en-US" b="0" i="0" dirty="0">
                <a:solidFill>
                  <a:srgbClr val="202124"/>
                </a:solidFill>
                <a:effectLst/>
                <a:latin typeface="Roboto" panose="020B0604020202020204" pitchFamily="2" charset="0"/>
              </a:rPr>
              <a:t> </a:t>
            </a:r>
            <a:r>
              <a:rPr lang="en-US" sz="2800" b="0" i="0" dirty="0">
                <a:solidFill>
                  <a:srgbClr val="202124"/>
                </a:solidFill>
                <a:effectLst/>
                <a:latin typeface="Roboto" panose="020B0604020202020204" pitchFamily="2" charset="0"/>
              </a:rPr>
              <a:t>Digital White Board is a desktop application build on Qt 5.14.2 using C++. This application will provide various features like drawing shapes (such as a line , rectangle , circle) , a freehand tool for writing , grouping/ungrouping of shapes drawn , inserting images, clearing the canvas ,save/open files that are drawn on the canvas. </a:t>
            </a:r>
            <a:r>
              <a:rPr lang="en-US" sz="2800" b="0" i="0" dirty="0">
                <a:solidFill>
                  <a:srgbClr val="202124"/>
                </a:solidFill>
                <a:effectLst/>
                <a:latin typeface="Roboto" panose="02000000000000000000" pitchFamily="2" charset="0"/>
              </a:rPr>
              <a:t>It can used in a variety of settings, including classrooms at all levels of education, in corporate board rooms and work groups, in training rooms for professional sports coaching, in broadcasting studios, and others.</a:t>
            </a:r>
            <a:endParaRPr lang="en-US" sz="2800"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a:bodyPr>
          <a:lstStyle/>
          <a:p>
            <a:r>
              <a:rPr lang="en-US" sz="2800" b="0" i="0" dirty="0">
                <a:solidFill>
                  <a:srgbClr val="202124"/>
                </a:solidFill>
                <a:effectLst/>
                <a:latin typeface="Roboto" panose="02000000000000000000" pitchFamily="2" charset="0"/>
              </a:rPr>
              <a:t>As the world is moving forward towards digitalization so keeping the education as 1st priority for students as well as the faculties. So, keeping all the scenarios in mind the currently available digital education tools are somehow difficult to use for normal people. </a:t>
            </a:r>
            <a:r>
              <a:rPr lang="en-US" sz="2800" dirty="0">
                <a:solidFill>
                  <a:srgbClr val="202124"/>
                </a:solidFill>
                <a:latin typeface="Roboto" panose="02000000000000000000" pitchFamily="2" charset="0"/>
              </a:rPr>
              <a:t>S</a:t>
            </a:r>
            <a:r>
              <a:rPr lang="en-US" sz="2800" b="0" i="0" dirty="0">
                <a:solidFill>
                  <a:srgbClr val="202124"/>
                </a:solidFill>
                <a:effectLst/>
                <a:latin typeface="Roboto" panose="02000000000000000000" pitchFamily="2" charset="0"/>
              </a:rPr>
              <a:t>ince the pandemic happened everything is going online, including online classes for students and there are very limited number of resources available for the teachers to teach students digitally without a physical board so for this we are creating a digital education tool which is much easier as compared to other existing tools so that teachers can use this tool for teaching students digitally.</a:t>
            </a:r>
            <a:endParaRPr lang="en-US" sz="2800"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dirty="0"/>
          </a:p>
          <a:p>
            <a:r>
              <a:rPr lang="en-US" dirty="0"/>
              <a:t> </a:t>
            </a:r>
            <a:r>
              <a:rPr lang="en-US" sz="2800" dirty="0"/>
              <a:t>There are several tools available such as paint , google meet and zoom for digital education which contains </a:t>
            </a:r>
            <a:r>
              <a:rPr lang="en-US" sz="2800" b="0" i="0" dirty="0">
                <a:solidFill>
                  <a:srgbClr val="202124"/>
                </a:solidFill>
                <a:effectLst/>
                <a:latin typeface="Roboto" panose="02000000000000000000" pitchFamily="2" charset="0"/>
              </a:rPr>
              <a:t>pen with different colors and sizes can insert images and shapes but </a:t>
            </a:r>
            <a:r>
              <a:rPr lang="en-US" sz="2800" dirty="0">
                <a:solidFill>
                  <a:srgbClr val="202124"/>
                </a:solidFill>
                <a:latin typeface="Roboto" panose="02000000000000000000" pitchFamily="2" charset="0"/>
              </a:rPr>
              <a:t>they also comes with some disadvantages such as these tools does not contains </a:t>
            </a:r>
            <a:r>
              <a:rPr lang="en-US" sz="2800" b="0" i="0" dirty="0">
                <a:solidFill>
                  <a:srgbClr val="202124"/>
                </a:solidFill>
                <a:effectLst/>
                <a:latin typeface="Roboto" panose="02000000000000000000" pitchFamily="2" charset="0"/>
              </a:rPr>
              <a:t>subject specific teaching assistance.</a:t>
            </a:r>
            <a:endParaRPr lang="en-US" sz="2800" dirty="0"/>
          </a:p>
          <a:p>
            <a:endParaRPr lang="en-US"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pPr marL="0" indent="0">
              <a:buNone/>
            </a:pPr>
            <a:endParaRPr lang="en-US" dirty="0"/>
          </a:p>
          <a:p>
            <a:pPr lvl="1"/>
            <a:r>
              <a:rPr lang="en-US" dirty="0"/>
              <a:t>There will be a virtual white board available on which user can write and draw with the help of free hand tool.</a:t>
            </a:r>
          </a:p>
          <a:p>
            <a:pPr lvl="1"/>
            <a:r>
              <a:rPr lang="en-US" dirty="0"/>
              <a:t>There will be a feature to draw shapes such as circle , rectangle and line.</a:t>
            </a:r>
          </a:p>
          <a:p>
            <a:pPr lvl="1"/>
            <a:r>
              <a:rPr lang="en-US" dirty="0"/>
              <a:t>There will be a feature by which user can select the drawing components.</a:t>
            </a:r>
          </a:p>
          <a:p>
            <a:pPr lvl="1"/>
            <a:r>
              <a:rPr lang="en-US" dirty="0"/>
              <a:t>There will be a feature of drag and drop by which user can move components.</a:t>
            </a:r>
          </a:p>
          <a:p>
            <a:pPr lvl="1"/>
            <a:r>
              <a:rPr lang="en-US" dirty="0"/>
              <a:t>There will be a feature of resizing components.</a:t>
            </a:r>
          </a:p>
          <a:p>
            <a:pPr lvl="1"/>
            <a:r>
              <a:rPr lang="en-US" dirty="0"/>
              <a:t>There will be a feature of inserting images on virtual board and also have feature of clearing the virtual white board canvas.</a:t>
            </a:r>
          </a:p>
          <a:p>
            <a:pPr lvl="1"/>
            <a:endParaRPr lang="en-US" dirty="0"/>
          </a:p>
          <a:p>
            <a:pPr lvl="1"/>
            <a:endParaRPr lang="en-US" dirty="0"/>
          </a:p>
          <a:p>
            <a:endParaRPr lang="en-US" dirty="0"/>
          </a:p>
        </p:txBody>
      </p:sp>
      <p:sp>
        <p:nvSpPr>
          <p:cNvPr id="4" name="Date Placeholder 3"/>
          <p:cNvSpPr>
            <a:spLocks noGrp="1"/>
          </p:cNvSpPr>
          <p:nvPr>
            <p:ph type="dt" sz="half" idx="2"/>
          </p:nvPr>
        </p:nvSpPr>
        <p:spPr/>
        <p:txBody>
          <a:bodyPr/>
          <a:lstStyle/>
          <a:p>
            <a:r>
              <a:rPr lang="en-US" dirty="0"/>
              <a:t>26 August 2021</a:t>
            </a:r>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11961</TotalTime>
  <Words>767</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Courier New</vt:lpstr>
      <vt:lpstr>Lucida Console</vt:lpstr>
      <vt:lpstr>Roboto</vt:lpstr>
      <vt:lpstr>Segoe UI</vt:lpstr>
      <vt:lpstr>Symbol</vt:lpstr>
      <vt:lpstr>Wingdings</vt:lpstr>
      <vt:lpstr>WelcomeDoc</vt:lpstr>
      <vt:lpstr>PowerPoint Presentation</vt:lpstr>
      <vt:lpstr>Digital White Board</vt:lpstr>
      <vt:lpstr>PowerPoint Presentation</vt:lpstr>
      <vt:lpstr>Project Presentation Outline</vt:lpstr>
      <vt:lpstr>Abstract</vt:lpstr>
      <vt:lpstr>Introduction </vt:lpstr>
      <vt:lpstr>The Problem Statement</vt:lpstr>
      <vt:lpstr>Survey of Existing Systems</vt:lpstr>
      <vt:lpstr>Objectives</vt:lpstr>
      <vt:lpstr>Requirement Analysis</vt:lpstr>
      <vt:lpstr>Solution Proposed</vt:lpstr>
      <vt:lpstr>Models/Diagrams</vt:lpstr>
      <vt:lpstr>Models/Diagrams</vt:lpstr>
      <vt:lpstr>Conclusion and Limitation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RAHUL CHOUDHARY</cp:lastModifiedBy>
  <cp:revision>46</cp:revision>
  <dcterms:created xsi:type="dcterms:W3CDTF">2014-03-28T16:17:36Z</dcterms:created>
  <dcterms:modified xsi:type="dcterms:W3CDTF">2022-04-29T07:31:33Z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