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8" r:id="rId5"/>
    <p:sldId id="259" r:id="rId6"/>
    <p:sldId id="260" r:id="rId7"/>
    <p:sldId id="261" r:id="rId8"/>
    <p:sldId id="262" r:id="rId9"/>
    <p:sldId id="263" r:id="rId10"/>
    <p:sldId id="276" r:id="rId11"/>
    <p:sldId id="277" r:id="rId12"/>
    <p:sldId id="278" r:id="rId13"/>
    <p:sldId id="268" r:id="rId14"/>
    <p:sldId id="269" r:id="rId15"/>
    <p:sldId id="270" r:id="rId16"/>
    <p:sldId id="271" r:id="rId17"/>
    <p:sldId id="273" r:id="rId18"/>
    <p:sldId id="272"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55338" autoAdjust="0"/>
  </p:normalViewPr>
  <p:slideViewPr>
    <p:cSldViewPr snapToGrid="0">
      <p:cViewPr varScale="1">
        <p:scale>
          <a:sx n="72" d="100"/>
          <a:sy n="72" d="100"/>
        </p:scale>
        <p:origin x="100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1/12/2022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1/12/2022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oracle.com/javase/7/docs/api/java/util/Collection.html" TargetMode="External"/><Relationship Id="rId2" Type="http://schemas.openxmlformats.org/officeDocument/2006/relationships/hyperlink" Target="https://docs.oracle.com/javase/7/docs/api/java/util/LinkedHashSe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geeksforgeeks.org/sortedset-java-exampl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9E9E-5FF5-4191-AD35-90E678C6F42D}"/>
              </a:ext>
            </a:extLst>
          </p:cNvPr>
          <p:cNvSpPr>
            <a:spLocks noGrp="1"/>
          </p:cNvSpPr>
          <p:nvPr>
            <p:ph type="ctrTitle"/>
          </p:nvPr>
        </p:nvSpPr>
        <p:spPr>
          <a:xfrm>
            <a:off x="810001" y="384313"/>
            <a:ext cx="10572000" cy="3843130"/>
          </a:xfrm>
        </p:spPr>
        <p:txBody>
          <a:bodyPr/>
          <a:lstStyle/>
          <a:p>
            <a:r>
              <a:rPr lang="en-US" dirty="0"/>
              <a:t>           </a:t>
            </a:r>
            <a:br>
              <a:rPr lang="en-US" dirty="0"/>
            </a:br>
            <a:r>
              <a:rPr lang="en-US" dirty="0"/>
              <a:t>           </a:t>
            </a:r>
            <a:r>
              <a:rPr lang="en-US" sz="9600" dirty="0">
                <a:solidFill>
                  <a:schemeClr val="bg1">
                    <a:lumMod val="75000"/>
                    <a:lumOff val="25000"/>
                  </a:schemeClr>
                </a:solidFill>
              </a:rPr>
              <a:t>Collection</a:t>
            </a:r>
            <a:br>
              <a:rPr lang="en-US" dirty="0"/>
            </a:br>
            <a:br>
              <a:rPr lang="en-US" dirty="0"/>
            </a:br>
            <a:br>
              <a:rPr lang="en-US" dirty="0"/>
            </a:br>
            <a:r>
              <a:rPr lang="en-US" dirty="0"/>
              <a:t>Set(Interface)</a:t>
            </a:r>
            <a:endParaRPr lang="en-IN" dirty="0"/>
          </a:p>
        </p:txBody>
      </p:sp>
      <p:sp>
        <p:nvSpPr>
          <p:cNvPr id="3" name="Subtitle 2">
            <a:extLst>
              <a:ext uri="{FF2B5EF4-FFF2-40B4-BE49-F238E27FC236}">
                <a16:creationId xmlns:a16="http://schemas.microsoft.com/office/drawing/2014/main" id="{4FCC7640-525E-40EE-A2EB-DF3DABBD8450}"/>
              </a:ext>
            </a:extLst>
          </p:cNvPr>
          <p:cNvSpPr>
            <a:spLocks noGrp="1"/>
          </p:cNvSpPr>
          <p:nvPr>
            <p:ph type="subTitle" idx="1"/>
          </p:nvPr>
        </p:nvSpPr>
        <p:spPr/>
        <p:txBody>
          <a:bodyPr/>
          <a:lstStyle/>
          <a:p>
            <a:r>
              <a:rPr lang="en-US" dirty="0">
                <a:solidFill>
                  <a:schemeClr val="bg1">
                    <a:lumMod val="95000"/>
                    <a:lumOff val="5000"/>
                  </a:schemeClr>
                </a:solidFill>
              </a:rPr>
              <a:t>.</a:t>
            </a:r>
            <a:endParaRPr lang="en-IN" dirty="0">
              <a:solidFill>
                <a:schemeClr val="bg1">
                  <a:lumMod val="95000"/>
                  <a:lumOff val="5000"/>
                </a:schemeClr>
              </a:solidFill>
            </a:endParaRPr>
          </a:p>
        </p:txBody>
      </p:sp>
    </p:spTree>
    <p:extLst>
      <p:ext uri="{BB962C8B-B14F-4D97-AF65-F5344CB8AC3E}">
        <p14:creationId xmlns:p14="http://schemas.microsoft.com/office/powerpoint/2010/main" val="1868857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HashSet </a:t>
            </a:r>
            <a:br>
              <a:rPr lang="en-US" dirty="0"/>
            </a:br>
            <a:r>
              <a:rPr lang="en-US" sz="3200" dirty="0"/>
              <a:t> </a:t>
            </a:r>
            <a:endParaRPr lang="en-US" dirty="0"/>
          </a:p>
        </p:txBody>
      </p:sp>
      <p:sp>
        <p:nvSpPr>
          <p:cNvPr id="10" name="Rectangle 3"/>
          <p:cNvSpPr>
            <a:spLocks noChangeArrowheads="1"/>
          </p:cNvSpPr>
          <p:nvPr/>
        </p:nvSpPr>
        <p:spPr bwMode="auto">
          <a:xfrm>
            <a:off x="522257" y="2374377"/>
            <a:ext cx="10764052"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Java HashSet class is a member of Java collections framework. It implements the </a:t>
            </a:r>
            <a:r>
              <a:rPr kumimoji="0" lang="en-US" altLang="en-US" sz="2000" b="0" i="0" u="none" strike="noStrike" cap="none" normalizeH="0" baseline="0" dirty="0">
                <a:ln>
                  <a:noFill/>
                </a:ln>
                <a:effectLst/>
                <a:latin typeface="Arial Unicode MS"/>
                <a:ea typeface="Calibri" panose="020F0502020204030204" pitchFamily="34" charset="0"/>
                <a:cs typeface="Calibri" panose="020F0502020204030204" pitchFamily="34" charset="0"/>
              </a:rPr>
              <a:t>Set</a:t>
            </a:r>
            <a:r>
              <a:rPr kumimoji="0" lang="en-US" altLang="en-US" sz="2000"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 interface. HashSets are used to store a collection of </a:t>
            </a:r>
            <a:r>
              <a:rPr kumimoji="0" lang="en-US" altLang="en-US" sz="2000" b="0" i="1"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unique</a:t>
            </a:r>
            <a:r>
              <a:rPr kumimoji="0" lang="en-US" altLang="en-US" sz="2000"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 elements.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5">
                    <a:lumMod val="75000"/>
                  </a:schemeClr>
                </a:solidFill>
                <a:effectLst/>
                <a:ea typeface="Times New Roman" panose="02020603050405020304" pitchFamily="18" charset="0"/>
              </a:rPr>
              <a:t>Features Of HashSet</a:t>
            </a:r>
          </a:p>
          <a:p>
            <a:pPr lvl="1" defTabSz="914400">
              <a:buFontTx/>
              <a:buChar char="•"/>
            </a:pP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Hashing is used to store the elements in the HashSet.</a:t>
            </a:r>
            <a:endParaRPr kumimoji="0" lang="en-US" altLang="en-US" sz="2000" b="0" i="0" u="none" strike="noStrike" cap="none" normalizeH="0" baseline="0" dirty="0">
              <a:ln>
                <a:noFill/>
              </a:ln>
              <a:effectLst/>
              <a:ea typeface="Times New Roman" panose="02020603050405020304" pitchFamily="18" charset="0"/>
            </a:endParaRPr>
          </a:p>
          <a:p>
            <a:pPr lvl="1" defTabSz="914400">
              <a:buFontTx/>
              <a:buChar char="•"/>
            </a:pP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It contains unique items.</a:t>
            </a:r>
            <a:endParaRPr kumimoji="0" lang="en-US" altLang="en-US" sz="2000" b="0" i="0" u="none" strike="noStrike" cap="none" normalizeH="0" baseline="0" dirty="0">
              <a:ln>
                <a:noFill/>
              </a:ln>
              <a:effectLst/>
              <a:ea typeface="Times New Roman" panose="02020603050405020304" pitchFamily="18" charset="0"/>
            </a:endParaRPr>
          </a:p>
          <a:p>
            <a:pPr lvl="1" defTabSz="914400">
              <a:buFontTx/>
              <a:buChar char="•"/>
            </a:pPr>
            <a:r>
              <a:rPr kumimoji="0" lang="en-US" altLang="en-US" sz="2000"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HashSet stores the elements by using a mechanism called hashing.</a:t>
            </a:r>
            <a:endParaRPr kumimoji="0" lang="en-US" altLang="en-US" sz="2000" b="0" i="0" u="none" strike="noStrike" cap="none" normalizeH="0" baseline="0" dirty="0">
              <a:ln>
                <a:noFill/>
              </a:ln>
              <a:effectLst/>
              <a:ea typeface="Times New Roman" panose="02020603050405020304" pitchFamily="18" charset="0"/>
            </a:endParaRPr>
          </a:p>
          <a:p>
            <a:pPr lvl="1" defTabSz="914400">
              <a:buFontTx/>
              <a:buChar char="•"/>
            </a:pP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HashSet allows null value</a:t>
            </a:r>
            <a:endParaRPr kumimoji="0" lang="en-US" altLang="en-US" sz="2000" b="0" i="0" u="none" strike="noStrike" cap="none" normalizeH="0" baseline="0" dirty="0">
              <a:ln>
                <a:noFill/>
              </a:ln>
              <a:effectLst/>
              <a:ea typeface="Times New Roman" panose="02020603050405020304" pitchFamily="18" charset="0"/>
            </a:endParaRPr>
          </a:p>
          <a:p>
            <a:pPr lvl="1" defTabSz="914400">
              <a:buFontTx/>
              <a:buChar char="•"/>
            </a:pPr>
            <a:r>
              <a:rPr kumimoji="0" lang="en-US" altLang="en-US" sz="2000"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HashSet doesn't maintain the insertion order. Here, elements are inserted on the basis of their hash code.</a:t>
            </a:r>
            <a:endParaRPr kumimoji="0" lang="en-US" altLang="en-US" sz="2000" b="0" i="0" u="none" strike="noStrike" cap="none" normalizeH="0" baseline="0" dirty="0">
              <a:ln>
                <a:noFill/>
              </a:ln>
              <a:effectLst/>
              <a:ea typeface="Times New Roman" panose="02020603050405020304" pitchFamily="18" charset="0"/>
            </a:endParaRPr>
          </a:p>
          <a:p>
            <a:pPr lvl="1" defTabSz="914400">
              <a:buFontTx/>
              <a:buChar char="•"/>
            </a:pPr>
            <a:r>
              <a:rPr kumimoji="0" lang="en-US" altLang="en-US" sz="2000"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HashSet is not thread safe. If multiple threads try to modify a HashSet at the same time, then the final outcome is not deterministic. You must explicitly synchronize concurrent access to a HashSet in a multi-threaded environment</a:t>
            </a:r>
            <a:r>
              <a:rPr kumimoji="0" lang="en-US" altLang="en-US" sz="2000" b="0" i="0" u="none" strike="noStrike" cap="none" normalizeH="0" baseline="0" dirty="0">
                <a:ln>
                  <a:noFill/>
                </a:ln>
                <a:effectLst/>
                <a:latin typeface="Open Sans" charset="0"/>
                <a:ea typeface="Times New Roman" panose="02020603050405020304" pitchFamily="18" charset="0"/>
              </a:rPr>
              <a:t>.</a:t>
            </a:r>
            <a:endParaRPr kumimoji="0" lang="en-US" altLang="en-US" sz="2000" b="0" i="0" u="none" strike="noStrike" cap="none" normalizeH="0" baseline="0" dirty="0">
              <a:ln>
                <a:noFill/>
              </a:ln>
              <a:effectLst/>
            </a:endParaRPr>
          </a:p>
        </p:txBody>
      </p:sp>
    </p:spTree>
    <p:extLst>
      <p:ext uri="{BB962C8B-B14F-4D97-AF65-F5344CB8AC3E}">
        <p14:creationId xmlns:p14="http://schemas.microsoft.com/office/powerpoint/2010/main" val="3443343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HashSet Hierarchy</a:t>
            </a:r>
            <a:br>
              <a:rPr lang="en-US" dirty="0"/>
            </a:br>
            <a:r>
              <a:rPr lang="en-US" sz="3200" dirty="0"/>
              <a:t> </a:t>
            </a:r>
            <a:endParaRPr lang="en-US" dirty="0"/>
          </a:p>
        </p:txBody>
      </p:sp>
      <p:pic>
        <p:nvPicPr>
          <p:cNvPr id="17" name="Content Placeholder 1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1520" y="2452652"/>
            <a:ext cx="5302252" cy="2850868"/>
          </a:xfrm>
        </p:spPr>
      </p:pic>
      <p:sp>
        <p:nvSpPr>
          <p:cNvPr id="18" name="TextBox 17"/>
          <p:cNvSpPr txBox="1"/>
          <p:nvPr/>
        </p:nvSpPr>
        <p:spPr>
          <a:xfrm>
            <a:off x="2394960" y="5477691"/>
            <a:ext cx="4897332" cy="646331"/>
          </a:xfrm>
          <a:prstGeom prst="rect">
            <a:avLst/>
          </a:prstGeom>
          <a:noFill/>
        </p:spPr>
        <p:txBody>
          <a:bodyPr wrap="square" rtlCol="0">
            <a:spAutoFit/>
          </a:bodyPr>
          <a:lstStyle/>
          <a:p>
            <a:pPr marL="285750" lvl="0" indent="-285750">
              <a:buFont typeface="Arial" panose="020B0604020202020204" pitchFamily="34" charset="0"/>
              <a:buChar char="•"/>
            </a:pPr>
            <a:r>
              <a:rPr lang="en-US"/>
              <a:t>HashSet Implements Set </a:t>
            </a:r>
            <a:endParaRPr lang="en-IN"/>
          </a:p>
          <a:p>
            <a:pPr marL="285750" lvl="0" indent="-285750">
              <a:buFont typeface="Arial" panose="020B0604020202020204" pitchFamily="34" charset="0"/>
              <a:buChar char="•"/>
            </a:pPr>
            <a:r>
              <a:rPr lang="en-US"/>
              <a:t>Set Extends Collections</a:t>
            </a:r>
            <a:endParaRPr lang="en-IN"/>
          </a:p>
        </p:txBody>
      </p:sp>
    </p:spTree>
    <p:extLst>
      <p:ext uri="{BB962C8B-B14F-4D97-AF65-F5344CB8AC3E}">
        <p14:creationId xmlns:p14="http://schemas.microsoft.com/office/powerpoint/2010/main" val="2001204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HashSet Methods</a:t>
            </a:r>
          </a:p>
        </p:txBody>
      </p:sp>
      <p:sp>
        <p:nvSpPr>
          <p:cNvPr id="3" name="TextBox 2"/>
          <p:cNvSpPr txBox="1"/>
          <p:nvPr/>
        </p:nvSpPr>
        <p:spPr>
          <a:xfrm>
            <a:off x="810000" y="2542902"/>
            <a:ext cx="9666515" cy="2862322"/>
          </a:xfrm>
          <a:prstGeom prst="rect">
            <a:avLst/>
          </a:prstGeom>
          <a:noFill/>
        </p:spPr>
        <p:txBody>
          <a:bodyPr wrap="square" rtlCol="0">
            <a:spAutoFit/>
          </a:bodyPr>
          <a:lstStyle/>
          <a:p>
            <a:pPr marL="342900" indent="-342900">
              <a:buFont typeface="+mj-lt"/>
              <a:buAutoNum type="arabicPeriod"/>
            </a:pPr>
            <a:r>
              <a:rPr lang="en-US" dirty="0"/>
              <a:t>add(E e)				Used to add the specified element if it is not present, if 							it is present then return false.</a:t>
            </a:r>
          </a:p>
          <a:p>
            <a:pPr marL="342900" indent="-342900">
              <a:buFont typeface="+mj-lt"/>
              <a:buAutoNum type="arabicPeriod"/>
            </a:pPr>
            <a:r>
              <a:rPr lang="en-US" dirty="0"/>
              <a:t>clear()				Used to remove all the elements from set.</a:t>
            </a:r>
          </a:p>
          <a:p>
            <a:pPr marL="342900" indent="-342900">
              <a:buFont typeface="+mj-lt"/>
              <a:buAutoNum type="arabicPeriod"/>
            </a:pPr>
            <a:r>
              <a:rPr lang="en-US" dirty="0"/>
              <a:t>contains(Object o)	Used to return true if an element is present in set.</a:t>
            </a:r>
          </a:p>
          <a:p>
            <a:pPr marL="342900" indent="-342900">
              <a:buFont typeface="+mj-lt"/>
              <a:buAutoNum type="arabicPeriod"/>
            </a:pPr>
            <a:r>
              <a:rPr lang="en-US" dirty="0"/>
              <a:t>remove(Object o)	Used to remove the element if it is present in set.</a:t>
            </a:r>
          </a:p>
          <a:p>
            <a:pPr marL="342900" indent="-342900">
              <a:buFont typeface="+mj-lt"/>
              <a:buAutoNum type="arabicPeriod"/>
            </a:pPr>
            <a:r>
              <a:rPr lang="en-US" dirty="0"/>
              <a:t>iterator()	 	        	Used to return an iterator over the element in the set.</a:t>
            </a:r>
          </a:p>
          <a:p>
            <a:pPr marL="342900" indent="-342900">
              <a:buFont typeface="+mj-lt"/>
              <a:buAutoNum type="arabicPeriod"/>
            </a:pPr>
            <a:r>
              <a:rPr lang="en-US" dirty="0" err="1"/>
              <a:t>isEmpty</a:t>
            </a:r>
            <a:r>
              <a:rPr lang="en-US" dirty="0"/>
              <a:t>()		       	 	Used to check whether the set is empty or not. Returns true for 					empty and false for a non-empty condition for. </a:t>
            </a:r>
          </a:p>
          <a:p>
            <a:pPr marL="342900" indent="-342900">
              <a:buFont typeface="+mj-lt"/>
              <a:buAutoNum type="arabicPeriod"/>
            </a:pPr>
            <a:r>
              <a:rPr lang="en-US" dirty="0" err="1"/>
              <a:t>set.size</a:t>
            </a:r>
            <a:r>
              <a:rPr lang="en-US" dirty="0"/>
              <a:t>()				Used to return the size of the set.</a:t>
            </a:r>
          </a:p>
          <a:p>
            <a:pPr marL="342900" indent="-342900">
              <a:buFont typeface="+mj-lt"/>
              <a:buAutoNum type="arabicPeriod"/>
            </a:pPr>
            <a:r>
              <a:rPr lang="en-US" dirty="0"/>
              <a:t>clone()				Used to create a shallow copy of the set.</a:t>
            </a:r>
            <a:endParaRPr lang="en-IN" dirty="0"/>
          </a:p>
        </p:txBody>
      </p:sp>
    </p:spTree>
    <p:extLst>
      <p:ext uri="{BB962C8B-B14F-4D97-AF65-F5344CB8AC3E}">
        <p14:creationId xmlns:p14="http://schemas.microsoft.com/office/powerpoint/2010/main" val="289030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LinkedHashSet </a:t>
            </a:r>
            <a:br>
              <a:rPr lang="en-US" dirty="0"/>
            </a:br>
            <a:r>
              <a:rPr lang="en-US" sz="3200" dirty="0"/>
              <a:t> </a:t>
            </a:r>
            <a:endParaRPr lang="en-US" dirty="0"/>
          </a:p>
        </p:txBody>
      </p:sp>
      <p:pic>
        <p:nvPicPr>
          <p:cNvPr id="4" name="Content Placeholder 3" descr="1234.png"/>
          <p:cNvPicPr>
            <a:picLocks noGrp="1" noChangeAspect="1"/>
          </p:cNvPicPr>
          <p:nvPr>
            <p:ph idx="1"/>
          </p:nvPr>
        </p:nvPicPr>
        <p:blipFill>
          <a:blip r:embed="rId2"/>
          <a:stretch>
            <a:fillRect/>
          </a:stretch>
        </p:blipFill>
        <p:spPr>
          <a:xfrm>
            <a:off x="2625635" y="2142309"/>
            <a:ext cx="7145382" cy="4715691"/>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875" y="434125"/>
            <a:ext cx="10571998" cy="970450"/>
          </a:xfrm>
        </p:spPr>
        <p:txBody>
          <a:bodyPr/>
          <a:lstStyle/>
          <a:p>
            <a:r>
              <a:rPr lang="en-IN" dirty="0"/>
              <a:t>Constructors</a:t>
            </a:r>
            <a:endParaRPr lang="en-US" dirty="0"/>
          </a:p>
        </p:txBody>
      </p:sp>
      <p:sp>
        <p:nvSpPr>
          <p:cNvPr id="3" name="Content Placeholder 2"/>
          <p:cNvSpPr>
            <a:spLocks noGrp="1"/>
          </p:cNvSpPr>
          <p:nvPr>
            <p:ph idx="1"/>
          </p:nvPr>
        </p:nvSpPr>
        <p:spPr>
          <a:xfrm>
            <a:off x="818712" y="2272937"/>
            <a:ext cx="10554574" cy="3958046"/>
          </a:xfrm>
        </p:spPr>
        <p:txBody>
          <a:bodyPr>
            <a:normAutofit lnSpcReduction="10000"/>
          </a:bodyPr>
          <a:lstStyle/>
          <a:p>
            <a:pPr fontAlgn="t"/>
            <a:r>
              <a:rPr lang="en-US" b="1" dirty="0">
                <a:hlinkClick r:id="rId2"/>
              </a:rPr>
              <a:t>LinkedHashSet</a:t>
            </a:r>
            <a:r>
              <a:rPr lang="en-US" dirty="0"/>
              <a:t>()</a:t>
            </a:r>
          </a:p>
          <a:p>
            <a:pPr fontAlgn="t"/>
            <a:r>
              <a:rPr lang="en-US" dirty="0"/>
              <a:t>Constructs a new, empty linked hash set with the default initial capacity (16) and load factor (0.75).</a:t>
            </a:r>
          </a:p>
          <a:p>
            <a:pPr fontAlgn="t"/>
            <a:r>
              <a:rPr lang="en-US" b="1" dirty="0">
                <a:hlinkClick r:id="rId2"/>
              </a:rPr>
              <a:t>LinkedHashSet</a:t>
            </a:r>
            <a:r>
              <a:rPr lang="en-US" dirty="0"/>
              <a:t>(</a:t>
            </a:r>
            <a:r>
              <a:rPr lang="en-US" b="1" dirty="0">
                <a:hlinkClick r:id="rId3" tooltip="interface in java.util"/>
              </a:rPr>
              <a:t>Collection</a:t>
            </a:r>
            <a:r>
              <a:rPr lang="en-US" dirty="0"/>
              <a:t>&lt;? extends </a:t>
            </a:r>
            <a:r>
              <a:rPr lang="en-US" b="1" dirty="0">
                <a:hlinkClick r:id="rId2" tooltip="type parameter in LinkedHashSet"/>
              </a:rPr>
              <a:t>E</a:t>
            </a:r>
            <a:r>
              <a:rPr lang="en-US" dirty="0"/>
              <a:t>&gt; c)</a:t>
            </a:r>
          </a:p>
          <a:p>
            <a:pPr fontAlgn="t"/>
            <a:r>
              <a:rPr lang="en-US" dirty="0"/>
              <a:t>Constructs a new linked hash set with the same elements as the specified collection.</a:t>
            </a:r>
          </a:p>
          <a:p>
            <a:pPr fontAlgn="t"/>
            <a:r>
              <a:rPr lang="en-US" b="1" dirty="0">
                <a:hlinkClick r:id="rId2"/>
              </a:rPr>
              <a:t>LinkedHashSet</a:t>
            </a:r>
            <a:r>
              <a:rPr lang="en-US" dirty="0"/>
              <a:t>(int </a:t>
            </a:r>
            <a:r>
              <a:rPr lang="en-US" dirty="0" err="1"/>
              <a:t>initialCapacity</a:t>
            </a:r>
            <a:r>
              <a:rPr lang="en-US" dirty="0"/>
              <a:t>)</a:t>
            </a:r>
          </a:p>
          <a:p>
            <a:pPr fontAlgn="t"/>
            <a:r>
              <a:rPr lang="en-US" dirty="0"/>
              <a:t>Constructs a new, empty linked hash set with the specified initial capacity and the default load factor (0.75).</a:t>
            </a:r>
          </a:p>
          <a:p>
            <a:pPr fontAlgn="t"/>
            <a:r>
              <a:rPr lang="en-US" b="1" dirty="0">
                <a:hlinkClick r:id="rId2"/>
              </a:rPr>
              <a:t>LinkedHashSet</a:t>
            </a:r>
            <a:r>
              <a:rPr lang="en-US" dirty="0"/>
              <a:t>(int </a:t>
            </a:r>
            <a:r>
              <a:rPr lang="en-US" dirty="0" err="1"/>
              <a:t>initialCapacity,float</a:t>
            </a:r>
            <a:r>
              <a:rPr lang="en-US" dirty="0"/>
              <a:t> </a:t>
            </a:r>
            <a:r>
              <a:rPr lang="en-US" dirty="0" err="1"/>
              <a:t>loadFactor</a:t>
            </a:r>
            <a:r>
              <a:rPr lang="en-US" dirty="0"/>
              <a:t>)</a:t>
            </a:r>
          </a:p>
          <a:p>
            <a:pPr fontAlgn="t"/>
            <a:r>
              <a:rPr lang="en-US" dirty="0"/>
              <a:t>Constructs a new, empty linked hash set with the specified initial capacity and load factor.</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of </a:t>
            </a:r>
            <a:r>
              <a:rPr lang="en-IN" dirty="0" err="1"/>
              <a:t>LinkHashSet</a:t>
            </a:r>
            <a:endParaRPr lang="en-US" dirty="0"/>
          </a:p>
        </p:txBody>
      </p:sp>
      <p:sp>
        <p:nvSpPr>
          <p:cNvPr id="3" name="Content Placeholder 2"/>
          <p:cNvSpPr>
            <a:spLocks noGrp="1"/>
          </p:cNvSpPr>
          <p:nvPr>
            <p:ph idx="1"/>
          </p:nvPr>
        </p:nvSpPr>
        <p:spPr/>
        <p:txBody>
          <a:bodyPr>
            <a:normAutofit/>
          </a:bodyPr>
          <a:lstStyle/>
          <a:p>
            <a:pPr>
              <a:buNone/>
            </a:pPr>
            <a:r>
              <a:rPr lang="en-IN" sz="2800" dirty="0"/>
              <a:t>1.No duplicate value accepted</a:t>
            </a:r>
          </a:p>
          <a:p>
            <a:pPr>
              <a:buNone/>
            </a:pPr>
            <a:r>
              <a:rPr lang="en-IN" sz="2800" dirty="0"/>
              <a:t>2.Iteration order maintain</a:t>
            </a:r>
          </a:p>
          <a:p>
            <a:pPr>
              <a:buNone/>
            </a:pPr>
            <a:r>
              <a:rPr lang="en-IN" sz="2800" dirty="0"/>
              <a:t>3.It permit null value</a:t>
            </a:r>
          </a:p>
          <a:p>
            <a:pPr>
              <a:buNone/>
            </a:pPr>
            <a:r>
              <a:rPr lang="en-IN" sz="2800" dirty="0"/>
              <a:t>3.Not Synchronized</a:t>
            </a:r>
          </a:p>
          <a:p>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1577B3-77AE-49DF-8DCB-03F79602B06A}"/>
              </a:ext>
            </a:extLst>
          </p:cNvPr>
          <p:cNvSpPr txBox="1"/>
          <p:nvPr/>
        </p:nvSpPr>
        <p:spPr>
          <a:xfrm>
            <a:off x="1192695" y="433506"/>
            <a:ext cx="10124661" cy="830997"/>
          </a:xfrm>
          <a:prstGeom prst="rect">
            <a:avLst/>
          </a:prstGeom>
          <a:noFill/>
        </p:spPr>
        <p:txBody>
          <a:bodyPr wrap="square">
            <a:spAutoFit/>
          </a:bodyPr>
          <a:lstStyle/>
          <a:p>
            <a:r>
              <a:rPr lang="en-US" sz="2400" b="0" i="0" dirty="0">
                <a:solidFill>
                  <a:schemeClr val="accent1">
                    <a:lumMod val="60000"/>
                    <a:lumOff val="40000"/>
                  </a:schemeClr>
                </a:solidFill>
                <a:effectLst/>
                <a:latin typeface="inter-regular"/>
              </a:rPr>
              <a:t>The set interface in the java. util package and </a:t>
            </a:r>
            <a:r>
              <a:rPr lang="en-US" sz="2400" b="1" i="0" dirty="0">
                <a:solidFill>
                  <a:schemeClr val="accent1">
                    <a:lumMod val="60000"/>
                    <a:lumOff val="40000"/>
                  </a:schemeClr>
                </a:solidFill>
                <a:effectLst/>
                <a:latin typeface="inter-regular"/>
              </a:rPr>
              <a:t>extends</a:t>
            </a:r>
            <a:r>
              <a:rPr lang="en-US" sz="2400" b="0" i="0" dirty="0">
                <a:solidFill>
                  <a:schemeClr val="accent1">
                    <a:lumMod val="60000"/>
                    <a:lumOff val="40000"/>
                  </a:schemeClr>
                </a:solidFill>
                <a:effectLst/>
                <a:latin typeface="inter-regular"/>
              </a:rPr>
              <a:t> Collection interface is an unordered collection of objects in which duplicate values cannot be stored.</a:t>
            </a:r>
            <a:endParaRPr lang="en-US" sz="2400" dirty="0">
              <a:solidFill>
                <a:schemeClr val="accent1">
                  <a:lumMod val="60000"/>
                  <a:lumOff val="40000"/>
                </a:schemeClr>
              </a:solidFill>
              <a:latin typeface="inter-regular"/>
            </a:endParaRPr>
          </a:p>
        </p:txBody>
      </p:sp>
      <p:sp>
        <p:nvSpPr>
          <p:cNvPr id="8" name="TextBox 7">
            <a:extLst>
              <a:ext uri="{FF2B5EF4-FFF2-40B4-BE49-F238E27FC236}">
                <a16:creationId xmlns:a16="http://schemas.microsoft.com/office/drawing/2014/main" id="{0897C450-2839-424F-BD86-97F5FBFB7A84}"/>
              </a:ext>
            </a:extLst>
          </p:cNvPr>
          <p:cNvSpPr txBox="1"/>
          <p:nvPr/>
        </p:nvSpPr>
        <p:spPr>
          <a:xfrm>
            <a:off x="1192695" y="1385513"/>
            <a:ext cx="6098344" cy="523220"/>
          </a:xfrm>
          <a:prstGeom prst="rect">
            <a:avLst/>
          </a:prstGeom>
          <a:noFill/>
        </p:spPr>
        <p:txBody>
          <a:bodyPr wrap="square">
            <a:spAutoFit/>
          </a:bodyPr>
          <a:lstStyle/>
          <a:p>
            <a:r>
              <a:rPr lang="en-US" sz="2800" b="1" i="0" dirty="0">
                <a:solidFill>
                  <a:srgbClr val="FF0000"/>
                </a:solidFill>
                <a:effectLst/>
                <a:latin typeface="inter-bold"/>
              </a:rPr>
              <a:t>Difference between List and Set:</a:t>
            </a:r>
            <a:endParaRPr lang="en-US" sz="2800" dirty="0">
              <a:solidFill>
                <a:srgbClr val="FF0000"/>
              </a:solidFill>
              <a:latin typeface="inter-bold"/>
            </a:endParaRPr>
          </a:p>
        </p:txBody>
      </p:sp>
      <p:graphicFrame>
        <p:nvGraphicFramePr>
          <p:cNvPr id="10" name="Table 10">
            <a:extLst>
              <a:ext uri="{FF2B5EF4-FFF2-40B4-BE49-F238E27FC236}">
                <a16:creationId xmlns:a16="http://schemas.microsoft.com/office/drawing/2014/main" id="{F9A4A76E-88C1-4275-934F-FDA5D1DEF988}"/>
              </a:ext>
            </a:extLst>
          </p:cNvPr>
          <p:cNvGraphicFramePr>
            <a:graphicFrameLocks noGrp="1"/>
          </p:cNvGraphicFramePr>
          <p:nvPr>
            <p:extLst>
              <p:ext uri="{D42A27DB-BD31-4B8C-83A1-F6EECF244321}">
                <p14:modId xmlns:p14="http://schemas.microsoft.com/office/powerpoint/2010/main" val="590038008"/>
              </p:ext>
            </p:extLst>
          </p:nvPr>
        </p:nvGraphicFramePr>
        <p:xfrm>
          <a:off x="2031999" y="2029743"/>
          <a:ext cx="8729786" cy="4007082"/>
        </p:xfrm>
        <a:graphic>
          <a:graphicData uri="http://schemas.openxmlformats.org/drawingml/2006/table">
            <a:tbl>
              <a:tblPr firstRow="1" bandRow="1">
                <a:tableStyleId>{5C22544A-7EE6-4342-B048-85BDC9FD1C3A}</a:tableStyleId>
              </a:tblPr>
              <a:tblGrid>
                <a:gridCol w="4364893">
                  <a:extLst>
                    <a:ext uri="{9D8B030D-6E8A-4147-A177-3AD203B41FA5}">
                      <a16:colId xmlns:a16="http://schemas.microsoft.com/office/drawing/2014/main" val="1261222224"/>
                    </a:ext>
                  </a:extLst>
                </a:gridCol>
                <a:gridCol w="4364893">
                  <a:extLst>
                    <a:ext uri="{9D8B030D-6E8A-4147-A177-3AD203B41FA5}">
                      <a16:colId xmlns:a16="http://schemas.microsoft.com/office/drawing/2014/main" val="3707933842"/>
                    </a:ext>
                  </a:extLst>
                </a:gridCol>
              </a:tblGrid>
              <a:tr h="667847">
                <a:tc>
                  <a:txBody>
                    <a:bodyPr/>
                    <a:lstStyle/>
                    <a:p>
                      <a:pPr algn="ctr"/>
                      <a:r>
                        <a:rPr lang="en-US" dirty="0">
                          <a:latin typeface="inter-bold"/>
                        </a:rPr>
                        <a:t>List</a:t>
                      </a:r>
                    </a:p>
                  </a:txBody>
                  <a:tcPr/>
                </a:tc>
                <a:tc>
                  <a:txBody>
                    <a:bodyPr/>
                    <a:lstStyle/>
                    <a:p>
                      <a:pPr algn="ctr"/>
                      <a:r>
                        <a:rPr lang="en-US" dirty="0">
                          <a:latin typeface="inter-bold"/>
                        </a:rPr>
                        <a:t>Set</a:t>
                      </a:r>
                    </a:p>
                  </a:txBody>
                  <a:tcPr/>
                </a:tc>
                <a:extLst>
                  <a:ext uri="{0D108BD9-81ED-4DB2-BD59-A6C34878D82A}">
                    <a16:rowId xmlns:a16="http://schemas.microsoft.com/office/drawing/2014/main" val="3457734084"/>
                  </a:ext>
                </a:extLst>
              </a:tr>
              <a:tr h="667847">
                <a:tc>
                  <a:txBody>
                    <a:bodyPr/>
                    <a:lstStyle/>
                    <a:p>
                      <a:r>
                        <a:rPr lang="en-US" dirty="0">
                          <a:effectLst/>
                          <a:latin typeface="inter-regular"/>
                        </a:rPr>
                        <a:t> The List is an ordered sequence.</a:t>
                      </a:r>
                    </a:p>
                  </a:txBody>
                  <a:tcPr anchor="ctr"/>
                </a:tc>
                <a:tc>
                  <a:txBody>
                    <a:bodyPr/>
                    <a:lstStyle/>
                    <a:p>
                      <a:r>
                        <a:rPr lang="en-US" dirty="0">
                          <a:effectLst/>
                          <a:latin typeface="inter-regular"/>
                        </a:rPr>
                        <a:t>The Set is an unordered sequence.</a:t>
                      </a:r>
                    </a:p>
                  </a:txBody>
                  <a:tcPr anchor="ctr"/>
                </a:tc>
                <a:extLst>
                  <a:ext uri="{0D108BD9-81ED-4DB2-BD59-A6C34878D82A}">
                    <a16:rowId xmlns:a16="http://schemas.microsoft.com/office/drawing/2014/main" val="2697220905"/>
                  </a:ext>
                </a:extLst>
              </a:tr>
              <a:tr h="667847">
                <a:tc>
                  <a:txBody>
                    <a:bodyPr/>
                    <a:lstStyle/>
                    <a:p>
                      <a:r>
                        <a:rPr lang="en-US" dirty="0">
                          <a:effectLst/>
                          <a:latin typeface="inter-regular"/>
                        </a:rPr>
                        <a:t> List allows duplicate elements</a:t>
                      </a:r>
                    </a:p>
                  </a:txBody>
                  <a:tcPr anchor="ctr"/>
                </a:tc>
                <a:tc>
                  <a:txBody>
                    <a:bodyPr/>
                    <a:lstStyle/>
                    <a:p>
                      <a:r>
                        <a:rPr lang="en-US" dirty="0">
                          <a:effectLst/>
                          <a:latin typeface="inter-regular"/>
                        </a:rPr>
                        <a:t>Set doesn’t allow duplicate elements.</a:t>
                      </a:r>
                    </a:p>
                  </a:txBody>
                  <a:tcPr anchor="ctr"/>
                </a:tc>
                <a:extLst>
                  <a:ext uri="{0D108BD9-81ED-4DB2-BD59-A6C34878D82A}">
                    <a16:rowId xmlns:a16="http://schemas.microsoft.com/office/drawing/2014/main" val="2414445696"/>
                  </a:ext>
                </a:extLst>
              </a:tr>
              <a:tr h="667847">
                <a:tc>
                  <a:txBody>
                    <a:bodyPr/>
                    <a:lstStyle/>
                    <a:p>
                      <a:r>
                        <a:rPr lang="en-US" dirty="0">
                          <a:effectLst/>
                          <a:latin typeface="inter-regular"/>
                        </a:rPr>
                        <a:t> Elements by their position can be accessed.</a:t>
                      </a:r>
                    </a:p>
                  </a:txBody>
                  <a:tcPr anchor="ctr"/>
                </a:tc>
                <a:tc>
                  <a:txBody>
                    <a:bodyPr/>
                    <a:lstStyle/>
                    <a:p>
                      <a:r>
                        <a:rPr lang="en-US" dirty="0">
                          <a:effectLst/>
                          <a:latin typeface="inter-regular"/>
                        </a:rPr>
                        <a:t>Position access to elements is not allowed.</a:t>
                      </a:r>
                    </a:p>
                  </a:txBody>
                  <a:tcPr anchor="ctr"/>
                </a:tc>
                <a:extLst>
                  <a:ext uri="{0D108BD9-81ED-4DB2-BD59-A6C34878D82A}">
                    <a16:rowId xmlns:a16="http://schemas.microsoft.com/office/drawing/2014/main" val="2369006909"/>
                  </a:ext>
                </a:extLst>
              </a:tr>
              <a:tr h="667847">
                <a:tc>
                  <a:txBody>
                    <a:bodyPr/>
                    <a:lstStyle/>
                    <a:p>
                      <a:r>
                        <a:rPr lang="en-US" dirty="0">
                          <a:effectLst/>
                          <a:latin typeface="inter-regular"/>
                        </a:rPr>
                        <a:t>Multiple null elements can be stored.</a:t>
                      </a:r>
                    </a:p>
                  </a:txBody>
                  <a:tcPr anchor="ctr"/>
                </a:tc>
                <a:tc>
                  <a:txBody>
                    <a:bodyPr/>
                    <a:lstStyle/>
                    <a:p>
                      <a:r>
                        <a:rPr lang="en-US" dirty="0">
                          <a:effectLst/>
                          <a:latin typeface="inter-regular"/>
                        </a:rPr>
                        <a:t>Null element can store only once.</a:t>
                      </a:r>
                    </a:p>
                  </a:txBody>
                  <a:tcPr anchor="ctr"/>
                </a:tc>
                <a:extLst>
                  <a:ext uri="{0D108BD9-81ED-4DB2-BD59-A6C34878D82A}">
                    <a16:rowId xmlns:a16="http://schemas.microsoft.com/office/drawing/2014/main" val="129909545"/>
                  </a:ext>
                </a:extLst>
              </a:tr>
              <a:tr h="667847">
                <a:tc>
                  <a:txBody>
                    <a:bodyPr/>
                    <a:lstStyle/>
                    <a:p>
                      <a:r>
                        <a:rPr lang="en-US" dirty="0">
                          <a:effectLst/>
                          <a:latin typeface="inter-regular"/>
                        </a:rPr>
                        <a:t> List implementations are </a:t>
                      </a:r>
                      <a:r>
                        <a:rPr lang="en-US" dirty="0" err="1">
                          <a:effectLst/>
                          <a:latin typeface="inter-regular"/>
                        </a:rPr>
                        <a:t>ArrayList</a:t>
                      </a:r>
                      <a:r>
                        <a:rPr lang="en-US" dirty="0">
                          <a:effectLst/>
                          <a:latin typeface="inter-regular"/>
                        </a:rPr>
                        <a:t>, LinkedList, Vector, Stack</a:t>
                      </a:r>
                    </a:p>
                  </a:txBody>
                  <a:tcPr anchor="ctr"/>
                </a:tc>
                <a:tc>
                  <a:txBody>
                    <a:bodyPr/>
                    <a:lstStyle/>
                    <a:p>
                      <a:r>
                        <a:rPr lang="en-US" dirty="0">
                          <a:effectLst/>
                          <a:latin typeface="inter-regular"/>
                        </a:rPr>
                        <a:t>Set implementations are HashSet, LinkedHashSet</a:t>
                      </a:r>
                    </a:p>
                  </a:txBody>
                  <a:tcPr anchor="ctr"/>
                </a:tc>
                <a:extLst>
                  <a:ext uri="{0D108BD9-81ED-4DB2-BD59-A6C34878D82A}">
                    <a16:rowId xmlns:a16="http://schemas.microsoft.com/office/drawing/2014/main" val="1787574865"/>
                  </a:ext>
                </a:extLst>
              </a:tr>
            </a:tbl>
          </a:graphicData>
        </a:graphic>
      </p:graphicFrame>
    </p:spTree>
    <p:extLst>
      <p:ext uri="{BB962C8B-B14F-4D97-AF65-F5344CB8AC3E}">
        <p14:creationId xmlns:p14="http://schemas.microsoft.com/office/powerpoint/2010/main" val="1269332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62B0EEC2-10F5-4297-B9F1-E8BF4D5C020A}"/>
              </a:ext>
            </a:extLst>
          </p:cNvPr>
          <p:cNvGraphicFramePr>
            <a:graphicFrameLocks noGrp="1"/>
          </p:cNvGraphicFramePr>
          <p:nvPr>
            <p:extLst>
              <p:ext uri="{D42A27DB-BD31-4B8C-83A1-F6EECF244321}">
                <p14:modId xmlns:p14="http://schemas.microsoft.com/office/powerpoint/2010/main" val="2471367517"/>
              </p:ext>
            </p:extLst>
          </p:nvPr>
        </p:nvGraphicFramePr>
        <p:xfrm>
          <a:off x="1656522" y="159026"/>
          <a:ext cx="9130748" cy="6539939"/>
        </p:xfrm>
        <a:graphic>
          <a:graphicData uri="http://schemas.openxmlformats.org/drawingml/2006/table">
            <a:tbl>
              <a:tblPr firstRow="1" bandRow="1">
                <a:tableStyleId>{5C22544A-7EE6-4342-B048-85BDC9FD1C3A}</a:tableStyleId>
              </a:tblPr>
              <a:tblGrid>
                <a:gridCol w="4598106">
                  <a:extLst>
                    <a:ext uri="{9D8B030D-6E8A-4147-A177-3AD203B41FA5}">
                      <a16:colId xmlns:a16="http://schemas.microsoft.com/office/drawing/2014/main" val="1110283679"/>
                    </a:ext>
                  </a:extLst>
                </a:gridCol>
                <a:gridCol w="4532642">
                  <a:extLst>
                    <a:ext uri="{9D8B030D-6E8A-4147-A177-3AD203B41FA5}">
                      <a16:colId xmlns:a16="http://schemas.microsoft.com/office/drawing/2014/main" val="1548269164"/>
                    </a:ext>
                  </a:extLst>
                </a:gridCol>
              </a:tblGrid>
              <a:tr h="519248">
                <a:tc>
                  <a:txBody>
                    <a:bodyPr/>
                    <a:lstStyle/>
                    <a:p>
                      <a:pPr algn="ctr"/>
                      <a:r>
                        <a:rPr lang="en-US" dirty="0">
                          <a:latin typeface="inter-regular"/>
                        </a:rPr>
                        <a:t>    </a:t>
                      </a:r>
                      <a:r>
                        <a:rPr lang="en-US" dirty="0">
                          <a:latin typeface="inter-bold"/>
                        </a:rPr>
                        <a:t>HashSet</a:t>
                      </a:r>
                    </a:p>
                  </a:txBody>
                  <a:tcPr/>
                </a:tc>
                <a:tc>
                  <a:txBody>
                    <a:bodyPr/>
                    <a:lstStyle/>
                    <a:p>
                      <a:pPr algn="ctr"/>
                      <a:r>
                        <a:rPr lang="en-US" dirty="0">
                          <a:latin typeface="inter-regular"/>
                        </a:rPr>
                        <a:t>TreeSet</a:t>
                      </a:r>
                    </a:p>
                  </a:txBody>
                  <a:tcPr/>
                </a:tc>
                <a:extLst>
                  <a:ext uri="{0D108BD9-81ED-4DB2-BD59-A6C34878D82A}">
                    <a16:rowId xmlns:a16="http://schemas.microsoft.com/office/drawing/2014/main" val="3590921391"/>
                  </a:ext>
                </a:extLst>
              </a:tr>
              <a:tr h="631799">
                <a:tc>
                  <a:txBody>
                    <a:bodyPr/>
                    <a:lstStyle/>
                    <a:p>
                      <a:r>
                        <a:rPr lang="en-US" sz="1800" b="0" i="0" kern="1200" dirty="0">
                          <a:solidFill>
                            <a:schemeClr val="dk1"/>
                          </a:solidFill>
                          <a:effectLst/>
                          <a:latin typeface="inter-regular"/>
                          <a:ea typeface="+mn-ea"/>
                          <a:cs typeface="+mn-cs"/>
                        </a:rPr>
                        <a:t>Elements in HashSet are not ordered.</a:t>
                      </a:r>
                      <a:endParaRPr lang="en-US" dirty="0">
                        <a:latin typeface="inter-regular"/>
                      </a:endParaRPr>
                    </a:p>
                  </a:txBody>
                  <a:tcPr/>
                </a:tc>
                <a:tc>
                  <a:txBody>
                    <a:bodyPr/>
                    <a:lstStyle/>
                    <a:p>
                      <a:r>
                        <a:rPr lang="en-US" dirty="0">
                          <a:latin typeface="inter-regular"/>
                        </a:rPr>
                        <a:t>Iteration order present.</a:t>
                      </a:r>
                    </a:p>
                    <a:p>
                      <a:r>
                        <a:rPr lang="en-US" dirty="0">
                          <a:latin typeface="inter-regular"/>
                        </a:rPr>
                        <a:t>Ordered by se comparator</a:t>
                      </a:r>
                    </a:p>
                  </a:txBody>
                  <a:tcPr/>
                </a:tc>
                <a:extLst>
                  <a:ext uri="{0D108BD9-81ED-4DB2-BD59-A6C34878D82A}">
                    <a16:rowId xmlns:a16="http://schemas.microsoft.com/office/drawing/2014/main" val="2063054771"/>
                  </a:ext>
                </a:extLst>
              </a:tr>
              <a:tr h="631799">
                <a:tc>
                  <a:txBody>
                    <a:bodyPr/>
                    <a:lstStyle/>
                    <a:p>
                      <a:r>
                        <a:rPr lang="en-US" sz="1800" b="0" i="0" kern="1200" dirty="0">
                          <a:solidFill>
                            <a:schemeClr val="dk1"/>
                          </a:solidFill>
                          <a:effectLst/>
                          <a:latin typeface="inter-regular"/>
                          <a:ea typeface="+mn-ea"/>
                          <a:cs typeface="+mn-cs"/>
                        </a:rPr>
                        <a:t>Implements </a:t>
                      </a:r>
                      <a:r>
                        <a:rPr lang="en-US" sz="1800" b="0" i="0" u="none" kern="1200" dirty="0">
                          <a:solidFill>
                            <a:schemeClr val="dk1"/>
                          </a:solidFill>
                          <a:effectLst/>
                          <a:latin typeface="inter-regular"/>
                          <a:ea typeface="+mn-ea"/>
                          <a:cs typeface="+mn-cs"/>
                        </a:rPr>
                        <a:t>set interface</a:t>
                      </a:r>
                      <a:endParaRPr lang="en-US" u="none" dirty="0">
                        <a:latin typeface="inter-regular"/>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inter-regular"/>
                          <a:ea typeface="+mn-ea"/>
                          <a:cs typeface="+mn-cs"/>
                        </a:rPr>
                        <a:t>Implements sorted set, navigable set and </a:t>
                      </a:r>
                      <a:r>
                        <a:rPr lang="en-US" sz="1800" b="0" i="0" u="none" kern="1200" dirty="0">
                          <a:solidFill>
                            <a:schemeClr val="dk1"/>
                          </a:solidFill>
                          <a:effectLst/>
                          <a:latin typeface="inter-regular"/>
                          <a:ea typeface="+mn-ea"/>
                          <a:cs typeface="+mn-cs"/>
                        </a:rPr>
                        <a:t>set interface</a:t>
                      </a:r>
                      <a:endParaRPr lang="en-US" u="none" dirty="0">
                        <a:latin typeface="inter-regular"/>
                      </a:endParaRPr>
                    </a:p>
                  </a:txBody>
                  <a:tcPr/>
                </a:tc>
                <a:extLst>
                  <a:ext uri="{0D108BD9-81ED-4DB2-BD59-A6C34878D82A}">
                    <a16:rowId xmlns:a16="http://schemas.microsoft.com/office/drawing/2014/main" val="3547582686"/>
                  </a:ext>
                </a:extLst>
              </a:tr>
              <a:tr h="902570">
                <a:tc>
                  <a:txBody>
                    <a:bodyPr/>
                    <a:lstStyle/>
                    <a:p>
                      <a:r>
                        <a:rPr lang="en-US" sz="1800" b="0" i="0" kern="1200" dirty="0">
                          <a:solidFill>
                            <a:schemeClr val="dk1"/>
                          </a:solidFill>
                          <a:effectLst/>
                          <a:latin typeface="inter-regular"/>
                          <a:ea typeface="+mn-ea"/>
                          <a:cs typeface="+mn-cs"/>
                        </a:rPr>
                        <a:t>The underlying data structure for HashSet is Hash table</a:t>
                      </a:r>
                      <a:endParaRPr lang="en-US" dirty="0">
                        <a:latin typeface="inter-regular"/>
                      </a:endParaRPr>
                    </a:p>
                  </a:txBody>
                  <a:tcPr/>
                </a:tc>
                <a:tc>
                  <a:txBody>
                    <a:bodyPr/>
                    <a:lstStyle/>
                    <a:p>
                      <a:r>
                        <a:rPr lang="en-US" sz="1800" b="0" i="0" kern="1200" dirty="0">
                          <a:solidFill>
                            <a:schemeClr val="dk1"/>
                          </a:solidFill>
                          <a:effectLst/>
                          <a:latin typeface="inter-regular"/>
                          <a:ea typeface="+mn-ea"/>
                          <a:cs typeface="+mn-cs"/>
                        </a:rPr>
                        <a:t>TreeSet is implemented using a Self Balancing Binary Search Tree (Red-Black Tree)</a:t>
                      </a:r>
                      <a:endParaRPr lang="en-US" dirty="0">
                        <a:latin typeface="inter-regular"/>
                      </a:endParaRPr>
                    </a:p>
                  </a:txBody>
                  <a:tcPr/>
                </a:tc>
                <a:extLst>
                  <a:ext uri="{0D108BD9-81ED-4DB2-BD59-A6C34878D82A}">
                    <a16:rowId xmlns:a16="http://schemas.microsoft.com/office/drawing/2014/main" val="829585630"/>
                  </a:ext>
                </a:extLst>
              </a:tr>
              <a:tr h="631799">
                <a:tc>
                  <a:txBody>
                    <a:bodyPr/>
                    <a:lstStyle/>
                    <a:p>
                      <a:r>
                        <a:rPr lang="en-US" sz="1800" b="0" i="0" kern="1200" dirty="0">
                          <a:solidFill>
                            <a:schemeClr val="dk1"/>
                          </a:solidFill>
                          <a:effectLst/>
                          <a:latin typeface="inter-regular"/>
                          <a:ea typeface="+mn-ea"/>
                          <a:cs typeface="+mn-cs"/>
                        </a:rPr>
                        <a:t>NULL elements are allowed in HashSet</a:t>
                      </a:r>
                      <a:endParaRPr lang="en-US" dirty="0">
                        <a:latin typeface="inter-regular"/>
                      </a:endParaRPr>
                    </a:p>
                  </a:txBody>
                  <a:tcPr/>
                </a:tc>
                <a:tc>
                  <a:txBody>
                    <a:bodyPr/>
                    <a:lstStyle/>
                    <a:p>
                      <a:r>
                        <a:rPr lang="en-US" sz="1800" b="0" i="0" kern="1200" dirty="0">
                          <a:solidFill>
                            <a:schemeClr val="dk1"/>
                          </a:solidFill>
                          <a:effectLst/>
                          <a:latin typeface="inter-regular"/>
                          <a:ea typeface="+mn-ea"/>
                          <a:cs typeface="+mn-cs"/>
                        </a:rPr>
                        <a:t>TreeSet doesn’t allow null Object and throw NullPointerException</a:t>
                      </a:r>
                      <a:endParaRPr lang="en-US" dirty="0">
                        <a:latin typeface="inter-regular"/>
                      </a:endParaRPr>
                    </a:p>
                  </a:txBody>
                  <a:tcPr/>
                </a:tc>
                <a:extLst>
                  <a:ext uri="{0D108BD9-81ED-4DB2-BD59-A6C34878D82A}">
                    <a16:rowId xmlns:a16="http://schemas.microsoft.com/office/drawing/2014/main" val="1461932011"/>
                  </a:ext>
                </a:extLst>
              </a:tr>
              <a:tr h="631799">
                <a:tc>
                  <a:txBody>
                    <a:bodyPr/>
                    <a:lstStyle/>
                    <a:p>
                      <a:r>
                        <a:rPr lang="en-US" sz="1800" b="0" i="0" kern="1200" dirty="0">
                          <a:solidFill>
                            <a:schemeClr val="dk1"/>
                          </a:solidFill>
                          <a:effectLst/>
                          <a:latin typeface="inter-regular"/>
                          <a:ea typeface="+mn-ea"/>
                          <a:cs typeface="+mn-cs"/>
                        </a:rPr>
                        <a:t>HashSet takes constant time for search, insert and delete</a:t>
                      </a:r>
                      <a:endParaRPr lang="en-US" dirty="0">
                        <a:latin typeface="inter-regular"/>
                      </a:endParaRPr>
                    </a:p>
                  </a:txBody>
                  <a:tcPr/>
                </a:tc>
                <a:tc>
                  <a:txBody>
                    <a:bodyPr/>
                    <a:lstStyle/>
                    <a:p>
                      <a:r>
                        <a:rPr lang="en-US" sz="1800" b="0" i="0" kern="1200" dirty="0">
                          <a:solidFill>
                            <a:schemeClr val="dk1"/>
                          </a:solidFill>
                          <a:effectLst/>
                          <a:latin typeface="inter-regular"/>
                          <a:ea typeface="+mn-ea"/>
                          <a:cs typeface="+mn-cs"/>
                        </a:rPr>
                        <a:t>TreeSet takes O(Log n) for search, insert and delete</a:t>
                      </a:r>
                      <a:endParaRPr lang="en-US" dirty="0">
                        <a:latin typeface="inter-regular"/>
                      </a:endParaRPr>
                    </a:p>
                  </a:txBody>
                  <a:tcPr/>
                </a:tc>
                <a:extLst>
                  <a:ext uri="{0D108BD9-81ED-4DB2-BD59-A6C34878D82A}">
                    <a16:rowId xmlns:a16="http://schemas.microsoft.com/office/drawing/2014/main" val="2227363906"/>
                  </a:ext>
                </a:extLst>
              </a:tr>
              <a:tr h="481890">
                <a:tc>
                  <a:txBody>
                    <a:bodyPr/>
                    <a:lstStyle/>
                    <a:p>
                      <a:r>
                        <a:rPr lang="en-US" sz="1800" b="0" i="0" kern="1200" dirty="0">
                          <a:solidFill>
                            <a:schemeClr val="dk1"/>
                          </a:solidFill>
                          <a:effectLst/>
                          <a:latin typeface="inter-regular"/>
                          <a:ea typeface="+mn-ea"/>
                          <a:cs typeface="+mn-cs"/>
                        </a:rPr>
                        <a:t> HashSet is faster</a:t>
                      </a:r>
                    </a:p>
                  </a:txBody>
                  <a:tcPr/>
                </a:tc>
                <a:tc>
                  <a:txBody>
                    <a:bodyPr/>
                    <a:lstStyle/>
                    <a:p>
                      <a:r>
                        <a:rPr lang="en-US" dirty="0">
                          <a:latin typeface="inter-regular"/>
                        </a:rPr>
                        <a:t>TreeSet is slower</a:t>
                      </a:r>
                    </a:p>
                  </a:txBody>
                  <a:tcPr/>
                </a:tc>
                <a:extLst>
                  <a:ext uri="{0D108BD9-81ED-4DB2-BD59-A6C34878D82A}">
                    <a16:rowId xmlns:a16="http://schemas.microsoft.com/office/drawing/2014/main" val="3919327832"/>
                  </a:ext>
                </a:extLst>
              </a:tr>
              <a:tr h="902570">
                <a:tc>
                  <a:txBody>
                    <a:bodyPr/>
                    <a:lstStyle/>
                    <a:p>
                      <a:r>
                        <a:rPr lang="en-US" sz="1800" b="0" i="0" kern="1200" dirty="0">
                          <a:solidFill>
                            <a:schemeClr val="dk1"/>
                          </a:solidFill>
                          <a:effectLst/>
                          <a:latin typeface="inter-regular"/>
                          <a:ea typeface="+mn-ea"/>
                          <a:cs typeface="+mn-cs"/>
                        </a:rPr>
                        <a:t>HashSet uses equals() method to compare two objects in Set and for detecting duplicates</a:t>
                      </a:r>
                      <a:endParaRPr lang="en-US" dirty="0">
                        <a:latin typeface="inter-regular"/>
                      </a:endParaRPr>
                    </a:p>
                  </a:txBody>
                  <a:tcPr/>
                </a:tc>
                <a:tc>
                  <a:txBody>
                    <a:bodyPr/>
                    <a:lstStyle/>
                    <a:p>
                      <a:r>
                        <a:rPr lang="en-US" sz="1800" b="0" i="0" kern="1200" dirty="0">
                          <a:solidFill>
                            <a:schemeClr val="dk1"/>
                          </a:solidFill>
                          <a:effectLst/>
                          <a:latin typeface="inter-regular"/>
                          <a:ea typeface="+mn-ea"/>
                          <a:cs typeface="+mn-cs"/>
                        </a:rPr>
                        <a:t>TreeSet uses </a:t>
                      </a:r>
                      <a:r>
                        <a:rPr lang="en-US" sz="1800" b="0" i="0" kern="1200" dirty="0" err="1">
                          <a:solidFill>
                            <a:schemeClr val="dk1"/>
                          </a:solidFill>
                          <a:effectLst/>
                          <a:latin typeface="inter-regular"/>
                          <a:ea typeface="+mn-ea"/>
                          <a:cs typeface="+mn-cs"/>
                        </a:rPr>
                        <a:t>compareTo</a:t>
                      </a:r>
                      <a:r>
                        <a:rPr lang="en-US" sz="1800" b="0" i="0" kern="1200" dirty="0">
                          <a:solidFill>
                            <a:schemeClr val="dk1"/>
                          </a:solidFill>
                          <a:effectLst/>
                          <a:latin typeface="inter-regular"/>
                          <a:ea typeface="+mn-ea"/>
                          <a:cs typeface="+mn-cs"/>
                        </a:rPr>
                        <a:t>() method for same purpose. </a:t>
                      </a:r>
                      <a:endParaRPr lang="en-US" dirty="0">
                        <a:latin typeface="inter-regular"/>
                      </a:endParaRPr>
                    </a:p>
                  </a:txBody>
                  <a:tcPr/>
                </a:tc>
                <a:extLst>
                  <a:ext uri="{0D108BD9-81ED-4DB2-BD59-A6C34878D82A}">
                    <a16:rowId xmlns:a16="http://schemas.microsoft.com/office/drawing/2014/main" val="369115765"/>
                  </a:ext>
                </a:extLst>
              </a:tr>
              <a:tr h="1173341">
                <a:tc>
                  <a:txBody>
                    <a:bodyPr/>
                    <a:lstStyle/>
                    <a:p>
                      <a:r>
                        <a:rPr lang="en-US" sz="1800" b="0" i="0" kern="1200" dirty="0">
                          <a:solidFill>
                            <a:schemeClr val="dk1"/>
                          </a:solidFill>
                          <a:effectLst/>
                          <a:latin typeface="inter-regular"/>
                          <a:ea typeface="+mn-ea"/>
                          <a:cs typeface="+mn-cs"/>
                        </a:rPr>
                        <a:t>In HashSet heterogeneous elements are allowed</a:t>
                      </a:r>
                      <a:endParaRPr lang="en-US" b="0" dirty="0">
                        <a:latin typeface="inter-regular"/>
                      </a:endParaRPr>
                    </a:p>
                  </a:txBody>
                  <a:tcPr/>
                </a:tc>
                <a:tc>
                  <a:txBody>
                    <a:bodyPr/>
                    <a:lstStyle/>
                    <a:p>
                      <a:r>
                        <a:rPr lang="en-US" sz="1800" b="0" i="0" kern="1200" dirty="0">
                          <a:solidFill>
                            <a:schemeClr val="dk1"/>
                          </a:solidFill>
                          <a:effectLst/>
                          <a:latin typeface="inter-regular"/>
                          <a:ea typeface="+mn-ea"/>
                          <a:cs typeface="+mn-cs"/>
                        </a:rPr>
                        <a:t>default natural sorting order, the objects that are being inserted into the tree should be homogeneous and comparable.</a:t>
                      </a:r>
                      <a:endParaRPr lang="en-US" dirty="0">
                        <a:latin typeface="inter-regular"/>
                      </a:endParaRPr>
                    </a:p>
                  </a:txBody>
                  <a:tcPr/>
                </a:tc>
                <a:extLst>
                  <a:ext uri="{0D108BD9-81ED-4DB2-BD59-A6C34878D82A}">
                    <a16:rowId xmlns:a16="http://schemas.microsoft.com/office/drawing/2014/main" val="3008194648"/>
                  </a:ext>
                </a:extLst>
              </a:tr>
            </a:tbl>
          </a:graphicData>
        </a:graphic>
      </p:graphicFrame>
    </p:spTree>
    <p:extLst>
      <p:ext uri="{BB962C8B-B14F-4D97-AF65-F5344CB8AC3E}">
        <p14:creationId xmlns:p14="http://schemas.microsoft.com/office/powerpoint/2010/main" val="1023034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820161D-1C29-475C-BA50-9B6492295794}"/>
              </a:ext>
            </a:extLst>
          </p:cNvPr>
          <p:cNvGraphicFramePr>
            <a:graphicFrameLocks noGrp="1"/>
          </p:cNvGraphicFramePr>
          <p:nvPr>
            <p:extLst>
              <p:ext uri="{D42A27DB-BD31-4B8C-83A1-F6EECF244321}">
                <p14:modId xmlns:p14="http://schemas.microsoft.com/office/powerpoint/2010/main" val="2442874867"/>
              </p:ext>
            </p:extLst>
          </p:nvPr>
        </p:nvGraphicFramePr>
        <p:xfrm>
          <a:off x="2032000" y="887896"/>
          <a:ext cx="8649252" cy="5094601"/>
        </p:xfrm>
        <a:graphic>
          <a:graphicData uri="http://schemas.openxmlformats.org/drawingml/2006/table">
            <a:tbl>
              <a:tblPr firstRow="1" bandRow="1">
                <a:tableStyleId>{5C22544A-7EE6-4342-B048-85BDC9FD1C3A}</a:tableStyleId>
              </a:tblPr>
              <a:tblGrid>
                <a:gridCol w="4324626">
                  <a:extLst>
                    <a:ext uri="{9D8B030D-6E8A-4147-A177-3AD203B41FA5}">
                      <a16:colId xmlns:a16="http://schemas.microsoft.com/office/drawing/2014/main" val="307058759"/>
                    </a:ext>
                  </a:extLst>
                </a:gridCol>
                <a:gridCol w="4324626">
                  <a:extLst>
                    <a:ext uri="{9D8B030D-6E8A-4147-A177-3AD203B41FA5}">
                      <a16:colId xmlns:a16="http://schemas.microsoft.com/office/drawing/2014/main" val="1363563551"/>
                    </a:ext>
                  </a:extLst>
                </a:gridCol>
              </a:tblGrid>
              <a:tr h="690277">
                <a:tc>
                  <a:txBody>
                    <a:bodyPr/>
                    <a:lstStyle/>
                    <a:p>
                      <a:pPr algn="ctr"/>
                      <a:r>
                        <a:rPr lang="en-US" dirty="0">
                          <a:latin typeface="inter-regular"/>
                        </a:rPr>
                        <a:t>HashSet</a:t>
                      </a:r>
                    </a:p>
                  </a:txBody>
                  <a:tcPr/>
                </a:tc>
                <a:tc>
                  <a:txBody>
                    <a:bodyPr/>
                    <a:lstStyle/>
                    <a:p>
                      <a:pPr algn="ctr"/>
                      <a:r>
                        <a:rPr lang="en-US" dirty="0">
                          <a:latin typeface="inter-regular"/>
                        </a:rPr>
                        <a:t>LinkedHashSet</a:t>
                      </a:r>
                    </a:p>
                  </a:txBody>
                  <a:tcPr/>
                </a:tc>
                <a:extLst>
                  <a:ext uri="{0D108BD9-81ED-4DB2-BD59-A6C34878D82A}">
                    <a16:rowId xmlns:a16="http://schemas.microsoft.com/office/drawing/2014/main" val="3885711255"/>
                  </a:ext>
                </a:extLst>
              </a:tr>
              <a:tr h="8585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inter-regular"/>
                          <a:ea typeface="+mn-ea"/>
                          <a:cs typeface="+mn-cs"/>
                        </a:rPr>
                        <a:t>Elements in HashSet are not ordered.</a:t>
                      </a:r>
                      <a:endParaRPr lang="en-US" dirty="0">
                        <a:latin typeface="inter-regular"/>
                      </a:endParaRPr>
                    </a:p>
                    <a:p>
                      <a:endParaRPr lang="en-US" dirty="0">
                        <a:latin typeface="inter-regular"/>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inter-regular"/>
                          <a:ea typeface="+mn-ea"/>
                          <a:cs typeface="+mn-cs"/>
                        </a:rPr>
                        <a:t>Elements in LinkedHashSet are not ordered. In the order of insertion</a:t>
                      </a:r>
                      <a:endParaRPr lang="en-US" dirty="0">
                        <a:latin typeface="inter-regular"/>
                      </a:endParaRPr>
                    </a:p>
                    <a:p>
                      <a:endParaRPr lang="en-US" dirty="0">
                        <a:latin typeface="inter-regular"/>
                      </a:endParaRPr>
                    </a:p>
                  </a:txBody>
                  <a:tcPr/>
                </a:tc>
                <a:extLst>
                  <a:ext uri="{0D108BD9-81ED-4DB2-BD59-A6C34878D82A}">
                    <a16:rowId xmlns:a16="http://schemas.microsoft.com/office/drawing/2014/main" val="4070231868"/>
                  </a:ext>
                </a:extLst>
              </a:tr>
              <a:tr h="8585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inter-regular"/>
                          <a:ea typeface="+mn-ea"/>
                          <a:cs typeface="+mn-cs"/>
                        </a:rPr>
                        <a:t>The underlying data structure for HashSet is Hash table</a:t>
                      </a:r>
                      <a:endParaRPr lang="en-US" dirty="0">
                        <a:latin typeface="inter-regular"/>
                      </a:endParaRPr>
                    </a:p>
                    <a:p>
                      <a:endParaRPr lang="en-US" dirty="0">
                        <a:latin typeface="inter-regular"/>
                      </a:endParaRPr>
                    </a:p>
                  </a:txBody>
                  <a:tcPr/>
                </a:tc>
                <a:tc>
                  <a:txBody>
                    <a:bodyPr/>
                    <a:lstStyle/>
                    <a:p>
                      <a:r>
                        <a:rPr lang="en-US" dirty="0">
                          <a:latin typeface="inter-regular"/>
                        </a:rPr>
                        <a:t>LinkedHashSet </a:t>
                      </a:r>
                      <a:r>
                        <a:rPr lang="en-US" sz="1800" b="0" i="0" kern="1200" dirty="0">
                          <a:solidFill>
                            <a:schemeClr val="dk1"/>
                          </a:solidFill>
                          <a:effectLst/>
                          <a:latin typeface="inter-regular"/>
                          <a:ea typeface="+mn-ea"/>
                          <a:cs typeface="+mn-cs"/>
                        </a:rPr>
                        <a:t>maintains a doubly-linked List across all elements with a Hash table</a:t>
                      </a:r>
                      <a:endParaRPr lang="en-US" dirty="0">
                        <a:latin typeface="inter-regular"/>
                      </a:endParaRPr>
                    </a:p>
                  </a:txBody>
                  <a:tcPr/>
                </a:tc>
                <a:extLst>
                  <a:ext uri="{0D108BD9-81ED-4DB2-BD59-A6C34878D82A}">
                    <a16:rowId xmlns:a16="http://schemas.microsoft.com/office/drawing/2014/main" val="2045208779"/>
                  </a:ext>
                </a:extLst>
              </a:tr>
              <a:tr h="858508">
                <a:tc>
                  <a:txBody>
                    <a:bodyPr/>
                    <a:lstStyle/>
                    <a:p>
                      <a:r>
                        <a:rPr lang="en-US" dirty="0">
                          <a:latin typeface="inter-regular"/>
                        </a:rPr>
                        <a:t>HashSet extends AbstractSet</a:t>
                      </a:r>
                    </a:p>
                  </a:txBody>
                  <a:tcPr/>
                </a:tc>
                <a:tc>
                  <a:txBody>
                    <a:bodyPr/>
                    <a:lstStyle/>
                    <a:p>
                      <a:r>
                        <a:rPr lang="en-US" dirty="0">
                          <a:latin typeface="inter-regular"/>
                        </a:rPr>
                        <a:t>LinkedHashSet extends HashSet</a:t>
                      </a:r>
                    </a:p>
                  </a:txBody>
                  <a:tcPr/>
                </a:tc>
                <a:extLst>
                  <a:ext uri="{0D108BD9-81ED-4DB2-BD59-A6C34878D82A}">
                    <a16:rowId xmlns:a16="http://schemas.microsoft.com/office/drawing/2014/main" val="3368986680"/>
                  </a:ext>
                </a:extLst>
              </a:tr>
              <a:tr h="858508">
                <a:tc>
                  <a:txBody>
                    <a:bodyPr/>
                    <a:lstStyle/>
                    <a:p>
                      <a:r>
                        <a:rPr lang="en-US" sz="1800" b="0" i="0" kern="1200" dirty="0">
                          <a:solidFill>
                            <a:schemeClr val="dk1"/>
                          </a:solidFill>
                          <a:effectLst/>
                          <a:latin typeface="inter-regular"/>
                          <a:ea typeface="+mn-ea"/>
                          <a:cs typeface="+mn-cs"/>
                        </a:rPr>
                        <a:t>HashSet internally uses HashMap for storing objects</a:t>
                      </a:r>
                      <a:endParaRPr lang="en-US" dirty="0">
                        <a:latin typeface="inter-regular"/>
                      </a:endParaRPr>
                    </a:p>
                  </a:txBody>
                  <a:tcPr/>
                </a:tc>
                <a:tc>
                  <a:txBody>
                    <a:bodyPr/>
                    <a:lstStyle/>
                    <a:p>
                      <a:r>
                        <a:rPr lang="en-US" sz="1800" b="0" i="0" kern="1200" dirty="0">
                          <a:solidFill>
                            <a:schemeClr val="dk1"/>
                          </a:solidFill>
                          <a:effectLst/>
                          <a:latin typeface="inter-regular"/>
                          <a:ea typeface="+mn-ea"/>
                          <a:cs typeface="+mn-cs"/>
                        </a:rPr>
                        <a:t>LinkedHashSet uses LinkedHashMap internally to store objects</a:t>
                      </a:r>
                      <a:endParaRPr lang="en-US" dirty="0">
                        <a:latin typeface="inter-regular"/>
                      </a:endParaRPr>
                    </a:p>
                  </a:txBody>
                  <a:tcPr/>
                </a:tc>
                <a:extLst>
                  <a:ext uri="{0D108BD9-81ED-4DB2-BD59-A6C34878D82A}">
                    <a16:rowId xmlns:a16="http://schemas.microsoft.com/office/drawing/2014/main" val="189353689"/>
                  </a:ext>
                </a:extLst>
              </a:tr>
              <a:tr h="858508">
                <a:tc>
                  <a:txBody>
                    <a:bodyPr/>
                    <a:lstStyle/>
                    <a:p>
                      <a:r>
                        <a:rPr lang="en-US" sz="1800" b="0" i="0" kern="1200" dirty="0">
                          <a:solidFill>
                            <a:schemeClr val="dk1"/>
                          </a:solidFill>
                          <a:effectLst/>
                          <a:latin typeface="inter-regular"/>
                          <a:ea typeface="+mn-ea"/>
                          <a:cs typeface="+mn-cs"/>
                        </a:rPr>
                        <a:t>The performance of HashSet is faster</a:t>
                      </a:r>
                      <a:endParaRPr lang="en-US" dirty="0">
                        <a:latin typeface="inter-regular"/>
                      </a:endParaRPr>
                    </a:p>
                  </a:txBody>
                  <a:tcPr/>
                </a:tc>
                <a:tc>
                  <a:txBody>
                    <a:bodyPr/>
                    <a:lstStyle/>
                    <a:p>
                      <a:r>
                        <a:rPr lang="en-US" sz="1800" b="0" i="0" kern="1200" dirty="0">
                          <a:solidFill>
                            <a:schemeClr val="dk1"/>
                          </a:solidFill>
                          <a:effectLst/>
                          <a:latin typeface="inter-regular"/>
                          <a:ea typeface="+mn-ea"/>
                          <a:cs typeface="+mn-cs"/>
                        </a:rPr>
                        <a:t>The performance of LinkedHashSet is bit slower because in maintain a linked list</a:t>
                      </a:r>
                      <a:endParaRPr lang="en-US" dirty="0">
                        <a:latin typeface="inter-regular"/>
                      </a:endParaRPr>
                    </a:p>
                  </a:txBody>
                  <a:tcPr/>
                </a:tc>
                <a:extLst>
                  <a:ext uri="{0D108BD9-81ED-4DB2-BD59-A6C34878D82A}">
                    <a16:rowId xmlns:a16="http://schemas.microsoft.com/office/drawing/2014/main" val="4107461010"/>
                  </a:ext>
                </a:extLst>
              </a:tr>
            </a:tbl>
          </a:graphicData>
        </a:graphic>
      </p:graphicFrame>
    </p:spTree>
    <p:extLst>
      <p:ext uri="{BB962C8B-B14F-4D97-AF65-F5344CB8AC3E}">
        <p14:creationId xmlns:p14="http://schemas.microsoft.com/office/powerpoint/2010/main" val="2291942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TreeSet</a:t>
            </a:r>
            <a:endParaRPr lang="en-IN" dirty="0"/>
          </a:p>
        </p:txBody>
      </p:sp>
      <p:sp>
        <p:nvSpPr>
          <p:cNvPr id="5" name="Content Placeholder 4"/>
          <p:cNvSpPr>
            <a:spLocks noGrp="1"/>
          </p:cNvSpPr>
          <p:nvPr>
            <p:ph idx="1"/>
          </p:nvPr>
        </p:nvSpPr>
        <p:spPr>
          <a:xfrm>
            <a:off x="803472" y="3221489"/>
            <a:ext cx="10554574" cy="3636511"/>
          </a:xfrm>
        </p:spPr>
        <p:txBody>
          <a:bodyPr>
            <a:normAutofit lnSpcReduction="10000"/>
          </a:bodyPr>
          <a:lstStyle/>
          <a:p>
            <a:r>
              <a:rPr lang="en-US" sz="2400" dirty="0" err="1"/>
              <a:t>TreeSet</a:t>
            </a:r>
            <a:r>
              <a:rPr lang="en-US" sz="2400" dirty="0"/>
              <a:t> is basically an implementation of a self-balancing binary search tree. </a:t>
            </a:r>
            <a:r>
              <a:rPr lang="en-US" sz="2400" b="1" dirty="0"/>
              <a:t>In this implementation, objects are sorted and stored in ascending order according to their natural order.</a:t>
            </a:r>
          </a:p>
          <a:p>
            <a:pPr marL="0" indent="0">
              <a:buNone/>
            </a:pPr>
            <a:r>
              <a:rPr lang="en-US" sz="2800" b="1" dirty="0"/>
              <a:t>Features </a:t>
            </a:r>
          </a:p>
          <a:p>
            <a:r>
              <a:rPr lang="en-US" sz="2400" dirty="0"/>
              <a:t>It stores unique elements</a:t>
            </a:r>
          </a:p>
          <a:p>
            <a:r>
              <a:rPr lang="en-US" sz="2400" dirty="0"/>
              <a:t>It doesn't preserve the insertion order of the elements</a:t>
            </a:r>
          </a:p>
          <a:p>
            <a:r>
              <a:rPr lang="en-US" sz="2400" dirty="0"/>
              <a:t>It sorts the elements in ascending order</a:t>
            </a:r>
          </a:p>
          <a:p>
            <a:r>
              <a:rPr lang="en-US" sz="2400" dirty="0" err="1"/>
              <a:t>TreeSet</a:t>
            </a:r>
            <a:r>
              <a:rPr lang="en-US" sz="2400" dirty="0"/>
              <a:t> class doesn't allow null element.</a:t>
            </a:r>
            <a:endParaRPr lang="en-US" sz="2800" b="1" dirty="0"/>
          </a:p>
          <a:p>
            <a:pPr marL="0" indent="0">
              <a:buNone/>
            </a:pPr>
            <a:endParaRPr lang="en-US" sz="2800" b="1" dirty="0"/>
          </a:p>
          <a:p>
            <a:endParaRPr lang="en-US" dirty="0"/>
          </a:p>
          <a:p>
            <a:endParaRPr lang="en-US" b="1" dirty="0"/>
          </a:p>
          <a:p>
            <a:endParaRPr lang="en-IN" dirty="0"/>
          </a:p>
        </p:txBody>
      </p:sp>
    </p:spTree>
    <p:extLst>
      <p:ext uri="{BB962C8B-B14F-4D97-AF65-F5344CB8AC3E}">
        <p14:creationId xmlns:p14="http://schemas.microsoft.com/office/powerpoint/2010/main" val="800409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EB73397-3AB2-489A-B5CD-1D7BE188EF42}"/>
              </a:ext>
            </a:extLst>
          </p:cNvPr>
          <p:cNvSpPr>
            <a:spLocks noGrp="1"/>
          </p:cNvSpPr>
          <p:nvPr>
            <p:ph type="ctrTitle"/>
          </p:nvPr>
        </p:nvSpPr>
        <p:spPr>
          <a:xfrm>
            <a:off x="451514" y="1800225"/>
            <a:ext cx="3444211" cy="4241136"/>
          </a:xfrm>
        </p:spPr>
        <p:txBody>
          <a:bodyPr anchor="t">
            <a:normAutofit/>
          </a:bodyPr>
          <a:lstStyle/>
          <a:p>
            <a:r>
              <a:rPr lang="en-US" sz="4400"/>
              <a:t>Structure of    Collection</a:t>
            </a:r>
            <a:endParaRPr lang="en-IN" sz="4400"/>
          </a:p>
        </p:txBody>
      </p:sp>
      <p:sp>
        <p:nvSpPr>
          <p:cNvPr id="3" name="Subtitle 2">
            <a:extLst>
              <a:ext uri="{FF2B5EF4-FFF2-40B4-BE49-F238E27FC236}">
                <a16:creationId xmlns:a16="http://schemas.microsoft.com/office/drawing/2014/main" id="{CE9D9E19-C867-4DBC-9BE9-BF4ECAE514EB}"/>
              </a:ext>
            </a:extLst>
          </p:cNvPr>
          <p:cNvSpPr>
            <a:spLocks noGrp="1"/>
          </p:cNvSpPr>
          <p:nvPr>
            <p:ph type="subTitle" idx="1"/>
          </p:nvPr>
        </p:nvSpPr>
        <p:spPr>
          <a:xfrm>
            <a:off x="451514" y="457198"/>
            <a:ext cx="3444211" cy="1343025"/>
          </a:xfrm>
        </p:spPr>
        <p:txBody>
          <a:bodyPr anchor="b">
            <a:normAutofit/>
          </a:bodyPr>
          <a:lstStyle/>
          <a:p>
            <a:r>
              <a:rPr lang="en-US">
                <a:solidFill>
                  <a:srgbClr val="FFFFFF"/>
                </a:solidFill>
              </a:rPr>
              <a:t>.</a:t>
            </a:r>
            <a:endParaRPr lang="en-IN">
              <a:solidFill>
                <a:srgbClr val="FFFFFF"/>
              </a:solidFill>
            </a:endParaRPr>
          </a:p>
        </p:txBody>
      </p:sp>
      <p:pic>
        <p:nvPicPr>
          <p:cNvPr id="2050" name="Picture 2" descr="Set in Java">
            <a:extLst>
              <a:ext uri="{FF2B5EF4-FFF2-40B4-BE49-F238E27FC236}">
                <a16:creationId xmlns:a16="http://schemas.microsoft.com/office/drawing/2014/main" id="{58FCA0E5-8ABC-4647-8D01-C6830FD9986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88519" y="344557"/>
            <a:ext cx="6651967" cy="6175513"/>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62291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in </a:t>
            </a:r>
            <a:r>
              <a:rPr lang="en-US" dirty="0" err="1"/>
              <a:t>TreeSet</a:t>
            </a:r>
            <a:endParaRPr lang="en-IN" dirty="0"/>
          </a:p>
        </p:txBody>
      </p:sp>
      <p:sp>
        <p:nvSpPr>
          <p:cNvPr id="3" name="Content Placeholder 2"/>
          <p:cNvSpPr>
            <a:spLocks noGrp="1"/>
          </p:cNvSpPr>
          <p:nvPr>
            <p:ph idx="1"/>
          </p:nvPr>
        </p:nvSpPr>
        <p:spPr>
          <a:xfrm>
            <a:off x="818712" y="2694727"/>
            <a:ext cx="10554574" cy="3636511"/>
          </a:xfrm>
        </p:spPr>
        <p:txBody>
          <a:bodyPr>
            <a:normAutofit lnSpcReduction="10000"/>
          </a:bodyPr>
          <a:lstStyle/>
          <a:p>
            <a:r>
              <a:rPr lang="en-IN" sz="2000" b="1" dirty="0" err="1"/>
              <a:t>TreeSet</a:t>
            </a:r>
            <a:r>
              <a:rPr lang="en-IN" sz="2000" b="1" dirty="0"/>
              <a:t>(Comparator):</a:t>
            </a:r>
            <a:r>
              <a:rPr lang="en-IN" dirty="0"/>
              <a:t>  </a:t>
            </a:r>
            <a:r>
              <a:rPr lang="en-US" dirty="0"/>
              <a:t>This constructor is used to build an empty </a:t>
            </a:r>
            <a:r>
              <a:rPr lang="en-US" dirty="0" err="1"/>
              <a:t>TreeSet</a:t>
            </a:r>
            <a:r>
              <a:rPr lang="en-US" dirty="0"/>
              <a:t> object in which elements will need an external specification of the sorting order.</a:t>
            </a:r>
          </a:p>
          <a:p>
            <a:pPr marL="0" indent="0">
              <a:buNone/>
            </a:pPr>
            <a:r>
              <a:rPr lang="en-US" dirty="0"/>
              <a:t>   </a:t>
            </a:r>
            <a:r>
              <a:rPr lang="en-US" dirty="0" err="1">
                <a:solidFill>
                  <a:srgbClr val="FF0000"/>
                </a:solidFill>
              </a:rPr>
              <a:t>TreeSet</a:t>
            </a:r>
            <a:r>
              <a:rPr lang="en-US" dirty="0">
                <a:solidFill>
                  <a:srgbClr val="FF0000"/>
                </a:solidFill>
              </a:rPr>
              <a:t> </a:t>
            </a:r>
            <a:r>
              <a:rPr lang="en-US" dirty="0" err="1">
                <a:solidFill>
                  <a:srgbClr val="FF0000"/>
                </a:solidFill>
              </a:rPr>
              <a:t>ts</a:t>
            </a:r>
            <a:r>
              <a:rPr lang="en-US" dirty="0">
                <a:solidFill>
                  <a:srgbClr val="FF0000"/>
                </a:solidFill>
              </a:rPr>
              <a:t> = new </a:t>
            </a:r>
            <a:r>
              <a:rPr lang="en-US" dirty="0" err="1">
                <a:solidFill>
                  <a:srgbClr val="FF0000"/>
                </a:solidFill>
              </a:rPr>
              <a:t>TreeSet</a:t>
            </a:r>
            <a:r>
              <a:rPr lang="en-US" dirty="0">
                <a:solidFill>
                  <a:srgbClr val="FF0000"/>
                </a:solidFill>
              </a:rPr>
              <a:t>(Comparator c); </a:t>
            </a:r>
          </a:p>
          <a:p>
            <a:pPr marL="0" indent="0">
              <a:buNone/>
            </a:pPr>
            <a:endParaRPr lang="en-US" dirty="0">
              <a:solidFill>
                <a:srgbClr val="FF0000"/>
              </a:solidFill>
            </a:endParaRPr>
          </a:p>
          <a:p>
            <a:r>
              <a:rPr lang="en-IN" sz="2000" b="1" dirty="0" err="1"/>
              <a:t>TreeSet</a:t>
            </a:r>
            <a:r>
              <a:rPr lang="en-IN" sz="2000" b="1" dirty="0"/>
              <a:t>(Collection): </a:t>
            </a:r>
            <a:r>
              <a:rPr lang="en-US" dirty="0"/>
              <a:t>This constructor is used to build a </a:t>
            </a:r>
            <a:r>
              <a:rPr lang="en-US" dirty="0" err="1"/>
              <a:t>TreeSet</a:t>
            </a:r>
            <a:r>
              <a:rPr lang="en-US" dirty="0"/>
              <a:t> object containing all the elements from the given collection in which elements will get stored in default natural sorting order.</a:t>
            </a:r>
          </a:p>
          <a:p>
            <a:endParaRPr lang="en-US" dirty="0">
              <a:solidFill>
                <a:srgbClr val="FF0000"/>
              </a:solidFill>
            </a:endParaRPr>
          </a:p>
          <a:p>
            <a:r>
              <a:rPr lang="en-IN" sz="2000" b="1" dirty="0" err="1"/>
              <a:t>TreeSet</a:t>
            </a:r>
            <a:r>
              <a:rPr lang="en-IN" sz="2000" b="1" dirty="0"/>
              <a:t>(</a:t>
            </a:r>
            <a:r>
              <a:rPr lang="en-IN" sz="2000" b="1" dirty="0" err="1"/>
              <a:t>SortedSet</a:t>
            </a:r>
            <a:r>
              <a:rPr lang="en-IN" sz="2000" b="1" dirty="0"/>
              <a:t>)</a:t>
            </a:r>
            <a:r>
              <a:rPr lang="en-IN" b="1" dirty="0"/>
              <a:t>:</a:t>
            </a:r>
            <a:r>
              <a:rPr lang="en-IN" dirty="0"/>
              <a:t> </a:t>
            </a:r>
            <a:r>
              <a:rPr lang="en-US" dirty="0"/>
              <a:t>This constructor is used to build a </a:t>
            </a:r>
            <a:r>
              <a:rPr lang="en-US" dirty="0" err="1"/>
              <a:t>TreeSet</a:t>
            </a:r>
            <a:r>
              <a:rPr lang="en-US" dirty="0"/>
              <a:t> object containing all the elements from the given </a:t>
            </a:r>
            <a:r>
              <a:rPr lang="en-US" u="sng" dirty="0" err="1">
                <a:hlinkClick r:id="rId2"/>
              </a:rPr>
              <a:t>sortedset</a:t>
            </a:r>
            <a:r>
              <a:rPr lang="en-US" dirty="0"/>
              <a:t> in which elements will get stored in default natural sorting order.</a:t>
            </a:r>
            <a:endParaRPr lang="en-US" dirty="0">
              <a:solidFill>
                <a:srgbClr val="FF0000"/>
              </a:solidFill>
            </a:endParaRPr>
          </a:p>
          <a:p>
            <a:pPr marL="0" indent="0">
              <a:buNone/>
            </a:pPr>
            <a:endParaRPr lang="en-US" dirty="0">
              <a:solidFill>
                <a:srgbClr val="FF0000"/>
              </a:solidFill>
            </a:endParaRPr>
          </a:p>
          <a:p>
            <a:endParaRPr lang="en-IN" dirty="0">
              <a:solidFill>
                <a:srgbClr val="FF0000"/>
              </a:solidFill>
            </a:endParaRPr>
          </a:p>
        </p:txBody>
      </p:sp>
    </p:spTree>
    <p:extLst>
      <p:ext uri="{BB962C8B-B14F-4D97-AF65-F5344CB8AC3E}">
        <p14:creationId xmlns:p14="http://schemas.microsoft.com/office/powerpoint/2010/main" val="396481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AF7A-8C9B-44DE-87FC-B29885B8BD18}"/>
              </a:ext>
            </a:extLst>
          </p:cNvPr>
          <p:cNvSpPr>
            <a:spLocks noGrp="1"/>
          </p:cNvSpPr>
          <p:nvPr>
            <p:ph type="title"/>
          </p:nvPr>
        </p:nvSpPr>
        <p:spPr/>
        <p:txBody>
          <a:bodyPr/>
          <a:lstStyle/>
          <a:p>
            <a:r>
              <a:rPr lang="en-US" dirty="0"/>
              <a:t>What is Set(I) ?</a:t>
            </a:r>
            <a:endParaRPr lang="en-IN" dirty="0"/>
          </a:p>
        </p:txBody>
      </p:sp>
      <p:sp>
        <p:nvSpPr>
          <p:cNvPr id="3" name="TextBox 2">
            <a:extLst>
              <a:ext uri="{FF2B5EF4-FFF2-40B4-BE49-F238E27FC236}">
                <a16:creationId xmlns:a16="http://schemas.microsoft.com/office/drawing/2014/main" id="{9960520F-0A84-471A-940D-2EF9F049733F}"/>
              </a:ext>
            </a:extLst>
          </p:cNvPr>
          <p:cNvSpPr txBox="1"/>
          <p:nvPr/>
        </p:nvSpPr>
        <p:spPr>
          <a:xfrm>
            <a:off x="993912" y="2902226"/>
            <a:ext cx="10164417" cy="2677656"/>
          </a:xfrm>
          <a:prstGeom prst="rect">
            <a:avLst/>
          </a:prstGeom>
          <a:noFill/>
        </p:spPr>
        <p:txBody>
          <a:bodyPr wrap="square" rtlCol="0">
            <a:spAutoFit/>
          </a:bodyPr>
          <a:lstStyle/>
          <a:p>
            <a:pPr algn="just"/>
            <a:r>
              <a:rPr lang="en-US" sz="2400" b="0" i="0" dirty="0">
                <a:solidFill>
                  <a:schemeClr val="accent1"/>
                </a:solidFill>
                <a:effectLst/>
                <a:latin typeface="inter-regular"/>
              </a:rPr>
              <a:t>The </a:t>
            </a:r>
            <a:r>
              <a:rPr lang="en-US" sz="2400" b="1" i="0" dirty="0">
                <a:solidFill>
                  <a:schemeClr val="accent1"/>
                </a:solidFill>
                <a:effectLst/>
                <a:latin typeface="inter-bold"/>
              </a:rPr>
              <a:t>set</a:t>
            </a:r>
            <a:r>
              <a:rPr lang="en-US" sz="2400" b="0" i="0" dirty="0">
                <a:solidFill>
                  <a:schemeClr val="accent1"/>
                </a:solidFill>
                <a:effectLst/>
                <a:latin typeface="inter-regular"/>
              </a:rPr>
              <a:t> is an interface available in the </a:t>
            </a:r>
            <a:r>
              <a:rPr lang="en-US" sz="2400" b="1" i="0" dirty="0" err="1">
                <a:solidFill>
                  <a:schemeClr val="accent1"/>
                </a:solidFill>
                <a:effectLst/>
                <a:latin typeface="inter-bold"/>
              </a:rPr>
              <a:t>java.util</a:t>
            </a:r>
            <a:r>
              <a:rPr lang="en-US" sz="2400" b="0" i="0" dirty="0">
                <a:solidFill>
                  <a:schemeClr val="accent1"/>
                </a:solidFill>
                <a:effectLst/>
                <a:latin typeface="inter-regular"/>
              </a:rPr>
              <a:t> package. The </a:t>
            </a:r>
            <a:r>
              <a:rPr lang="en-US" sz="2400" b="1" i="0" dirty="0">
                <a:solidFill>
                  <a:schemeClr val="accent1"/>
                </a:solidFill>
                <a:effectLst/>
                <a:latin typeface="inter-bold"/>
              </a:rPr>
              <a:t>set</a:t>
            </a:r>
            <a:r>
              <a:rPr lang="en-US" sz="2400" b="0" i="0" dirty="0">
                <a:solidFill>
                  <a:schemeClr val="accent1"/>
                </a:solidFill>
                <a:effectLst/>
                <a:latin typeface="inter-regular"/>
              </a:rPr>
              <a:t> interface extends the Collection interface. An unordered collection or list in which duplicates are not allowed is referred to as a </a:t>
            </a:r>
            <a:r>
              <a:rPr lang="en-US" sz="2400" b="1" i="0" dirty="0">
                <a:solidFill>
                  <a:schemeClr val="accent1"/>
                </a:solidFill>
                <a:effectLst/>
                <a:latin typeface="inter-bold"/>
              </a:rPr>
              <a:t>collection interface</a:t>
            </a:r>
            <a:r>
              <a:rPr lang="en-US" sz="2400" b="0" i="0" dirty="0">
                <a:solidFill>
                  <a:schemeClr val="accent1"/>
                </a:solidFill>
                <a:effectLst/>
                <a:latin typeface="inter-regular"/>
              </a:rPr>
              <a:t>. The set interface is used to create the mathematical set. The set interface use collection interface’s methods to avoid the insertion of the same elements. </a:t>
            </a:r>
            <a:r>
              <a:rPr lang="en-US" sz="2400" b="1" i="0" dirty="0" err="1">
                <a:solidFill>
                  <a:schemeClr val="accent1"/>
                </a:solidFill>
                <a:effectLst/>
                <a:latin typeface="inter-bold"/>
              </a:rPr>
              <a:t>SortedSet</a:t>
            </a:r>
            <a:r>
              <a:rPr lang="en-US" sz="2400" b="0" i="0" dirty="0">
                <a:solidFill>
                  <a:schemeClr val="accent1"/>
                </a:solidFill>
                <a:effectLst/>
                <a:latin typeface="inter-regular"/>
              </a:rPr>
              <a:t> and </a:t>
            </a:r>
            <a:r>
              <a:rPr lang="en-US" sz="2400" b="1" i="0" dirty="0" err="1">
                <a:solidFill>
                  <a:schemeClr val="accent1"/>
                </a:solidFill>
                <a:effectLst/>
                <a:latin typeface="inter-bold"/>
              </a:rPr>
              <a:t>NavigableSet</a:t>
            </a:r>
            <a:r>
              <a:rPr lang="en-US" sz="2400" b="0" i="0" dirty="0">
                <a:solidFill>
                  <a:schemeClr val="accent1"/>
                </a:solidFill>
                <a:effectLst/>
                <a:latin typeface="inter-regular"/>
              </a:rPr>
              <a:t> are two interfaces that extend the set implementation.</a:t>
            </a:r>
            <a:endParaRPr lang="en-US" sz="2400" b="0" i="0" dirty="0">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3141427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F1947-438D-4F93-91F0-FFE84EDC917B}"/>
              </a:ext>
            </a:extLst>
          </p:cNvPr>
          <p:cNvSpPr>
            <a:spLocks noGrp="1"/>
          </p:cNvSpPr>
          <p:nvPr>
            <p:ph type="title"/>
          </p:nvPr>
        </p:nvSpPr>
        <p:spPr>
          <a:xfrm>
            <a:off x="810000" y="447187"/>
            <a:ext cx="10571998" cy="1514135"/>
          </a:xfrm>
        </p:spPr>
        <p:txBody>
          <a:bodyPr/>
          <a:lstStyle/>
          <a:p>
            <a:r>
              <a:rPr lang="en-IN" sz="4800" i="0" dirty="0">
                <a:solidFill>
                  <a:schemeClr val="tx1"/>
                </a:solidFill>
                <a:effectLst/>
                <a:latin typeface="erdana"/>
              </a:rPr>
              <a:t>Set Methods :</a:t>
            </a:r>
            <a:br>
              <a:rPr lang="en-IN" sz="4800" i="0" dirty="0">
                <a:solidFill>
                  <a:schemeClr val="tx1"/>
                </a:solidFill>
                <a:effectLst/>
                <a:latin typeface="erdana"/>
              </a:rPr>
            </a:br>
            <a:endParaRPr lang="en-IN" sz="4800" dirty="0">
              <a:solidFill>
                <a:schemeClr val="tx1"/>
              </a:solidFill>
            </a:endParaRPr>
          </a:p>
        </p:txBody>
      </p:sp>
      <p:sp>
        <p:nvSpPr>
          <p:cNvPr id="3" name="TextBox 2">
            <a:extLst>
              <a:ext uri="{FF2B5EF4-FFF2-40B4-BE49-F238E27FC236}">
                <a16:creationId xmlns:a16="http://schemas.microsoft.com/office/drawing/2014/main" id="{650CE3D9-A7A3-445F-9B94-6CFD948D6E73}"/>
              </a:ext>
            </a:extLst>
          </p:cNvPr>
          <p:cNvSpPr txBox="1"/>
          <p:nvPr/>
        </p:nvSpPr>
        <p:spPr>
          <a:xfrm>
            <a:off x="531704" y="2220317"/>
            <a:ext cx="10692887" cy="830997"/>
          </a:xfrm>
          <a:prstGeom prst="rect">
            <a:avLst/>
          </a:prstGeom>
          <a:noFill/>
        </p:spPr>
        <p:txBody>
          <a:bodyPr wrap="square" rtlCol="0">
            <a:spAutoFit/>
          </a:bodyPr>
          <a:lstStyle/>
          <a:p>
            <a:r>
              <a:rPr lang="en-US" sz="2400" b="0" i="0" dirty="0">
                <a:solidFill>
                  <a:schemeClr val="accent1"/>
                </a:solidFill>
                <a:effectLst/>
                <a:latin typeface="inter-regular"/>
              </a:rPr>
              <a:t>There are several methods available in the set interface which we can use to perform a certain operation on our sets. These methods are as follows:</a:t>
            </a:r>
            <a:endParaRPr lang="en-IN" sz="2400" dirty="0">
              <a:solidFill>
                <a:schemeClr val="accent1"/>
              </a:solidFill>
            </a:endParaRPr>
          </a:p>
        </p:txBody>
      </p:sp>
      <p:sp>
        <p:nvSpPr>
          <p:cNvPr id="4" name="TextBox 3">
            <a:extLst>
              <a:ext uri="{FF2B5EF4-FFF2-40B4-BE49-F238E27FC236}">
                <a16:creationId xmlns:a16="http://schemas.microsoft.com/office/drawing/2014/main" id="{25291CFD-42E4-4651-83F4-C9C94AE7FF57}"/>
              </a:ext>
            </a:extLst>
          </p:cNvPr>
          <p:cNvSpPr txBox="1"/>
          <p:nvPr/>
        </p:nvSpPr>
        <p:spPr>
          <a:xfrm>
            <a:off x="531704" y="3310309"/>
            <a:ext cx="10692887" cy="3231654"/>
          </a:xfrm>
          <a:prstGeom prst="rect">
            <a:avLst/>
          </a:prstGeom>
          <a:noFill/>
        </p:spPr>
        <p:txBody>
          <a:bodyPr wrap="square" rtlCol="0">
            <a:spAutoFit/>
          </a:bodyPr>
          <a:lstStyle/>
          <a:p>
            <a:pPr algn="just"/>
            <a:r>
              <a:rPr lang="en-US" sz="3200" b="1" i="0" dirty="0">
                <a:solidFill>
                  <a:srgbClr val="FF0000"/>
                </a:solidFill>
                <a:effectLst/>
                <a:latin typeface="erdana"/>
              </a:rPr>
              <a:t>1) add()</a:t>
            </a:r>
          </a:p>
          <a:p>
            <a:pPr algn="just"/>
            <a:r>
              <a:rPr lang="en-US" sz="2400" b="0" i="0" dirty="0">
                <a:solidFill>
                  <a:schemeClr val="accent1"/>
                </a:solidFill>
                <a:effectLst/>
                <a:latin typeface="inter-regular"/>
              </a:rPr>
              <a:t>The add() method insert a new value to the set. The method returns true and false depending on the presence of the insertion element. It returns false if the element is already present in the set and returns true if it is not present in the set.</a:t>
            </a:r>
          </a:p>
          <a:p>
            <a:pPr algn="just"/>
            <a:endParaRPr lang="en-US" sz="2400" b="0" i="0" dirty="0">
              <a:solidFill>
                <a:schemeClr val="accent1"/>
              </a:solidFill>
              <a:effectLst/>
              <a:latin typeface="inter-regular"/>
            </a:endParaRPr>
          </a:p>
          <a:p>
            <a:pPr algn="just"/>
            <a:r>
              <a:rPr lang="en-US" sz="2800" b="1" i="0" dirty="0">
                <a:solidFill>
                  <a:schemeClr val="accent1"/>
                </a:solidFill>
                <a:effectLst/>
                <a:latin typeface="inter-bold"/>
              </a:rPr>
              <a:t>Syntax:</a:t>
            </a:r>
            <a:endParaRPr lang="en-US" sz="2800" b="0" i="0" dirty="0">
              <a:solidFill>
                <a:schemeClr val="accent1"/>
              </a:solidFill>
              <a:effectLst/>
              <a:latin typeface="inter-regular"/>
            </a:endParaRPr>
          </a:p>
          <a:p>
            <a:pPr algn="just">
              <a:buFont typeface="+mj-lt"/>
              <a:buAutoNum type="arabicPeriod"/>
            </a:pPr>
            <a:r>
              <a:rPr lang="en-US" sz="2400" b="1" i="0" dirty="0" err="1">
                <a:solidFill>
                  <a:schemeClr val="accent1"/>
                </a:solidFill>
                <a:effectLst/>
                <a:latin typeface="inter-regular"/>
              </a:rPr>
              <a:t>boolean</a:t>
            </a:r>
            <a:r>
              <a:rPr lang="en-US" sz="2400" b="0" i="0" dirty="0">
                <a:solidFill>
                  <a:schemeClr val="accent1"/>
                </a:solidFill>
                <a:effectLst/>
                <a:latin typeface="inter-regular"/>
              </a:rPr>
              <a:t> add(type element).  </a:t>
            </a:r>
          </a:p>
          <a:p>
            <a:endParaRPr lang="en-IN" sz="2400" dirty="0">
              <a:solidFill>
                <a:schemeClr val="accent1"/>
              </a:solidFill>
            </a:endParaRPr>
          </a:p>
        </p:txBody>
      </p:sp>
    </p:spTree>
    <p:extLst>
      <p:ext uri="{BB962C8B-B14F-4D97-AF65-F5344CB8AC3E}">
        <p14:creationId xmlns:p14="http://schemas.microsoft.com/office/powerpoint/2010/main" val="3009098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2CE7A2-9A68-41E0-B633-C448269B045A}"/>
              </a:ext>
            </a:extLst>
          </p:cNvPr>
          <p:cNvSpPr txBox="1"/>
          <p:nvPr/>
        </p:nvSpPr>
        <p:spPr>
          <a:xfrm>
            <a:off x="450575" y="681862"/>
            <a:ext cx="10959548" cy="2431435"/>
          </a:xfrm>
          <a:prstGeom prst="rect">
            <a:avLst/>
          </a:prstGeom>
          <a:noFill/>
        </p:spPr>
        <p:txBody>
          <a:bodyPr wrap="square" rtlCol="0">
            <a:spAutoFit/>
          </a:bodyPr>
          <a:lstStyle/>
          <a:p>
            <a:pPr algn="just"/>
            <a:r>
              <a:rPr lang="en-US" sz="3200" b="1" i="0" dirty="0">
                <a:solidFill>
                  <a:srgbClr val="FF0000"/>
                </a:solidFill>
                <a:effectLst/>
                <a:latin typeface="erdana"/>
              </a:rPr>
              <a:t>2) </a:t>
            </a:r>
            <a:r>
              <a:rPr lang="en-US" sz="3200" b="1" i="0" dirty="0" err="1">
                <a:solidFill>
                  <a:srgbClr val="FF0000"/>
                </a:solidFill>
                <a:effectLst/>
                <a:latin typeface="erdana"/>
              </a:rPr>
              <a:t>addAll</a:t>
            </a:r>
            <a:r>
              <a:rPr lang="en-US" sz="3200" b="1" i="0" dirty="0">
                <a:solidFill>
                  <a:srgbClr val="FF0000"/>
                </a:solidFill>
                <a:effectLst/>
                <a:latin typeface="erdana"/>
              </a:rPr>
              <a:t>()</a:t>
            </a:r>
          </a:p>
          <a:p>
            <a:pPr algn="just"/>
            <a:r>
              <a:rPr lang="en-US" sz="2400" b="0" i="0" dirty="0">
                <a:solidFill>
                  <a:schemeClr val="accent1"/>
                </a:solidFill>
                <a:effectLst/>
                <a:latin typeface="inter-regular"/>
              </a:rPr>
              <a:t>The </a:t>
            </a:r>
            <a:r>
              <a:rPr lang="en-US" sz="2400" b="0" i="0" dirty="0" err="1">
                <a:solidFill>
                  <a:schemeClr val="accent1"/>
                </a:solidFill>
                <a:effectLst/>
                <a:latin typeface="inter-regular"/>
              </a:rPr>
              <a:t>addAll</a:t>
            </a:r>
            <a:r>
              <a:rPr lang="en-US" sz="2400" b="0" i="0" dirty="0">
                <a:solidFill>
                  <a:schemeClr val="accent1"/>
                </a:solidFill>
                <a:effectLst/>
                <a:latin typeface="inter-regular"/>
              </a:rPr>
              <a:t>() method appends all the elements of the specified collection to</a:t>
            </a:r>
          </a:p>
          <a:p>
            <a:pPr algn="just"/>
            <a:r>
              <a:rPr lang="en-US" sz="2400" b="0" i="0" dirty="0">
                <a:solidFill>
                  <a:schemeClr val="accent1"/>
                </a:solidFill>
                <a:effectLst/>
                <a:latin typeface="inter-regular"/>
              </a:rPr>
              <a:t> the set.</a:t>
            </a:r>
          </a:p>
          <a:p>
            <a:pPr algn="just"/>
            <a:endParaRPr lang="en-US" sz="2400" b="0" i="0" dirty="0">
              <a:solidFill>
                <a:schemeClr val="accent1"/>
              </a:solidFill>
              <a:effectLst/>
              <a:latin typeface="inter-regular"/>
            </a:endParaRPr>
          </a:p>
          <a:p>
            <a:pPr algn="just"/>
            <a:endParaRPr lang="en-US" sz="2400" dirty="0">
              <a:solidFill>
                <a:schemeClr val="accent1"/>
              </a:solidFill>
              <a:latin typeface="inter-regular"/>
            </a:endParaRPr>
          </a:p>
          <a:p>
            <a:pPr algn="just"/>
            <a:endParaRPr lang="en-US" sz="2400" b="0" i="0" dirty="0">
              <a:solidFill>
                <a:schemeClr val="accent1"/>
              </a:solidFill>
              <a:effectLst/>
              <a:latin typeface="inter-regular"/>
            </a:endParaRPr>
          </a:p>
        </p:txBody>
      </p:sp>
      <p:sp>
        <p:nvSpPr>
          <p:cNvPr id="3" name="TextBox 2">
            <a:extLst>
              <a:ext uri="{FF2B5EF4-FFF2-40B4-BE49-F238E27FC236}">
                <a16:creationId xmlns:a16="http://schemas.microsoft.com/office/drawing/2014/main" id="{163A9344-5CC6-45D0-9AB9-B9E005EAD98E}"/>
              </a:ext>
            </a:extLst>
          </p:cNvPr>
          <p:cNvSpPr txBox="1"/>
          <p:nvPr/>
        </p:nvSpPr>
        <p:spPr>
          <a:xfrm>
            <a:off x="450576" y="2317352"/>
            <a:ext cx="10151164" cy="892552"/>
          </a:xfrm>
          <a:prstGeom prst="rect">
            <a:avLst/>
          </a:prstGeom>
          <a:noFill/>
        </p:spPr>
        <p:txBody>
          <a:bodyPr wrap="square" rtlCol="0">
            <a:spAutoFit/>
          </a:bodyPr>
          <a:lstStyle/>
          <a:p>
            <a:pPr algn="just"/>
            <a:r>
              <a:rPr lang="en-US" sz="2800" b="1" i="0" dirty="0">
                <a:solidFill>
                  <a:schemeClr val="accent1"/>
                </a:solidFill>
                <a:effectLst/>
                <a:latin typeface="inter-bold"/>
              </a:rPr>
              <a:t>Syntax:</a:t>
            </a:r>
            <a:endParaRPr lang="en-US" sz="2800" b="1" i="0" dirty="0">
              <a:solidFill>
                <a:schemeClr val="accent1"/>
              </a:solidFill>
              <a:effectLst/>
              <a:latin typeface="inter-regular"/>
            </a:endParaRPr>
          </a:p>
          <a:p>
            <a:pPr algn="just">
              <a:buFont typeface="+mj-lt"/>
              <a:buAutoNum type="arabicPeriod"/>
            </a:pPr>
            <a:r>
              <a:rPr lang="en-US" sz="2400" b="1" i="0" dirty="0" err="1">
                <a:solidFill>
                  <a:schemeClr val="accent1"/>
                </a:solidFill>
                <a:effectLst/>
                <a:latin typeface="inter-regular"/>
              </a:rPr>
              <a:t>boolean</a:t>
            </a:r>
            <a:r>
              <a:rPr lang="en-US" sz="2400" b="0" i="0" dirty="0">
                <a:solidFill>
                  <a:schemeClr val="accent1"/>
                </a:solidFill>
                <a:effectLst/>
                <a:latin typeface="inter-regular"/>
              </a:rPr>
              <a:t> </a:t>
            </a:r>
            <a:r>
              <a:rPr lang="en-US" sz="2400" b="0" i="0" dirty="0" err="1">
                <a:solidFill>
                  <a:schemeClr val="accent1"/>
                </a:solidFill>
                <a:effectLst/>
                <a:latin typeface="inter-regular"/>
              </a:rPr>
              <a:t>addAll</a:t>
            </a:r>
            <a:r>
              <a:rPr lang="en-US" sz="2400" b="0" i="0" dirty="0">
                <a:solidFill>
                  <a:schemeClr val="accent1"/>
                </a:solidFill>
                <a:effectLst/>
                <a:latin typeface="inter-regular"/>
              </a:rPr>
              <a:t>(Collection data)  </a:t>
            </a:r>
          </a:p>
        </p:txBody>
      </p:sp>
      <p:sp>
        <p:nvSpPr>
          <p:cNvPr id="4" name="TextBox 3">
            <a:extLst>
              <a:ext uri="{FF2B5EF4-FFF2-40B4-BE49-F238E27FC236}">
                <a16:creationId xmlns:a16="http://schemas.microsoft.com/office/drawing/2014/main" id="{C5FACD26-80CB-43EC-B027-B329F37BFFF7}"/>
              </a:ext>
            </a:extLst>
          </p:cNvPr>
          <p:cNvSpPr txBox="1"/>
          <p:nvPr/>
        </p:nvSpPr>
        <p:spPr>
          <a:xfrm>
            <a:off x="450575" y="3648097"/>
            <a:ext cx="10992677" cy="2492990"/>
          </a:xfrm>
          <a:prstGeom prst="rect">
            <a:avLst/>
          </a:prstGeom>
          <a:noFill/>
        </p:spPr>
        <p:txBody>
          <a:bodyPr wrap="square" rtlCol="0">
            <a:spAutoFit/>
          </a:bodyPr>
          <a:lstStyle/>
          <a:p>
            <a:pPr algn="just"/>
            <a:r>
              <a:rPr lang="en-US" sz="3200" b="1" i="0" dirty="0">
                <a:solidFill>
                  <a:srgbClr val="FF0000"/>
                </a:solidFill>
                <a:effectLst/>
                <a:latin typeface="erdana"/>
              </a:rPr>
              <a:t>3) clear()</a:t>
            </a:r>
          </a:p>
          <a:p>
            <a:pPr algn="just"/>
            <a:r>
              <a:rPr lang="en-US" sz="2400" b="0" i="0" dirty="0">
                <a:solidFill>
                  <a:schemeClr val="accent1"/>
                </a:solidFill>
                <a:effectLst/>
                <a:latin typeface="inter-regular"/>
              </a:rPr>
              <a:t>The method removes all the elements from the set. It doesn't delete the reference of the set. It only deletes the elements of the set.</a:t>
            </a:r>
          </a:p>
          <a:p>
            <a:pPr algn="just"/>
            <a:endParaRPr lang="en-US" sz="2400" b="0" i="0" dirty="0">
              <a:solidFill>
                <a:schemeClr val="accent1"/>
              </a:solidFill>
              <a:effectLst/>
              <a:latin typeface="inter-regular"/>
            </a:endParaRPr>
          </a:p>
          <a:p>
            <a:pPr algn="just"/>
            <a:r>
              <a:rPr lang="en-US" sz="2800" b="1" i="0" dirty="0">
                <a:solidFill>
                  <a:schemeClr val="accent1"/>
                </a:solidFill>
                <a:effectLst/>
                <a:latin typeface="inter-bold"/>
              </a:rPr>
              <a:t>Syntax:</a:t>
            </a:r>
            <a:endParaRPr lang="en-US" sz="2800" b="0" i="0" dirty="0">
              <a:solidFill>
                <a:schemeClr val="accent1"/>
              </a:solidFill>
              <a:effectLst/>
              <a:latin typeface="inter-regular"/>
            </a:endParaRPr>
          </a:p>
          <a:p>
            <a:pPr algn="just">
              <a:buFont typeface="+mj-lt"/>
              <a:buAutoNum type="arabicPeriod"/>
            </a:pPr>
            <a:r>
              <a:rPr lang="en-US" sz="2400" b="1" i="0" dirty="0">
                <a:solidFill>
                  <a:schemeClr val="accent1"/>
                </a:solidFill>
                <a:effectLst/>
                <a:latin typeface="inter-regular"/>
              </a:rPr>
              <a:t>void</a:t>
            </a:r>
            <a:r>
              <a:rPr lang="en-US" sz="2400" b="0" i="0" dirty="0">
                <a:solidFill>
                  <a:schemeClr val="accent1"/>
                </a:solidFill>
                <a:effectLst/>
                <a:latin typeface="inter-regular"/>
              </a:rPr>
              <a:t> clear()  </a:t>
            </a:r>
          </a:p>
        </p:txBody>
      </p:sp>
    </p:spTree>
    <p:extLst>
      <p:ext uri="{BB962C8B-B14F-4D97-AF65-F5344CB8AC3E}">
        <p14:creationId xmlns:p14="http://schemas.microsoft.com/office/powerpoint/2010/main" val="3433128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7AA7D7-F42D-4BE1-81F5-3A7855251EB4}"/>
              </a:ext>
            </a:extLst>
          </p:cNvPr>
          <p:cNvSpPr txBox="1"/>
          <p:nvPr/>
        </p:nvSpPr>
        <p:spPr>
          <a:xfrm>
            <a:off x="556591" y="662608"/>
            <a:ext cx="10986052" cy="2492990"/>
          </a:xfrm>
          <a:prstGeom prst="rect">
            <a:avLst/>
          </a:prstGeom>
          <a:noFill/>
        </p:spPr>
        <p:txBody>
          <a:bodyPr wrap="square" rtlCol="0">
            <a:spAutoFit/>
          </a:bodyPr>
          <a:lstStyle/>
          <a:p>
            <a:pPr algn="just"/>
            <a:r>
              <a:rPr lang="en-US" sz="3200" b="1" i="0" dirty="0">
                <a:solidFill>
                  <a:srgbClr val="FF0000"/>
                </a:solidFill>
                <a:effectLst/>
                <a:latin typeface="erdana"/>
              </a:rPr>
              <a:t>4) contains()</a:t>
            </a:r>
          </a:p>
          <a:p>
            <a:pPr algn="just"/>
            <a:r>
              <a:rPr lang="en-US" sz="2400" b="0" i="0" dirty="0">
                <a:solidFill>
                  <a:schemeClr val="accent1"/>
                </a:solidFill>
                <a:effectLst/>
                <a:latin typeface="inter-regular"/>
              </a:rPr>
              <a:t>The contains() method is used to know the presence of an element in the set. Its return value is true or false depending on the presence of the element.</a:t>
            </a:r>
          </a:p>
          <a:p>
            <a:pPr algn="just"/>
            <a:endParaRPr lang="en-US" sz="2400" b="0" i="0" dirty="0">
              <a:solidFill>
                <a:schemeClr val="accent1"/>
              </a:solidFill>
              <a:effectLst/>
              <a:latin typeface="inter-regular"/>
            </a:endParaRPr>
          </a:p>
          <a:p>
            <a:pPr algn="just"/>
            <a:r>
              <a:rPr lang="en-US" sz="2800" b="1" i="0" dirty="0">
                <a:solidFill>
                  <a:schemeClr val="accent1"/>
                </a:solidFill>
                <a:effectLst/>
                <a:latin typeface="inter-bold"/>
              </a:rPr>
              <a:t>Syntax:</a:t>
            </a:r>
            <a:endParaRPr lang="en-US" sz="2800" b="0" i="0" dirty="0">
              <a:solidFill>
                <a:schemeClr val="accent1"/>
              </a:solidFill>
              <a:effectLst/>
              <a:latin typeface="inter-regular"/>
            </a:endParaRPr>
          </a:p>
          <a:p>
            <a:pPr algn="just">
              <a:buFont typeface="+mj-lt"/>
              <a:buAutoNum type="arabicPeriod"/>
            </a:pPr>
            <a:r>
              <a:rPr lang="en-US" sz="2400" b="1" i="0" dirty="0" err="1">
                <a:solidFill>
                  <a:schemeClr val="accent1"/>
                </a:solidFill>
                <a:effectLst/>
                <a:latin typeface="inter-regular"/>
              </a:rPr>
              <a:t>boolean</a:t>
            </a:r>
            <a:r>
              <a:rPr lang="en-US" sz="2400" b="0" i="0" dirty="0">
                <a:solidFill>
                  <a:schemeClr val="accent1"/>
                </a:solidFill>
                <a:effectLst/>
                <a:latin typeface="inter-regular"/>
              </a:rPr>
              <a:t> contains(Object element)  </a:t>
            </a:r>
          </a:p>
        </p:txBody>
      </p:sp>
      <p:sp>
        <p:nvSpPr>
          <p:cNvPr id="6" name="TextBox 5">
            <a:extLst>
              <a:ext uri="{FF2B5EF4-FFF2-40B4-BE49-F238E27FC236}">
                <a16:creationId xmlns:a16="http://schemas.microsoft.com/office/drawing/2014/main" id="{3FA6AB45-6E78-4901-A421-EF809AC8ED24}"/>
              </a:ext>
            </a:extLst>
          </p:cNvPr>
          <p:cNvSpPr txBox="1"/>
          <p:nvPr/>
        </p:nvSpPr>
        <p:spPr>
          <a:xfrm>
            <a:off x="556592" y="3429000"/>
            <a:ext cx="10986052" cy="3231654"/>
          </a:xfrm>
          <a:prstGeom prst="rect">
            <a:avLst/>
          </a:prstGeom>
          <a:noFill/>
        </p:spPr>
        <p:txBody>
          <a:bodyPr wrap="square" rtlCol="0">
            <a:spAutoFit/>
          </a:bodyPr>
          <a:lstStyle/>
          <a:p>
            <a:pPr algn="just"/>
            <a:r>
              <a:rPr lang="en-US" sz="3200" b="1" i="0" dirty="0">
                <a:solidFill>
                  <a:srgbClr val="FF0000"/>
                </a:solidFill>
                <a:effectLst/>
                <a:latin typeface="erdana"/>
              </a:rPr>
              <a:t>5) </a:t>
            </a:r>
            <a:r>
              <a:rPr lang="en-US" sz="3200" b="1" i="0" dirty="0" err="1">
                <a:solidFill>
                  <a:srgbClr val="FF0000"/>
                </a:solidFill>
                <a:effectLst/>
                <a:latin typeface="erdana"/>
              </a:rPr>
              <a:t>containsAll</a:t>
            </a:r>
            <a:r>
              <a:rPr lang="en-US" sz="3200" b="1" i="0" dirty="0">
                <a:solidFill>
                  <a:srgbClr val="FF0000"/>
                </a:solidFill>
                <a:effectLst/>
                <a:latin typeface="erdana"/>
              </a:rPr>
              <a:t>()</a:t>
            </a:r>
          </a:p>
          <a:p>
            <a:pPr algn="just"/>
            <a:r>
              <a:rPr lang="en-US" sz="2400" b="0" i="0" dirty="0">
                <a:solidFill>
                  <a:schemeClr val="accent1"/>
                </a:solidFill>
                <a:effectLst/>
                <a:latin typeface="inter-regular"/>
              </a:rPr>
              <a:t>The method is used to check whether all the elements of the collection are available in the existing set or not. It returns true if all the elements of the collection are present in the set and returns false even if one of the elements is missing in the existing set.</a:t>
            </a:r>
          </a:p>
          <a:p>
            <a:pPr algn="just"/>
            <a:endParaRPr lang="en-US" sz="2400" dirty="0">
              <a:solidFill>
                <a:schemeClr val="accent1"/>
              </a:solidFill>
              <a:latin typeface="inter-regular"/>
            </a:endParaRPr>
          </a:p>
          <a:p>
            <a:pPr algn="just"/>
            <a:r>
              <a:rPr lang="en-US" sz="2800" b="1" i="0" dirty="0">
                <a:solidFill>
                  <a:schemeClr val="accent1"/>
                </a:solidFill>
                <a:effectLst/>
                <a:latin typeface="inter-bold"/>
              </a:rPr>
              <a:t>Syntax:</a:t>
            </a:r>
            <a:endParaRPr lang="en-US" sz="2800" b="0" i="0" dirty="0">
              <a:solidFill>
                <a:schemeClr val="accent1"/>
              </a:solidFill>
              <a:effectLst/>
              <a:latin typeface="inter-regular"/>
            </a:endParaRPr>
          </a:p>
          <a:p>
            <a:pPr algn="just">
              <a:buFont typeface="+mj-lt"/>
              <a:buAutoNum type="arabicPeriod"/>
            </a:pPr>
            <a:r>
              <a:rPr lang="en-US" sz="2400" b="1" i="0" dirty="0">
                <a:solidFill>
                  <a:schemeClr val="accent1"/>
                </a:solidFill>
                <a:effectLst/>
                <a:latin typeface="inter-regular"/>
              </a:rPr>
              <a:t>public</a:t>
            </a:r>
            <a:r>
              <a:rPr lang="en-US" sz="2400" b="0" i="0" dirty="0">
                <a:solidFill>
                  <a:schemeClr val="accent1"/>
                </a:solidFill>
                <a:effectLst/>
                <a:latin typeface="inter-regular"/>
              </a:rPr>
              <a:t> </a:t>
            </a:r>
            <a:r>
              <a:rPr lang="en-US" sz="2400" b="1" i="0" dirty="0" err="1">
                <a:solidFill>
                  <a:schemeClr val="accent1"/>
                </a:solidFill>
                <a:effectLst/>
                <a:latin typeface="inter-regular"/>
              </a:rPr>
              <a:t>boolean</a:t>
            </a:r>
            <a:r>
              <a:rPr lang="en-US" sz="2400" b="0" i="0" dirty="0">
                <a:solidFill>
                  <a:schemeClr val="accent1"/>
                </a:solidFill>
                <a:effectLst/>
                <a:latin typeface="inter-regular"/>
              </a:rPr>
              <a:t> </a:t>
            </a:r>
            <a:r>
              <a:rPr lang="en-US" sz="2400" b="0" i="0" dirty="0" err="1">
                <a:solidFill>
                  <a:schemeClr val="accent1"/>
                </a:solidFill>
                <a:effectLst/>
                <a:latin typeface="inter-regular"/>
              </a:rPr>
              <a:t>containsAll</a:t>
            </a:r>
            <a:r>
              <a:rPr lang="en-US" sz="2400" b="0" i="0" dirty="0">
                <a:solidFill>
                  <a:schemeClr val="accent1"/>
                </a:solidFill>
                <a:effectLst/>
                <a:latin typeface="inter-regular"/>
              </a:rPr>
              <a:t>(Collection data)  </a:t>
            </a:r>
          </a:p>
          <a:p>
            <a:pPr algn="just"/>
            <a:endParaRPr lang="en-US" sz="2400" b="0" i="0" dirty="0">
              <a:solidFill>
                <a:schemeClr val="accent1"/>
              </a:solidFill>
              <a:effectLst/>
              <a:latin typeface="inter-regular"/>
            </a:endParaRPr>
          </a:p>
        </p:txBody>
      </p:sp>
    </p:spTree>
    <p:extLst>
      <p:ext uri="{BB962C8B-B14F-4D97-AF65-F5344CB8AC3E}">
        <p14:creationId xmlns:p14="http://schemas.microsoft.com/office/powerpoint/2010/main" val="2253722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691C8E-294E-49A6-A95E-5B7D4412D581}"/>
              </a:ext>
            </a:extLst>
          </p:cNvPr>
          <p:cNvSpPr txBox="1"/>
          <p:nvPr/>
        </p:nvSpPr>
        <p:spPr>
          <a:xfrm>
            <a:off x="530087" y="594767"/>
            <a:ext cx="10734260" cy="2492990"/>
          </a:xfrm>
          <a:prstGeom prst="rect">
            <a:avLst/>
          </a:prstGeom>
          <a:noFill/>
        </p:spPr>
        <p:txBody>
          <a:bodyPr wrap="square" rtlCol="0">
            <a:spAutoFit/>
          </a:bodyPr>
          <a:lstStyle/>
          <a:p>
            <a:pPr algn="just"/>
            <a:r>
              <a:rPr lang="en-US" sz="3200" b="1" i="0" dirty="0">
                <a:solidFill>
                  <a:srgbClr val="FF0000"/>
                </a:solidFill>
                <a:effectLst/>
                <a:latin typeface="erdana"/>
              </a:rPr>
              <a:t>6) </a:t>
            </a:r>
            <a:r>
              <a:rPr lang="en-US" sz="3200" b="1" i="0" dirty="0" err="1">
                <a:solidFill>
                  <a:srgbClr val="FF0000"/>
                </a:solidFill>
                <a:effectLst/>
                <a:latin typeface="erdana"/>
              </a:rPr>
              <a:t>hashCode</a:t>
            </a:r>
            <a:r>
              <a:rPr lang="en-US" sz="3200" b="1" i="0" dirty="0">
                <a:solidFill>
                  <a:srgbClr val="FF0000"/>
                </a:solidFill>
                <a:effectLst/>
                <a:latin typeface="erdana"/>
              </a:rPr>
              <a:t>()</a:t>
            </a:r>
          </a:p>
          <a:p>
            <a:pPr algn="just"/>
            <a:r>
              <a:rPr lang="en-US" sz="2400" b="0" i="0" dirty="0">
                <a:solidFill>
                  <a:schemeClr val="accent1"/>
                </a:solidFill>
                <a:effectLst/>
                <a:latin typeface="inter-regular"/>
              </a:rPr>
              <a:t>The method is used to derive the hash code value for the current instance of the set. It returns hash code value of integer type.</a:t>
            </a:r>
          </a:p>
          <a:p>
            <a:pPr algn="just"/>
            <a:endParaRPr lang="en-US" sz="2400" b="0" i="0" dirty="0">
              <a:solidFill>
                <a:schemeClr val="accent1"/>
              </a:solidFill>
              <a:effectLst/>
              <a:latin typeface="inter-regular"/>
            </a:endParaRPr>
          </a:p>
          <a:p>
            <a:pPr algn="just"/>
            <a:r>
              <a:rPr lang="en-US" sz="2800" b="1" i="0" dirty="0">
                <a:solidFill>
                  <a:schemeClr val="accent1"/>
                </a:solidFill>
                <a:effectLst/>
                <a:latin typeface="inter-bold"/>
              </a:rPr>
              <a:t>Syntax:</a:t>
            </a:r>
            <a:endParaRPr lang="en-US" sz="2800" b="0" i="0" dirty="0">
              <a:solidFill>
                <a:schemeClr val="accent1"/>
              </a:solidFill>
              <a:effectLst/>
              <a:latin typeface="inter-regular"/>
            </a:endParaRPr>
          </a:p>
          <a:p>
            <a:pPr algn="just">
              <a:buFont typeface="+mj-lt"/>
              <a:buAutoNum type="arabicPeriod"/>
            </a:pPr>
            <a:r>
              <a:rPr lang="en-US" sz="2400" b="1" i="0" dirty="0">
                <a:solidFill>
                  <a:schemeClr val="accent1"/>
                </a:solidFill>
                <a:effectLst/>
                <a:latin typeface="inter-regular"/>
              </a:rPr>
              <a:t>public</a:t>
            </a:r>
            <a:r>
              <a:rPr lang="en-US" sz="2400" b="0" i="0" dirty="0">
                <a:solidFill>
                  <a:schemeClr val="accent1"/>
                </a:solidFill>
                <a:effectLst/>
                <a:latin typeface="inter-regular"/>
              </a:rPr>
              <a:t> </a:t>
            </a:r>
            <a:r>
              <a:rPr lang="en-US" sz="2400" b="1" i="0" dirty="0">
                <a:solidFill>
                  <a:schemeClr val="accent1"/>
                </a:solidFill>
                <a:effectLst/>
                <a:latin typeface="inter-regular"/>
              </a:rPr>
              <a:t>int</a:t>
            </a:r>
            <a:r>
              <a:rPr lang="en-US" sz="2400" b="0" i="0" dirty="0">
                <a:solidFill>
                  <a:schemeClr val="accent1"/>
                </a:solidFill>
                <a:effectLst/>
                <a:latin typeface="inter-regular"/>
              </a:rPr>
              <a:t> </a:t>
            </a:r>
            <a:r>
              <a:rPr lang="en-US" sz="2400" b="0" i="0" dirty="0" err="1">
                <a:solidFill>
                  <a:schemeClr val="accent1"/>
                </a:solidFill>
                <a:effectLst/>
                <a:latin typeface="inter-regular"/>
              </a:rPr>
              <a:t>hashCode</a:t>
            </a:r>
            <a:r>
              <a:rPr lang="en-US" sz="2400" b="0" i="0" dirty="0">
                <a:solidFill>
                  <a:schemeClr val="accent1"/>
                </a:solidFill>
                <a:effectLst/>
                <a:latin typeface="inter-regular"/>
              </a:rPr>
              <a:t>()  </a:t>
            </a:r>
          </a:p>
        </p:txBody>
      </p:sp>
      <p:sp>
        <p:nvSpPr>
          <p:cNvPr id="3" name="TextBox 2">
            <a:extLst>
              <a:ext uri="{FF2B5EF4-FFF2-40B4-BE49-F238E27FC236}">
                <a16:creationId xmlns:a16="http://schemas.microsoft.com/office/drawing/2014/main" id="{77E76BF0-30BC-4F9F-8EE2-7518BF4E3712}"/>
              </a:ext>
            </a:extLst>
          </p:cNvPr>
          <p:cNvSpPr txBox="1"/>
          <p:nvPr/>
        </p:nvSpPr>
        <p:spPr>
          <a:xfrm>
            <a:off x="530086" y="3551583"/>
            <a:ext cx="10734259" cy="2492990"/>
          </a:xfrm>
          <a:prstGeom prst="rect">
            <a:avLst/>
          </a:prstGeom>
          <a:noFill/>
        </p:spPr>
        <p:txBody>
          <a:bodyPr wrap="square" rtlCol="0">
            <a:spAutoFit/>
          </a:bodyPr>
          <a:lstStyle/>
          <a:p>
            <a:pPr algn="just"/>
            <a:r>
              <a:rPr lang="en-US" sz="3200" b="1" i="0" dirty="0">
                <a:solidFill>
                  <a:srgbClr val="FF0000"/>
                </a:solidFill>
                <a:effectLst/>
                <a:latin typeface="erdana"/>
              </a:rPr>
              <a:t>7) </a:t>
            </a:r>
            <a:r>
              <a:rPr lang="en-US" sz="3200" b="1" i="0" dirty="0" err="1">
                <a:solidFill>
                  <a:srgbClr val="FF0000"/>
                </a:solidFill>
                <a:effectLst/>
                <a:latin typeface="erdana"/>
              </a:rPr>
              <a:t>isEmpty</a:t>
            </a:r>
            <a:r>
              <a:rPr lang="en-US" sz="3200" b="1" i="0" dirty="0">
                <a:solidFill>
                  <a:srgbClr val="FF0000"/>
                </a:solidFill>
                <a:effectLst/>
                <a:latin typeface="erdana"/>
              </a:rPr>
              <a:t>()</a:t>
            </a:r>
          </a:p>
          <a:p>
            <a:pPr algn="just"/>
            <a:r>
              <a:rPr lang="en-US" sz="2400" b="0" i="0" dirty="0">
                <a:solidFill>
                  <a:schemeClr val="accent1"/>
                </a:solidFill>
                <a:effectLst/>
                <a:latin typeface="inter-regular"/>
              </a:rPr>
              <a:t>The </a:t>
            </a:r>
            <a:r>
              <a:rPr lang="en-US" sz="2400" b="0" i="0" dirty="0" err="1">
                <a:solidFill>
                  <a:schemeClr val="accent1"/>
                </a:solidFill>
                <a:effectLst/>
                <a:latin typeface="inter-regular"/>
              </a:rPr>
              <a:t>isEmpty</a:t>
            </a:r>
            <a:r>
              <a:rPr lang="en-US" sz="2400" b="0" i="0" dirty="0">
                <a:solidFill>
                  <a:schemeClr val="accent1"/>
                </a:solidFill>
                <a:effectLst/>
                <a:latin typeface="inter-regular"/>
              </a:rPr>
              <a:t>() method is used to identify the emptiness of the set . It returns true if the set is empty and returns false if the set is not empty.</a:t>
            </a:r>
          </a:p>
          <a:p>
            <a:pPr algn="just"/>
            <a:endParaRPr lang="en-US" sz="2400" b="0" i="0" dirty="0">
              <a:solidFill>
                <a:schemeClr val="accent1"/>
              </a:solidFill>
              <a:effectLst/>
              <a:latin typeface="inter-regular"/>
            </a:endParaRPr>
          </a:p>
          <a:p>
            <a:pPr algn="just"/>
            <a:r>
              <a:rPr lang="en-US" sz="2800" b="1" i="0" dirty="0">
                <a:solidFill>
                  <a:schemeClr val="accent1"/>
                </a:solidFill>
                <a:effectLst/>
                <a:latin typeface="inter-bold"/>
              </a:rPr>
              <a:t>Syntax:</a:t>
            </a:r>
            <a:endParaRPr lang="en-US" sz="2800" b="0" i="0" dirty="0">
              <a:solidFill>
                <a:schemeClr val="accent1"/>
              </a:solidFill>
              <a:effectLst/>
              <a:latin typeface="inter-regular"/>
            </a:endParaRPr>
          </a:p>
          <a:p>
            <a:pPr algn="just">
              <a:buFont typeface="+mj-lt"/>
              <a:buAutoNum type="arabicPeriod"/>
            </a:pPr>
            <a:r>
              <a:rPr lang="en-US" sz="2400" b="1" i="0" dirty="0" err="1">
                <a:solidFill>
                  <a:schemeClr val="accent1"/>
                </a:solidFill>
                <a:effectLst/>
                <a:latin typeface="inter-regular"/>
              </a:rPr>
              <a:t>boolean</a:t>
            </a:r>
            <a:r>
              <a:rPr lang="en-US" sz="2400" b="0" i="0" dirty="0">
                <a:solidFill>
                  <a:schemeClr val="accent1"/>
                </a:solidFill>
                <a:effectLst/>
                <a:latin typeface="inter-regular"/>
              </a:rPr>
              <a:t> </a:t>
            </a:r>
            <a:r>
              <a:rPr lang="en-US" sz="2400" b="0" i="0" dirty="0" err="1">
                <a:solidFill>
                  <a:schemeClr val="accent1"/>
                </a:solidFill>
                <a:effectLst/>
                <a:latin typeface="inter-regular"/>
              </a:rPr>
              <a:t>isEmpty</a:t>
            </a:r>
            <a:r>
              <a:rPr lang="en-US" sz="2400" b="0" i="0" dirty="0">
                <a:solidFill>
                  <a:schemeClr val="accent1"/>
                </a:solidFill>
                <a:effectLst/>
                <a:latin typeface="inter-regular"/>
              </a:rPr>
              <a:t>()  </a:t>
            </a:r>
          </a:p>
        </p:txBody>
      </p:sp>
    </p:spTree>
    <p:extLst>
      <p:ext uri="{BB962C8B-B14F-4D97-AF65-F5344CB8AC3E}">
        <p14:creationId xmlns:p14="http://schemas.microsoft.com/office/powerpoint/2010/main" val="36611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9796D9-E054-4435-BE79-46225EAB334A}"/>
              </a:ext>
            </a:extLst>
          </p:cNvPr>
          <p:cNvSpPr txBox="1"/>
          <p:nvPr/>
        </p:nvSpPr>
        <p:spPr>
          <a:xfrm>
            <a:off x="662609" y="566678"/>
            <a:ext cx="10058400" cy="2862322"/>
          </a:xfrm>
          <a:prstGeom prst="rect">
            <a:avLst/>
          </a:prstGeom>
          <a:noFill/>
        </p:spPr>
        <p:txBody>
          <a:bodyPr wrap="square" rtlCol="0">
            <a:spAutoFit/>
          </a:bodyPr>
          <a:lstStyle/>
          <a:p>
            <a:pPr algn="just"/>
            <a:r>
              <a:rPr lang="en-US" sz="3200" b="1" i="0" dirty="0">
                <a:solidFill>
                  <a:srgbClr val="FF0000"/>
                </a:solidFill>
                <a:effectLst/>
                <a:latin typeface="erdana"/>
              </a:rPr>
              <a:t>8) iterator()</a:t>
            </a:r>
          </a:p>
          <a:p>
            <a:pPr algn="just"/>
            <a:r>
              <a:rPr lang="en-US" sz="2400" b="0" i="0" dirty="0">
                <a:solidFill>
                  <a:schemeClr val="accent1"/>
                </a:solidFill>
                <a:effectLst/>
                <a:latin typeface="inter-regular"/>
              </a:rPr>
              <a:t>The iterator() method is used to find the iterator of the set. The iterator is used to get the element one by one.</a:t>
            </a:r>
          </a:p>
          <a:p>
            <a:pPr algn="just"/>
            <a:endParaRPr lang="en-US" sz="2400" b="0" i="0" dirty="0">
              <a:solidFill>
                <a:schemeClr val="accent1"/>
              </a:solidFill>
              <a:effectLst/>
              <a:latin typeface="inter-regular"/>
            </a:endParaRPr>
          </a:p>
          <a:p>
            <a:pPr algn="just"/>
            <a:r>
              <a:rPr lang="en-US" sz="2800" b="1" i="0" dirty="0">
                <a:solidFill>
                  <a:schemeClr val="accent1"/>
                </a:solidFill>
                <a:effectLst/>
                <a:latin typeface="inter-bold"/>
              </a:rPr>
              <a:t>Syntax:</a:t>
            </a:r>
            <a:endParaRPr lang="en-US" sz="2800" b="0" i="0" dirty="0">
              <a:solidFill>
                <a:schemeClr val="accent1"/>
              </a:solidFill>
              <a:effectLst/>
              <a:latin typeface="inter-regular"/>
            </a:endParaRPr>
          </a:p>
          <a:p>
            <a:pPr algn="just">
              <a:buFont typeface="+mj-lt"/>
              <a:buAutoNum type="arabicPeriod"/>
            </a:pPr>
            <a:r>
              <a:rPr lang="en-US" sz="2400" b="0" i="0" dirty="0">
                <a:solidFill>
                  <a:schemeClr val="accent1"/>
                </a:solidFill>
                <a:effectLst/>
                <a:latin typeface="inter-regular"/>
              </a:rPr>
              <a:t>Iterator </a:t>
            </a:r>
            <a:r>
              <a:rPr lang="en-US" sz="2400" b="0" i="0" dirty="0" err="1">
                <a:solidFill>
                  <a:schemeClr val="accent1"/>
                </a:solidFill>
                <a:effectLst/>
                <a:latin typeface="inter-regular"/>
              </a:rPr>
              <a:t>iterate_value</a:t>
            </a:r>
            <a:r>
              <a:rPr lang="en-US" sz="2400" b="0" i="0" dirty="0">
                <a:solidFill>
                  <a:schemeClr val="accent1"/>
                </a:solidFill>
                <a:effectLst/>
                <a:latin typeface="inter-regular"/>
              </a:rPr>
              <a:t> = set1.iterator();  </a:t>
            </a:r>
          </a:p>
          <a:p>
            <a:endParaRPr lang="en-IN" sz="2400" dirty="0">
              <a:solidFill>
                <a:schemeClr val="accent1"/>
              </a:solidFill>
            </a:endParaRPr>
          </a:p>
        </p:txBody>
      </p:sp>
      <p:sp>
        <p:nvSpPr>
          <p:cNvPr id="3" name="TextBox 2">
            <a:extLst>
              <a:ext uri="{FF2B5EF4-FFF2-40B4-BE49-F238E27FC236}">
                <a16:creationId xmlns:a16="http://schemas.microsoft.com/office/drawing/2014/main" id="{D6009191-DC5B-4D9B-BF43-83B940DBE0EA}"/>
              </a:ext>
            </a:extLst>
          </p:cNvPr>
          <p:cNvSpPr txBox="1"/>
          <p:nvPr/>
        </p:nvSpPr>
        <p:spPr>
          <a:xfrm>
            <a:off x="662609" y="3429000"/>
            <a:ext cx="10058400" cy="2862322"/>
          </a:xfrm>
          <a:prstGeom prst="rect">
            <a:avLst/>
          </a:prstGeom>
          <a:noFill/>
        </p:spPr>
        <p:txBody>
          <a:bodyPr wrap="square" rtlCol="0">
            <a:spAutoFit/>
          </a:bodyPr>
          <a:lstStyle/>
          <a:p>
            <a:pPr algn="just"/>
            <a:r>
              <a:rPr lang="en-US" sz="3200" b="1" i="0" dirty="0">
                <a:solidFill>
                  <a:srgbClr val="FF0000"/>
                </a:solidFill>
                <a:effectLst/>
                <a:latin typeface="erdana"/>
              </a:rPr>
              <a:t>9) remove()</a:t>
            </a:r>
          </a:p>
          <a:p>
            <a:pPr algn="just"/>
            <a:r>
              <a:rPr lang="en-US" sz="2400" b="0" i="0" dirty="0">
                <a:solidFill>
                  <a:schemeClr val="accent1"/>
                </a:solidFill>
                <a:effectLst/>
                <a:latin typeface="inter-regular"/>
              </a:rPr>
              <a:t>The method is used to remove a specified element from the Set. Its return value depends on the availability of the element. It returns true if the element is available in the set and returns false if it is unavailable in the set.</a:t>
            </a:r>
          </a:p>
          <a:p>
            <a:pPr algn="just"/>
            <a:endParaRPr lang="en-US" sz="2400" b="0" i="0" dirty="0">
              <a:solidFill>
                <a:schemeClr val="accent1"/>
              </a:solidFill>
              <a:effectLst/>
              <a:latin typeface="inter-regular"/>
            </a:endParaRPr>
          </a:p>
          <a:p>
            <a:pPr algn="just"/>
            <a:r>
              <a:rPr lang="en-US" sz="2800" b="1" i="0" dirty="0">
                <a:solidFill>
                  <a:schemeClr val="accent1"/>
                </a:solidFill>
                <a:effectLst/>
                <a:latin typeface="inter-bold"/>
              </a:rPr>
              <a:t>Syntax:</a:t>
            </a:r>
            <a:endParaRPr lang="en-US" sz="2800" b="0" i="0" dirty="0">
              <a:solidFill>
                <a:schemeClr val="accent1"/>
              </a:solidFill>
              <a:effectLst/>
              <a:latin typeface="inter-regular"/>
            </a:endParaRPr>
          </a:p>
          <a:p>
            <a:pPr algn="just">
              <a:buFont typeface="+mj-lt"/>
              <a:buAutoNum type="arabicPeriod"/>
            </a:pPr>
            <a:r>
              <a:rPr lang="en-US" sz="2400" b="1" i="0" dirty="0" err="1">
                <a:solidFill>
                  <a:schemeClr val="accent1"/>
                </a:solidFill>
                <a:effectLst/>
                <a:latin typeface="inter-regular"/>
              </a:rPr>
              <a:t>boolean</a:t>
            </a:r>
            <a:r>
              <a:rPr lang="en-US" sz="2400" b="0" i="0" dirty="0">
                <a:solidFill>
                  <a:schemeClr val="accent1"/>
                </a:solidFill>
                <a:effectLst/>
                <a:latin typeface="inter-regular"/>
              </a:rPr>
              <a:t> remove(Object O)  </a:t>
            </a:r>
          </a:p>
        </p:txBody>
      </p:sp>
    </p:spTree>
    <p:extLst>
      <p:ext uri="{BB962C8B-B14F-4D97-AF65-F5344CB8AC3E}">
        <p14:creationId xmlns:p14="http://schemas.microsoft.com/office/powerpoint/2010/main" val="328698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3A6D50-182C-486B-AC00-BC9C1FFDC10E}"/>
              </a:ext>
            </a:extLst>
          </p:cNvPr>
          <p:cNvSpPr txBox="1"/>
          <p:nvPr/>
        </p:nvSpPr>
        <p:spPr>
          <a:xfrm>
            <a:off x="556590" y="167746"/>
            <a:ext cx="10840280" cy="2123658"/>
          </a:xfrm>
          <a:prstGeom prst="rect">
            <a:avLst/>
          </a:prstGeom>
          <a:noFill/>
        </p:spPr>
        <p:txBody>
          <a:bodyPr wrap="square" rtlCol="0">
            <a:spAutoFit/>
          </a:bodyPr>
          <a:lstStyle/>
          <a:p>
            <a:pPr algn="just"/>
            <a:r>
              <a:rPr lang="en-US" sz="3200" b="1" i="0" dirty="0">
                <a:solidFill>
                  <a:srgbClr val="FF0000"/>
                </a:solidFill>
                <a:effectLst/>
                <a:latin typeface="erdana"/>
              </a:rPr>
              <a:t>11) </a:t>
            </a:r>
            <a:r>
              <a:rPr lang="en-US" sz="3200" b="1" i="0" dirty="0" err="1">
                <a:solidFill>
                  <a:srgbClr val="FF0000"/>
                </a:solidFill>
                <a:effectLst/>
                <a:latin typeface="erdana"/>
              </a:rPr>
              <a:t>removeAll</a:t>
            </a:r>
            <a:r>
              <a:rPr lang="en-US" sz="3200" b="1" i="0" dirty="0">
                <a:solidFill>
                  <a:srgbClr val="FF0000"/>
                </a:solidFill>
                <a:effectLst/>
                <a:latin typeface="erdana"/>
              </a:rPr>
              <a:t>()</a:t>
            </a:r>
          </a:p>
          <a:p>
            <a:pPr algn="just"/>
            <a:r>
              <a:rPr lang="en-US" sz="2400" b="0" i="0" dirty="0">
                <a:solidFill>
                  <a:schemeClr val="accent1"/>
                </a:solidFill>
                <a:effectLst/>
                <a:latin typeface="inter-regular"/>
              </a:rPr>
              <a:t>The method removes all the elements of the existing set from the specified collection.</a:t>
            </a:r>
          </a:p>
          <a:p>
            <a:pPr algn="just"/>
            <a:r>
              <a:rPr lang="en-US" sz="2800" b="1" i="0" dirty="0">
                <a:solidFill>
                  <a:schemeClr val="accent1"/>
                </a:solidFill>
                <a:effectLst/>
                <a:latin typeface="inter-bold"/>
              </a:rPr>
              <a:t>Syntax:</a:t>
            </a:r>
            <a:endParaRPr lang="en-US" sz="2800" b="0" i="0" dirty="0">
              <a:solidFill>
                <a:schemeClr val="accent1"/>
              </a:solidFill>
              <a:effectLst/>
              <a:latin typeface="inter-regular"/>
            </a:endParaRPr>
          </a:p>
          <a:p>
            <a:pPr algn="just">
              <a:buFont typeface="+mj-lt"/>
              <a:buAutoNum type="arabicPeriod"/>
            </a:pPr>
            <a:r>
              <a:rPr lang="en-US" sz="2400" b="1" i="0" dirty="0">
                <a:solidFill>
                  <a:schemeClr val="accent1"/>
                </a:solidFill>
                <a:effectLst/>
                <a:latin typeface="inter-regular"/>
              </a:rPr>
              <a:t>public</a:t>
            </a:r>
            <a:r>
              <a:rPr lang="en-US" sz="2400" b="0" i="0" dirty="0">
                <a:solidFill>
                  <a:schemeClr val="accent1"/>
                </a:solidFill>
                <a:effectLst/>
                <a:latin typeface="inter-regular"/>
              </a:rPr>
              <a:t> </a:t>
            </a:r>
            <a:r>
              <a:rPr lang="en-US" sz="2400" b="1" i="0" dirty="0" err="1">
                <a:solidFill>
                  <a:schemeClr val="accent1"/>
                </a:solidFill>
                <a:effectLst/>
                <a:latin typeface="inter-regular"/>
              </a:rPr>
              <a:t>boolean</a:t>
            </a:r>
            <a:r>
              <a:rPr lang="en-US" sz="2400" b="0" i="0" dirty="0">
                <a:solidFill>
                  <a:schemeClr val="accent1"/>
                </a:solidFill>
                <a:effectLst/>
                <a:latin typeface="inter-regular"/>
              </a:rPr>
              <a:t> </a:t>
            </a:r>
            <a:r>
              <a:rPr lang="en-US" sz="2400" b="0" i="0" dirty="0" err="1">
                <a:solidFill>
                  <a:schemeClr val="accent1"/>
                </a:solidFill>
                <a:effectLst/>
                <a:latin typeface="inter-regular"/>
              </a:rPr>
              <a:t>removeAll</a:t>
            </a:r>
            <a:r>
              <a:rPr lang="en-US" sz="2400" b="0" i="0" dirty="0">
                <a:solidFill>
                  <a:schemeClr val="accent1"/>
                </a:solidFill>
                <a:effectLst/>
                <a:latin typeface="inter-regular"/>
              </a:rPr>
              <a:t>(Collection data)  </a:t>
            </a:r>
          </a:p>
          <a:p>
            <a:endParaRPr lang="en-IN" sz="2400" dirty="0">
              <a:solidFill>
                <a:schemeClr val="accent1"/>
              </a:solidFill>
            </a:endParaRPr>
          </a:p>
        </p:txBody>
      </p:sp>
      <p:sp>
        <p:nvSpPr>
          <p:cNvPr id="3" name="TextBox 2">
            <a:extLst>
              <a:ext uri="{FF2B5EF4-FFF2-40B4-BE49-F238E27FC236}">
                <a16:creationId xmlns:a16="http://schemas.microsoft.com/office/drawing/2014/main" id="{B35CD42A-D267-4DCF-9C7D-9F742693EA32}"/>
              </a:ext>
            </a:extLst>
          </p:cNvPr>
          <p:cNvSpPr txBox="1"/>
          <p:nvPr/>
        </p:nvSpPr>
        <p:spPr>
          <a:xfrm>
            <a:off x="556591" y="2569341"/>
            <a:ext cx="10840279" cy="2123658"/>
          </a:xfrm>
          <a:prstGeom prst="rect">
            <a:avLst/>
          </a:prstGeom>
          <a:noFill/>
        </p:spPr>
        <p:txBody>
          <a:bodyPr wrap="square" rtlCol="0">
            <a:spAutoFit/>
          </a:bodyPr>
          <a:lstStyle/>
          <a:p>
            <a:pPr algn="just"/>
            <a:r>
              <a:rPr lang="en-US" sz="3200" b="1" i="0" dirty="0">
                <a:solidFill>
                  <a:srgbClr val="FF0000"/>
                </a:solidFill>
                <a:effectLst/>
                <a:latin typeface="erdana"/>
              </a:rPr>
              <a:t>11) </a:t>
            </a:r>
            <a:r>
              <a:rPr lang="en-US" sz="3200" b="1" i="0" dirty="0" err="1">
                <a:solidFill>
                  <a:srgbClr val="FF0000"/>
                </a:solidFill>
                <a:effectLst/>
                <a:latin typeface="erdana"/>
              </a:rPr>
              <a:t>retainAll</a:t>
            </a:r>
            <a:r>
              <a:rPr lang="en-US" sz="3200" b="1" i="0" dirty="0">
                <a:solidFill>
                  <a:srgbClr val="FF0000"/>
                </a:solidFill>
                <a:effectLst/>
                <a:latin typeface="erdana"/>
              </a:rPr>
              <a:t>()</a:t>
            </a:r>
          </a:p>
          <a:p>
            <a:pPr algn="just"/>
            <a:r>
              <a:rPr lang="en-US" sz="2400" b="0" i="0" dirty="0">
                <a:solidFill>
                  <a:schemeClr val="accent1"/>
                </a:solidFill>
                <a:effectLst/>
                <a:latin typeface="inter-regular"/>
              </a:rPr>
              <a:t>The method retains all the elements from the set specified in the given collection.</a:t>
            </a:r>
          </a:p>
          <a:p>
            <a:pPr algn="just"/>
            <a:r>
              <a:rPr lang="en-US" sz="2800" b="1" i="0" dirty="0">
                <a:solidFill>
                  <a:schemeClr val="accent1"/>
                </a:solidFill>
                <a:effectLst/>
                <a:latin typeface="inter-bold"/>
              </a:rPr>
              <a:t>Syntax:</a:t>
            </a:r>
            <a:endParaRPr lang="en-US" sz="2800" b="0" i="0" dirty="0">
              <a:solidFill>
                <a:schemeClr val="accent1"/>
              </a:solidFill>
              <a:effectLst/>
              <a:latin typeface="inter-regular"/>
            </a:endParaRPr>
          </a:p>
          <a:p>
            <a:pPr algn="just">
              <a:buFont typeface="+mj-lt"/>
              <a:buAutoNum type="arabicPeriod"/>
            </a:pPr>
            <a:r>
              <a:rPr lang="en-US" sz="2400" b="1" i="0" dirty="0">
                <a:solidFill>
                  <a:schemeClr val="accent1"/>
                </a:solidFill>
                <a:effectLst/>
                <a:latin typeface="inter-regular"/>
              </a:rPr>
              <a:t>public</a:t>
            </a:r>
            <a:r>
              <a:rPr lang="en-US" sz="2400" b="0" i="0" dirty="0">
                <a:solidFill>
                  <a:schemeClr val="accent1"/>
                </a:solidFill>
                <a:effectLst/>
                <a:latin typeface="inter-regular"/>
              </a:rPr>
              <a:t> </a:t>
            </a:r>
            <a:r>
              <a:rPr lang="en-US" sz="2400" b="1" i="0" dirty="0" err="1">
                <a:solidFill>
                  <a:schemeClr val="accent1"/>
                </a:solidFill>
                <a:effectLst/>
                <a:latin typeface="inter-regular"/>
              </a:rPr>
              <a:t>boolean</a:t>
            </a:r>
            <a:r>
              <a:rPr lang="en-US" sz="2400" b="0" i="0" dirty="0">
                <a:solidFill>
                  <a:schemeClr val="accent1"/>
                </a:solidFill>
                <a:effectLst/>
                <a:latin typeface="inter-regular"/>
              </a:rPr>
              <a:t> </a:t>
            </a:r>
            <a:r>
              <a:rPr lang="en-US" sz="2400" b="0" i="0" dirty="0" err="1">
                <a:solidFill>
                  <a:schemeClr val="accent1"/>
                </a:solidFill>
                <a:effectLst/>
                <a:latin typeface="inter-regular"/>
              </a:rPr>
              <a:t>retainAll</a:t>
            </a:r>
            <a:r>
              <a:rPr lang="en-US" sz="2400" b="0" i="0" dirty="0">
                <a:solidFill>
                  <a:schemeClr val="accent1"/>
                </a:solidFill>
                <a:effectLst/>
                <a:latin typeface="inter-regular"/>
              </a:rPr>
              <a:t>(Collection data)  </a:t>
            </a:r>
          </a:p>
          <a:p>
            <a:endParaRPr lang="en-IN" sz="2400" dirty="0">
              <a:solidFill>
                <a:schemeClr val="accent1"/>
              </a:solidFill>
            </a:endParaRPr>
          </a:p>
        </p:txBody>
      </p:sp>
      <p:sp>
        <p:nvSpPr>
          <p:cNvPr id="4" name="TextBox 3">
            <a:extLst>
              <a:ext uri="{FF2B5EF4-FFF2-40B4-BE49-F238E27FC236}">
                <a16:creationId xmlns:a16="http://schemas.microsoft.com/office/drawing/2014/main" id="{D62DA6E0-40AC-4524-ADF0-75CBA46A9D87}"/>
              </a:ext>
            </a:extLst>
          </p:cNvPr>
          <p:cNvSpPr txBox="1"/>
          <p:nvPr/>
        </p:nvSpPr>
        <p:spPr>
          <a:xfrm>
            <a:off x="556590" y="4797288"/>
            <a:ext cx="10614992" cy="2123658"/>
          </a:xfrm>
          <a:prstGeom prst="rect">
            <a:avLst/>
          </a:prstGeom>
          <a:noFill/>
        </p:spPr>
        <p:txBody>
          <a:bodyPr wrap="square" rtlCol="0">
            <a:spAutoFit/>
          </a:bodyPr>
          <a:lstStyle/>
          <a:p>
            <a:pPr algn="just"/>
            <a:r>
              <a:rPr lang="en-US" sz="3200" b="1" i="0" dirty="0">
                <a:solidFill>
                  <a:srgbClr val="FF0000"/>
                </a:solidFill>
                <a:effectLst/>
                <a:latin typeface="erdana"/>
              </a:rPr>
              <a:t>12) size()</a:t>
            </a:r>
          </a:p>
          <a:p>
            <a:pPr algn="just"/>
            <a:r>
              <a:rPr lang="en-US" sz="2400" b="0" i="0" dirty="0">
                <a:solidFill>
                  <a:schemeClr val="accent1"/>
                </a:solidFill>
                <a:effectLst/>
                <a:latin typeface="inter-regular"/>
              </a:rPr>
              <a:t>The method returns the size of the set.</a:t>
            </a:r>
          </a:p>
          <a:p>
            <a:pPr algn="just"/>
            <a:r>
              <a:rPr lang="en-US" sz="2800" b="1" i="0" dirty="0">
                <a:solidFill>
                  <a:schemeClr val="accent1"/>
                </a:solidFill>
                <a:effectLst/>
                <a:latin typeface="inter-bold"/>
              </a:rPr>
              <a:t>Syntax:</a:t>
            </a:r>
            <a:endParaRPr lang="en-US" sz="2800" b="0" i="0" dirty="0">
              <a:solidFill>
                <a:schemeClr val="accent1"/>
              </a:solidFill>
              <a:effectLst/>
              <a:latin typeface="inter-regular"/>
            </a:endParaRPr>
          </a:p>
          <a:p>
            <a:pPr algn="just">
              <a:buFont typeface="+mj-lt"/>
              <a:buAutoNum type="arabicPeriod"/>
            </a:pPr>
            <a:r>
              <a:rPr lang="en-US" sz="2400" b="1" i="0" dirty="0">
                <a:solidFill>
                  <a:schemeClr val="accent1"/>
                </a:solidFill>
                <a:effectLst/>
                <a:latin typeface="inter-regular"/>
              </a:rPr>
              <a:t>int</a:t>
            </a:r>
            <a:r>
              <a:rPr lang="en-US" sz="2400" b="0" i="0" dirty="0">
                <a:solidFill>
                  <a:schemeClr val="accent1"/>
                </a:solidFill>
                <a:effectLst/>
                <a:latin typeface="inter-regular"/>
              </a:rPr>
              <a:t> size()  </a:t>
            </a:r>
          </a:p>
          <a:p>
            <a:endParaRPr lang="en-IN" sz="2400" dirty="0">
              <a:solidFill>
                <a:schemeClr val="accent1"/>
              </a:solidFill>
            </a:endParaRPr>
          </a:p>
        </p:txBody>
      </p:sp>
    </p:spTree>
    <p:extLst>
      <p:ext uri="{BB962C8B-B14F-4D97-AF65-F5344CB8AC3E}">
        <p14:creationId xmlns:p14="http://schemas.microsoft.com/office/powerpoint/2010/main" val="2947421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113</TotalTime>
  <Words>1566</Words>
  <Application>Microsoft Office PowerPoint</Application>
  <PresentationFormat>Widescreen</PresentationFormat>
  <Paragraphs>164</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 Unicode MS</vt:lpstr>
      <vt:lpstr>Calibri</vt:lpstr>
      <vt:lpstr>Century Gothic</vt:lpstr>
      <vt:lpstr>erdana</vt:lpstr>
      <vt:lpstr>inter-bold</vt:lpstr>
      <vt:lpstr>inter-regular</vt:lpstr>
      <vt:lpstr>Open Sans</vt:lpstr>
      <vt:lpstr>Wingdings 2</vt:lpstr>
      <vt:lpstr>Quotable</vt:lpstr>
      <vt:lpstr>                       Collection   Set(Interface)</vt:lpstr>
      <vt:lpstr>Structure of    Collection</vt:lpstr>
      <vt:lpstr>What is Set(I) ?</vt:lpstr>
      <vt:lpstr>Set Methods : </vt:lpstr>
      <vt:lpstr>PowerPoint Presentation</vt:lpstr>
      <vt:lpstr>PowerPoint Presentation</vt:lpstr>
      <vt:lpstr>PowerPoint Presentation</vt:lpstr>
      <vt:lpstr>PowerPoint Presentation</vt:lpstr>
      <vt:lpstr>PowerPoint Presentation</vt:lpstr>
      <vt:lpstr>HashSet   </vt:lpstr>
      <vt:lpstr>HashSet Hierarchy  </vt:lpstr>
      <vt:lpstr>HashSet Methods</vt:lpstr>
      <vt:lpstr>LinkedHashSet   </vt:lpstr>
      <vt:lpstr>Constructors</vt:lpstr>
      <vt:lpstr>Features of LinkHashSet</vt:lpstr>
      <vt:lpstr>PowerPoint Presentation</vt:lpstr>
      <vt:lpstr>PowerPoint Presentation</vt:lpstr>
      <vt:lpstr>PowerPoint Presentation</vt:lpstr>
      <vt:lpstr>TreeSet</vt:lpstr>
      <vt:lpstr>Constructors in TreeSet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   Set(Interface)</dc:title>
  <dc:creator>OfficePPID42 Freshers</dc:creator>
  <cp:lastModifiedBy>OfficePPID42 Freshers</cp:lastModifiedBy>
  <cp:revision>10</cp:revision>
  <dcterms:created xsi:type="dcterms:W3CDTF">2022-01-11T16:50:25Z</dcterms:created>
  <dcterms:modified xsi:type="dcterms:W3CDTF">2022-01-12T12:34:40Z</dcterms:modified>
</cp:coreProperties>
</file>