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embeddings/oleObject3.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embeddings/oleObject6.bin" ContentType="application/vnd.openxmlformats-officedocument.oleObject"/>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embeddings/oleObject9.bin" ContentType="application/vnd.openxmlformats-officedocument.oleObject"/>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99"/>
  </p:notesMasterIdLst>
  <p:handoutMasterIdLst>
    <p:handoutMasterId r:id="rId200"/>
  </p:handoutMasterIdLst>
  <p:sldIdLst>
    <p:sldId id="535" r:id="rId2"/>
    <p:sldId id="900" r:id="rId3"/>
    <p:sldId id="1077" r:id="rId4"/>
    <p:sldId id="1065" r:id="rId5"/>
    <p:sldId id="901" r:id="rId6"/>
    <p:sldId id="829" r:id="rId7"/>
    <p:sldId id="757" r:id="rId8"/>
    <p:sldId id="758" r:id="rId9"/>
    <p:sldId id="759" r:id="rId10"/>
    <p:sldId id="761" r:id="rId11"/>
    <p:sldId id="1095" r:id="rId12"/>
    <p:sldId id="1096" r:id="rId13"/>
    <p:sldId id="1097" r:id="rId14"/>
    <p:sldId id="1098" r:id="rId15"/>
    <p:sldId id="776" r:id="rId16"/>
    <p:sldId id="762" r:id="rId17"/>
    <p:sldId id="763" r:id="rId18"/>
    <p:sldId id="1071" r:id="rId19"/>
    <p:sldId id="1099" r:id="rId20"/>
    <p:sldId id="1100" r:id="rId21"/>
    <p:sldId id="765" r:id="rId22"/>
    <p:sldId id="1072" r:id="rId23"/>
    <p:sldId id="1101" r:id="rId24"/>
    <p:sldId id="768" r:id="rId25"/>
    <p:sldId id="1084" r:id="rId26"/>
    <p:sldId id="929" r:id="rId27"/>
    <p:sldId id="930" r:id="rId28"/>
    <p:sldId id="1073" r:id="rId29"/>
    <p:sldId id="1085" r:id="rId30"/>
    <p:sldId id="931" r:id="rId31"/>
    <p:sldId id="932" r:id="rId32"/>
    <p:sldId id="1080" r:id="rId33"/>
    <p:sldId id="1081" r:id="rId34"/>
    <p:sldId id="1082" r:id="rId35"/>
    <p:sldId id="1083" r:id="rId36"/>
    <p:sldId id="933" r:id="rId37"/>
    <p:sldId id="934" r:id="rId38"/>
    <p:sldId id="1074" r:id="rId39"/>
    <p:sldId id="935" r:id="rId40"/>
    <p:sldId id="1089" r:id="rId41"/>
    <p:sldId id="1102" r:id="rId42"/>
    <p:sldId id="1086" r:id="rId43"/>
    <p:sldId id="273" r:id="rId44"/>
    <p:sldId id="274" r:id="rId45"/>
    <p:sldId id="275" r:id="rId46"/>
    <p:sldId id="1087" r:id="rId47"/>
    <p:sldId id="1090" r:id="rId48"/>
    <p:sldId id="294" r:id="rId49"/>
    <p:sldId id="1088" r:id="rId50"/>
    <p:sldId id="296" r:id="rId51"/>
    <p:sldId id="603" r:id="rId52"/>
    <p:sldId id="305" r:id="rId53"/>
    <p:sldId id="304" r:id="rId54"/>
    <p:sldId id="781" r:id="rId55"/>
    <p:sldId id="388" r:id="rId56"/>
    <p:sldId id="404" r:id="rId57"/>
    <p:sldId id="842" r:id="rId58"/>
    <p:sldId id="488" r:id="rId59"/>
    <p:sldId id="306" r:id="rId60"/>
    <p:sldId id="314" r:id="rId61"/>
    <p:sldId id="315" r:id="rId62"/>
    <p:sldId id="783" r:id="rId63"/>
    <p:sldId id="317" r:id="rId64"/>
    <p:sldId id="851" r:id="rId65"/>
    <p:sldId id="1103" r:id="rId66"/>
    <p:sldId id="852" r:id="rId67"/>
    <p:sldId id="1075" r:id="rId68"/>
    <p:sldId id="855" r:id="rId69"/>
    <p:sldId id="853" r:id="rId70"/>
    <p:sldId id="854" r:id="rId71"/>
    <p:sldId id="486" r:id="rId72"/>
    <p:sldId id="319" r:id="rId73"/>
    <p:sldId id="547" r:id="rId74"/>
    <p:sldId id="320" r:id="rId75"/>
    <p:sldId id="324" r:id="rId76"/>
    <p:sldId id="328" r:id="rId77"/>
    <p:sldId id="1093" r:id="rId78"/>
    <p:sldId id="856" r:id="rId79"/>
    <p:sldId id="857" r:id="rId80"/>
    <p:sldId id="419" r:id="rId81"/>
    <p:sldId id="858" r:id="rId82"/>
    <p:sldId id="492" r:id="rId83"/>
    <p:sldId id="420" r:id="rId84"/>
    <p:sldId id="859" r:id="rId85"/>
    <p:sldId id="860" r:id="rId86"/>
    <p:sldId id="861" r:id="rId87"/>
    <p:sldId id="1055" r:id="rId88"/>
    <p:sldId id="862" r:id="rId89"/>
    <p:sldId id="863" r:id="rId90"/>
    <p:sldId id="896" r:id="rId91"/>
    <p:sldId id="864" r:id="rId92"/>
    <p:sldId id="865" r:id="rId93"/>
    <p:sldId id="866" r:id="rId94"/>
    <p:sldId id="867" r:id="rId95"/>
    <p:sldId id="868" r:id="rId96"/>
    <p:sldId id="869" r:id="rId97"/>
    <p:sldId id="335" r:id="rId98"/>
    <p:sldId id="349" r:id="rId99"/>
    <p:sldId id="337" r:id="rId100"/>
    <p:sldId id="785" r:id="rId101"/>
    <p:sldId id="873" r:id="rId102"/>
    <p:sldId id="875" r:id="rId103"/>
    <p:sldId id="876" r:id="rId104"/>
    <p:sldId id="877" r:id="rId105"/>
    <p:sldId id="430" r:id="rId106"/>
    <p:sldId id="549" r:id="rId107"/>
    <p:sldId id="550" r:id="rId108"/>
    <p:sldId id="786" r:id="rId109"/>
    <p:sldId id="870" r:id="rId110"/>
    <p:sldId id="871" r:id="rId111"/>
    <p:sldId id="872" r:id="rId112"/>
    <p:sldId id="555" r:id="rId113"/>
    <p:sldId id="556" r:id="rId114"/>
    <p:sldId id="825" r:id="rId115"/>
    <p:sldId id="911" r:id="rId116"/>
    <p:sldId id="912" r:id="rId117"/>
    <p:sldId id="913" r:id="rId118"/>
    <p:sldId id="914" r:id="rId119"/>
    <p:sldId id="915" r:id="rId120"/>
    <p:sldId id="916" r:id="rId121"/>
    <p:sldId id="917" r:id="rId122"/>
    <p:sldId id="957" r:id="rId123"/>
    <p:sldId id="958" r:id="rId124"/>
    <p:sldId id="959" r:id="rId125"/>
    <p:sldId id="960" r:id="rId126"/>
    <p:sldId id="961" r:id="rId127"/>
    <p:sldId id="962" r:id="rId128"/>
    <p:sldId id="963" r:id="rId129"/>
    <p:sldId id="964" r:id="rId130"/>
    <p:sldId id="965" r:id="rId131"/>
    <p:sldId id="966" r:id="rId132"/>
    <p:sldId id="967" r:id="rId133"/>
    <p:sldId id="1092" r:id="rId134"/>
    <p:sldId id="968" r:id="rId135"/>
    <p:sldId id="1091" r:id="rId136"/>
    <p:sldId id="969" r:id="rId137"/>
    <p:sldId id="970" r:id="rId138"/>
    <p:sldId id="971" r:id="rId139"/>
    <p:sldId id="972" r:id="rId140"/>
    <p:sldId id="973" r:id="rId141"/>
    <p:sldId id="974" r:id="rId142"/>
    <p:sldId id="1104" r:id="rId143"/>
    <p:sldId id="1110" r:id="rId144"/>
    <p:sldId id="1105" r:id="rId145"/>
    <p:sldId id="1112" r:id="rId146"/>
    <p:sldId id="1106" r:id="rId147"/>
    <p:sldId id="1111" r:id="rId148"/>
    <p:sldId id="1107" r:id="rId149"/>
    <p:sldId id="1108" r:id="rId150"/>
    <p:sldId id="1109" r:id="rId151"/>
    <p:sldId id="975" r:id="rId152"/>
    <p:sldId id="976" r:id="rId153"/>
    <p:sldId id="977" r:id="rId154"/>
    <p:sldId id="978" r:id="rId155"/>
    <p:sldId id="979" r:id="rId156"/>
    <p:sldId id="1094" r:id="rId157"/>
    <p:sldId id="980" r:id="rId158"/>
    <p:sldId id="981" r:id="rId159"/>
    <p:sldId id="982" r:id="rId160"/>
    <p:sldId id="983" r:id="rId161"/>
    <p:sldId id="984" r:id="rId162"/>
    <p:sldId id="1005" r:id="rId163"/>
    <p:sldId id="1006" r:id="rId164"/>
    <p:sldId id="1007" r:id="rId165"/>
    <p:sldId id="1008" r:id="rId166"/>
    <p:sldId id="1009" r:id="rId167"/>
    <p:sldId id="1010" r:id="rId168"/>
    <p:sldId id="1011" r:id="rId169"/>
    <p:sldId id="1012" r:id="rId170"/>
    <p:sldId id="1013" r:id="rId171"/>
    <p:sldId id="1014" r:id="rId172"/>
    <p:sldId id="1015" r:id="rId173"/>
    <p:sldId id="1016" r:id="rId174"/>
    <p:sldId id="1017" r:id="rId175"/>
    <p:sldId id="1018" r:id="rId176"/>
    <p:sldId id="1019" r:id="rId177"/>
    <p:sldId id="1020" r:id="rId178"/>
    <p:sldId id="1021" r:id="rId179"/>
    <p:sldId id="1033" r:id="rId180"/>
    <p:sldId id="1034" r:id="rId181"/>
    <p:sldId id="1035" r:id="rId182"/>
    <p:sldId id="1036" r:id="rId183"/>
    <p:sldId id="1037" r:id="rId184"/>
    <p:sldId id="1038" r:id="rId185"/>
    <p:sldId id="1039" r:id="rId186"/>
    <p:sldId id="1040" r:id="rId187"/>
    <p:sldId id="752" r:id="rId188"/>
    <p:sldId id="660" r:id="rId189"/>
    <p:sldId id="823" r:id="rId190"/>
    <p:sldId id="663" r:id="rId191"/>
    <p:sldId id="662" r:id="rId192"/>
    <p:sldId id="667" r:id="rId193"/>
    <p:sldId id="619" r:id="rId194"/>
    <p:sldId id="658" r:id="rId195"/>
    <p:sldId id="899" r:id="rId196"/>
    <p:sldId id="726" r:id="rId197"/>
    <p:sldId id="788" r:id="rId19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hi+NWtWYNKvMy6uPbCgW5A==" hashData="0yar4vVEDcVpfCptxIf8jhJ6HYg="/>
  <p:extLst>
    <p:ext uri="{521415D9-36F7-43E2-AB2F-B90AF26B5E84}">
      <p14:sectionLst xmlns:p14="http://schemas.microsoft.com/office/powerpoint/2010/main">
        <p14:section name="main()" id="{238CA229-2D4B-4CEE-86DB-67BD574E2926}">
          <p14:sldIdLst>
            <p14:sldId id="535"/>
            <p14:sldId id="900"/>
            <p14:sldId id="1077"/>
            <p14:sldId id="1065"/>
            <p14:sldId id="901"/>
          </p14:sldIdLst>
        </p14:section>
        <p14:section name="Software Complexity" id="{E86E544D-4DD9-144B-95F8-EE2A0C7D4A2C}">
          <p14:sldIdLst>
            <p14:sldId id="829"/>
            <p14:sldId id="757"/>
            <p14:sldId id="758"/>
            <p14:sldId id="759"/>
            <p14:sldId id="761"/>
          </p14:sldIdLst>
        </p14:section>
        <p14:section name="Object Model" id="{01154717-F287-1646-B0D2-4406A0D17260}">
          <p14:sldIdLst>
            <p14:sldId id="1095"/>
            <p14:sldId id="1096"/>
            <p14:sldId id="1097"/>
            <p14:sldId id="1098"/>
            <p14:sldId id="776"/>
            <p14:sldId id="762"/>
            <p14:sldId id="763"/>
            <p14:sldId id="1071"/>
            <p14:sldId id="1099"/>
            <p14:sldId id="1100"/>
            <p14:sldId id="765"/>
            <p14:sldId id="1072"/>
            <p14:sldId id="1101"/>
            <p14:sldId id="768"/>
            <p14:sldId id="1084"/>
            <p14:sldId id="929"/>
            <p14:sldId id="930"/>
            <p14:sldId id="1073"/>
            <p14:sldId id="1085"/>
            <p14:sldId id="931"/>
            <p14:sldId id="932"/>
            <p14:sldId id="1080"/>
            <p14:sldId id="1081"/>
            <p14:sldId id="1082"/>
            <p14:sldId id="1083"/>
            <p14:sldId id="933"/>
            <p14:sldId id="934"/>
            <p14:sldId id="1074"/>
            <p14:sldId id="935"/>
            <p14:sldId id="1089"/>
            <p14:sldId id="1102"/>
          </p14:sldIdLst>
        </p14:section>
        <p14:section name="Patterns Introduction" id="{2060A5B7-0D03-DC44-99DA-2B4F89EDFC87}">
          <p14:sldIdLst>
            <p14:sldId id="1086"/>
            <p14:sldId id="273"/>
            <p14:sldId id="274"/>
            <p14:sldId id="275"/>
            <p14:sldId id="1087"/>
            <p14:sldId id="1090"/>
            <p14:sldId id="294"/>
            <p14:sldId id="1088"/>
            <p14:sldId id="296"/>
          </p14:sldIdLst>
        </p14:section>
        <p14:section name="Creational Patterns" id="{A5103A47-6F75-314F-8CD5-3D59469C548C}">
          <p14:sldIdLst>
            <p14:sldId id="603"/>
            <p14:sldId id="305"/>
            <p14:sldId id="304"/>
            <p14:sldId id="781"/>
            <p14:sldId id="388"/>
            <p14:sldId id="404"/>
            <p14:sldId id="842"/>
            <p14:sldId id="488"/>
            <p14:sldId id="306"/>
            <p14:sldId id="314"/>
            <p14:sldId id="315"/>
            <p14:sldId id="783"/>
            <p14:sldId id="317"/>
            <p14:sldId id="851"/>
            <p14:sldId id="1103"/>
            <p14:sldId id="852"/>
            <p14:sldId id="1075"/>
            <p14:sldId id="855"/>
            <p14:sldId id="853"/>
            <p14:sldId id="854"/>
            <p14:sldId id="486"/>
            <p14:sldId id="319"/>
          </p14:sldIdLst>
        </p14:section>
        <p14:section name="Structural Patterns" id="{2ED11AF6-15EB-194C-B9A0-F69C6657F38D}">
          <p14:sldIdLst>
            <p14:sldId id="547"/>
            <p14:sldId id="320"/>
            <p14:sldId id="324"/>
            <p14:sldId id="328"/>
            <p14:sldId id="1093"/>
            <p14:sldId id="856"/>
            <p14:sldId id="857"/>
            <p14:sldId id="419"/>
            <p14:sldId id="858"/>
            <p14:sldId id="492"/>
            <p14:sldId id="420"/>
            <p14:sldId id="859"/>
            <p14:sldId id="860"/>
            <p14:sldId id="861"/>
            <p14:sldId id="1055"/>
            <p14:sldId id="862"/>
            <p14:sldId id="863"/>
            <p14:sldId id="896"/>
            <p14:sldId id="864"/>
            <p14:sldId id="865"/>
            <p14:sldId id="866"/>
            <p14:sldId id="867"/>
            <p14:sldId id="868"/>
            <p14:sldId id="869"/>
            <p14:sldId id="335"/>
            <p14:sldId id="349"/>
            <p14:sldId id="337"/>
            <p14:sldId id="785"/>
            <p14:sldId id="873"/>
            <p14:sldId id="875"/>
            <p14:sldId id="876"/>
            <p14:sldId id="877"/>
            <p14:sldId id="430"/>
            <p14:sldId id="549"/>
            <p14:sldId id="550"/>
            <p14:sldId id="786"/>
            <p14:sldId id="870"/>
            <p14:sldId id="871"/>
            <p14:sldId id="872"/>
            <p14:sldId id="555"/>
            <p14:sldId id="556"/>
            <p14:sldId id="825"/>
            <p14:sldId id="911"/>
            <p14:sldId id="912"/>
            <p14:sldId id="913"/>
            <p14:sldId id="914"/>
            <p14:sldId id="915"/>
            <p14:sldId id="916"/>
            <p14:sldId id="917"/>
          </p14:sldIdLst>
        </p14:section>
        <p14:section name="Behavioral Patterns" id="{70A39C8C-5A53-774B-BFF7-4C00A72A85D7}">
          <p14:sldIdLst>
            <p14:sldId id="957"/>
            <p14:sldId id="958"/>
            <p14:sldId id="959"/>
            <p14:sldId id="960"/>
            <p14:sldId id="961"/>
            <p14:sldId id="962"/>
            <p14:sldId id="963"/>
            <p14:sldId id="964"/>
            <p14:sldId id="965"/>
            <p14:sldId id="966"/>
            <p14:sldId id="967"/>
            <p14:sldId id="1092"/>
            <p14:sldId id="968"/>
            <p14:sldId id="1091"/>
            <p14:sldId id="969"/>
            <p14:sldId id="970"/>
            <p14:sldId id="971"/>
            <p14:sldId id="972"/>
            <p14:sldId id="973"/>
            <p14:sldId id="974"/>
            <p14:sldId id="1104"/>
            <p14:sldId id="1110"/>
            <p14:sldId id="1105"/>
            <p14:sldId id="1112"/>
            <p14:sldId id="1106"/>
            <p14:sldId id="1111"/>
            <p14:sldId id="1107"/>
            <p14:sldId id="1108"/>
            <p14:sldId id="1109"/>
            <p14:sldId id="975"/>
            <p14:sldId id="976"/>
            <p14:sldId id="977"/>
            <p14:sldId id="978"/>
            <p14:sldId id="979"/>
            <p14:sldId id="1094"/>
            <p14:sldId id="980"/>
            <p14:sldId id="981"/>
            <p14:sldId id="982"/>
            <p14:sldId id="983"/>
            <p14:sldId id="984"/>
            <p14:sldId id="1005"/>
            <p14:sldId id="1006"/>
            <p14:sldId id="1007"/>
            <p14:sldId id="1008"/>
            <p14:sldId id="1009"/>
            <p14:sldId id="1010"/>
            <p14:sldId id="1011"/>
            <p14:sldId id="1012"/>
            <p14:sldId id="1013"/>
            <p14:sldId id="1014"/>
            <p14:sldId id="1015"/>
            <p14:sldId id="1016"/>
            <p14:sldId id="1017"/>
            <p14:sldId id="1018"/>
            <p14:sldId id="1019"/>
            <p14:sldId id="1020"/>
            <p14:sldId id="1021"/>
            <p14:sldId id="1033"/>
            <p14:sldId id="1034"/>
            <p14:sldId id="1035"/>
            <p14:sldId id="1036"/>
            <p14:sldId id="1037"/>
            <p14:sldId id="1038"/>
            <p14:sldId id="1039"/>
            <p14:sldId id="1040"/>
          </p14:sldIdLst>
        </p14:section>
        <p14:section name="Pattern Identification" id="{24805E6D-CB0D-42C3-B111-C7D1995DDAEB}">
          <p14:sldIdLst>
            <p14:sldId id="752"/>
            <p14:sldId id="660"/>
            <p14:sldId id="823"/>
            <p14:sldId id="663"/>
            <p14:sldId id="662"/>
            <p14:sldId id="667"/>
            <p14:sldId id="619"/>
            <p14:sldId id="658"/>
            <p14:sldId id="899"/>
            <p14:sldId id="726"/>
            <p14:sldId id="788"/>
          </p14:sldIdLst>
        </p14:section>
      </p14:sectionLst>
    </p:ext>
    <p:ext uri="{EFAFB233-063F-42B5-8137-9DF3F51BA10A}">
      <p15:sldGuideLst xmlns:p15="http://schemas.microsoft.com/office/powerpoint/2012/main" xmlns="">
        <p15:guide id="1" orient="horz" pos="180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mar Lone" initials="UL" lastIdx="2" clrIdx="0"/>
  <p:cmAuthor id="1" name="umar_lone" initials="u" lastIdx="3" clrIdx="1"/>
  <p:cmAuthor id="2" name="Umar Lone (Poash Technologies)" initials="Uma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FFE181"/>
    <a:srgbClr val="FFD347"/>
    <a:srgbClr val="FFE69F"/>
    <a:srgbClr val="FDFDAD"/>
    <a:srgbClr val="FFE8AA"/>
    <a:srgbClr val="FFE89F"/>
    <a:srgbClr val="FFEAA7"/>
    <a:srgbClr val="FFF4D7"/>
    <a:srgbClr val="002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9" autoAdjust="0"/>
    <p:restoredTop sz="81636" autoAdjust="0"/>
  </p:normalViewPr>
  <p:slideViewPr>
    <p:cSldViewPr>
      <p:cViewPr varScale="1">
        <p:scale>
          <a:sx n="101" d="100"/>
          <a:sy n="101" d="100"/>
        </p:scale>
        <p:origin x="-968" y="-104"/>
      </p:cViewPr>
      <p:guideLst>
        <p:guide orient="horz" pos="1800"/>
        <p:guide pos="2880"/>
      </p:guideLst>
    </p:cSldViewPr>
  </p:slideViewPr>
  <p:outlineViewPr>
    <p:cViewPr>
      <p:scale>
        <a:sx n="33" d="100"/>
        <a:sy n="33" d="100"/>
      </p:scale>
      <p:origin x="224" y="128296"/>
    </p:cViewPr>
  </p:outlineViewPr>
  <p:notesTextViewPr>
    <p:cViewPr>
      <p:scale>
        <a:sx n="100" d="100"/>
        <a:sy n="100" d="100"/>
      </p:scale>
      <p:origin x="0" y="0"/>
    </p:cViewPr>
  </p:notesTextViewPr>
  <p:sorterViewPr>
    <p:cViewPr>
      <p:scale>
        <a:sx n="100" d="100"/>
        <a:sy n="100" d="100"/>
      </p:scale>
      <p:origin x="0" y="8112"/>
    </p:cViewPr>
  </p:sorterViewPr>
  <p:notesViewPr>
    <p:cSldViewPr>
      <p:cViewPr varScale="1">
        <p:scale>
          <a:sx n="57" d="100"/>
          <a:sy n="57" d="100"/>
        </p:scale>
        <p:origin x="-254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00" Type="http://schemas.openxmlformats.org/officeDocument/2006/relationships/handoutMaster" Target="handoutMasters/handoutMaster1.xml"/><Relationship Id="rId201" Type="http://schemas.openxmlformats.org/officeDocument/2006/relationships/printerSettings" Target="printerSettings/printerSettings1.bin"/><Relationship Id="rId202" Type="http://schemas.openxmlformats.org/officeDocument/2006/relationships/commentAuthors" Target="commentAuthors.xml"/><Relationship Id="rId203"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1-09-29T10:33:14.648" idx="1">
    <p:pos x="10" y="10"/>
    <p:text>Check C# static class keyword </p:text>
  </p:cm>
  <p:cm authorId="0" dt="2015-12-08T09:15:21.858" idx="2">
    <p:pos x="146" y="146"/>
    <p:text>Put CRTP</p:text>
    <p:extLst>
      <p:ext uri="{C676402C-5697-4E1C-873F-D02D1690AC5C}">
        <p15:threadingInfo xmlns:p15="http://schemas.microsoft.com/office/powerpoint/2012/main" xmlns=""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 Id="rId2" Type="http://schemas.openxmlformats.org/officeDocument/2006/relationships/image" Target="../media/image42.emf"/><Relationship Id="rId3"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378F29-4053-422B-B7E2-9903D27469AE}" type="datetimeFigureOut">
              <a:rPr lang="en-US" smtClean="0"/>
              <a:pPr/>
              <a:t>17/01/16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1F19AE-CF34-4CB8-9A7C-4FF0E8FDD534}" type="slidenum">
              <a:rPr lang="en-IN" smtClean="0"/>
              <a:pPr/>
              <a:t>‹#›</a:t>
            </a:fld>
            <a:endParaRPr lang="en-IN"/>
          </a:p>
        </p:txBody>
      </p:sp>
    </p:spTree>
    <p:extLst>
      <p:ext uri="{BB962C8B-B14F-4D97-AF65-F5344CB8AC3E}">
        <p14:creationId xmlns:p14="http://schemas.microsoft.com/office/powerpoint/2010/main" val="341311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5F6B0-FBB5-4EBE-95D1-B13EBC58B71E}" type="datetimeFigureOut">
              <a:rPr lang="en-US" smtClean="0"/>
              <a:pPr/>
              <a:t>17/01/16</a:t>
            </a:fld>
            <a:endParaRPr lang="en-IN"/>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F3A21-406D-4276-9E59-70AD5CC0C72D}" type="slidenum">
              <a:rPr lang="en-IN" smtClean="0"/>
              <a:pPr/>
              <a:t>‹#›</a:t>
            </a:fld>
            <a:endParaRPr lang="en-IN"/>
          </a:p>
        </p:txBody>
      </p:sp>
    </p:spTree>
    <p:extLst>
      <p:ext uri="{BB962C8B-B14F-4D97-AF65-F5344CB8AC3E}">
        <p14:creationId xmlns:p14="http://schemas.microsoft.com/office/powerpoint/2010/main" val="3856043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 Id="rId3" Type="http://schemas.openxmlformats.org/officeDocument/2006/relationships/hyperlink" Target="http://djvu.sourceforge.net/"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a:t>
            </a:fld>
            <a:endParaRPr lang="en-IN"/>
          </a:p>
        </p:txBody>
      </p:sp>
    </p:spTree>
    <p:extLst>
      <p:ext uri="{BB962C8B-B14F-4D97-AF65-F5344CB8AC3E}">
        <p14:creationId xmlns:p14="http://schemas.microsoft.com/office/powerpoint/2010/main" val="345488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In the above abstractions of an air-conditioner, which one is the correct abstraction? Which one would an</a:t>
            </a:r>
            <a:r>
              <a:rPr lang="en-US" baseline="0" dirty="0" smtClean="0"/>
              <a:t> AC mechanic use? Which one would a normal user use?</a:t>
            </a:r>
          </a:p>
          <a:p>
            <a:r>
              <a:rPr lang="en-US" baseline="0" dirty="0" smtClean="0"/>
              <a:t>Abstraction depends on the perspective(domain) of the user. Only those persons can do abstractions who have the correct domain knowledge. So domain knowledge is very essential for abstraction.</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17</a:t>
            </a:fld>
            <a:endParaRPr lang="en-US"/>
          </a:p>
        </p:txBody>
      </p:sp>
    </p:spTree>
    <p:extLst>
      <p:ext uri="{BB962C8B-B14F-4D97-AF65-F5344CB8AC3E}">
        <p14:creationId xmlns:p14="http://schemas.microsoft.com/office/powerpoint/2010/main" val="352607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i="1" dirty="0" smtClean="0">
                <a:solidFill>
                  <a:schemeClr val="tx2">
                    <a:lumMod val="90000"/>
                  </a:schemeClr>
                </a:solidFill>
              </a:rPr>
              <a:t>Encapsulation is the process of compartmentalizing the elements of an abstraction that constitute its structure and behavior; encapsulation serves to separate the contractual interface of an abstraction and its implementation</a:t>
            </a:r>
            <a:endParaRPr lang="en-US" dirty="0" smtClean="0"/>
          </a:p>
          <a:p>
            <a:r>
              <a:rPr lang="en-US" dirty="0" smtClean="0"/>
              <a:t>Abstraction &amp; encapsulation are complementary concepts. Abstraction focuses</a:t>
            </a:r>
            <a:r>
              <a:rPr lang="en-US" baseline="0" dirty="0" smtClean="0"/>
              <a:t> upon behavior of an object, whereas encapsulation focuses upon the implementation that gives rise to this behavior.</a:t>
            </a:r>
          </a:p>
          <a:p>
            <a:r>
              <a:rPr lang="en-US" baseline="0" dirty="0" err="1" smtClean="0"/>
              <a:t>Liskov</a:t>
            </a:r>
            <a:r>
              <a:rPr lang="en-US" baseline="0" dirty="0" smtClean="0"/>
              <a:t> says “for abstraction to work, implementations must be encapsulated”. This means that a class must have two parts: an interface and an implementation. The interface of a class captures only its outside view, encompassing our abstraction of the behavior common to all the instances of the class. The implementation of a class comprises the representation of the abstraction as well as the mechanisms that achieve the desired behavior.</a:t>
            </a:r>
            <a:endParaRPr lang="en-US" dirty="0" smtClean="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21</a:t>
            </a:fld>
            <a:endParaRPr lang="en-US"/>
          </a:p>
        </p:txBody>
      </p:sp>
    </p:spTree>
    <p:extLst>
      <p:ext uri="{BB962C8B-B14F-4D97-AF65-F5344CB8AC3E}">
        <p14:creationId xmlns:p14="http://schemas.microsoft.com/office/powerpoint/2010/main" val="20894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different</a:t>
            </a:r>
            <a:r>
              <a:rPr lang="en-US" baseline="0" dirty="0" smtClean="0"/>
              <a:t> sorting algorithms. The behavior is same for all the algorithms, so this behavior can be standardized in a class called as </a:t>
            </a:r>
            <a:r>
              <a:rPr lang="en-US" baseline="0" dirty="0" err="1" smtClean="0"/>
              <a:t>SortingAlgorithm</a:t>
            </a:r>
            <a:r>
              <a:rPr lang="en-US" baseline="0" dirty="0" smtClean="0"/>
              <a:t>. This class can have a method called as Sort. All the other sorting algorithm classes can inherit from this class and provide a specialized behavior of sort algorithm. This asserts “is a” relationship.</a:t>
            </a:r>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26</a:t>
            </a:fld>
            <a:endParaRPr lang="en-US"/>
          </a:p>
        </p:txBody>
      </p:sp>
    </p:spTree>
    <p:extLst>
      <p:ext uri="{BB962C8B-B14F-4D97-AF65-F5344CB8AC3E}">
        <p14:creationId xmlns:p14="http://schemas.microsoft.com/office/powerpoint/2010/main" val="148562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example can be of a Stack inheriting from an Array. You can implement push and pop by calling Array’s methods. But what would happen if the user calls clear() method of Array which is inherited into the Stack class? The Stack would be in an undefined state.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29</a:t>
            </a:fld>
            <a:endParaRPr lang="en-IN"/>
          </a:p>
        </p:txBody>
      </p:sp>
    </p:spTree>
    <p:extLst>
      <p:ext uri="{BB962C8B-B14F-4D97-AF65-F5344CB8AC3E}">
        <p14:creationId xmlns:p14="http://schemas.microsoft.com/office/powerpoint/2010/main" val="147351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baseline="0" dirty="0" smtClean="0"/>
              <a:t>Example of “part of” relationship is a Window that contains a button or a classroom that contains students. Here the question of ownership is raised. In aggregation relationship, the inner object’s lifetime is not necessarily controlled by the outer object. For example, if the classroom is destroyed, the students will not be destroyed; instead they might become a part of other classroom. </a:t>
            </a:r>
          </a:p>
          <a:p>
            <a:r>
              <a:rPr lang="en-US" baseline="0" dirty="0" smtClean="0"/>
              <a:t>Containment suggests strong relationship in which the lifetimes of the objects are intertwined together. When the outer object is destroyed, the inner object is automatically destroyed e.g. a window having a button.</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30</a:t>
            </a:fld>
            <a:endParaRPr lang="en-US"/>
          </a:p>
        </p:txBody>
      </p:sp>
    </p:spTree>
    <p:extLst>
      <p:ext uri="{BB962C8B-B14F-4D97-AF65-F5344CB8AC3E}">
        <p14:creationId xmlns:p14="http://schemas.microsoft.com/office/powerpoint/2010/main" val="196748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31</a:t>
            </a:fld>
            <a:endParaRPr lang="en-US"/>
          </a:p>
        </p:txBody>
      </p:sp>
    </p:spTree>
    <p:extLst>
      <p:ext uri="{BB962C8B-B14F-4D97-AF65-F5344CB8AC3E}">
        <p14:creationId xmlns:p14="http://schemas.microsoft.com/office/powerpoint/2010/main" val="408195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33</a:t>
            </a:fld>
            <a:endParaRPr lang="en-IN"/>
          </a:p>
        </p:txBody>
      </p:sp>
    </p:spTree>
    <p:extLst>
      <p:ext uri="{BB962C8B-B14F-4D97-AF65-F5344CB8AC3E}">
        <p14:creationId xmlns:p14="http://schemas.microsoft.com/office/powerpoint/2010/main" val="240276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35</a:t>
            </a:fld>
            <a:endParaRPr lang="en-US"/>
          </a:p>
        </p:txBody>
      </p:sp>
    </p:spTree>
    <p:extLst>
      <p:ext uri="{BB962C8B-B14F-4D97-AF65-F5344CB8AC3E}">
        <p14:creationId xmlns:p14="http://schemas.microsoft.com/office/powerpoint/2010/main" val="262022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36</a:t>
            </a:fld>
            <a:endParaRPr lang="en-US"/>
          </a:p>
        </p:txBody>
      </p:sp>
    </p:spTree>
    <p:extLst>
      <p:ext uri="{BB962C8B-B14F-4D97-AF65-F5344CB8AC3E}">
        <p14:creationId xmlns:p14="http://schemas.microsoft.com/office/powerpoint/2010/main" val="7387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fontScale="77500" lnSpcReduction="20000"/>
          </a:bodyPr>
          <a:lstStyle/>
          <a:p>
            <a:r>
              <a:rPr lang="en-US" dirty="0" smtClean="0"/>
              <a:t>Compile</a:t>
            </a:r>
            <a:r>
              <a:rPr lang="en-US" baseline="0" dirty="0" smtClean="0"/>
              <a:t> time polymorphism can be achieved through function overloading or function templates in C++. In the first case, it is called as parametric polymorphism because the type of function to call is determined by examination of the parameters of the function call.</a:t>
            </a:r>
          </a:p>
          <a:p>
            <a:r>
              <a:rPr lang="en-US" baseline="0" dirty="0" smtClean="0"/>
              <a:t>Following is an example of compile time polymorphism</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#include &lt;</a:t>
            </a:r>
            <a:r>
              <a:rPr lang="en-US" i="1" dirty="0" err="1" smtClean="0"/>
              <a:t>iostream</a:t>
            </a:r>
            <a:r>
              <a:rPr lang="en-US" i="1"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using namespace std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class Rectangle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en-US" i="1" dirty="0" err="1" smtClean="0"/>
              <a:t>cout</a:t>
            </a:r>
            <a:r>
              <a:rPr lang="en-US" i="1" dirty="0" smtClean="0"/>
              <a:t> &lt;&lt; "Rectangle::Draw" &lt;&lt; </a:t>
            </a:r>
            <a:r>
              <a:rPr lang="en-US" i="1" dirty="0" err="1" smtClean="0"/>
              <a:t>endl</a:t>
            </a: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class Line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void Draw()</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en-US" i="1" dirty="0" err="1" smtClean="0"/>
              <a:t>cout</a:t>
            </a:r>
            <a:r>
              <a:rPr lang="en-US" i="1" dirty="0" smtClean="0"/>
              <a:t> &lt;&lt; "Line::Draw" &lt;&lt; </a:t>
            </a:r>
            <a:r>
              <a:rPr lang="en-US" i="1" dirty="0" err="1" smtClean="0"/>
              <a:t>endl</a:t>
            </a: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template&lt;</a:t>
            </a:r>
            <a:r>
              <a:rPr lang="en-US" i="1" dirty="0" err="1" smtClean="0"/>
              <a:t>typename</a:t>
            </a:r>
            <a:r>
              <a:rPr lang="en-US" i="1" dirty="0" smtClean="0"/>
              <a:t> Shape&gt;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void </a:t>
            </a:r>
            <a:r>
              <a:rPr lang="en-US" i="1" dirty="0" err="1" smtClean="0"/>
              <a:t>DrawShape</a:t>
            </a:r>
            <a:r>
              <a:rPr lang="en-US" i="1" dirty="0" smtClean="0"/>
              <a:t>(Shape &amp;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for(</a:t>
            </a:r>
            <a:r>
              <a:rPr lang="en-US" i="1" dirty="0" err="1" smtClean="0"/>
              <a:t>int</a:t>
            </a:r>
            <a:r>
              <a:rPr lang="en-US" i="1" dirty="0" smtClean="0"/>
              <a:t> </a:t>
            </a:r>
            <a:r>
              <a:rPr lang="en-US" i="1" dirty="0" err="1" smtClean="0"/>
              <a:t>i</a:t>
            </a:r>
            <a:r>
              <a:rPr lang="en-US" i="1" dirty="0" smtClean="0"/>
              <a:t> = 0 ; </a:t>
            </a:r>
            <a:r>
              <a:rPr lang="en-US" i="1" dirty="0" err="1" smtClean="0"/>
              <a:t>i</a:t>
            </a:r>
            <a:r>
              <a:rPr lang="en-US" i="1" dirty="0" smtClean="0"/>
              <a:t> &lt; 10 ; </a:t>
            </a:r>
            <a:r>
              <a:rPr lang="en-US" i="1" dirty="0" err="1" smtClean="0"/>
              <a:t>i</a:t>
            </a: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en-US" i="1" dirty="0" err="1" smtClean="0"/>
              <a:t>shape.Draw</a:t>
            </a: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int</a:t>
            </a:r>
            <a:r>
              <a:rPr lang="en-US" i="1" dirty="0" smtClean="0"/>
              <a:t> main()</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Rectangle 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Line l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en-US" i="1" dirty="0" err="1" smtClean="0"/>
              <a:t>DrawShape</a:t>
            </a:r>
            <a:r>
              <a:rPr lang="en-US" i="1" dirty="0" smtClean="0"/>
              <a:t>(r)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return 0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the call to the Draw method is resolved at compile time, depending on the type of Shape.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37</a:t>
            </a:fld>
            <a:endParaRPr lang="en-US"/>
          </a:p>
        </p:txBody>
      </p:sp>
    </p:spTree>
    <p:extLst>
      <p:ext uri="{BB962C8B-B14F-4D97-AF65-F5344CB8AC3E}">
        <p14:creationId xmlns:p14="http://schemas.microsoft.com/office/powerpoint/2010/main" val="262863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fontScale="70000" lnSpcReduction="20000"/>
          </a:bodyPr>
          <a:lstStyle/>
          <a:p>
            <a:r>
              <a:rPr lang="en-US" dirty="0" smtClean="0"/>
              <a:t>The</a:t>
            </a:r>
            <a:r>
              <a:rPr lang="en-US" baseline="0" dirty="0" smtClean="0"/>
              <a:t> four elements of complexity of software domain are</a:t>
            </a:r>
          </a:p>
          <a:p>
            <a:pPr marL="228600" indent="-228600">
              <a:buFont typeface="+mj-lt"/>
              <a:buAutoNum type="arabicPeriod"/>
            </a:pPr>
            <a:r>
              <a:rPr lang="en-US" b="1" baseline="0" dirty="0" smtClean="0">
                <a:solidFill>
                  <a:schemeClr val="bg1"/>
                </a:solidFill>
              </a:rPr>
              <a:t>Complexity of the problem domain </a:t>
            </a:r>
            <a:r>
              <a:rPr lang="en-US" baseline="0" dirty="0" smtClean="0"/>
              <a:t>– Through software we try to solve a number of problems, which have unavoidable complexities. Think of a simulation application that simulates the working of an aircraft. The raw functionality of such systems is quite difficult to comprehend and also adds up the non functional requirements such as usability, performance, cost, reliability, etc. This unrestrained external complexity is the cause of complexity that Brooke writes about. </a:t>
            </a:r>
          </a:p>
          <a:p>
            <a:pPr marL="228600" indent="-228600">
              <a:buFont typeface="+mj-lt"/>
              <a:buNone/>
            </a:pPr>
            <a:r>
              <a:rPr lang="en-US" baseline="0" dirty="0" smtClean="0"/>
              <a:t>	The common reason of the complexity is the impedance mismatch that exists between the users of a system and its developers. It is generally hard for the users to express precise requirements in the form that developers can understand. In most of the cases, users have only vague ideas of what they want from the system. Users and developers would usually lack expertise in the problem domain and might have different perspectives and assumptions on the nature of the problem.</a:t>
            </a:r>
          </a:p>
          <a:p>
            <a:pPr marL="228600" indent="-228600">
              <a:buFont typeface="+mj-lt"/>
              <a:buNone/>
            </a:pPr>
            <a:r>
              <a:rPr lang="en-US" baseline="0" dirty="0" smtClean="0"/>
              <a:t>	Things are further complicated by the fact that the requirements of the software systems often change during its development. After seeing prototypes or design documents, user better understands his needs and articulates his real needs that causes the software to change. Or the requirements might change for a different reason altogether.</a:t>
            </a:r>
          </a:p>
          <a:p>
            <a:pPr marL="228600" indent="-228600">
              <a:buFont typeface="+mj-lt"/>
              <a:buNone/>
            </a:pPr>
            <a:r>
              <a:rPr lang="en-US" baseline="0" dirty="0" smtClean="0"/>
              <a:t>	Since, a lot of investment in terms of time &amp; money goes into such software, it is not possible to scrap it every time the requirements change</a:t>
            </a:r>
          </a:p>
          <a:p>
            <a:pPr marL="228600" indent="-228600">
              <a:buFont typeface="+mj-lt"/>
              <a:buAutoNum type="arabicPeriod" startAt="2"/>
            </a:pPr>
            <a:r>
              <a:rPr lang="en-US" sz="1200" b="1" kern="1200" baseline="0" dirty="0" smtClean="0">
                <a:solidFill>
                  <a:schemeClr val="tx1"/>
                </a:solidFill>
                <a:latin typeface="+mn-lt"/>
                <a:ea typeface="+mn-ea"/>
                <a:cs typeface="+mn-cs"/>
              </a:rPr>
              <a:t>Difficulty of managing the development process </a:t>
            </a:r>
            <a:r>
              <a:rPr lang="en-US" baseline="0" dirty="0" smtClean="0"/>
              <a:t>– The fundamental task of the software development team is to give an illusion of simplicity. The users have to be shielded from the vast complexity of the software. Such software is huge in size and we try to invent ways of writing less code, such as using frameworks or reusing existing code. The whole process is managed through teams of developers, project managers &amp; architects. It is impossible for one person to understand such system completely. But having teams poses a different set of challenges. More developers mean more complex communication and hence, difficult coordination especially if the teams are in different geographical locations.</a:t>
            </a:r>
          </a:p>
          <a:p>
            <a:pPr marL="228600" indent="-228600">
              <a:buFont typeface="+mj-lt"/>
              <a:buAutoNum type="arabicPeriod" startAt="2"/>
            </a:pPr>
            <a:r>
              <a:rPr lang="en-US" sz="1200" b="1" kern="1200" baseline="0" dirty="0" smtClean="0">
                <a:solidFill>
                  <a:schemeClr val="tx1"/>
                </a:solidFill>
                <a:latin typeface="+mn-lt"/>
                <a:ea typeface="+mn-ea"/>
                <a:cs typeface="+mn-cs"/>
              </a:rPr>
              <a:t>Flexibility possible through software </a:t>
            </a:r>
            <a:r>
              <a:rPr lang="en-US" baseline="0" dirty="0" smtClean="0"/>
              <a:t>– In industries such as manufacturing, construction, etc, most of the components are not produced in-house. Rather, they are ordered from other companies. But in software industry, the opposite is true. Since, software gives us great flexibility, it is possible for the developer to express any kind of abstraction. This turns out to be very addictive, but it also forces the developers to create all the primitive building blocks upon which such abstractions would stand. While other industries have uniform codes and standards, very few standards exist in the software industry. This causes software development to be a human intensive effort</a:t>
            </a:r>
          </a:p>
          <a:p>
            <a:pPr marL="228600" indent="-228600">
              <a:buFont typeface="+mj-lt"/>
              <a:buAutoNum type="arabicPeriod" startAt="2"/>
            </a:pPr>
            <a:r>
              <a:rPr lang="en-US" sz="1200" b="1" kern="1200" baseline="0" dirty="0" smtClean="0">
                <a:solidFill>
                  <a:schemeClr val="tx1"/>
                </a:solidFill>
                <a:latin typeface="+mn-lt"/>
                <a:ea typeface="+mn-ea"/>
                <a:cs typeface="+mn-cs"/>
              </a:rPr>
              <a:t>Problems of characterizing the behavior of software systems </a:t>
            </a:r>
            <a:r>
              <a:rPr lang="en-US" baseline="0" dirty="0" smtClean="0"/>
              <a:t>– It is possible to predict the behavior of certain systems. We know if the brake is applied while the car is moving, the car will come to a stop (assuming the brakes are working fine). But in software systems making such predictions are difficult. A normal sized application might have thousands of variables, multiple threads executing simultaneously, memory allocations on stack &amp; heap, etc. This application is executed on computers which has discrete components with discrete states. Such discrete systems have a finite number of possible states and in large systems there is a combinatorial explosion that makes this number very large. So we try to design our systems with a separation of concerns, so that the behavior of one part may not effect the other. But with so many states &amp; events, it is not always deterministic. In the worst case, an external event may bring down a whole system, simply because the developers failed to account for one particular interaction between events. With modern day systems, it becomes even more difficult</a:t>
            </a:r>
          </a:p>
        </p:txBody>
      </p:sp>
      <p:sp>
        <p:nvSpPr>
          <p:cNvPr id="4" name="Slide Number Placeholder 3"/>
          <p:cNvSpPr>
            <a:spLocks noGrp="1"/>
          </p:cNvSpPr>
          <p:nvPr>
            <p:ph type="sldNum" sz="quarter" idx="10"/>
          </p:nvPr>
        </p:nvSpPr>
        <p:spPr/>
        <p:txBody>
          <a:bodyPr/>
          <a:lstStyle/>
          <a:p>
            <a:fld id="{8D083718-F624-4B15-990C-0962BE89415E}" type="slidenum">
              <a:rPr lang="en-US" smtClean="0"/>
              <a:pPr/>
              <a:t>7</a:t>
            </a:fld>
            <a:endParaRPr lang="en-US"/>
          </a:p>
        </p:txBody>
      </p:sp>
    </p:spTree>
    <p:extLst>
      <p:ext uri="{BB962C8B-B14F-4D97-AF65-F5344CB8AC3E}">
        <p14:creationId xmlns:p14="http://schemas.microsoft.com/office/powerpoint/2010/main" val="55636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2">
                    <a:lumMod val="90000"/>
                  </a:schemeClr>
                </a:solidFill>
              </a:rPr>
              <a:t>	</a:t>
            </a:r>
            <a:r>
              <a:rPr lang="en-US" i="1" dirty="0" smtClean="0">
                <a:solidFill>
                  <a:schemeClr val="tx2">
                    <a:lumMod val="90000"/>
                  </a:schemeClr>
                </a:solidFill>
              </a:rPr>
              <a:t>Modularity is the property of a system that has been decomposed into a set of cohesive and loosely coupled modules</a:t>
            </a:r>
          </a:p>
          <a:p>
            <a:r>
              <a:rPr lang="en-US" dirty="0" smtClean="0"/>
              <a:t>Modularity is essential for managing complexity,</a:t>
            </a:r>
            <a:r>
              <a:rPr lang="en-US" baseline="0" dirty="0" smtClean="0"/>
              <a:t> especially in huge applications. An application can be developed in small modules, which can be compiled separately, but have connections with other modules. </a:t>
            </a:r>
          </a:p>
          <a:p>
            <a:r>
              <a:rPr lang="en-US" baseline="0" dirty="0" smtClean="0"/>
              <a:t>Modularity is supported in diverse ways in different languages. In C++, a class declaration is placed in a header file &amp; the definition in an implementation file(.</a:t>
            </a:r>
            <a:r>
              <a:rPr lang="en-US" baseline="0" dirty="0" err="1" smtClean="0"/>
              <a:t>cpp</a:t>
            </a:r>
            <a:r>
              <a:rPr lang="en-US" baseline="0" dirty="0" smtClean="0"/>
              <a:t>). Namespaces can be used to logically group related classes in one logical structure. Classes can also be placed in static or dynamic library. Dependency between the modules is then asserted with either #include preprocessor directive or the using directive. In Java, a program can be divided in package or assemblies in C#.</a:t>
            </a:r>
          </a:p>
          <a:p>
            <a:r>
              <a:rPr lang="en-US" baseline="0" dirty="0" smtClean="0"/>
              <a:t>Classes for a small application can be put in the same library or namespace. But for big applications, it makes sense to have a logical division of related classes. Logical division can be through namespaces. Libraries can physically divide the classes into separate compilation units. </a:t>
            </a:r>
          </a:p>
          <a:p>
            <a:r>
              <a:rPr lang="en-US" baseline="0" dirty="0" smtClean="0"/>
              <a:t>Sometimes, modularization is taken to extremes. Too much modularization is bad. Consider a windows GUI application. This application responds to several </a:t>
            </a:r>
            <a:r>
              <a:rPr lang="en-US" baseline="0" dirty="0" err="1" smtClean="0"/>
              <a:t>hundered</a:t>
            </a:r>
            <a:r>
              <a:rPr lang="en-US" baseline="0" dirty="0" smtClean="0"/>
              <a:t> messages. It would be unwise to create separate classes in separate modules for every message. This would be a poor design decision and would create maintenance nightmare.</a:t>
            </a:r>
          </a:p>
          <a:p>
            <a:r>
              <a:rPr lang="en-US" baseline="0" dirty="0" smtClean="0"/>
              <a:t>Modularity results in reduction of the overall cost of the software, by allowing modules to be independently designed. However, the module should have a narrow interface so that it is possible to change the module without effecting other dependent modules.</a:t>
            </a:r>
            <a:endParaRPr lang="en-US" dirty="0" smtClean="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39</a:t>
            </a:fld>
            <a:endParaRPr lang="en-US"/>
          </a:p>
        </p:txBody>
      </p:sp>
    </p:spTree>
    <p:extLst>
      <p:ext uri="{BB962C8B-B14F-4D97-AF65-F5344CB8AC3E}">
        <p14:creationId xmlns:p14="http://schemas.microsoft.com/office/powerpoint/2010/main" val="655575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asus</a:t>
            </a:r>
            <a:r>
              <a:rPr lang="en-GB" baseline="0" dirty="0" smtClean="0"/>
              <a:t> rtl12+</a:t>
            </a:r>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42</a:t>
            </a:fld>
            <a:endParaRPr lang="en-IN"/>
          </a:p>
        </p:txBody>
      </p:sp>
    </p:spTree>
    <p:extLst>
      <p:ext uri="{BB962C8B-B14F-4D97-AF65-F5344CB8AC3E}">
        <p14:creationId xmlns:p14="http://schemas.microsoft.com/office/powerpoint/2010/main" val="242983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fontScale="40000" lnSpcReduction="20000"/>
          </a:bodyPr>
          <a:lstStyle/>
          <a:p>
            <a:r>
              <a:rPr lang="en-IN" dirty="0" smtClean="0"/>
              <a:t>A pattern is just a way of sharing knowledge, experience. It isn't a solution in itself. </a:t>
            </a:r>
            <a:br>
              <a:rPr lang="en-IN" dirty="0" smtClean="0"/>
            </a:br>
            <a:r>
              <a:rPr lang="en-IN" dirty="0" smtClean="0"/>
              <a:t/>
            </a:r>
            <a:br>
              <a:rPr lang="en-IN" dirty="0" smtClean="0"/>
            </a:br>
            <a:r>
              <a:rPr lang="en-IN" dirty="0" smtClean="0"/>
              <a:t>It’s defined as </a:t>
            </a:r>
            <a:r>
              <a:rPr lang="en-IN" u="sng" dirty="0" smtClean="0"/>
              <a:t>“a proven solution for a recurring design problem that occurs within a context”</a:t>
            </a:r>
            <a:r>
              <a:rPr lang="en-IN" dirty="0" smtClean="0"/>
              <a:t>. Please pay attention to the definition. The proposed solution can have different implementation alternatives, depending on the programming language or specific platform. For example, the J2EE design patterns propose a solution and implementation alternatives that may be suitable depending on what you are doing. However, the most important thing about a pattern is to understand what kind of problem solves, and that is why you should understand the problem context.</a:t>
            </a:r>
            <a:br>
              <a:rPr lang="en-IN" dirty="0" smtClean="0"/>
            </a:br>
            <a:r>
              <a:rPr lang="en-IN" dirty="0" smtClean="0"/>
              <a:t/>
            </a:r>
            <a:br>
              <a:rPr lang="en-IN" dirty="0" smtClean="0"/>
            </a:br>
            <a:r>
              <a:rPr lang="en-IN" dirty="0" smtClean="0"/>
              <a:t>Patterns are popular because they are a very good way to use a common language, to document a system and to reuse some parts of a system design. Contrary to popular belief, it's very hard to reuse existing domain objects (see the "Object-oriented Code Re-use myth") but patterns are very easy to reuse across different projects.</a:t>
            </a:r>
            <a:br>
              <a:rPr lang="en-IN" dirty="0" smtClean="0"/>
            </a:br>
            <a:r>
              <a:rPr lang="en-IN" dirty="0" smtClean="0"/>
              <a:t/>
            </a:r>
            <a:br>
              <a:rPr lang="en-IN" dirty="0" smtClean="0"/>
            </a:br>
            <a:r>
              <a:rPr lang="en-IN" dirty="0" smtClean="0"/>
              <a:t>On the other hand, a framework is a finite solution that helps you structure your code and solve a particular kind of problem. It is defined as </a:t>
            </a:r>
            <a:r>
              <a:rPr lang="en-IN" u="sng" dirty="0" smtClean="0"/>
              <a:t>"a partially built subsystem, for solving a specific problem and that must be instantiated for its usage"</a:t>
            </a:r>
            <a:r>
              <a:rPr lang="en-IN" dirty="0" smtClean="0"/>
              <a:t>. Every framework provides the basic building blocks for building your own systems according to your needs. These building blocks will be general for every problem, for example, reusable components that are ready to use [off the shelf components], interfaces that define design contracts and horizontal services. </a:t>
            </a:r>
            <a:br>
              <a:rPr lang="en-IN" dirty="0" smtClean="0"/>
            </a:br>
            <a:r>
              <a:rPr lang="en-IN" dirty="0" smtClean="0"/>
              <a:t/>
            </a:r>
            <a:br>
              <a:rPr lang="en-IN" dirty="0" smtClean="0"/>
            </a:br>
            <a:r>
              <a:rPr lang="en-IN" dirty="0" smtClean="0"/>
              <a:t>What you have to add to the framework is what is particular to your need (that is the framework instantiation). A framework may or may not be made with several patterns implementation. </a:t>
            </a:r>
            <a:br>
              <a:rPr lang="en-IN" dirty="0" smtClean="0"/>
            </a:br>
            <a:r>
              <a:rPr lang="en-IN" dirty="0" smtClean="0"/>
              <a:t/>
            </a:r>
            <a:br>
              <a:rPr lang="en-IN" dirty="0" smtClean="0"/>
            </a:br>
            <a:r>
              <a:rPr lang="en-IN" dirty="0" smtClean="0"/>
              <a:t>A framework is based upon the </a:t>
            </a:r>
            <a:r>
              <a:rPr lang="en-IN" dirty="0" err="1" smtClean="0"/>
              <a:t>IoC</a:t>
            </a:r>
            <a:r>
              <a:rPr lang="en-IN" dirty="0" smtClean="0"/>
              <a:t> (Inversion of Control) principle; your application just need to provide and declare some </a:t>
            </a:r>
            <a:r>
              <a:rPr lang="en-IN" dirty="0" err="1" smtClean="0"/>
              <a:t>callback</a:t>
            </a:r>
            <a:r>
              <a:rPr lang="en-IN" dirty="0" smtClean="0"/>
              <a:t> functions and start the framework. From there the framework is in charge of running the application, calling your </a:t>
            </a:r>
            <a:r>
              <a:rPr lang="en-IN" dirty="0" err="1" smtClean="0"/>
              <a:t>callback</a:t>
            </a:r>
            <a:r>
              <a:rPr lang="en-IN" dirty="0" smtClean="0"/>
              <a:t> functions whenever it's necessary. So as you can see, they are very different concepts, the main difference being that a framework is a physical and usable piece of code while a pattern is a logical design solution to a given kind of problem.</a:t>
            </a:r>
            <a:br>
              <a:rPr lang="en-IN" dirty="0" smtClean="0"/>
            </a:br>
            <a:r>
              <a:rPr lang="en-IN" dirty="0" smtClean="0"/>
              <a:t/>
            </a:r>
            <a:br>
              <a:rPr lang="en-IN" dirty="0" smtClean="0"/>
            </a:br>
            <a:r>
              <a:rPr lang="en-IN" dirty="0" smtClean="0"/>
              <a:t>I will add that every framework has its own purpose, best-practices, restrictions and limitations, and PLEASE READ THEM CAREFULLY AND GET EXPERIENCE APPLYING THEM. By experience, some frameworks are used for making things or solving needs, they were not designed for and so, users start having problems instead of getting the real benefits of using a proven, mature framework. Please also, pay attention to the maturity state of a framework. If a framework has been proven in several projects, it will do what you are expecting with high-quality, and what is more, it will evolve with its width customers using it.</a:t>
            </a:r>
            <a:br>
              <a:rPr lang="en-IN" dirty="0" smtClean="0"/>
            </a:br>
            <a:r>
              <a:rPr lang="en-IN" dirty="0" smtClean="0"/>
              <a:t/>
            </a:r>
            <a:br>
              <a:rPr lang="en-IN" dirty="0" smtClean="0"/>
            </a:br>
            <a:r>
              <a:rPr lang="en-IN" dirty="0" smtClean="0"/>
              <a:t>Another important noteworthy point is difference between </a:t>
            </a:r>
            <a:r>
              <a:rPr lang="en-IN" u="sng" dirty="0" smtClean="0"/>
              <a:t>API or Class Libraries and Framework</a:t>
            </a:r>
            <a:r>
              <a:rPr lang="en-IN" dirty="0" smtClean="0"/>
              <a:t>. API is used for code reusability. Design patterns are used to build different parts of the frameworks.</a:t>
            </a:r>
            <a:br>
              <a:rPr lang="en-IN" dirty="0" smtClean="0"/>
            </a:br>
            <a:r>
              <a:rPr lang="en-IN" dirty="0" smtClean="0"/>
              <a:t/>
            </a:r>
            <a:br>
              <a:rPr lang="en-IN" dirty="0" smtClean="0"/>
            </a:br>
            <a:r>
              <a:rPr lang="en-IN" dirty="0" smtClean="0"/>
              <a:t>Every framework mostly has two parts: </a:t>
            </a:r>
            <a:r>
              <a:rPr lang="en-IN" u="sng" dirty="0" smtClean="0"/>
              <a:t>Frozen Spots and Hot Spots.</a:t>
            </a:r>
            <a:r>
              <a:rPr lang="en-IN" dirty="0" smtClean="0"/>
              <a:t/>
            </a:r>
            <a:br>
              <a:rPr lang="en-IN" dirty="0" smtClean="0"/>
            </a:br>
            <a:r>
              <a:rPr lang="en-IN" dirty="0" smtClean="0"/>
              <a:t>Frozen Spots are designed using White Box framework. Pluggable parts of the framework are example of Hot Spots. If hot Spots are implemented as a framework, then it is called Black Box framework.</a:t>
            </a:r>
            <a:br>
              <a:rPr lang="en-IN" dirty="0" smtClean="0"/>
            </a:br>
            <a:r>
              <a:rPr lang="en-IN" dirty="0" smtClean="0"/>
              <a:t>There are several frameworks, some can be conceptual others can be technological, there is no restriction, they all bring building blocks, for making your own systems, faster, easier and reusing best practices of a proven common infrastructure. To name a few technical frameworks: </a:t>
            </a:r>
            <a:br>
              <a:rPr lang="en-IN" dirty="0" smtClean="0"/>
            </a:br>
            <a:r>
              <a:rPr lang="en-IN" dirty="0" smtClean="0"/>
              <a:t/>
            </a:r>
            <a:br>
              <a:rPr lang="en-IN" dirty="0" smtClean="0"/>
            </a:br>
            <a:r>
              <a:rPr lang="en-IN" dirty="0" smtClean="0"/>
              <a:t>- Struts (http://struts.apache.org/) and JSF – Java Server Faces are frameworks for building Web Interfaces. They both use the MVC design pattern, which is maybe the most used architectural pattern for building frameworks and software intensive systems. Design patterns related with MVC are: PAC Pattern and </a:t>
            </a:r>
            <a:r>
              <a:rPr lang="en-IN" dirty="0" err="1" smtClean="0"/>
              <a:t>IoC</a:t>
            </a:r>
            <a:r>
              <a:rPr lang="en-IN" dirty="0" smtClean="0"/>
              <a:t>.</a:t>
            </a:r>
            <a:br>
              <a:rPr lang="en-IN" dirty="0" smtClean="0"/>
            </a:br>
            <a:r>
              <a:rPr lang="en-IN" dirty="0" smtClean="0"/>
              <a:t/>
            </a:r>
            <a:br>
              <a:rPr lang="en-IN" dirty="0" smtClean="0"/>
            </a:br>
            <a:r>
              <a:rPr lang="en-IN" dirty="0" smtClean="0"/>
              <a:t>- </a:t>
            </a:r>
            <a:r>
              <a:rPr lang="en-IN" dirty="0" err="1" smtClean="0"/>
              <a:t>Toplink</a:t>
            </a:r>
            <a:r>
              <a:rPr lang="en-IN" dirty="0" smtClean="0"/>
              <a:t> (www.oracle.com/technology/products/ias/toplink/) and </a:t>
            </a:r>
            <a:r>
              <a:rPr lang="en-IN" dirty="0" err="1" smtClean="0"/>
              <a:t>Hybernate</a:t>
            </a:r>
            <a:r>
              <a:rPr lang="en-IN" dirty="0" smtClean="0"/>
              <a:t> are frameworks for object persistence. </a:t>
            </a:r>
            <a:br>
              <a:rPr lang="en-IN" dirty="0" smtClean="0"/>
            </a:br>
            <a:r>
              <a:rPr lang="en-IN" dirty="0" smtClean="0"/>
              <a:t/>
            </a:r>
            <a:br>
              <a:rPr lang="en-IN" dirty="0" smtClean="0"/>
            </a:br>
            <a:r>
              <a:rPr lang="en-IN" dirty="0" smtClean="0"/>
              <a:t>- Log4J (http://logging.apache.org/log4j/docs/) is a framework for auditory. You can use Log4J for implementing technical logs and business audit logs.</a:t>
            </a:r>
            <a:br>
              <a:rPr lang="en-IN" dirty="0" smtClean="0"/>
            </a:br>
            <a:r>
              <a:rPr lang="en-IN" dirty="0" smtClean="0"/>
              <a:t/>
            </a:r>
            <a:br>
              <a:rPr lang="en-IN" dirty="0" smtClean="0"/>
            </a:br>
            <a:r>
              <a:rPr lang="en-IN" dirty="0" smtClean="0"/>
              <a:t>- J2EE its framework for building Enterprise Applications. Its building blocks are horizontal services that provide common infrastructure and well defined interfaces in its specifications (</a:t>
            </a:r>
            <a:r>
              <a:rPr lang="en-IN" dirty="0" err="1" smtClean="0"/>
              <a:t>Servlets</a:t>
            </a:r>
            <a:r>
              <a:rPr lang="en-IN" dirty="0" smtClean="0"/>
              <a:t>, EJBs, JDBC, JMS, JTA among others) for building your own applications. </a:t>
            </a:r>
            <a:br>
              <a:rPr lang="en-IN" dirty="0" smtClean="0"/>
            </a:br>
            <a:r>
              <a:rPr lang="en-IN" dirty="0" smtClean="0"/>
              <a:t/>
            </a:r>
            <a:br>
              <a:rPr lang="en-IN" dirty="0" smtClean="0"/>
            </a:br>
            <a:r>
              <a:rPr lang="en-IN" dirty="0" smtClean="0"/>
              <a:t>- LEAF - </a:t>
            </a:r>
            <a:r>
              <a:rPr lang="en-IN" dirty="0" err="1" smtClean="0"/>
              <a:t>Lucasian</a:t>
            </a:r>
            <a:r>
              <a:rPr lang="en-IN" dirty="0" smtClean="0"/>
              <a:t> Enterprise Application Framework (http://www.lucasian.com/framework) is a white-box framework for building Enterprise Java Applications with high productivity in development and robustness in production environments. LEAF is built on top of the J2EE Design Patterns framework and open-source frameworks such as, Log4J, Apache Axis and Jelly. LEAF provides common horizontal services for security, auditory and frameworks for concurrency, exceptions handling and </a:t>
            </a:r>
            <a:r>
              <a:rPr lang="en-IN" dirty="0" err="1" smtClean="0"/>
              <a:t>QoS</a:t>
            </a:r>
            <a:r>
              <a:rPr lang="en-IN" dirty="0" smtClean="0"/>
              <a:t>. LEAF is white-box framework because it provides code generation wizards through an Eclipse Plug-In that will generate specific application components using J2EE Design Patterns (Data Access Objects with the Abstract Factory Pattern, Value Objects, Composite Entity, Data Transfer Objects, EJB Façade, Read-Only Entities, and Business Delegates among other supported design patterns). White box means that you can see, change, extend and debug your own Java code instead of having interpreters or any kind of black-box engine, with dependency on vendor specific design patterns or infrastructure. </a:t>
            </a:r>
            <a:br>
              <a:rPr lang="en-IN" dirty="0" smtClean="0"/>
            </a:br>
            <a:r>
              <a:rPr lang="en-IN" dirty="0" smtClean="0"/>
              <a:t/>
            </a:r>
            <a:br>
              <a:rPr lang="en-IN" dirty="0" smtClean="0"/>
            </a:br>
            <a:r>
              <a:rPr lang="en-IN" dirty="0" smtClean="0"/>
              <a:t/>
            </a:r>
            <a:br>
              <a:rPr lang="en-IN" dirty="0" smtClean="0"/>
            </a:br>
            <a:r>
              <a:rPr lang="en-IN" dirty="0" smtClean="0"/>
              <a:t>The list is endless; however think about a framework as a partially built solution, built on top of design patterns, that imposes patterns for solving specific problems. In order to use the frameworks for building your own needs rapidly and with low risk, you should use its basic building blocks (reusable services, components, design principles, extensibility mechanisms) and understand its usage best practices and limitations.</a:t>
            </a:r>
          </a:p>
          <a:p>
            <a:endParaRPr lang="en-US" dirty="0" smtClean="0"/>
          </a:p>
          <a:p>
            <a:endParaRPr lang="en-US" dirty="0" smtClean="0"/>
          </a:p>
          <a:p>
            <a:r>
              <a:rPr lang="en-IN" dirty="0" smtClean="0"/>
              <a:t>Patterns do not always give perfect solutions. Because patterns represent the collective experience of many designers over the years, however, they are often better than the solutions you or I might come up with on our own in the often limited time we have</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43</a:t>
            </a:fld>
            <a:endParaRPr lang="en-IN"/>
          </a:p>
        </p:txBody>
      </p:sp>
    </p:spTree>
    <p:extLst>
      <p:ext uri="{BB962C8B-B14F-4D97-AF65-F5344CB8AC3E}">
        <p14:creationId xmlns:p14="http://schemas.microsoft.com/office/powerpoint/2010/main" val="1005354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48</a:t>
            </a:fld>
            <a:endParaRPr lang="en-IN"/>
          </a:p>
        </p:txBody>
      </p:sp>
    </p:spTree>
    <p:extLst>
      <p:ext uri="{BB962C8B-B14F-4D97-AF65-F5344CB8AC3E}">
        <p14:creationId xmlns:p14="http://schemas.microsoft.com/office/powerpoint/2010/main" val="889053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class patterns, the relationship is based on inheritance and is established at compile time, so they are static. But object patterns are dynamic and can be changed at runtime. </a:t>
            </a:r>
          </a:p>
          <a:p>
            <a:r>
              <a:rPr lang="en-US" baseline="0" dirty="0" smtClean="0"/>
              <a:t>But almost all patterns use inheritance to some extent. But most of the patterns are in object scope</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50</a:t>
            </a:fld>
            <a:endParaRPr lang="en-IN"/>
          </a:p>
        </p:txBody>
      </p:sp>
    </p:spTree>
    <p:extLst>
      <p:ext uri="{BB962C8B-B14F-4D97-AF65-F5344CB8AC3E}">
        <p14:creationId xmlns:p14="http://schemas.microsoft.com/office/powerpoint/2010/main" val="300122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51</a:t>
            </a:fld>
            <a:endParaRPr lang="en-IN"/>
          </a:p>
        </p:txBody>
      </p:sp>
    </p:spTree>
    <p:extLst>
      <p:ext uri="{BB962C8B-B14F-4D97-AF65-F5344CB8AC3E}">
        <p14:creationId xmlns:p14="http://schemas.microsoft.com/office/powerpoint/2010/main" val="4194063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52</a:t>
            </a:fld>
            <a:endParaRPr lang="en-IN"/>
          </a:p>
        </p:txBody>
      </p:sp>
    </p:spTree>
    <p:extLst>
      <p:ext uri="{BB962C8B-B14F-4D97-AF65-F5344CB8AC3E}">
        <p14:creationId xmlns:p14="http://schemas.microsoft.com/office/powerpoint/2010/main" val="2264753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In </a:t>
            </a:r>
            <a:r>
              <a:rPr lang="en-US" dirty="0" err="1" smtClean="0"/>
              <a:t>AnOperation</a:t>
            </a:r>
            <a:r>
              <a:rPr lang="en-US" dirty="0" smtClean="0"/>
              <a:t>, you can do some</a:t>
            </a:r>
            <a:r>
              <a:rPr lang="en-US" baseline="0" dirty="0" smtClean="0"/>
              <a:t> default processing after creating the objects. For example, you could generate Employee IDs of those employees who are permanent</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53</a:t>
            </a:fld>
            <a:endParaRPr lang="en-IN"/>
          </a:p>
        </p:txBody>
      </p:sp>
    </p:spTree>
    <p:extLst>
      <p:ext uri="{BB962C8B-B14F-4D97-AF65-F5344CB8AC3E}">
        <p14:creationId xmlns:p14="http://schemas.microsoft.com/office/powerpoint/2010/main" val="1649367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Manufacturers of plastic toys process plastic molding powder &amp; inject the plastic into molds of desired shapes</a:t>
            </a:r>
            <a:endParaRPr lang="en-IN" dirty="0" smtClean="0"/>
          </a:p>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54</a:t>
            </a:fld>
            <a:endParaRPr lang="en-IN"/>
          </a:p>
        </p:txBody>
      </p:sp>
    </p:spTree>
    <p:extLst>
      <p:ext uri="{BB962C8B-B14F-4D97-AF65-F5344CB8AC3E}">
        <p14:creationId xmlns:p14="http://schemas.microsoft.com/office/powerpoint/2010/main" val="2960915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56</a:t>
            </a:fld>
            <a:endParaRPr lang="en-IN"/>
          </a:p>
        </p:txBody>
      </p:sp>
    </p:spTree>
    <p:extLst>
      <p:ext uri="{BB962C8B-B14F-4D97-AF65-F5344CB8AC3E}">
        <p14:creationId xmlns:p14="http://schemas.microsoft.com/office/powerpoint/2010/main" val="12904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Complexity can be resolved through various ways.</a:t>
            </a:r>
            <a:r>
              <a:rPr lang="en-US" baseline="0" dirty="0" smtClean="0"/>
              <a:t> </a:t>
            </a:r>
            <a:r>
              <a:rPr lang="en-US" baseline="0" dirty="0" err="1" smtClean="0"/>
              <a:t>Dijkstra</a:t>
            </a:r>
            <a:r>
              <a:rPr lang="en-US" baseline="0" dirty="0" smtClean="0"/>
              <a:t> says, “The technique of mastering complexity has been known since ancient times: divide et </a:t>
            </a:r>
            <a:r>
              <a:rPr lang="en-US" baseline="0" dirty="0" err="1" smtClean="0"/>
              <a:t>impera</a:t>
            </a:r>
            <a:r>
              <a:rPr lang="en-US" baseline="0" dirty="0" smtClean="0"/>
              <a:t> (divide &amp; rule). When designing any system, it is essential to decompose it into smaller &amp; smaller parts, each of which can be refined independently. This becomes natural for humans to comprehend; only a few parts at once.</a:t>
            </a:r>
          </a:p>
          <a:p>
            <a:r>
              <a:rPr lang="en-US" baseline="0" dirty="0" smtClean="0"/>
              <a:t>In algorithm decomposition, the problem is decomposed as a set of algorithmic steps. Each module in the system may denote a major step of some process</a:t>
            </a:r>
          </a:p>
          <a:p>
            <a:r>
              <a:rPr lang="en-US" baseline="0" dirty="0" smtClean="0"/>
              <a:t>In object oriented decomposition, instead of decomposing the problems in steps, we identify the players (objects) in the system. In such system, the world is viewed as a set of autonomous agents that collaborate to perform some higher level behavior. Each agent (object) has its own set of properties and behaviors. Objects are directed to do things by sending them messages.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9</a:t>
            </a:fld>
            <a:endParaRPr lang="en-US"/>
          </a:p>
        </p:txBody>
      </p:sp>
    </p:spTree>
    <p:extLst>
      <p:ext uri="{BB962C8B-B14F-4D97-AF65-F5344CB8AC3E}">
        <p14:creationId xmlns:p14="http://schemas.microsoft.com/office/powerpoint/2010/main" val="829722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class Car</a:t>
            </a:r>
          </a:p>
          <a:p>
            <a:r>
              <a:rPr lang="en-US" dirty="0" smtClean="0"/>
              <a:t>{</a:t>
            </a:r>
          </a:p>
          <a:p>
            <a:r>
              <a:rPr lang="en-US" dirty="0" smtClean="0"/>
              <a:t>	Car(name, top speed)</a:t>
            </a:r>
          </a:p>
          <a:p>
            <a:r>
              <a:rPr lang="en-US" dirty="0" smtClean="0"/>
              <a:t>	</a:t>
            </a:r>
            <a:r>
              <a:rPr lang="en-US" dirty="0" err="1" smtClean="0"/>
              <a:t>CreateFerrari</a:t>
            </a:r>
            <a:r>
              <a:rPr lang="en-US" dirty="0" smtClean="0"/>
              <a:t>()</a:t>
            </a:r>
          </a:p>
          <a:p>
            <a:r>
              <a:rPr lang="en-US" dirty="0" smtClean="0"/>
              <a:t>	</a:t>
            </a:r>
            <a:r>
              <a:rPr lang="en-US" dirty="0" err="1" smtClean="0"/>
              <a:t>CreatePorsche</a:t>
            </a:r>
            <a:r>
              <a:rPr lang="en-US" dirty="0" smtClean="0"/>
              <a:t>()</a:t>
            </a:r>
            <a:r>
              <a:rPr lang="en-US" baseline="0" dirty="0" smtClean="0"/>
              <a:t> </a:t>
            </a:r>
          </a:p>
          <a:p>
            <a:r>
              <a:rPr lang="en-US" baseline="0" dirty="0" smtClean="0"/>
              <a:t>	</a:t>
            </a:r>
            <a:r>
              <a:rPr lang="en-US" baseline="0" dirty="0" err="1" smtClean="0"/>
              <a:t>CreateBMW</a:t>
            </a:r>
            <a:r>
              <a:rPr lang="en-US" baseline="0" dirty="0" smtClean="0"/>
              <a:t>()</a:t>
            </a:r>
            <a:endParaRPr lang="en-US" dirty="0" smtClean="0"/>
          </a:p>
          <a:p>
            <a:r>
              <a:rPr lang="en-US" dirty="0" smtClean="0"/>
              <a:t>}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58</a:t>
            </a:fld>
            <a:endParaRPr lang="en-IN"/>
          </a:p>
        </p:txBody>
      </p:sp>
    </p:spTree>
    <p:extLst>
      <p:ext uri="{BB962C8B-B14F-4D97-AF65-F5344CB8AC3E}">
        <p14:creationId xmlns:p14="http://schemas.microsoft.com/office/powerpoint/2010/main" val="3254220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i="1" dirty="0" err="1" smtClean="0"/>
              <a:t>LogManager.getLogManager</a:t>
            </a:r>
            <a:r>
              <a:rPr lang="en-US" i="1" dirty="0" smtClean="0"/>
              <a:t>, </a:t>
            </a:r>
            <a:r>
              <a:rPr lang="en-US" i="1" dirty="0" err="1" smtClean="0"/>
              <a:t>Calendar.getInstance</a:t>
            </a:r>
            <a:r>
              <a:rPr lang="en-US" i="1" dirty="0" smtClean="0"/>
              <a:t>, </a:t>
            </a:r>
            <a:r>
              <a:rPr lang="en-US" i="1" dirty="0" err="1" smtClean="0"/>
              <a:t>Collections.unmodifiableCollection</a:t>
            </a:r>
            <a:r>
              <a:rPr lang="en-US" i="1" dirty="0" smtClean="0"/>
              <a:t>, </a:t>
            </a:r>
            <a:r>
              <a:rPr lang="en-US" i="1" dirty="0" err="1" smtClean="0"/>
              <a:t>Collections.synchronizeCollection</a:t>
            </a:r>
            <a:r>
              <a:rPr lang="en-US" i="1" dirty="0" smtClean="0"/>
              <a:t> are examples of factories</a:t>
            </a:r>
          </a:p>
        </p:txBody>
      </p:sp>
      <p:sp>
        <p:nvSpPr>
          <p:cNvPr id="4" name="Slide Number Placeholder 3"/>
          <p:cNvSpPr>
            <a:spLocks noGrp="1"/>
          </p:cNvSpPr>
          <p:nvPr>
            <p:ph type="sldNum" sz="quarter" idx="10"/>
          </p:nvPr>
        </p:nvSpPr>
        <p:spPr/>
        <p:txBody>
          <a:bodyPr/>
          <a:lstStyle/>
          <a:p>
            <a:fld id="{431F3A21-406D-4276-9E59-70AD5CC0C72D}" type="slidenum">
              <a:rPr lang="en-IN" smtClean="0"/>
              <a:pPr/>
              <a:t>59</a:t>
            </a:fld>
            <a:endParaRPr lang="en-IN"/>
          </a:p>
        </p:txBody>
      </p:sp>
    </p:spTree>
    <p:extLst>
      <p:ext uri="{BB962C8B-B14F-4D97-AF65-F5344CB8AC3E}">
        <p14:creationId xmlns:p14="http://schemas.microsoft.com/office/powerpoint/2010/main" val="2339285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60</a:t>
            </a:fld>
            <a:endParaRPr lang="en-IN"/>
          </a:p>
        </p:txBody>
      </p:sp>
    </p:spTree>
    <p:extLst>
      <p:ext uri="{BB962C8B-B14F-4D97-AF65-F5344CB8AC3E}">
        <p14:creationId xmlns:p14="http://schemas.microsoft.com/office/powerpoint/2010/main" val="1969545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IN" dirty="0" smtClean="0"/>
              <a:t>The office of the President of the United States is a </a:t>
            </a:r>
            <a:r>
              <a:rPr lang="en-IN" i="1" dirty="0" smtClean="0"/>
              <a:t>Singleton</a:t>
            </a:r>
            <a:r>
              <a:rPr lang="en-IN" dirty="0" smtClean="0"/>
              <a:t>. The United States Constitution specifies the means by which a president is elected, limits the term of office, and defines the order of succession. As a result, there can be at most one active president at any given time. Regardless of the personal identity of the active president, the title, "The President of the United States" is a global point of access that identifies the person in the office</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62</a:t>
            </a:fld>
            <a:endParaRPr lang="en-IN"/>
          </a:p>
        </p:txBody>
      </p:sp>
    </p:spTree>
    <p:extLst>
      <p:ext uri="{BB962C8B-B14F-4D97-AF65-F5344CB8AC3E}">
        <p14:creationId xmlns:p14="http://schemas.microsoft.com/office/powerpoint/2010/main" val="2849081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fontScale="92500" lnSpcReduction="20000"/>
          </a:bodyPr>
          <a:lstStyle/>
          <a:p>
            <a:r>
              <a:rPr lang="en-US" dirty="0" smtClean="0"/>
              <a:t>When the Singleton class is implemented through a static pointer, you have to decide when to free it.</a:t>
            </a:r>
            <a:r>
              <a:rPr lang="en-US" baseline="0" dirty="0" smtClean="0"/>
              <a:t> You have the following options:</a:t>
            </a:r>
          </a:p>
          <a:p>
            <a:pPr marL="228600" indent="-228600">
              <a:buFont typeface="+mj-lt"/>
              <a:buAutoNum type="arabicPeriod"/>
            </a:pPr>
            <a:r>
              <a:rPr lang="en-US" baseline="0" dirty="0" smtClean="0"/>
              <a:t>Write a function that the clients can call to delete the instance (But this could leave other clients with dangling pointers)</a:t>
            </a:r>
          </a:p>
          <a:p>
            <a:pPr marL="228600" indent="-228600">
              <a:buFont typeface="+mj-lt"/>
              <a:buAutoNum type="arabicPeriod"/>
            </a:pPr>
            <a:r>
              <a:rPr lang="en-US" baseline="0" dirty="0" smtClean="0"/>
              <a:t>Make the instance of the Singleton class as a static member of the class itself. This way it would get destroyed automatically after main() returns (What if the class is dependent on arguments that can be passed only at runtime? What if the object creation is expensive?)</a:t>
            </a:r>
          </a:p>
          <a:p>
            <a:pPr marL="228600" indent="-228600">
              <a:buFont typeface="+mj-lt"/>
              <a:buAutoNum type="arabicPeriod"/>
            </a:pPr>
            <a:r>
              <a:rPr lang="en-US" baseline="0" dirty="0" smtClean="0"/>
              <a:t>Declare the instance of Singleton class globally (We can’t guarantee that only one instance will be created. Also C++ doesn’t define the order in which the constructors of global objects are called across translation units. This means that no dependencies can exit between Singletons, if any do, they can cause errors)</a:t>
            </a:r>
          </a:p>
          <a:p>
            <a:pPr marL="228600" indent="-228600">
              <a:buFont typeface="+mj-lt"/>
              <a:buAutoNum type="arabicPeriod"/>
            </a:pPr>
            <a:endParaRPr lang="en-US" baseline="0" dirty="0" smtClean="0"/>
          </a:p>
          <a:p>
            <a:pPr marL="228600" indent="-228600">
              <a:buFont typeface="Arial" pitchFamily="34" charset="0"/>
              <a:buNone/>
            </a:pPr>
            <a:r>
              <a:rPr lang="en-US" baseline="0" dirty="0" smtClean="0"/>
              <a:t>If the Singleton class requires arguments at runtime and it has to be deleted only after main() returns, then you can create a separate class that</a:t>
            </a:r>
          </a:p>
          <a:p>
            <a:pPr marL="228600" indent="-228600">
              <a:buFont typeface="Arial" pitchFamily="34" charset="0"/>
              <a:buNone/>
            </a:pPr>
            <a:r>
              <a:rPr lang="en-US" baseline="0" dirty="0" smtClean="0"/>
              <a:t>will have the responsibility of just destroying the Singleton instance as follows: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class </a:t>
            </a:r>
            <a:r>
              <a:rPr lang="en-IN" sz="1200" kern="1200" dirty="0" err="1" smtClean="0">
                <a:solidFill>
                  <a:schemeClr val="tx1"/>
                </a:solidFill>
                <a:latin typeface="+mn-lt"/>
                <a:ea typeface="+mn-ea"/>
                <a:cs typeface="+mn-cs"/>
              </a:rPr>
              <a:t>SingletonDestroyer</a:t>
            </a:r>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	Connection *</a:t>
            </a:r>
            <a:r>
              <a:rPr lang="en-IN" sz="1200" kern="1200" dirty="0" err="1" smtClean="0">
                <a:solidFill>
                  <a:schemeClr val="tx1"/>
                </a:solidFill>
                <a:latin typeface="+mn-lt"/>
                <a:ea typeface="+mn-ea"/>
                <a:cs typeface="+mn-cs"/>
              </a:rPr>
              <a:t>m_pConnection</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public:</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SingletonDestroyer</a:t>
            </a:r>
            <a:r>
              <a:rPr lang="en-IN" sz="1200" kern="1200" dirty="0" smtClean="0">
                <a:solidFill>
                  <a:schemeClr val="tx1"/>
                </a:solidFill>
                <a:latin typeface="+mn-lt"/>
                <a:ea typeface="+mn-ea"/>
                <a:cs typeface="+mn-cs"/>
              </a:rPr>
              <a:t>(Connection *p= NULL):</a:t>
            </a:r>
            <a:r>
              <a:rPr lang="en-IN" sz="1200" kern="1200" dirty="0" err="1" smtClean="0">
                <a:solidFill>
                  <a:schemeClr val="tx1"/>
                </a:solidFill>
                <a:latin typeface="+mn-lt"/>
                <a:ea typeface="+mn-ea"/>
                <a:cs typeface="+mn-cs"/>
              </a:rPr>
              <a:t>m_pConnection</a:t>
            </a:r>
            <a:r>
              <a:rPr lang="en-IN" sz="1200" kern="1200" dirty="0" smtClean="0">
                <a:solidFill>
                  <a:schemeClr val="tx1"/>
                </a:solidFill>
                <a:latin typeface="+mn-lt"/>
                <a:ea typeface="+mn-ea"/>
                <a:cs typeface="+mn-cs"/>
              </a:rPr>
              <a:t>(p){}</a:t>
            </a:r>
          </a:p>
          <a:p>
            <a:r>
              <a:rPr lang="en-IN" sz="1200" kern="1200" dirty="0" smtClean="0">
                <a:solidFill>
                  <a:schemeClr val="tx1"/>
                </a:solidFill>
                <a:latin typeface="+mn-lt"/>
                <a:ea typeface="+mn-ea"/>
                <a:cs typeface="+mn-cs"/>
              </a:rPr>
              <a:t>	void </a:t>
            </a:r>
            <a:r>
              <a:rPr lang="en-IN" sz="1200" kern="1200" dirty="0" err="1" smtClean="0">
                <a:solidFill>
                  <a:schemeClr val="tx1"/>
                </a:solidFill>
                <a:latin typeface="+mn-lt"/>
                <a:ea typeface="+mn-ea"/>
                <a:cs typeface="+mn-cs"/>
              </a:rPr>
              <a:t>SetSingleton</a:t>
            </a:r>
            <a:r>
              <a:rPr lang="en-IN" sz="1200" kern="1200" dirty="0" smtClean="0">
                <a:solidFill>
                  <a:schemeClr val="tx1"/>
                </a:solidFill>
                <a:latin typeface="+mn-lt"/>
                <a:ea typeface="+mn-ea"/>
                <a:cs typeface="+mn-cs"/>
              </a:rPr>
              <a:t>(Connection *p){</a:t>
            </a:r>
            <a:r>
              <a:rPr lang="en-IN" sz="1200" kern="1200" dirty="0" err="1" smtClean="0">
                <a:solidFill>
                  <a:schemeClr val="tx1"/>
                </a:solidFill>
                <a:latin typeface="+mn-lt"/>
                <a:ea typeface="+mn-ea"/>
                <a:cs typeface="+mn-cs"/>
              </a:rPr>
              <a:t>m_pConnection</a:t>
            </a:r>
            <a:r>
              <a:rPr lang="en-IN" sz="1200" kern="1200" dirty="0" smtClean="0">
                <a:solidFill>
                  <a:schemeClr val="tx1"/>
                </a:solidFill>
                <a:latin typeface="+mn-lt"/>
                <a:ea typeface="+mn-ea"/>
                <a:cs typeface="+mn-cs"/>
              </a:rPr>
              <a:t>  = p ; }</a:t>
            </a:r>
          </a:p>
          <a:p>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SingletonDestroyer</a:t>
            </a:r>
            <a:r>
              <a:rPr lang="en-IN" sz="1200" kern="1200" dirty="0" smtClean="0">
                <a:solidFill>
                  <a:schemeClr val="tx1"/>
                </a:solidFill>
                <a:latin typeface="+mn-lt"/>
                <a:ea typeface="+mn-ea"/>
                <a:cs typeface="+mn-cs"/>
              </a:rPr>
              <a:t>() ;</a:t>
            </a:r>
          </a:p>
          <a:p>
            <a:r>
              <a:rPr lang="en-IN" sz="1200" kern="120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std::</a:t>
            </a:r>
            <a:r>
              <a:rPr lang="en-US" sz="1200" kern="1200" baseline="0" dirty="0" err="1" smtClean="0">
                <a:solidFill>
                  <a:schemeClr val="tx1"/>
                </a:solidFill>
                <a:latin typeface="+mn-lt"/>
                <a:ea typeface="+mn-ea"/>
                <a:cs typeface="+mn-cs"/>
              </a:rPr>
              <a:t>auto_ptr</a:t>
            </a:r>
            <a:r>
              <a:rPr lang="en-US" sz="1200" kern="1200" baseline="0" dirty="0" smtClean="0">
                <a:solidFill>
                  <a:schemeClr val="tx1"/>
                </a:solidFill>
                <a:latin typeface="+mn-lt"/>
                <a:ea typeface="+mn-ea"/>
                <a:cs typeface="+mn-cs"/>
              </a:rPr>
              <a:t> can also be used. This can be made as the static member of the Singleton class itself. Attach the address of the object to the smart pointer. After main() returns, the singleton instance will automatically get destroyed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 also use C </a:t>
            </a:r>
            <a:r>
              <a:rPr lang="en-US" sz="1200" kern="1200" baseline="0" dirty="0" err="1" smtClean="0">
                <a:solidFill>
                  <a:schemeClr val="tx1"/>
                </a:solidFill>
                <a:latin typeface="+mn-lt"/>
                <a:ea typeface="+mn-ea"/>
                <a:cs typeface="+mn-cs"/>
              </a:rPr>
              <a:t>atexit</a:t>
            </a:r>
            <a:r>
              <a:rPr lang="en-US" sz="1200" kern="1200" baseline="0" dirty="0" smtClean="0">
                <a:solidFill>
                  <a:schemeClr val="tx1"/>
                </a:solidFill>
                <a:latin typeface="+mn-lt"/>
                <a:ea typeface="+mn-ea"/>
                <a:cs typeface="+mn-cs"/>
              </a:rPr>
              <a:t>() function from </a:t>
            </a:r>
            <a:r>
              <a:rPr lang="en-US" sz="1200" kern="1200" baseline="0" dirty="0" err="1" smtClean="0">
                <a:solidFill>
                  <a:schemeClr val="tx1"/>
                </a:solidFill>
                <a:latin typeface="+mn-lt"/>
                <a:ea typeface="+mn-ea"/>
                <a:cs typeface="+mn-cs"/>
              </a:rPr>
              <a:t>cstdlib</a:t>
            </a:r>
            <a:r>
              <a:rPr lang="en-US" sz="1200" kern="1200" baseline="0" dirty="0" smtClean="0">
                <a:solidFill>
                  <a:schemeClr val="tx1"/>
                </a:solidFill>
                <a:latin typeface="+mn-lt"/>
                <a:ea typeface="+mn-ea"/>
                <a:cs typeface="+mn-cs"/>
              </a:rPr>
              <a:t> file. </a:t>
            </a:r>
          </a:p>
          <a:p>
            <a:endParaRPr lang="en-US" baseline="0" dirty="0" smtClean="0"/>
          </a:p>
        </p:txBody>
      </p:sp>
      <p:sp>
        <p:nvSpPr>
          <p:cNvPr id="4" name="Slide Number Placeholder 3"/>
          <p:cNvSpPr>
            <a:spLocks noGrp="1"/>
          </p:cNvSpPr>
          <p:nvPr>
            <p:ph type="sldNum" sz="quarter" idx="10"/>
          </p:nvPr>
        </p:nvSpPr>
        <p:spPr/>
        <p:txBody>
          <a:bodyPr/>
          <a:lstStyle/>
          <a:p>
            <a:fld id="{431F3A21-406D-4276-9E59-70AD5CC0C72D}" type="slidenum">
              <a:rPr lang="en-IN" smtClean="0"/>
              <a:pPr/>
              <a:t>63</a:t>
            </a:fld>
            <a:endParaRPr lang="en-IN"/>
          </a:p>
        </p:txBody>
      </p:sp>
    </p:spTree>
    <p:extLst>
      <p:ext uri="{BB962C8B-B14F-4D97-AF65-F5344CB8AC3E}">
        <p14:creationId xmlns:p14="http://schemas.microsoft.com/office/powerpoint/2010/main" val="1553763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Curiously</a:t>
            </a:r>
            <a:r>
              <a:rPr lang="en-IN" baseline="0" dirty="0" smtClean="0"/>
              <a:t> Recurring Template Pattern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65</a:t>
            </a:fld>
            <a:endParaRPr lang="en-IN"/>
          </a:p>
        </p:txBody>
      </p:sp>
    </p:spTree>
    <p:extLst>
      <p:ext uri="{BB962C8B-B14F-4D97-AF65-F5344CB8AC3E}">
        <p14:creationId xmlns:p14="http://schemas.microsoft.com/office/powerpoint/2010/main" val="3946359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73</a:t>
            </a:fld>
            <a:endParaRPr lang="en-IN"/>
          </a:p>
        </p:txBody>
      </p:sp>
    </p:spTree>
    <p:extLst>
      <p:ext uri="{BB962C8B-B14F-4D97-AF65-F5344CB8AC3E}">
        <p14:creationId xmlns:p14="http://schemas.microsoft.com/office/powerpoint/2010/main" val="1463510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74</a:t>
            </a:fld>
            <a:endParaRPr lang="en-IN"/>
          </a:p>
        </p:txBody>
      </p:sp>
    </p:spTree>
    <p:extLst>
      <p:ext uri="{BB962C8B-B14F-4D97-AF65-F5344CB8AC3E}">
        <p14:creationId xmlns:p14="http://schemas.microsoft.com/office/powerpoint/2010/main" val="1569969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80</a:t>
            </a:fld>
            <a:endParaRPr lang="en-IN"/>
          </a:p>
        </p:txBody>
      </p:sp>
    </p:spTree>
    <p:extLst>
      <p:ext uri="{BB962C8B-B14F-4D97-AF65-F5344CB8AC3E}">
        <p14:creationId xmlns:p14="http://schemas.microsoft.com/office/powerpoint/2010/main" val="335011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83</a:t>
            </a:fld>
            <a:endParaRPr lang="en-IN"/>
          </a:p>
        </p:txBody>
      </p:sp>
    </p:spTree>
    <p:extLst>
      <p:ext uri="{BB962C8B-B14F-4D97-AF65-F5344CB8AC3E}">
        <p14:creationId xmlns:p14="http://schemas.microsoft.com/office/powerpoint/2010/main" val="175341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In structured</a:t>
            </a:r>
            <a:r>
              <a:rPr lang="en-US" baseline="0" dirty="0" smtClean="0"/>
              <a:t> programming, the complexity increases as the number of lines increase. But through OO decomposition, the system is easier to comprehend &amp; maintain. Two factors help in understanding an OO system – abstraction &amp; hierarchy.</a:t>
            </a:r>
          </a:p>
          <a:p>
            <a:r>
              <a:rPr lang="en-US" baseline="0" dirty="0" smtClean="0"/>
              <a:t>Humans have a powerful technique of dealing with the complexity. We abstract from it. We focus only on important things and ignore the unwanted things, instead dealing with the generalized, idealized model of the object.</a:t>
            </a:r>
          </a:p>
          <a:p>
            <a:r>
              <a:rPr lang="en-US" baseline="0" dirty="0" smtClean="0"/>
              <a:t>Another way of dealing with complexity is by recognizing relationships between objects. One such relationship is hierarchy, where the objects are ordered or ranked. Such ranking represents general or specific functionality of the system</a:t>
            </a:r>
          </a:p>
          <a:p>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10</a:t>
            </a:fld>
            <a:endParaRPr lang="en-US"/>
          </a:p>
        </p:txBody>
      </p:sp>
    </p:spTree>
    <p:extLst>
      <p:ext uri="{BB962C8B-B14F-4D97-AF65-F5344CB8AC3E}">
        <p14:creationId xmlns:p14="http://schemas.microsoft.com/office/powerpoint/2010/main" val="756520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Provide a unified interface to a set of interfaces in a subsystem. Façade defines a higher-level interface that makes the subsystem easier to use</a:t>
            </a:r>
          </a:p>
          <a:p>
            <a:r>
              <a:rPr lang="en-US" dirty="0" smtClean="0"/>
              <a:t>A Façade</a:t>
            </a:r>
            <a:r>
              <a:rPr lang="en-US" baseline="0" dirty="0" smtClean="0"/>
              <a:t> provides a single, simplified interface to the more general facilities of a subsystem</a:t>
            </a:r>
          </a:p>
          <a:p>
            <a:r>
              <a:rPr lang="en-US" baseline="0" dirty="0" smtClean="0"/>
              <a:t>In the above example, different clients are using the services of the compiler directly. Most of the clients of the compiler won’t really care about the details of parsing &amp; code generation; they just want to compile some code. They don’t require the powerful but low-level interfaces in the compiler and it only complicates their tasks</a:t>
            </a:r>
          </a:p>
          <a:p>
            <a:endParaRPr lang="en-US" baseline="0" dirty="0" smtClean="0"/>
          </a:p>
          <a:p>
            <a:r>
              <a:rPr lang="en-US" baseline="0" dirty="0" smtClean="0"/>
              <a:t>To shield the clients from these low-level classes, the compiler subsystem contains a Compiler class. This class defines a unified interface to the compilers functionality and acts as a façade. Note that, it does not hide the subsystem classes directly. Clients that need to work with the low-level classes can still use them.</a:t>
            </a:r>
            <a:endParaRPr lang="en-IN" dirty="0" smtClean="0"/>
          </a:p>
          <a:p>
            <a:endParaRPr lang="en-IN" dirty="0" smtClean="0"/>
          </a:p>
        </p:txBody>
      </p:sp>
      <p:sp>
        <p:nvSpPr>
          <p:cNvPr id="4" name="Slide Number Placeholder 3"/>
          <p:cNvSpPr>
            <a:spLocks noGrp="1"/>
          </p:cNvSpPr>
          <p:nvPr>
            <p:ph type="sldNum" sz="quarter" idx="10"/>
          </p:nvPr>
        </p:nvSpPr>
        <p:spPr/>
        <p:txBody>
          <a:bodyPr/>
          <a:lstStyle/>
          <a:p>
            <a:fld id="{431F3A21-406D-4276-9E59-70AD5CC0C72D}" type="slidenum">
              <a:rPr lang="en-IN" smtClean="0"/>
              <a:pPr/>
              <a:t>84</a:t>
            </a:fld>
            <a:endParaRPr lang="en-IN"/>
          </a:p>
        </p:txBody>
      </p:sp>
    </p:spTree>
    <p:extLst>
      <p:ext uri="{BB962C8B-B14F-4D97-AF65-F5344CB8AC3E}">
        <p14:creationId xmlns:p14="http://schemas.microsoft.com/office/powerpoint/2010/main" val="3554077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The Principle of Least Knowledge</a:t>
            </a:r>
            <a:r>
              <a:rPr lang="en-US" baseline="0" dirty="0" smtClean="0"/>
              <a:t> guides us to reduce the interactions between objects to just a few close “friends”.</a:t>
            </a:r>
          </a:p>
          <a:p>
            <a:endParaRPr lang="en-US" baseline="0" dirty="0" smtClean="0"/>
          </a:p>
          <a:p>
            <a:r>
              <a:rPr lang="en-US" baseline="0" dirty="0" smtClean="0"/>
              <a:t>Principle of Least Knowledge – talk only to your immediate friends</a:t>
            </a:r>
          </a:p>
          <a:p>
            <a:endParaRPr lang="en-US" baseline="0" dirty="0" smtClean="0"/>
          </a:p>
          <a:p>
            <a:r>
              <a:rPr lang="en-US" baseline="0" dirty="0" smtClean="0"/>
              <a:t>When designing a system, for any object, be careful of the number of classes it interacts with and also how it comes to interact with those classes</a:t>
            </a:r>
          </a:p>
          <a:p>
            <a:r>
              <a:rPr lang="en-US" baseline="0" dirty="0" smtClean="0"/>
              <a:t>This principle prevents us from creating design that has a large number of classes coupled together. If changes are made to one part, the other parts would automatically get affected. If there are too many dependencies, the whole system would become fragile and costly to maintain</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85</a:t>
            </a:fld>
            <a:endParaRPr lang="en-IN"/>
          </a:p>
        </p:txBody>
      </p:sp>
    </p:spTree>
    <p:extLst>
      <p:ext uri="{BB962C8B-B14F-4D97-AF65-F5344CB8AC3E}">
        <p14:creationId xmlns:p14="http://schemas.microsoft.com/office/powerpoint/2010/main" val="186129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IN" dirty="0" smtClean="0"/>
              <a:t>The </a:t>
            </a:r>
            <a:r>
              <a:rPr lang="en-IN" i="1" dirty="0" smtClean="0"/>
              <a:t>Facade</a:t>
            </a:r>
            <a:r>
              <a:rPr lang="en-IN" dirty="0" smtClean="0"/>
              <a:t> defines a unified, higher level interface to a subsystem, that makes it easier to use. Consumers encounter a </a:t>
            </a:r>
            <a:r>
              <a:rPr lang="en-IN" i="1" dirty="0" smtClean="0"/>
              <a:t>Facade </a:t>
            </a:r>
            <a:r>
              <a:rPr lang="en-IN" dirty="0" smtClean="0"/>
              <a:t>when ordering from a </a:t>
            </a:r>
            <a:r>
              <a:rPr lang="en-IN" dirty="0" err="1" smtClean="0"/>
              <a:t>catalog</a:t>
            </a:r>
            <a:r>
              <a:rPr lang="en-IN" dirty="0" smtClean="0"/>
              <a:t>. The consumer calls one number and speaks with a customer service representative. The customer service representative acts as a </a:t>
            </a:r>
            <a:r>
              <a:rPr lang="en-IN" i="1" dirty="0" smtClean="0"/>
              <a:t>Facade,</a:t>
            </a:r>
            <a:r>
              <a:rPr lang="en-IN" dirty="0" smtClean="0"/>
              <a:t> providing an interface to the order fulfillment department, the billing department, and the shipping department. </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Templates or wizards act as facades while creating a new document</a:t>
            </a:r>
          </a:p>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86</a:t>
            </a:fld>
            <a:endParaRPr lang="en-IN"/>
          </a:p>
        </p:txBody>
      </p:sp>
    </p:spTree>
    <p:extLst>
      <p:ext uri="{BB962C8B-B14F-4D97-AF65-F5344CB8AC3E}">
        <p14:creationId xmlns:p14="http://schemas.microsoft.com/office/powerpoint/2010/main" val="4087592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Avoid calling methods</a:t>
            </a:r>
            <a:r>
              <a:rPr lang="en-US" baseline="0" dirty="0" smtClean="0"/>
              <a:t> on an object that we get from another method call. This way, your object gets tightly coupled with this object as well and you are talking to strangers (increased dependency)</a:t>
            </a:r>
          </a:p>
          <a:p>
            <a:r>
              <a:rPr lang="en-US" baseline="0" dirty="0" smtClean="0"/>
              <a:t>Applying this principle leads us to ask the object to make the request for us; this way we don’t have to know about its component objects(and we keep our circle of friends small)</a:t>
            </a:r>
          </a:p>
          <a:p>
            <a:r>
              <a:rPr lang="en-US" baseline="0" dirty="0" smtClean="0"/>
              <a:t>e.g.</a:t>
            </a:r>
          </a:p>
          <a:p>
            <a:r>
              <a:rPr lang="en-US" b="1" baseline="0" dirty="0" smtClean="0"/>
              <a:t>Without Principle Of Least Knowledge</a:t>
            </a:r>
          </a:p>
          <a:p>
            <a:r>
              <a:rPr lang="en-US" baseline="0" dirty="0" smtClean="0"/>
              <a:t>const </a:t>
            </a:r>
            <a:r>
              <a:rPr lang="en-US" baseline="0" dirty="0" err="1" smtClean="0"/>
              <a:t>std</a:t>
            </a:r>
            <a:r>
              <a:rPr lang="en-US" baseline="0" dirty="0" smtClean="0"/>
              <a:t>::string &amp;</a:t>
            </a:r>
            <a:r>
              <a:rPr lang="en-US" baseline="0" dirty="0" err="1" smtClean="0"/>
              <a:t>getName</a:t>
            </a:r>
            <a:r>
              <a:rPr lang="en-US" baseline="0" dirty="0" smtClean="0"/>
              <a:t>()</a:t>
            </a:r>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i="1" baseline="0" dirty="0" smtClean="0"/>
              <a:t>//Our class gets coupled with Employee class, thus increasing the dependency</a:t>
            </a:r>
          </a:p>
          <a:p>
            <a:r>
              <a:rPr lang="en-US" baseline="0" dirty="0" smtClean="0"/>
              <a:t>	const Employee &amp;</a:t>
            </a:r>
            <a:r>
              <a:rPr lang="en-US" baseline="0" dirty="0" err="1" smtClean="0"/>
              <a:t>emp</a:t>
            </a:r>
            <a:r>
              <a:rPr lang="en-US" baseline="0" dirty="0" smtClean="0"/>
              <a:t> = </a:t>
            </a:r>
            <a:r>
              <a:rPr lang="en-US" baseline="0" dirty="0" err="1" smtClean="0"/>
              <a:t>employeeCollection.getEmployee</a:t>
            </a:r>
            <a:r>
              <a:rPr lang="en-US" baseline="0" dirty="0" smtClean="0"/>
              <a:t>(1234) ; </a:t>
            </a:r>
          </a:p>
          <a:p>
            <a:r>
              <a:rPr lang="en-US" baseline="0" dirty="0" smtClean="0"/>
              <a:t>	return </a:t>
            </a:r>
            <a:r>
              <a:rPr lang="en-US" baseline="0" dirty="0" err="1" smtClean="0"/>
              <a:t>emp.getName</a:t>
            </a:r>
            <a:r>
              <a:rPr lang="en-US" baseline="0" dirty="0" smtClean="0"/>
              <a:t>() ;</a:t>
            </a:r>
          </a:p>
          <a:p>
            <a:r>
              <a:rPr lang="en-US" baseline="0" dirty="0" smtClean="0"/>
              <a:t>}</a:t>
            </a:r>
          </a:p>
          <a:p>
            <a:r>
              <a:rPr lang="en-US" b="1" baseline="0" dirty="0" smtClean="0"/>
              <a:t>With Principle Of Least Knowledge</a:t>
            </a:r>
          </a:p>
          <a:p>
            <a:r>
              <a:rPr lang="en-US" baseline="0" dirty="0" smtClean="0"/>
              <a:t>const </a:t>
            </a:r>
            <a:r>
              <a:rPr lang="en-US" baseline="0" dirty="0" err="1" smtClean="0"/>
              <a:t>std</a:t>
            </a:r>
            <a:r>
              <a:rPr lang="en-US" baseline="0" dirty="0" smtClean="0"/>
              <a:t>::string &amp;</a:t>
            </a:r>
            <a:r>
              <a:rPr lang="en-US" baseline="0" dirty="0" err="1" smtClean="0"/>
              <a:t>getName</a:t>
            </a:r>
            <a:r>
              <a:rPr lang="en-US" baseline="0" dirty="0" smtClean="0"/>
              <a:t>()</a:t>
            </a:r>
          </a:p>
          <a:p>
            <a:r>
              <a:rPr lang="en-US" baseline="0" dirty="0" smtClean="0"/>
              <a:t>{</a:t>
            </a:r>
            <a:br>
              <a:rPr lang="en-US" baseline="0" dirty="0" smtClean="0"/>
            </a:br>
            <a:r>
              <a:rPr lang="en-US" baseline="0" dirty="0" smtClean="0"/>
              <a:t>	return </a:t>
            </a:r>
            <a:r>
              <a:rPr lang="en-US" baseline="0" dirty="0" err="1" smtClean="0"/>
              <a:t>employeeCollection.getNameOf</a:t>
            </a:r>
            <a:r>
              <a:rPr lang="en-US" baseline="0" dirty="0" smtClean="0"/>
              <a:t>(1234) ;</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8886E7B3-B53E-469A-9C8C-F781B89391AB}" type="slidenum">
              <a:rPr lang="en-US" smtClean="0"/>
              <a:t>89</a:t>
            </a:fld>
            <a:endParaRPr lang="en-US"/>
          </a:p>
        </p:txBody>
      </p:sp>
    </p:spTree>
    <p:extLst>
      <p:ext uri="{BB962C8B-B14F-4D97-AF65-F5344CB8AC3E}">
        <p14:creationId xmlns:p14="http://schemas.microsoft.com/office/powerpoint/2010/main" val="979261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Avoid calling methods</a:t>
            </a:r>
            <a:r>
              <a:rPr lang="en-US" baseline="0" dirty="0" smtClean="0"/>
              <a:t> on an object that we get from another method call. This way, your object gets tightly coupled with this object as well and you are talking to strangers (increased dependency)</a:t>
            </a:r>
          </a:p>
          <a:p>
            <a:r>
              <a:rPr lang="en-US" baseline="0" dirty="0" smtClean="0"/>
              <a:t>Applying this principle leads us to ask the object to make the request for us; this way we don’t have to know about its component objects(and we keep our circle of friends small)</a:t>
            </a:r>
          </a:p>
          <a:p>
            <a:r>
              <a:rPr lang="en-US" baseline="0" dirty="0" smtClean="0"/>
              <a:t>e.g.</a:t>
            </a:r>
          </a:p>
          <a:p>
            <a:r>
              <a:rPr lang="en-US" b="1" baseline="0" dirty="0" smtClean="0"/>
              <a:t>Without Principle Of Least Knowledge</a:t>
            </a:r>
          </a:p>
          <a:p>
            <a:r>
              <a:rPr lang="en-US" baseline="0" dirty="0" smtClean="0"/>
              <a:t>const </a:t>
            </a:r>
            <a:r>
              <a:rPr lang="en-US" baseline="0" dirty="0" err="1" smtClean="0"/>
              <a:t>std</a:t>
            </a:r>
            <a:r>
              <a:rPr lang="en-US" baseline="0" dirty="0" smtClean="0"/>
              <a:t>::string &amp;</a:t>
            </a:r>
            <a:r>
              <a:rPr lang="en-US" baseline="0" dirty="0" err="1" smtClean="0"/>
              <a:t>getName</a:t>
            </a:r>
            <a:r>
              <a:rPr lang="en-US" baseline="0" dirty="0" smtClean="0"/>
              <a:t>()</a:t>
            </a:r>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i="1" baseline="0" dirty="0" smtClean="0"/>
              <a:t>//Our class gets coupled with Employee class, thus increasing the dependency</a:t>
            </a:r>
          </a:p>
          <a:p>
            <a:r>
              <a:rPr lang="en-US" baseline="0" dirty="0" smtClean="0"/>
              <a:t>	const Employee &amp;</a:t>
            </a:r>
            <a:r>
              <a:rPr lang="en-US" baseline="0" dirty="0" err="1" smtClean="0"/>
              <a:t>emp</a:t>
            </a:r>
            <a:r>
              <a:rPr lang="en-US" baseline="0" dirty="0" smtClean="0"/>
              <a:t> = </a:t>
            </a:r>
            <a:r>
              <a:rPr lang="en-US" baseline="0" dirty="0" err="1" smtClean="0"/>
              <a:t>employeeCollection.getEmployee</a:t>
            </a:r>
            <a:r>
              <a:rPr lang="en-US" baseline="0" dirty="0" smtClean="0"/>
              <a:t>(1234) ; </a:t>
            </a:r>
          </a:p>
          <a:p>
            <a:r>
              <a:rPr lang="en-US" baseline="0" dirty="0" smtClean="0"/>
              <a:t>	return </a:t>
            </a:r>
            <a:r>
              <a:rPr lang="en-US" baseline="0" dirty="0" err="1" smtClean="0"/>
              <a:t>emp.getName</a:t>
            </a:r>
            <a:r>
              <a:rPr lang="en-US" baseline="0" dirty="0" smtClean="0"/>
              <a:t>() ;</a:t>
            </a:r>
          </a:p>
          <a:p>
            <a:r>
              <a:rPr lang="en-US" baseline="0" dirty="0" smtClean="0"/>
              <a:t>}</a:t>
            </a:r>
          </a:p>
          <a:p>
            <a:r>
              <a:rPr lang="en-US" b="1" baseline="0" dirty="0" smtClean="0"/>
              <a:t>With Principle Of Least Knowledge</a:t>
            </a:r>
          </a:p>
          <a:p>
            <a:r>
              <a:rPr lang="en-US" baseline="0" dirty="0" smtClean="0"/>
              <a:t>const </a:t>
            </a:r>
            <a:r>
              <a:rPr lang="en-US" baseline="0" dirty="0" err="1" smtClean="0"/>
              <a:t>std</a:t>
            </a:r>
            <a:r>
              <a:rPr lang="en-US" baseline="0" dirty="0" smtClean="0"/>
              <a:t>::string &amp;</a:t>
            </a:r>
            <a:r>
              <a:rPr lang="en-US" baseline="0" dirty="0" err="1" smtClean="0"/>
              <a:t>getName</a:t>
            </a:r>
            <a:r>
              <a:rPr lang="en-US" baseline="0" dirty="0" smtClean="0"/>
              <a:t>()</a:t>
            </a:r>
          </a:p>
          <a:p>
            <a:r>
              <a:rPr lang="en-US" baseline="0" dirty="0" smtClean="0"/>
              <a:t>{</a:t>
            </a:r>
            <a:br>
              <a:rPr lang="en-US" baseline="0" dirty="0" smtClean="0"/>
            </a:br>
            <a:r>
              <a:rPr lang="en-US" baseline="0" dirty="0" smtClean="0"/>
              <a:t>	return </a:t>
            </a:r>
            <a:r>
              <a:rPr lang="en-US" baseline="0" dirty="0" err="1" smtClean="0"/>
              <a:t>employeeCollection.getNameOf</a:t>
            </a:r>
            <a:r>
              <a:rPr lang="en-US" baseline="0" dirty="0" smtClean="0"/>
              <a:t>(1234) ;</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8886E7B3-B53E-469A-9C8C-F781B89391AB}" type="slidenum">
              <a:rPr lang="en-US" smtClean="0"/>
              <a:t>90</a:t>
            </a:fld>
            <a:endParaRPr lang="en-US"/>
          </a:p>
        </p:txBody>
      </p:sp>
    </p:spTree>
    <p:extLst>
      <p:ext uri="{BB962C8B-B14F-4D97-AF65-F5344CB8AC3E}">
        <p14:creationId xmlns:p14="http://schemas.microsoft.com/office/powerpoint/2010/main" val="979261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IN" dirty="0" smtClean="0"/>
              <a:t>Transparent facades</a:t>
            </a:r>
            <a:r>
              <a:rPr lang="en-IN" baseline="0" dirty="0" smtClean="0"/>
              <a:t> are optional; users can still access the subsystem classes directly</a:t>
            </a:r>
          </a:p>
          <a:p>
            <a:r>
              <a:rPr lang="en-IN" baseline="0" dirty="0" smtClean="0"/>
              <a:t>Opaque facades, on the other hand, do not allow the clients to access the subsystem classes directly</a:t>
            </a:r>
          </a:p>
        </p:txBody>
      </p:sp>
      <p:sp>
        <p:nvSpPr>
          <p:cNvPr id="4" name="Slide Number Placeholder 3"/>
          <p:cNvSpPr>
            <a:spLocks noGrp="1"/>
          </p:cNvSpPr>
          <p:nvPr>
            <p:ph type="sldNum" sz="quarter" idx="10"/>
          </p:nvPr>
        </p:nvSpPr>
        <p:spPr/>
        <p:txBody>
          <a:bodyPr/>
          <a:lstStyle/>
          <a:p>
            <a:fld id="{431F3A21-406D-4276-9E59-70AD5CC0C72D}" type="slidenum">
              <a:rPr lang="en-IN" smtClean="0"/>
              <a:pPr/>
              <a:t>91</a:t>
            </a:fld>
            <a:endParaRPr lang="en-IN"/>
          </a:p>
        </p:txBody>
      </p:sp>
    </p:spTree>
    <p:extLst>
      <p:ext uri="{BB962C8B-B14F-4D97-AF65-F5344CB8AC3E}">
        <p14:creationId xmlns:p14="http://schemas.microsoft.com/office/powerpoint/2010/main" val="2946803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92</a:t>
            </a:fld>
            <a:endParaRPr lang="en-IN"/>
          </a:p>
        </p:txBody>
      </p:sp>
    </p:spTree>
    <p:extLst>
      <p:ext uri="{BB962C8B-B14F-4D97-AF65-F5344CB8AC3E}">
        <p14:creationId xmlns:p14="http://schemas.microsoft.com/office/powerpoint/2010/main" val="2400454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clients make a lot of network calls to different parts of a service and you want to reduce the number of calls and also provide a simple interface</a:t>
            </a:r>
          </a:p>
          <a:p>
            <a:r>
              <a:rPr lang="en-US" dirty="0" smtClean="0"/>
              <a:t>you want to layer your subsystems for simplicity</a:t>
            </a:r>
            <a:endParaRPr lang="en-IN" dirty="0" smtClean="0"/>
          </a:p>
          <a:p>
            <a:endParaRPr lang="en-US" dirty="0"/>
          </a:p>
        </p:txBody>
      </p:sp>
      <p:sp>
        <p:nvSpPr>
          <p:cNvPr id="4" name="Slide Number Placeholder 3"/>
          <p:cNvSpPr>
            <a:spLocks noGrp="1"/>
          </p:cNvSpPr>
          <p:nvPr>
            <p:ph type="sldNum" sz="quarter" idx="10"/>
          </p:nvPr>
        </p:nvSpPr>
        <p:spPr/>
        <p:txBody>
          <a:bodyPr/>
          <a:lstStyle/>
          <a:p>
            <a:fld id="{8886E7B3-B53E-469A-9C8C-F781B89391AB}" type="slidenum">
              <a:rPr lang="en-US" smtClean="0"/>
              <a:t>94</a:t>
            </a:fld>
            <a:endParaRPr lang="en-US"/>
          </a:p>
        </p:txBody>
      </p:sp>
    </p:spTree>
    <p:extLst>
      <p:ext uri="{BB962C8B-B14F-4D97-AF65-F5344CB8AC3E}">
        <p14:creationId xmlns:p14="http://schemas.microsoft.com/office/powerpoint/2010/main" val="25224634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component called session façade manages the interactions between the client and the business components. This leads to lower network traffic and fewer dependencies on the components</a:t>
            </a:r>
          </a:p>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95</a:t>
            </a:fld>
            <a:endParaRPr lang="en-IN"/>
          </a:p>
        </p:txBody>
      </p:sp>
    </p:spTree>
    <p:extLst>
      <p:ext uri="{BB962C8B-B14F-4D97-AF65-F5344CB8AC3E}">
        <p14:creationId xmlns:p14="http://schemas.microsoft.com/office/powerpoint/2010/main" val="29304692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Proxy can be required</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97</a:t>
            </a:fld>
            <a:endParaRPr lang="en-IN"/>
          </a:p>
        </p:txBody>
      </p:sp>
    </p:spTree>
    <p:extLst>
      <p:ext uri="{BB962C8B-B14F-4D97-AF65-F5344CB8AC3E}">
        <p14:creationId xmlns:p14="http://schemas.microsoft.com/office/powerpoint/2010/main" val="291930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11</a:t>
            </a:fld>
            <a:endParaRPr lang="en-US"/>
          </a:p>
        </p:txBody>
      </p:sp>
    </p:spTree>
    <p:extLst>
      <p:ext uri="{BB962C8B-B14F-4D97-AF65-F5344CB8AC3E}">
        <p14:creationId xmlns:p14="http://schemas.microsoft.com/office/powerpoint/2010/main" val="3215510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98</a:t>
            </a:fld>
            <a:endParaRPr lang="en-IN"/>
          </a:p>
        </p:txBody>
      </p:sp>
    </p:spTree>
    <p:extLst>
      <p:ext uri="{BB962C8B-B14F-4D97-AF65-F5344CB8AC3E}">
        <p14:creationId xmlns:p14="http://schemas.microsoft.com/office/powerpoint/2010/main" val="26531232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99</a:t>
            </a:fld>
            <a:endParaRPr lang="en-IN"/>
          </a:p>
        </p:txBody>
      </p:sp>
    </p:spTree>
    <p:extLst>
      <p:ext uri="{BB962C8B-B14F-4D97-AF65-F5344CB8AC3E}">
        <p14:creationId xmlns:p14="http://schemas.microsoft.com/office/powerpoint/2010/main" val="991087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IN" dirty="0" smtClean="0"/>
              <a:t>The </a:t>
            </a:r>
            <a:r>
              <a:rPr lang="en-IN" i="1" dirty="0" smtClean="0"/>
              <a:t>Proxy</a:t>
            </a:r>
            <a:r>
              <a:rPr lang="en-IN" dirty="0" smtClean="0"/>
              <a:t> provides a surrogate or place holder to provide access to an object. A check or bank draft or ATM card is a proxy for funds in an account. A check can be used in place of cash for making purchases and ultimately controls access to cash in the issuer's account.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100</a:t>
            </a:fld>
            <a:endParaRPr lang="en-IN"/>
          </a:p>
        </p:txBody>
      </p:sp>
    </p:spTree>
    <p:extLst>
      <p:ext uri="{BB962C8B-B14F-4D97-AF65-F5344CB8AC3E}">
        <p14:creationId xmlns:p14="http://schemas.microsoft.com/office/powerpoint/2010/main" val="13091526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105</a:t>
            </a:fld>
            <a:endParaRPr lang="en-IN"/>
          </a:p>
        </p:txBody>
      </p:sp>
    </p:spTree>
    <p:extLst>
      <p:ext uri="{BB962C8B-B14F-4D97-AF65-F5344CB8AC3E}">
        <p14:creationId xmlns:p14="http://schemas.microsoft.com/office/powerpoint/2010/main" val="782722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106</a:t>
            </a:fld>
            <a:endParaRPr lang="en-IN"/>
          </a:p>
        </p:txBody>
      </p:sp>
    </p:spTree>
    <p:extLst>
      <p:ext uri="{BB962C8B-B14F-4D97-AF65-F5344CB8AC3E}">
        <p14:creationId xmlns:p14="http://schemas.microsoft.com/office/powerpoint/2010/main" val="239007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IN" dirty="0" smtClean="0"/>
              <a:t>The </a:t>
            </a:r>
            <a:r>
              <a:rPr lang="en-IN" i="1" dirty="0" smtClean="0"/>
              <a:t>Decorator</a:t>
            </a:r>
            <a:r>
              <a:rPr lang="en-IN" dirty="0" smtClean="0"/>
              <a:t> attaches additional responsibilities to an object dynamically. Although paintings can be hung on a wall with or without frames, frames are often added, and it is the frame which is actually hung on the wall. Prior to hanging, the paintings may be matted and framed, with the painting, matting, and frame forming a single visual component. </a:t>
            </a: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108</a:t>
            </a:fld>
            <a:endParaRPr lang="en-IN"/>
          </a:p>
        </p:txBody>
      </p:sp>
    </p:spTree>
    <p:extLst>
      <p:ext uri="{BB962C8B-B14F-4D97-AF65-F5344CB8AC3E}">
        <p14:creationId xmlns:p14="http://schemas.microsoft.com/office/powerpoint/2010/main" val="26413964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113</a:t>
            </a:fld>
            <a:endParaRPr lang="en-IN"/>
          </a:p>
        </p:txBody>
      </p:sp>
    </p:spTree>
    <p:extLst>
      <p:ext uri="{BB962C8B-B14F-4D97-AF65-F5344CB8AC3E}">
        <p14:creationId xmlns:p14="http://schemas.microsoft.com/office/powerpoint/2010/main" val="2924433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116</a:t>
            </a:fld>
            <a:endParaRPr lang="en-IN"/>
          </a:p>
        </p:txBody>
      </p:sp>
    </p:spTree>
    <p:extLst>
      <p:ext uri="{BB962C8B-B14F-4D97-AF65-F5344CB8AC3E}">
        <p14:creationId xmlns:p14="http://schemas.microsoft.com/office/powerpoint/2010/main" val="30582466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t>
            </a:r>
            <a:r>
              <a:rPr lang="en-US" sz="1200" i="1" kern="1200" dirty="0" smtClean="0">
                <a:solidFill>
                  <a:schemeClr val="tx1"/>
                </a:solidFill>
                <a:latin typeface="+mn-lt"/>
                <a:ea typeface="+mn-ea"/>
                <a:cs typeface="+mn-cs"/>
              </a:rPr>
              <a:t>Bridge</a:t>
            </a:r>
            <a:r>
              <a:rPr lang="en-US" sz="1200" kern="1200" dirty="0" smtClean="0">
                <a:solidFill>
                  <a:schemeClr val="tx1"/>
                </a:solidFill>
                <a:latin typeface="+mn-lt"/>
                <a:ea typeface="+mn-ea"/>
                <a:cs typeface="+mn-cs"/>
              </a:rPr>
              <a:t> pattern decouples an abstraction from its implementation, so that the two can vary independently. A household switch controlling lights, ceiling fans, etc. is an example of the </a:t>
            </a:r>
            <a:r>
              <a:rPr lang="en-US" sz="1200" i="1" kern="1200" dirty="0" smtClean="0">
                <a:solidFill>
                  <a:schemeClr val="tx1"/>
                </a:solidFill>
                <a:latin typeface="+mn-lt"/>
                <a:ea typeface="+mn-ea"/>
                <a:cs typeface="+mn-cs"/>
              </a:rPr>
              <a:t>Bridge.</a:t>
            </a:r>
            <a:r>
              <a:rPr lang="en-US" sz="1200" kern="1200" dirty="0" smtClean="0">
                <a:solidFill>
                  <a:schemeClr val="tx1"/>
                </a:solidFill>
                <a:latin typeface="+mn-lt"/>
                <a:ea typeface="+mn-ea"/>
                <a:cs typeface="+mn-cs"/>
              </a:rPr>
              <a:t> The purpose of the switch is to turn a device on or off. The actual switch can be implemented as a pull chain, a simple two position switch, or a variety of dimmer switches. </a:t>
            </a:r>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117</a:t>
            </a:fld>
            <a:endParaRPr lang="en-IN"/>
          </a:p>
        </p:txBody>
      </p:sp>
    </p:spTree>
    <p:extLst>
      <p:ext uri="{BB962C8B-B14F-4D97-AF65-F5344CB8AC3E}">
        <p14:creationId xmlns:p14="http://schemas.microsoft.com/office/powerpoint/2010/main" val="19238264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also use multiple inheritance to bind an abstraction to its implementation. This can be done through multiple inheritance in C++, where the class can inherit publicly from abstraction and privately from implementation. But this will bind the abstraction permanently to the implementation</a:t>
            </a:r>
          </a:p>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118</a:t>
            </a:fld>
            <a:endParaRPr lang="en-IN"/>
          </a:p>
        </p:txBody>
      </p:sp>
    </p:spTree>
    <p:extLst>
      <p:ext uri="{BB962C8B-B14F-4D97-AF65-F5344CB8AC3E}">
        <p14:creationId xmlns:p14="http://schemas.microsoft.com/office/powerpoint/2010/main" val="269052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12</a:t>
            </a:fld>
            <a:endParaRPr lang="en-US"/>
          </a:p>
        </p:txBody>
      </p:sp>
    </p:spTree>
    <p:extLst>
      <p:ext uri="{BB962C8B-B14F-4D97-AF65-F5344CB8AC3E}">
        <p14:creationId xmlns:p14="http://schemas.microsoft.com/office/powerpoint/2010/main" val="409188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119</a:t>
            </a:fld>
            <a:endParaRPr lang="en-IN"/>
          </a:p>
        </p:txBody>
      </p:sp>
    </p:spTree>
    <p:extLst>
      <p:ext uri="{BB962C8B-B14F-4D97-AF65-F5344CB8AC3E}">
        <p14:creationId xmlns:p14="http://schemas.microsoft.com/office/powerpoint/2010/main" val="4290860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Subject has no idea of how many observers exist or what the observer does with the notification. This gives a complete freedom of adding and removing observers dynamically</a:t>
            </a:r>
          </a:p>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137</a:t>
            </a:fld>
            <a:endParaRPr lang="en-IN"/>
          </a:p>
        </p:txBody>
      </p:sp>
    </p:spTree>
    <p:extLst>
      <p:ext uri="{BB962C8B-B14F-4D97-AF65-F5344CB8AC3E}">
        <p14:creationId xmlns:p14="http://schemas.microsoft.com/office/powerpoint/2010/main" val="37038948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140</a:t>
            </a:fld>
            <a:endParaRPr lang="en-IN"/>
          </a:p>
        </p:txBody>
      </p:sp>
    </p:spTree>
    <p:extLst>
      <p:ext uri="{BB962C8B-B14F-4D97-AF65-F5344CB8AC3E}">
        <p14:creationId xmlns:p14="http://schemas.microsoft.com/office/powerpoint/2010/main" val="27323056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141</a:t>
            </a:fld>
            <a:endParaRPr lang="en-IN"/>
          </a:p>
        </p:txBody>
      </p:sp>
    </p:spTree>
    <p:extLst>
      <p:ext uri="{BB962C8B-B14F-4D97-AF65-F5344CB8AC3E}">
        <p14:creationId xmlns:p14="http://schemas.microsoft.com/office/powerpoint/2010/main" val="24768642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149</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Different</a:t>
            </a:r>
            <a:r>
              <a:rPr lang="en-US" baseline="0" dirty="0" smtClean="0"/>
              <a:t> compression libraries are available. Some give best results when compressing binary data while other work better when compressing documents with images. The following libraries are available</a:t>
            </a:r>
          </a:p>
          <a:p>
            <a:pPr>
              <a:buFont typeface="Arial" pitchFamily="34" charset="0"/>
              <a:buChar char="•"/>
            </a:pPr>
            <a:r>
              <a:rPr lang="en-US" baseline="0" dirty="0" err="1" smtClean="0"/>
              <a:t>Unrarlib</a:t>
            </a:r>
            <a:r>
              <a:rPr lang="en-US" baseline="0" dirty="0" smtClean="0"/>
              <a:t> – gives support for RAR archives created through </a:t>
            </a:r>
            <a:r>
              <a:rPr lang="en-US" baseline="0" dirty="0" err="1" smtClean="0"/>
              <a:t>WinRAR</a:t>
            </a:r>
            <a:endParaRPr lang="en-US" baseline="0" dirty="0" smtClean="0"/>
          </a:p>
          <a:p>
            <a:pPr>
              <a:buFont typeface="Arial" pitchFamily="34" charset="0"/>
              <a:buChar char="•"/>
            </a:pPr>
            <a:r>
              <a:rPr lang="en-IN" dirty="0" err="1" smtClean="0">
                <a:hlinkClick r:id="rId3"/>
              </a:rPr>
              <a:t>DjVuLibre</a:t>
            </a:r>
            <a:r>
              <a:rPr lang="en-IN" dirty="0" smtClean="0">
                <a:hlinkClick r:id="rId3"/>
              </a:rPr>
              <a:t> Document and Image Compression Library</a:t>
            </a:r>
            <a:r>
              <a:rPr lang="en-IN" dirty="0" smtClean="0"/>
              <a:t> – specifically</a:t>
            </a:r>
            <a:r>
              <a:rPr lang="en-IN" baseline="0" dirty="0" smtClean="0"/>
              <a:t> designed for compressing documents with images</a:t>
            </a:r>
          </a:p>
          <a:p>
            <a:pPr>
              <a:buFont typeface="Arial" pitchFamily="34" charset="0"/>
              <a:buChar char="•"/>
            </a:pPr>
            <a:r>
              <a:rPr lang="en-US" baseline="0" dirty="0" err="1" smtClean="0"/>
              <a:t>libmspak</a:t>
            </a:r>
            <a:r>
              <a:rPr lang="en-US" baseline="0" dirty="0" smtClean="0"/>
              <a:t> – gives support for archives created through Microsoft’s compress.exe utility. Works with cabinet files, compiled HTML, etc</a:t>
            </a:r>
          </a:p>
          <a:p>
            <a:pPr>
              <a:buFont typeface="Arial" pitchFamily="34" charset="0"/>
              <a:buChar char="•"/>
            </a:pPr>
            <a:endParaRPr lang="en-IN"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151</a:t>
            </a:fld>
            <a:endParaRPr lang="en-IN"/>
          </a:p>
        </p:txBody>
      </p:sp>
    </p:spTree>
    <p:extLst>
      <p:ext uri="{BB962C8B-B14F-4D97-AF65-F5344CB8AC3E}">
        <p14:creationId xmlns:p14="http://schemas.microsoft.com/office/powerpoint/2010/main" val="37282877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152</a:t>
            </a:fld>
            <a:endParaRPr lang="en-IN"/>
          </a:p>
        </p:txBody>
      </p:sp>
    </p:spTree>
    <p:extLst>
      <p:ext uri="{BB962C8B-B14F-4D97-AF65-F5344CB8AC3E}">
        <p14:creationId xmlns:p14="http://schemas.microsoft.com/office/powerpoint/2010/main" val="32694294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154</a:t>
            </a:fld>
            <a:endParaRPr lang="en-IN"/>
          </a:p>
        </p:txBody>
      </p:sp>
    </p:spTree>
    <p:extLst>
      <p:ext uri="{BB962C8B-B14F-4D97-AF65-F5344CB8AC3E}">
        <p14:creationId xmlns:p14="http://schemas.microsoft.com/office/powerpoint/2010/main" val="11457190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162</a:t>
            </a:fld>
            <a:endParaRPr lang="en-IN"/>
          </a:p>
        </p:txBody>
      </p:sp>
    </p:spTree>
    <p:extLst>
      <p:ext uri="{BB962C8B-B14F-4D97-AF65-F5344CB8AC3E}">
        <p14:creationId xmlns:p14="http://schemas.microsoft.com/office/powerpoint/2010/main" val="39943207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t>
            </a:r>
            <a:r>
              <a:rPr lang="en-US" sz="1200" i="1" kern="1200" dirty="0" smtClean="0">
                <a:solidFill>
                  <a:schemeClr val="tx1"/>
                </a:solidFill>
                <a:latin typeface="+mn-lt"/>
                <a:ea typeface="+mn-ea"/>
                <a:cs typeface="+mn-cs"/>
              </a:rPr>
              <a:t>State</a:t>
            </a:r>
            <a:r>
              <a:rPr lang="en-US" sz="1200" kern="1200" dirty="0" smtClean="0">
                <a:solidFill>
                  <a:schemeClr val="tx1"/>
                </a:solidFill>
                <a:latin typeface="+mn-lt"/>
                <a:ea typeface="+mn-ea"/>
                <a:cs typeface="+mn-cs"/>
              </a:rPr>
              <a:t> pattern allows an object to change its behavior when its internal state changes. This pattern can be observed in a vending machine. Vending machines have states based on the inventory, amount of currency deposited, the ability to make change, the item selected, etc. When currency is deposited and a selection is made, a vending machine will either deliver a product and no change, deliver a product and change, deliver no product due to insufficient currency on deposit, or deliver no product due to inventory depletion.</a:t>
            </a:r>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174</a:t>
            </a:fld>
            <a:endParaRPr lang="en-IN"/>
          </a:p>
        </p:txBody>
      </p:sp>
    </p:spTree>
    <p:extLst>
      <p:ext uri="{BB962C8B-B14F-4D97-AF65-F5344CB8AC3E}">
        <p14:creationId xmlns:p14="http://schemas.microsoft.com/office/powerpoint/2010/main" val="151056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13</a:t>
            </a:fld>
            <a:endParaRPr lang="en-US"/>
          </a:p>
        </p:txBody>
      </p:sp>
    </p:spTree>
    <p:extLst>
      <p:ext uri="{BB962C8B-B14F-4D97-AF65-F5344CB8AC3E}">
        <p14:creationId xmlns:p14="http://schemas.microsoft.com/office/powerpoint/2010/main" val="13991515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smtClean="0"/>
              <a:t>Use for adding more operations</a:t>
            </a:r>
            <a:r>
              <a:rPr lang="en-US" baseline="0" dirty="0" smtClean="0"/>
              <a:t> to a class without explicitly adding in the </a:t>
            </a:r>
            <a:r>
              <a:rPr lang="en-US" baseline="0" smtClean="0"/>
              <a:t>class itself. </a:t>
            </a:r>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179</a:t>
            </a:fld>
            <a:endParaRPr lang="en-IN"/>
          </a:p>
        </p:txBody>
      </p:sp>
    </p:spTree>
    <p:extLst>
      <p:ext uri="{BB962C8B-B14F-4D97-AF65-F5344CB8AC3E}">
        <p14:creationId xmlns:p14="http://schemas.microsoft.com/office/powerpoint/2010/main" val="17636005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a:t>
            </a:r>
            <a:r>
              <a:rPr lang="en-US" sz="1200" i="1" kern="1200" dirty="0" smtClean="0">
                <a:solidFill>
                  <a:schemeClr val="tx1"/>
                </a:solidFill>
                <a:latin typeface="+mn-lt"/>
                <a:ea typeface="+mn-ea"/>
                <a:cs typeface="+mn-cs"/>
              </a:rPr>
              <a:t>Visitor</a:t>
            </a:r>
            <a:r>
              <a:rPr lang="en-US" sz="1200" kern="1200" dirty="0" smtClean="0">
                <a:solidFill>
                  <a:schemeClr val="tx1"/>
                </a:solidFill>
                <a:latin typeface="+mn-lt"/>
                <a:ea typeface="+mn-ea"/>
                <a:cs typeface="+mn-cs"/>
              </a:rPr>
              <a:t> pattern represents an operation to be performed on the elements of an object structure, without changing the classes on which it operates. This pattern can be observed in the operation of a taxi company. When a person calls a taxi company he or she becomes part of the company's list of customers. The company then dispatches a cab to the customer (accepting a visitor). Upon entering the taxi, or </a:t>
            </a:r>
            <a:r>
              <a:rPr lang="en-US" sz="1200" i="1" kern="1200" dirty="0" smtClean="0">
                <a:solidFill>
                  <a:schemeClr val="tx1"/>
                </a:solidFill>
                <a:latin typeface="+mn-lt"/>
                <a:ea typeface="+mn-ea"/>
                <a:cs typeface="+mn-cs"/>
              </a:rPr>
              <a:t>Visitor</a:t>
            </a:r>
            <a:r>
              <a:rPr lang="en-US" sz="1200" kern="1200" dirty="0" smtClean="0">
                <a:solidFill>
                  <a:schemeClr val="tx1"/>
                </a:solidFill>
                <a:latin typeface="+mn-lt"/>
                <a:ea typeface="+mn-ea"/>
                <a:cs typeface="+mn-cs"/>
              </a:rPr>
              <a:t>, the customer is no longer in control of his or her own transportation, the taxi (driver) is. </a:t>
            </a:r>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181</a:t>
            </a:fld>
            <a:endParaRPr lang="en-IN"/>
          </a:p>
        </p:txBody>
      </p:sp>
    </p:spTree>
    <p:extLst>
      <p:ext uri="{BB962C8B-B14F-4D97-AF65-F5344CB8AC3E}">
        <p14:creationId xmlns:p14="http://schemas.microsoft.com/office/powerpoint/2010/main" val="5652642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186</a:t>
            </a:fld>
            <a:endParaRPr lang="en-IN"/>
          </a:p>
        </p:txBody>
      </p:sp>
    </p:spTree>
    <p:extLst>
      <p:ext uri="{BB962C8B-B14F-4D97-AF65-F5344CB8AC3E}">
        <p14:creationId xmlns:p14="http://schemas.microsoft.com/office/powerpoint/2010/main" val="11785649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189</a:t>
            </a:fld>
            <a:endParaRPr lang="en-IN"/>
          </a:p>
        </p:txBody>
      </p:sp>
    </p:spTree>
    <p:extLst>
      <p:ext uri="{BB962C8B-B14F-4D97-AF65-F5344CB8AC3E}">
        <p14:creationId xmlns:p14="http://schemas.microsoft.com/office/powerpoint/2010/main" val="38158496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1F3A21-406D-4276-9E59-70AD5CC0C72D}" type="slidenum">
              <a:rPr lang="en-IN" smtClean="0"/>
              <a:pPr/>
              <a:t>195</a:t>
            </a:fld>
            <a:endParaRPr lang="en-IN"/>
          </a:p>
        </p:txBody>
      </p:sp>
    </p:spTree>
    <p:extLst>
      <p:ext uri="{BB962C8B-B14F-4D97-AF65-F5344CB8AC3E}">
        <p14:creationId xmlns:p14="http://schemas.microsoft.com/office/powerpoint/2010/main" val="158208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083718-F624-4B15-990C-0962BE89415E}" type="slidenum">
              <a:rPr lang="en-US" smtClean="0"/>
              <a:pPr/>
              <a:t>14</a:t>
            </a:fld>
            <a:endParaRPr lang="en-US"/>
          </a:p>
        </p:txBody>
      </p:sp>
    </p:spTree>
    <p:extLst>
      <p:ext uri="{BB962C8B-B14F-4D97-AF65-F5344CB8AC3E}">
        <p14:creationId xmlns:p14="http://schemas.microsoft.com/office/powerpoint/2010/main" val="120571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i="1" dirty="0" smtClean="0">
                <a:solidFill>
                  <a:schemeClr val="tx2">
                    <a:lumMod val="90000"/>
                  </a:schemeClr>
                </a:solidFill>
              </a:rPr>
              <a:t>An abstraction denotes the essential characteristics of an object that distinguish it from all other kinds of objects and thus provide crisply defined conceptual boundaries, relative to the perspective of the viewer</a:t>
            </a:r>
            <a:endParaRPr lang="en-US" dirty="0"/>
          </a:p>
        </p:txBody>
      </p:sp>
      <p:sp>
        <p:nvSpPr>
          <p:cNvPr id="4" name="Slide Number Placeholder 3"/>
          <p:cNvSpPr>
            <a:spLocks noGrp="1"/>
          </p:cNvSpPr>
          <p:nvPr>
            <p:ph type="sldNum" sz="quarter" idx="10"/>
          </p:nvPr>
        </p:nvSpPr>
        <p:spPr/>
        <p:txBody>
          <a:bodyPr/>
          <a:lstStyle/>
          <a:p>
            <a:fld id="{8D083718-F624-4B15-990C-0962BE89415E}" type="slidenum">
              <a:rPr lang="en-US" smtClean="0"/>
              <a:pPr/>
              <a:t>16</a:t>
            </a:fld>
            <a:endParaRPr lang="en-US"/>
          </a:p>
        </p:txBody>
      </p:sp>
    </p:spTree>
    <p:extLst>
      <p:ext uri="{BB962C8B-B14F-4D97-AF65-F5344CB8AC3E}">
        <p14:creationId xmlns:p14="http://schemas.microsoft.com/office/powerpoint/2010/main" val="354601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26099B-C6E9-B24E-822C-D9A4586F56AC}" type="datetime1">
              <a:rPr lang="en-IN" smtClean="0"/>
              <a:t>17/01/16</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67552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10C7D-5C2B-824A-820C-B5548A23F5AA}" type="datetime1">
              <a:rPr lang="en-IN" smtClean="0"/>
              <a:t>17/01/16</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5751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F1716-A67A-A046-93F1-6A874FE7B7FD}" type="datetime1">
              <a:rPr lang="en-IN" smtClean="0"/>
              <a:t>17/01/16</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0369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3032"/>
            <a:ext cx="8229600" cy="531797"/>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lvl1pPr>
              <a:defRPr lang="en-US" sz="4400" b="1" dirty="0">
                <a:ln w="11430"/>
                <a:solidFill>
                  <a:schemeClr val="accent6">
                    <a:tint val="60000"/>
                  </a:schemeClr>
                </a:solidFill>
                <a:effectLst>
                  <a:outerShdw blurRad="80000" dist="40000" dir="5040000" algn="tl">
                    <a:srgbClr val="000000">
                      <a:alpha val="30000"/>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1"/>
            <a:ext cx="8229600" cy="410236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F9C827DC-2666-4EE6-8CF5-028EB8EA69F9}" type="datetime1">
              <a:rPr lang="en-US" smtClean="0"/>
              <a:pPr/>
              <a:t>17/01/16</a:t>
            </a:fld>
            <a:endParaRPr lang="en-IN" dirty="0"/>
          </a:p>
        </p:txBody>
      </p:sp>
      <p:sp>
        <p:nvSpPr>
          <p:cNvPr id="5" name="Footer Placeholder 4"/>
          <p:cNvSpPr>
            <a:spLocks noGrp="1"/>
          </p:cNvSpPr>
          <p:nvPr>
            <p:ph type="ftr" sz="quarter" idx="11"/>
          </p:nvPr>
        </p:nvSpPr>
        <p:spPr/>
        <p:txBody>
          <a:bodyPr/>
          <a:lstStyle/>
          <a:p>
            <a:r>
              <a:rPr lang="en-IN" smtClean="0"/>
              <a:t>Umar Majid</a:t>
            </a:r>
            <a:endParaRPr lang="en-IN" dirty="0"/>
          </a:p>
        </p:txBody>
      </p:sp>
      <p:sp>
        <p:nvSpPr>
          <p:cNvPr id="6" name="Slide Number Placeholder 5"/>
          <p:cNvSpPr>
            <a:spLocks noGrp="1"/>
          </p:cNvSpPr>
          <p:nvPr>
            <p:ph type="sldNum" sz="quarter" idx="12"/>
          </p:nvPr>
        </p:nvSpPr>
        <p:spPr/>
        <p:txBody>
          <a:bodyPr/>
          <a:lstStyle/>
          <a:p>
            <a:fld id="{C8CE9C16-2267-4CDA-9B5C-2CFF8AD23936}" type="slidenum">
              <a:rPr lang="en-IN" smtClean="0"/>
              <a:pPr/>
              <a:t>‹#›</a:t>
            </a:fld>
            <a:endParaRPr lang="en-IN" dirty="0"/>
          </a:p>
        </p:txBody>
      </p:sp>
      <p:sp>
        <p:nvSpPr>
          <p:cNvPr id="13" name="Text Placeholder 12"/>
          <p:cNvSpPr>
            <a:spLocks noGrp="1"/>
          </p:cNvSpPr>
          <p:nvPr>
            <p:ph type="body" sz="quarter" idx="13"/>
          </p:nvPr>
        </p:nvSpPr>
        <p:spPr>
          <a:xfrm>
            <a:off x="500067" y="654846"/>
            <a:ext cx="8215341" cy="416719"/>
          </a:xfrm>
        </p:spPr>
        <p:txBody>
          <a:bodyPr vert="horz" lIns="0" tIns="9144" rIns="0" bIns="9144" anchor="b">
            <a:noAutofit/>
            <a:scene3d>
              <a:camera prst="orthographicFront"/>
              <a:lightRig rig="glow" dir="tl">
                <a:rot lat="0" lon="0" rev="5400000"/>
              </a:lightRig>
            </a:scene3d>
            <a:sp3d contourW="12700">
              <a:bevelT w="25400" h="25400"/>
              <a:contourClr>
                <a:schemeClr val="accent6">
                  <a:shade val="73000"/>
                </a:schemeClr>
              </a:contourClr>
            </a:sp3d>
          </a:bodyPr>
          <a:lstStyle>
            <a:lvl1pPr algn="l" rtl="0" eaLnBrk="1" latinLnBrk="0" hangingPunct="1">
              <a:spcBef>
                <a:spcPct val="0"/>
              </a:spcBef>
              <a:buNone/>
              <a:defRPr lang="en-US" sz="3200" b="1" kern="1200" dirty="0" smtClean="0">
                <a:ln w="11430"/>
                <a:solidFill>
                  <a:schemeClr val="accent6">
                    <a:tint val="60000"/>
                  </a:schemeClr>
                </a:solidFill>
                <a:effectLst>
                  <a:outerShdw blurRad="80000" dist="40000" dir="5040000" algn="tl">
                    <a:srgbClr val="000000">
                      <a:alpha val="30000"/>
                    </a:srgbClr>
                  </a:outerShdw>
                </a:effectLst>
                <a:latin typeface="+mj-lt"/>
                <a:ea typeface="+mj-ea"/>
                <a:cs typeface="+mj-cs"/>
              </a:defRPr>
            </a:lvl1pPr>
            <a:lvl2pPr>
              <a:buNone/>
              <a:defRPr/>
            </a:lvl2pPr>
            <a:lvl3pPr>
              <a:buNone/>
              <a:defRPr/>
            </a:lvl3pPr>
            <a:lvl4pPr>
              <a:buNone/>
              <a:defRPr/>
            </a:lvl4pPr>
            <a:lvl5pPr>
              <a:buNone/>
              <a:defRPr/>
            </a:lvl5pPr>
          </a:lstStyle>
          <a:p>
            <a:pPr lvl="0"/>
            <a:r>
              <a:rPr lang="en-US" dirty="0" smtClean="0"/>
              <a:t>Click to edit Master text styles</a:t>
            </a:r>
          </a:p>
        </p:txBody>
      </p:sp>
    </p:spTree>
    <p:extLst>
      <p:ext uri="{BB962C8B-B14F-4D97-AF65-F5344CB8AC3E}">
        <p14:creationId xmlns:p14="http://schemas.microsoft.com/office/powerpoint/2010/main" val="33407542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17E74-2790-424E-AE4E-E9C0C9C58B2D}" type="datetime1">
              <a:rPr lang="en-IN" smtClean="0"/>
              <a:t>17/01/16</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877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EC456-C5ED-B243-80ED-FF457A65C74A}" type="datetime1">
              <a:rPr lang="en-IN" smtClean="0"/>
              <a:t>17/01/16</a:t>
            </a:fld>
            <a:endParaRPr lang="en-US"/>
          </a:p>
        </p:txBody>
      </p:sp>
      <p:sp>
        <p:nvSpPr>
          <p:cNvPr id="6" name="Slide Number Placeholder 5"/>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107789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6ED63C-6775-B949-830E-40C30B780BEE}" type="datetime1">
              <a:rPr lang="en-IN" smtClean="0"/>
              <a:t>17/01/16</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21670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DAB57-59DA-024A-89A4-26EFBC251104}" type="datetime1">
              <a:rPr lang="en-IN" smtClean="0"/>
              <a:t>17/01/16</a:t>
            </a:fld>
            <a:endParaRPr lang="en-US"/>
          </a:p>
        </p:txBody>
      </p:sp>
      <p:sp>
        <p:nvSpPr>
          <p:cNvPr id="9" name="Slide Number Placeholder 8"/>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58512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EFECA-F1B9-3749-A45C-6B835E4D6345}" type="datetime1">
              <a:rPr lang="en-IN" smtClean="0"/>
              <a:t>17/01/16</a:t>
            </a:fld>
            <a:endParaRPr lang="en-US"/>
          </a:p>
        </p:txBody>
      </p:sp>
      <p:sp>
        <p:nvSpPr>
          <p:cNvPr id="5" name="Slide Number Placeholder 4"/>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4002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EA755-FC01-FC4F-9B29-085602A4CEA2}" type="datetime1">
              <a:rPr lang="en-IN" smtClean="0"/>
              <a:t>17/01/16</a:t>
            </a:fld>
            <a:endParaRPr lang="en-US"/>
          </a:p>
        </p:txBody>
      </p:sp>
      <p:sp>
        <p:nvSpPr>
          <p:cNvPr id="4" name="Slide Number Placeholder 3"/>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3339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2754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27866-9981-BE42-9209-E049A7DDA619}" type="datetime1">
              <a:rPr lang="en-IN" smtClean="0"/>
              <a:t>17/01/16</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40935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F924B-CE39-6346-AD6B-339DB51ADC93}" type="datetime1">
              <a:rPr lang="en-IN" smtClean="0"/>
              <a:t>17/01/16</a:t>
            </a:fld>
            <a:endParaRPr lang="en-US"/>
          </a:p>
        </p:txBody>
      </p:sp>
      <p:sp>
        <p:nvSpPr>
          <p:cNvPr id="7" name="Slide Number Placeholder 6"/>
          <p:cNvSpPr>
            <a:spLocks noGrp="1"/>
          </p:cNvSpPr>
          <p:nvPr>
            <p:ph type="sldNum" sz="quarter" idx="12"/>
          </p:nvPr>
        </p:nvSpPr>
        <p:spPr/>
        <p:txBody>
          <a:bodyPr/>
          <a:lstStyle/>
          <a:p>
            <a:fld id="{6CA6930D-BBCC-4B60-B588-351AC06BFA93}" type="slidenum">
              <a:rPr lang="en-US" smtClean="0"/>
              <a:t>‹#›</a:t>
            </a:fld>
            <a:endParaRPr lang="en-US"/>
          </a:p>
        </p:txBody>
      </p:sp>
    </p:spTree>
    <p:extLst>
      <p:ext uri="{BB962C8B-B14F-4D97-AF65-F5344CB8AC3E}">
        <p14:creationId xmlns:p14="http://schemas.microsoft.com/office/powerpoint/2010/main" val="38797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5255452"/>
            <a:ext cx="9144000" cy="45710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5294249"/>
            <a:ext cx="2133600"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l">
              <a:defRPr lang="en-US" sz="1000" b="0" smtClean="0">
                <a:solidFill>
                  <a:schemeClr val="tx1">
                    <a:lumMod val="50000"/>
                    <a:lumOff val="50000"/>
                  </a:schemeClr>
                </a:solidFill>
                <a:effectLst/>
              </a:defRPr>
            </a:lvl1pPr>
          </a:lstStyle>
          <a:p>
            <a:fld id="{EB348282-3266-F04C-B033-617A6339E3BA}" type="datetime1">
              <a:rPr lang="en-IN" smtClean="0"/>
              <a:t>17/01/16</a:t>
            </a:fld>
            <a:endParaRPr lang="en-US" dirty="0"/>
          </a:p>
        </p:txBody>
      </p:sp>
      <p:sp>
        <p:nvSpPr>
          <p:cNvPr id="6" name="Slide Number Placeholder 5"/>
          <p:cNvSpPr>
            <a:spLocks noGrp="1"/>
          </p:cNvSpPr>
          <p:nvPr>
            <p:ph type="sldNum" sz="quarter" idx="4"/>
          </p:nvPr>
        </p:nvSpPr>
        <p:spPr>
          <a:xfrm>
            <a:off x="24938" y="5294249"/>
            <a:ext cx="508462" cy="304271"/>
          </a:xfrm>
          <a:prstGeom prst="rect">
            <a:avLst/>
          </a:prstGeom>
          <a:effectLst>
            <a:outerShdw blurRad="25400" algn="tr" rotWithShape="0">
              <a:prstClr val="black">
                <a:alpha val="50000"/>
              </a:prstClr>
            </a:outerShdw>
          </a:effectLst>
        </p:spPr>
        <p:txBody>
          <a:bodyPr vert="horz" lIns="91440" tIns="45720" rIns="91440" bIns="45720" rtlCol="0" anchor="ctr"/>
          <a:lstStyle>
            <a:lvl1pPr algn="ctr">
              <a:defRPr lang="en-US" sz="1000" b="0" smtClean="0">
                <a:solidFill>
                  <a:schemeClr val="tx1">
                    <a:lumMod val="50000"/>
                    <a:lumOff val="50000"/>
                  </a:schemeClr>
                </a:solidFill>
                <a:effectLst/>
              </a:defRPr>
            </a:lvl1pPr>
          </a:lstStyle>
          <a:p>
            <a:fld id="{6CA6930D-BBCC-4B60-B588-351AC06BFA93}" type="slidenum">
              <a:rPr lang="en-US" smtClean="0"/>
              <a:pPr/>
              <a:t>‹#›</a:t>
            </a:fld>
            <a:endParaRPr lang="en-US"/>
          </a:p>
        </p:txBody>
      </p:sp>
      <p:cxnSp>
        <p:nvCxnSpPr>
          <p:cNvPr id="9" name="Straight Connector 8"/>
          <p:cNvCxnSpPr/>
          <p:nvPr/>
        </p:nvCxnSpPr>
        <p:spPr>
          <a:xfrm>
            <a:off x="457200" y="1143000"/>
            <a:ext cx="8229600" cy="0"/>
          </a:xfrm>
          <a:prstGeom prst="line">
            <a:avLst/>
          </a:prstGeom>
          <a:ln w="38100">
            <a:solidFill>
              <a:srgbClr val="FFC000"/>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3648844" y="5311288"/>
            <a:ext cx="1846312"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r>
              <a:rPr lang="en-US" sz="1400" b="0" dirty="0" err="1" smtClean="0"/>
              <a:t>GoF</a:t>
            </a:r>
            <a:r>
              <a:rPr lang="en-US" sz="1400" b="0" dirty="0" smtClean="0"/>
              <a:t> Design Patterns</a:t>
            </a:r>
          </a:p>
          <a:p>
            <a:pPr lvl="0"/>
            <a:endParaRPr lang="en-US" sz="600" b="0" dirty="0"/>
          </a:p>
        </p:txBody>
      </p:sp>
      <p:sp>
        <p:nvSpPr>
          <p:cNvPr id="10" name="TextBox 9"/>
          <p:cNvSpPr txBox="1"/>
          <p:nvPr/>
        </p:nvSpPr>
        <p:spPr>
          <a:xfrm>
            <a:off x="7924800" y="5595205"/>
            <a:ext cx="1219200" cy="157896"/>
          </a:xfrm>
          <a:prstGeom prst="rect">
            <a:avLst/>
          </a:prstGeom>
          <a:effectLst>
            <a:outerShdw blurRad="25400" algn="tr" rotWithShape="0">
              <a:prstClr val="black">
                <a:alpha val="50000"/>
              </a:prstClr>
            </a:outerShdw>
          </a:effectLst>
        </p:spPr>
        <p:txBody>
          <a:bodyPr vert="horz" lIns="91440" tIns="45720" rIns="91440" bIns="45720" rtlCol="0" anchor="b"/>
          <a:lstStyle>
            <a:defPPr>
              <a:defRPr lang="en-US"/>
            </a:defPPr>
            <a:lvl1pPr algn="r">
              <a:defRPr sz="1000" b="0">
                <a:solidFill>
                  <a:schemeClr val="tx1">
                    <a:lumMod val="50000"/>
                    <a:lumOff val="50000"/>
                  </a:schemeClr>
                </a:solidFill>
                <a:effectLst/>
              </a:defRPr>
            </a:lvl1pPr>
          </a:lstStyle>
          <a:p>
            <a:pPr lvl="0" algn="r"/>
            <a:r>
              <a:rPr lang="en-US" sz="600" dirty="0" smtClean="0"/>
              <a:t>Umar Lone</a:t>
            </a:r>
            <a:endParaRPr lang="en-US" sz="600" dirty="0"/>
          </a:p>
        </p:txBody>
      </p:sp>
      <p:sp>
        <p:nvSpPr>
          <p:cNvPr id="16" name="TextBox 15"/>
          <p:cNvSpPr txBox="1"/>
          <p:nvPr userDrawn="1"/>
        </p:nvSpPr>
        <p:spPr>
          <a:xfrm>
            <a:off x="7950688" y="10893"/>
            <a:ext cx="1219200" cy="345434"/>
          </a:xfrm>
          <a:prstGeom prst="rect">
            <a:avLst/>
          </a:prstGeom>
          <a:effectLst>
            <a:outerShdw blurRad="25400" algn="tr" rotWithShape="0">
              <a:prstClr val="black">
                <a:alpha val="50000"/>
              </a:prstClr>
            </a:outerShdw>
          </a:effectLst>
        </p:spPr>
        <p:txBody>
          <a:bodyPr vert="horz" lIns="91440" tIns="45720" rIns="91440" bIns="45720" rtlCol="0" anchor="ctr"/>
          <a:lstStyle>
            <a:defPPr>
              <a:defRPr lang="en-US"/>
            </a:defPPr>
            <a:lvl1pPr algn="ctr">
              <a:defRPr sz="1200" b="0">
                <a:solidFill>
                  <a:schemeClr val="tx1">
                    <a:lumMod val="50000"/>
                    <a:lumOff val="50000"/>
                  </a:schemeClr>
                </a:solidFill>
                <a:effectLst/>
              </a:defRPr>
            </a:lvl1pPr>
          </a:lstStyle>
          <a:p>
            <a:pPr lvl="0" algn="r"/>
            <a:r>
              <a:rPr lang="en-US" sz="1100" b="1" dirty="0" smtClean="0"/>
              <a:t>Poash</a:t>
            </a:r>
            <a:r>
              <a:rPr lang="en-US" sz="1100" b="1" baseline="0" dirty="0" smtClean="0"/>
              <a:t> </a:t>
            </a:r>
            <a:r>
              <a:rPr lang="en-US" sz="800" b="0" dirty="0" smtClean="0"/>
              <a:t>Technologies</a:t>
            </a:r>
            <a:r>
              <a:rPr lang="en-US" sz="1100" b="0" dirty="0" smtClean="0"/>
              <a:t>™</a:t>
            </a:r>
          </a:p>
        </p:txBody>
      </p:sp>
      <p:grpSp>
        <p:nvGrpSpPr>
          <p:cNvPr id="17" name="Group 16"/>
          <p:cNvGrpSpPr/>
          <p:nvPr userDrawn="1"/>
        </p:nvGrpSpPr>
        <p:grpSpPr>
          <a:xfrm>
            <a:off x="7773763" y="73165"/>
            <a:ext cx="353849" cy="336063"/>
            <a:chOff x="7773763" y="26631"/>
            <a:chExt cx="353849" cy="336063"/>
          </a:xfrm>
        </p:grpSpPr>
        <p:sp>
          <p:nvSpPr>
            <p:cNvPr id="12" name="Teardrop 11"/>
            <p:cNvSpPr/>
            <p:nvPr/>
          </p:nvSpPr>
          <p:spPr>
            <a:xfrm rot="17659996">
              <a:off x="7893608" y="152389"/>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3" name="Teardrop 12"/>
            <p:cNvSpPr/>
            <p:nvPr/>
          </p:nvSpPr>
          <p:spPr>
            <a:xfrm rot="10471268">
              <a:off x="7906322" y="26631"/>
              <a:ext cx="100240" cy="89009"/>
            </a:xfrm>
            <a:prstGeom prst="teardrop">
              <a:avLst/>
            </a:prstGeom>
            <a:solidFill>
              <a:srgbClr val="FFC000"/>
            </a:solidFill>
            <a:ln>
              <a:solidFill>
                <a:srgbClr val="FFC000"/>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3"/>
            </a:lnRef>
            <a:fillRef idx="3">
              <a:schemeClr val="accent3"/>
            </a:fillRef>
            <a:effectRef idx="2">
              <a:schemeClr val="accent3"/>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4" name="Teardrop 13"/>
            <p:cNvSpPr/>
            <p:nvPr/>
          </p:nvSpPr>
          <p:spPr>
            <a:xfrm rot="3094758">
              <a:off x="7780043" y="74295"/>
              <a:ext cx="88386" cy="100946"/>
            </a:xfrm>
            <a:prstGeom prst="teardrop">
              <a:avLst/>
            </a:prstGeom>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sp>
          <p:nvSpPr>
            <p:cNvPr id="15" name="Arc 14"/>
            <p:cNvSpPr/>
            <p:nvPr/>
          </p:nvSpPr>
          <p:spPr>
            <a:xfrm rot="13049277">
              <a:off x="7857991" y="116297"/>
              <a:ext cx="269621" cy="246397"/>
            </a:xfrm>
            <a:prstGeom prst="arc">
              <a:avLst/>
            </a:prstGeom>
            <a:ln w="12700">
              <a:solidFill>
                <a:srgbClr val="70AC2E"/>
              </a:solidFill>
            </a:ln>
            <a:effectLst>
              <a:outerShdw blurRad="101600" sx="101000" sy="101000" algn="ctr" rotWithShape="0">
                <a:prstClr val="black">
                  <a:alpha val="40000"/>
                </a:prstClr>
              </a:outerShdw>
            </a:effectLst>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marL="0" marR="0">
                <a:lnSpc>
                  <a:spcPct val="115000"/>
                </a:lnSpc>
                <a:spcBef>
                  <a:spcPts val="0"/>
                </a:spcBef>
                <a:spcAft>
                  <a:spcPts val="1000"/>
                </a:spcAft>
              </a:pPr>
              <a:r>
                <a:rPr lang="en-US" sz="1100">
                  <a:effectLst/>
                  <a:ea typeface="Times New Roman"/>
                  <a:cs typeface="Times New Roman"/>
                </a:rPr>
                <a:t> </a:t>
              </a:r>
              <a:endParaRPr lang="en-US" sz="1100">
                <a:effectLst/>
                <a:ea typeface="Calibri"/>
                <a:cs typeface="Times New Roman"/>
              </a:endParaRPr>
            </a:p>
          </p:txBody>
        </p:sp>
      </p:grpSp>
      <p:sp>
        <p:nvSpPr>
          <p:cNvPr id="5" name="Footer Placeholder 4"/>
          <p:cNvSpPr>
            <a:spLocks noGrp="1"/>
          </p:cNvSpPr>
          <p:nvPr userDrawn="1">
            <p:ph type="ftr" sz="quarter" idx="3"/>
          </p:nvPr>
        </p:nvSpPr>
        <p:spPr>
          <a:xfrm>
            <a:off x="3124200" y="5297488"/>
            <a:ext cx="2895600" cy="3032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5799009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914400" rtl="0" eaLnBrk="1" latinLnBrk="0" hangingPunct="1">
        <a:spcBef>
          <a:spcPct val="0"/>
        </a:spcBef>
        <a:buNone/>
        <a:defRPr sz="4400" kern="1200">
          <a:solidFill>
            <a:schemeClr val="accent1">
              <a:lumMod val="75000"/>
            </a:schemeClr>
          </a:solidFill>
          <a:effectLst>
            <a:outerShdw blurRad="63500" sx="101000" sy="101000" algn="c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36.emf"/><Relationship Id="rId5" Type="http://schemas.openxmlformats.org/officeDocument/2006/relationships/oleObject" Target="../embeddings/oleObject8.bin"/><Relationship Id="rId6" Type="http://schemas.openxmlformats.org/officeDocument/2006/relationships/image" Target="../media/image37.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9.bin"/><Relationship Id="rId5" Type="http://schemas.openxmlformats.org/officeDocument/2006/relationships/image" Target="../media/image3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41.emf"/><Relationship Id="rId5" Type="http://schemas.openxmlformats.org/officeDocument/2006/relationships/oleObject" Target="../embeddings/oleObject11.bin"/><Relationship Id="rId6" Type="http://schemas.openxmlformats.org/officeDocument/2006/relationships/image" Target="../media/image42.emf"/><Relationship Id="rId7" Type="http://schemas.openxmlformats.org/officeDocument/2006/relationships/oleObject" Target="../embeddings/oleObject12.bin"/><Relationship Id="rId8" Type="http://schemas.openxmlformats.org/officeDocument/2006/relationships/image" Target="../media/image4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47.e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48.e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9.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0.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bin"/><Relationship Id="rId5" Type="http://schemas.openxmlformats.org/officeDocument/2006/relationships/image" Target="../media/image17.emf"/><Relationship Id="rId6" Type="http://schemas.openxmlformats.org/officeDocument/2006/relationships/oleObject" Target="../embeddings/oleObject2.bin"/><Relationship Id="rId7" Type="http://schemas.openxmlformats.org/officeDocument/2006/relationships/image" Target="../media/image18.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6.bin"/><Relationship Id="rId5" Type="http://schemas.openxmlformats.org/officeDocument/2006/relationships/image" Target="../media/image34.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5800" y="1775358"/>
            <a:ext cx="7772400" cy="1225021"/>
          </a:xfrm>
        </p:spPr>
        <p:txBody>
          <a:bodyPr/>
          <a:lstStyle/>
          <a:p>
            <a:r>
              <a:rPr dirty="0" smtClean="0">
                <a:solidFill>
                  <a:schemeClr val="tx2">
                    <a:lumMod val="75000"/>
                  </a:schemeClr>
                </a:solidFill>
                <a:effectLst>
                  <a:outerShdw blurRad="38100" dist="38100" dir="2700000" algn="tl">
                    <a:srgbClr val="000000">
                      <a:alpha val="43137"/>
                    </a:srgbClr>
                  </a:outerShdw>
                </a:effectLst>
              </a:rPr>
              <a:t>Design Patterns</a:t>
            </a:r>
            <a:endParaRPr lang="en-IN" dirty="0">
              <a:solidFill>
                <a:schemeClr val="tx2">
                  <a:lumMod val="75000"/>
                </a:schemeClr>
              </a:solidFill>
              <a:effectLst>
                <a:outerShdw blurRad="38100" dist="38100" dir="2700000" algn="tl">
                  <a:srgbClr val="000000">
                    <a:alpha val="43137"/>
                  </a:srgbClr>
                </a:outerShdw>
              </a:effectLst>
            </a:endParaRPr>
          </a:p>
        </p:txBody>
      </p:sp>
      <p:sp>
        <p:nvSpPr>
          <p:cNvPr id="2" name="Subtitle 1"/>
          <p:cNvSpPr>
            <a:spLocks noGrp="1"/>
          </p:cNvSpPr>
          <p:nvPr>
            <p:ph type="subTitle" idx="1"/>
          </p:nvPr>
        </p:nvSpPr>
        <p:spPr/>
        <p:txBody>
          <a:bodyPr/>
          <a:lstStyle/>
          <a:p>
            <a:r>
              <a:rPr lang="en-US" dirty="0" smtClean="0"/>
              <a:t>Gang Of Four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Advantages Of OO Decomposition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organize the inherent complexity of software systems</a:t>
            </a:r>
          </a:p>
          <a:p>
            <a:r>
              <a:rPr lang="en-US" dirty="0" smtClean="0"/>
              <a:t>Smaller systems through reuse</a:t>
            </a:r>
          </a:p>
          <a:p>
            <a:r>
              <a:rPr lang="en-US" dirty="0" smtClean="0"/>
              <a:t>Resilient to change</a:t>
            </a:r>
          </a:p>
          <a:p>
            <a:r>
              <a:rPr lang="en-US" dirty="0" smtClean="0"/>
              <a:t>Evolve over a period of time</a:t>
            </a:r>
          </a:p>
          <a:p>
            <a:r>
              <a:rPr lang="en-US" dirty="0" smtClean="0"/>
              <a:t>Decomposition is eased by factors such as abstraction &amp; hierarchy</a:t>
            </a:r>
          </a:p>
          <a:p>
            <a:pPr lvl="1"/>
            <a:r>
              <a:rPr lang="en-US" dirty="0" smtClean="0"/>
              <a:t>natural outcomes of humans when presented with a problem</a:t>
            </a:r>
          </a:p>
        </p:txBody>
      </p:sp>
      <p:sp>
        <p:nvSpPr>
          <p:cNvPr id="4" name="Slide Number Placeholder 3"/>
          <p:cNvSpPr>
            <a:spLocks noGrp="1"/>
          </p:cNvSpPr>
          <p:nvPr>
            <p:ph type="sldNum" sz="quarter" idx="12"/>
          </p:nvPr>
        </p:nvSpPr>
        <p:spPr/>
        <p:txBody>
          <a:bodyPr/>
          <a:lstStyle/>
          <a:p>
            <a:fld id="{6CA6930D-BBCC-4B60-B588-351AC06BFA93}"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Examples</a:t>
            </a:r>
          </a:p>
        </p:txBody>
      </p:sp>
      <p:pic>
        <p:nvPicPr>
          <p:cNvPr id="552962" name="Picture 2"/>
          <p:cNvPicPr>
            <a:picLocks noChangeAspect="1" noChangeArrowheads="1"/>
          </p:cNvPicPr>
          <p:nvPr/>
        </p:nvPicPr>
        <p:blipFill>
          <a:blip r:embed="rId3"/>
          <a:srcRect/>
          <a:stretch>
            <a:fillRect/>
          </a:stretch>
        </p:blipFill>
        <p:spPr bwMode="auto">
          <a:xfrm>
            <a:off x="1714480" y="1904994"/>
            <a:ext cx="5923233" cy="2595574"/>
          </a:xfrm>
          <a:prstGeom prst="rect">
            <a:avLst/>
          </a:prstGeom>
          <a:noFill/>
          <a:ln w="9525">
            <a:noFill/>
            <a:miter lim="800000"/>
            <a:headEnd/>
            <a:tailEnd/>
          </a:ln>
          <a:effectLst>
            <a:reflection blurRad="6350" stA="50000" endA="300" endPos="38500" dist="50800" dir="5400000" sy="-100000" algn="bl" rotWithShape="0"/>
          </a:effectLst>
        </p:spPr>
      </p:pic>
      <p:sp>
        <p:nvSpPr>
          <p:cNvPr id="3" name="Slide Number Placeholder 2"/>
          <p:cNvSpPr>
            <a:spLocks noGrp="1"/>
          </p:cNvSpPr>
          <p:nvPr>
            <p:ph type="sldNum" sz="quarter" idx="12"/>
          </p:nvPr>
        </p:nvSpPr>
        <p:spPr/>
        <p:txBody>
          <a:bodyPr/>
          <a:lstStyle/>
          <a:p>
            <a:fld id="{6CA6930D-BBCC-4B60-B588-351AC06BFA93}" type="slidenum">
              <a:rPr lang="en-US" smtClean="0"/>
              <a:t>100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Proxies have the same interface as that of the real object</a:t>
            </a:r>
          </a:p>
          <a:p>
            <a:pPr lvl="1"/>
            <a:r>
              <a:rPr lang="en-US" dirty="0" smtClean="0"/>
              <a:t>client won’t know the difference between proxy &amp; the real object</a:t>
            </a:r>
          </a:p>
          <a:p>
            <a:r>
              <a:rPr lang="en-US" dirty="0" smtClean="0"/>
              <a:t>Proxies may internally create the instance of the real object</a:t>
            </a:r>
          </a:p>
          <a:p>
            <a:r>
              <a:rPr lang="en-US" dirty="0" smtClean="0"/>
              <a:t>One proxy can be used to work with many real objects through an abstract interface</a:t>
            </a:r>
          </a:p>
          <a:p>
            <a:r>
              <a:rPr lang="en-US" dirty="0"/>
              <a:t>Proxy can be created by overloading -&gt; &amp; * operators in C++ </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101</a:t>
            </a:fld>
            <a:endParaRPr lang="en-US"/>
          </a:p>
        </p:txBody>
      </p:sp>
    </p:spTree>
    <p:extLst>
      <p:ext uri="{BB962C8B-B14F-4D97-AF65-F5344CB8AC3E}">
        <p14:creationId xmlns:p14="http://schemas.microsoft.com/office/powerpoint/2010/main" val="2078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Proxy introduces a level of indirection (which can be useful)</a:t>
            </a:r>
          </a:p>
          <a:p>
            <a:r>
              <a:rPr lang="en-US" dirty="0" smtClean="0"/>
              <a:t>The real object can be hidden from the client</a:t>
            </a:r>
          </a:p>
          <a:p>
            <a:r>
              <a:rPr lang="en-US" dirty="0" smtClean="0"/>
              <a:t>Remote proxy can hide the real object from the user</a:t>
            </a:r>
          </a:p>
          <a:p>
            <a:r>
              <a:rPr lang="en-US" dirty="0" smtClean="0"/>
              <a:t>Virtual proxy can create objects on demand</a:t>
            </a:r>
          </a:p>
          <a:p>
            <a:r>
              <a:rPr lang="en-US" dirty="0" smtClean="0"/>
              <a:t>Protection proxy limits access to the object</a:t>
            </a:r>
          </a:p>
          <a:p>
            <a:pPr lvl="1"/>
            <a:r>
              <a:rPr lang="en-US" dirty="0" smtClean="0"/>
              <a:t>obtaining locks &amp; permissions or giving restricted access</a:t>
            </a:r>
          </a:p>
          <a:p>
            <a:r>
              <a:rPr lang="en-US" dirty="0" smtClean="0"/>
              <a:t>Cache proxy can reduce expensive calls</a:t>
            </a:r>
          </a:p>
          <a:p>
            <a:r>
              <a:rPr lang="en-US" dirty="0" smtClean="0"/>
              <a:t>Smart pointers help in automatic resource management in C++</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102</a:t>
            </a:fld>
            <a:endParaRPr lang="en-US"/>
          </a:p>
        </p:txBody>
      </p:sp>
    </p:spTree>
    <p:extLst>
      <p:ext uri="{BB962C8B-B14F-4D97-AF65-F5344CB8AC3E}">
        <p14:creationId xmlns:p14="http://schemas.microsoft.com/office/powerpoint/2010/main" val="253258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Tight couplings between the proxy &amp; the real subject</a:t>
            </a:r>
          </a:p>
          <a:p>
            <a:pPr lvl="1"/>
            <a:r>
              <a:rPr lang="en-US" dirty="0" smtClean="0"/>
              <a:t>especially if the object is being created on demand</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103</a:t>
            </a:fld>
            <a:endParaRPr lang="en-US"/>
          </a:p>
        </p:txBody>
      </p:sp>
    </p:spTree>
    <p:extLst>
      <p:ext uri="{BB962C8B-B14F-4D97-AF65-F5344CB8AC3E}">
        <p14:creationId xmlns:p14="http://schemas.microsoft.com/office/powerpoint/2010/main" val="330455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endParaRPr lang="en-IN" dirty="0"/>
          </a:p>
        </p:txBody>
      </p:sp>
      <p:sp>
        <p:nvSpPr>
          <p:cNvPr id="6" name="Content Placeholder 5"/>
          <p:cNvSpPr>
            <a:spLocks noGrp="1"/>
          </p:cNvSpPr>
          <p:nvPr>
            <p:ph idx="1"/>
          </p:nvPr>
        </p:nvSpPr>
        <p:spPr/>
        <p:txBody>
          <a:bodyPr>
            <a:normAutofit lnSpcReduction="10000"/>
          </a:bodyPr>
          <a:lstStyle/>
          <a:p>
            <a:r>
              <a:rPr lang="en-US" dirty="0" smtClean="0"/>
              <a:t>Use when access to real object may not be feasible</a:t>
            </a:r>
          </a:p>
          <a:p>
            <a:pPr lvl="1"/>
            <a:r>
              <a:rPr lang="en-US" dirty="0" smtClean="0"/>
              <a:t>a remote component has to be used</a:t>
            </a:r>
          </a:p>
          <a:p>
            <a:pPr lvl="1"/>
            <a:r>
              <a:rPr lang="en-US" dirty="0" smtClean="0"/>
              <a:t>an expensive object has to be created on demand</a:t>
            </a:r>
          </a:p>
          <a:p>
            <a:pPr lvl="1"/>
            <a:r>
              <a:rPr lang="en-US" dirty="0" smtClean="0"/>
              <a:t>access to the original object has to be restricted</a:t>
            </a:r>
          </a:p>
          <a:p>
            <a:pPr lvl="1"/>
            <a:r>
              <a:rPr lang="en-US" dirty="0" smtClean="0"/>
              <a:t>automatic memory management (in C++) by overloading operators</a:t>
            </a:r>
          </a:p>
          <a:p>
            <a:pPr lvl="1"/>
            <a:r>
              <a:rPr lang="en-US" dirty="0" smtClean="0"/>
              <a:t>caching frequent requests</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104</a:t>
            </a:fld>
            <a:endParaRPr lang="en-US"/>
          </a:p>
        </p:txBody>
      </p:sp>
    </p:spTree>
    <p:extLst>
      <p:ext uri="{BB962C8B-B14F-4D97-AF65-F5344CB8AC3E}">
        <p14:creationId xmlns:p14="http://schemas.microsoft.com/office/powerpoint/2010/main" val="307298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85000" lnSpcReduction="10000"/>
          </a:bodyPr>
          <a:lstStyle/>
          <a:p>
            <a:r>
              <a:rPr lang="en-US" dirty="0" smtClean="0"/>
              <a:t>In C++, a simple pointer can be automatically freed by using a smart pointer, such as </a:t>
            </a:r>
            <a:r>
              <a:rPr lang="en-US" i="1" dirty="0" err="1" smtClean="0"/>
              <a:t>shared_ptr</a:t>
            </a:r>
            <a:r>
              <a:rPr lang="en-US" i="1" dirty="0" smtClean="0"/>
              <a:t>&lt;T&gt;</a:t>
            </a:r>
          </a:p>
          <a:p>
            <a:r>
              <a:rPr lang="en-US" dirty="0" smtClean="0"/>
              <a:t>COM provides </a:t>
            </a:r>
            <a:r>
              <a:rPr lang="en-US" i="1" dirty="0" err="1"/>
              <a:t>CComPtr</a:t>
            </a:r>
            <a:r>
              <a:rPr lang="en-US" i="1" dirty="0"/>
              <a:t>&lt;T</a:t>
            </a:r>
            <a:r>
              <a:rPr lang="en-US" i="1" dirty="0" smtClean="0"/>
              <a:t>&gt; </a:t>
            </a:r>
            <a:r>
              <a:rPr lang="en-US" dirty="0" smtClean="0"/>
              <a:t>that manages reference counts and automatically destroys the component</a:t>
            </a:r>
          </a:p>
          <a:p>
            <a:r>
              <a:rPr lang="en-US" dirty="0" smtClean="0"/>
              <a:t>When using a remote COM component, the client communicates through a proxy that takes care of marshalling the data and sending it to the actual component. Such proxies are created through IDL files</a:t>
            </a:r>
          </a:p>
          <a:p>
            <a:r>
              <a:rPr lang="en-US" dirty="0" smtClean="0"/>
              <a:t>Web services provide WSDL files for </a:t>
            </a:r>
            <a:r>
              <a:rPr lang="en-US" smtClean="0"/>
              <a:t>creating proxies</a:t>
            </a:r>
            <a:endParaRPr lang="en-US" dirty="0" smtClean="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105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Decorator</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	</a:t>
            </a:r>
            <a:r>
              <a:rPr lang="en-IN" sz="2400" i="1" dirty="0" smtClean="0"/>
              <a:t>Attach additional responsibilities to an object dynamically. Decorators provide a flexible alternative to subclassing for extending functionality</a:t>
            </a:r>
            <a:endParaRPr lang="en-US" i="1" dirty="0" smtClean="0"/>
          </a:p>
          <a:p>
            <a:r>
              <a:rPr lang="en-US" dirty="0" smtClean="0"/>
              <a:t>This pattern helps in adding more responsibilities to an object</a:t>
            </a:r>
          </a:p>
          <a:p>
            <a:pPr lvl="1"/>
            <a:r>
              <a:rPr lang="en-US" dirty="0" smtClean="0"/>
              <a:t>alternative to inheritance</a:t>
            </a:r>
          </a:p>
          <a:p>
            <a:r>
              <a:rPr lang="en-US" dirty="0" smtClean="0"/>
              <a:t>Can be used when there can be a variety of optional operations that can precede or follow another function that is always executed</a:t>
            </a:r>
          </a:p>
          <a:p>
            <a:r>
              <a:rPr lang="en-US" dirty="0" smtClean="0"/>
              <a:t>Decorator is also known as the wrapper</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106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90" name="TextBox 89"/>
          <p:cNvSpPr txBox="1"/>
          <p:nvPr/>
        </p:nvSpPr>
        <p:spPr>
          <a:xfrm>
            <a:off x="6416783" y="4289702"/>
            <a:ext cx="2373274" cy="516729"/>
          </a:xfrm>
          <a:prstGeom prst="rect">
            <a:avLst/>
          </a:prstGeom>
          <a:noFill/>
        </p:spPr>
        <p:txBody>
          <a:bodyPr wrap="square" rtlCol="0">
            <a:spAutoFit/>
          </a:bodyPr>
          <a:lstStyle/>
          <a:p>
            <a:r>
              <a:rPr lang="en-US" sz="1600" dirty="0" smtClean="0"/>
              <a:t>Decorator::Operation();</a:t>
            </a:r>
          </a:p>
          <a:p>
            <a:r>
              <a:rPr lang="en-US" sz="1600" dirty="0" err="1" smtClean="0"/>
              <a:t>AddedBehaviour</a:t>
            </a:r>
            <a:r>
              <a:rPr lang="en-US" sz="1600" dirty="0" smtClean="0"/>
              <a:t>() ;</a:t>
            </a:r>
            <a:endParaRPr lang="en-IN" sz="1600" dirty="0" smtClean="0"/>
          </a:p>
        </p:txBody>
      </p:sp>
      <p:sp>
        <p:nvSpPr>
          <p:cNvPr id="97" name="TextBox 96"/>
          <p:cNvSpPr txBox="1"/>
          <p:nvPr/>
        </p:nvSpPr>
        <p:spPr>
          <a:xfrm>
            <a:off x="6218978" y="3268385"/>
            <a:ext cx="2505124" cy="299159"/>
          </a:xfrm>
          <a:prstGeom prst="rect">
            <a:avLst/>
          </a:prstGeom>
          <a:noFill/>
        </p:spPr>
        <p:txBody>
          <a:bodyPr wrap="square" rtlCol="0">
            <a:spAutoFit/>
          </a:bodyPr>
          <a:lstStyle/>
          <a:p>
            <a:r>
              <a:rPr lang="en-US" sz="1600" dirty="0" smtClean="0"/>
              <a:t>component-&gt;Operation();</a:t>
            </a:r>
            <a:endParaRPr lang="en-IN" sz="1600" dirty="0" smtClean="0"/>
          </a:p>
        </p:txBody>
      </p:sp>
      <p:sp>
        <p:nvSpPr>
          <p:cNvPr id="8" name="TextBox 10"/>
          <p:cNvSpPr txBox="1"/>
          <p:nvPr/>
        </p:nvSpPr>
        <p:spPr>
          <a:xfrm>
            <a:off x="615345" y="1417340"/>
            <a:ext cx="7911012" cy="3571453"/>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buNone/>
              <a:defRPr/>
            </a:pPr>
            <a:endParaRPr lang="en-US" sz="1600" b="1" dirty="0" smtClean="0">
              <a:solidFill>
                <a:schemeClr val="tx1"/>
              </a:solidFill>
              <a:latin typeface="Calibri" pitchFamily="34" charset="0"/>
              <a:cs typeface="Times New Roman" pitchFamily="18" charset="0"/>
            </a:endParaRPr>
          </a:p>
        </p:txBody>
      </p:sp>
      <p:grpSp>
        <p:nvGrpSpPr>
          <p:cNvPr id="9" name="Group 8"/>
          <p:cNvGrpSpPr/>
          <p:nvPr/>
        </p:nvGrpSpPr>
        <p:grpSpPr>
          <a:xfrm>
            <a:off x="2194442" y="1712036"/>
            <a:ext cx="1252577" cy="580462"/>
            <a:chOff x="1864876" y="2593825"/>
            <a:chExt cx="2564248" cy="1454737"/>
          </a:xfrm>
          <a:effectLst>
            <a:outerShdw blurRad="50800" dist="38100" dir="2700000" algn="tl" rotWithShape="0">
              <a:prstClr val="black">
                <a:alpha val="40000"/>
              </a:prstClr>
            </a:outerShdw>
          </a:effectLst>
        </p:grpSpPr>
        <p:sp>
          <p:nvSpPr>
            <p:cNvPr id="28" name="Rectangle 15"/>
            <p:cNvSpPr/>
            <p:nvPr/>
          </p:nvSpPr>
          <p:spPr>
            <a:xfrm>
              <a:off x="1864876" y="2593825"/>
              <a:ext cx="2564248" cy="692303"/>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b="1" i="1" dirty="0" smtClean="0">
                  <a:solidFill>
                    <a:schemeClr val="tx1"/>
                  </a:solidFill>
                </a:rPr>
                <a:t>Component</a:t>
              </a:r>
              <a:endParaRPr lang="en-IN" b="1" i="1" dirty="0">
                <a:solidFill>
                  <a:schemeClr val="tx1"/>
                </a:solidFill>
              </a:endParaRPr>
            </a:p>
          </p:txBody>
        </p:sp>
        <p:sp>
          <p:nvSpPr>
            <p:cNvPr id="29" name="Rectangle 3"/>
            <p:cNvSpPr/>
            <p:nvPr/>
          </p:nvSpPr>
          <p:spPr>
            <a:xfrm>
              <a:off x="1864876" y="3286126"/>
              <a:ext cx="2564248" cy="762436"/>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i="1" dirty="0" smtClean="0">
                  <a:solidFill>
                    <a:schemeClr val="tx1"/>
                  </a:solidFill>
                </a:rPr>
                <a:t>Operation()</a:t>
              </a:r>
            </a:p>
          </p:txBody>
        </p:sp>
      </p:grpSp>
      <p:grpSp>
        <p:nvGrpSpPr>
          <p:cNvPr id="10" name="Group 7"/>
          <p:cNvGrpSpPr/>
          <p:nvPr/>
        </p:nvGrpSpPr>
        <p:grpSpPr>
          <a:xfrm>
            <a:off x="747195" y="2893260"/>
            <a:ext cx="2109603" cy="573208"/>
            <a:chOff x="2214546" y="2857497"/>
            <a:chExt cx="2214578" cy="1176336"/>
          </a:xfrm>
          <a:effectLst>
            <a:outerShdw blurRad="50800" dist="38100" dir="2700000" algn="tl" rotWithShape="0">
              <a:prstClr val="black">
                <a:alpha val="40000"/>
              </a:prstClr>
            </a:outerShdw>
          </a:effectLst>
        </p:grpSpPr>
        <p:sp>
          <p:nvSpPr>
            <p:cNvPr id="26" name="Rectangle 15"/>
            <p:cNvSpPr/>
            <p:nvPr/>
          </p:nvSpPr>
          <p:spPr>
            <a:xfrm>
              <a:off x="2214546" y="2857497"/>
              <a:ext cx="2214578" cy="428628"/>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solidFill>
                    <a:schemeClr val="tx1"/>
                  </a:solidFill>
                </a:rPr>
                <a:t>ConcreteComponent</a:t>
              </a:r>
              <a:endParaRPr lang="en-IN" b="1" dirty="0">
                <a:solidFill>
                  <a:schemeClr val="tx1"/>
                </a:solidFill>
              </a:endParaRPr>
            </a:p>
          </p:txBody>
        </p:sp>
        <p:sp>
          <p:nvSpPr>
            <p:cNvPr id="27" name="Rectangle 3"/>
            <p:cNvSpPr/>
            <p:nvPr/>
          </p:nvSpPr>
          <p:spPr>
            <a:xfrm>
              <a:off x="2214546" y="3286125"/>
              <a:ext cx="2214578" cy="747708"/>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400" dirty="0" smtClean="0">
                  <a:solidFill>
                    <a:schemeClr val="tx1"/>
                  </a:solidFill>
                </a:rPr>
                <a:t>Operation</a:t>
              </a:r>
              <a:r>
                <a:rPr lang="en-US" sz="1600" dirty="0" smtClean="0">
                  <a:solidFill>
                    <a:schemeClr val="tx1"/>
                  </a:solidFill>
                </a:rPr>
                <a:t>()</a:t>
              </a:r>
            </a:p>
          </p:txBody>
        </p:sp>
      </p:grpSp>
      <p:sp>
        <p:nvSpPr>
          <p:cNvPr id="12" name="Isosceles Triangle 11"/>
          <p:cNvSpPr/>
          <p:nvPr/>
        </p:nvSpPr>
        <p:spPr>
          <a:xfrm>
            <a:off x="2779102" y="2307784"/>
            <a:ext cx="155395" cy="135619"/>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endParaRPr>
          </a:p>
        </p:txBody>
      </p:sp>
      <p:cxnSp>
        <p:nvCxnSpPr>
          <p:cNvPr id="13" name="Straight Connector 12"/>
          <p:cNvCxnSpPr>
            <a:stCxn id="12" idx="3"/>
          </p:cNvCxnSpPr>
          <p:nvPr/>
        </p:nvCxnSpPr>
        <p:spPr>
          <a:xfrm rot="5400000">
            <a:off x="2766102" y="2534100"/>
            <a:ext cx="181396" cy="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464319" y="2763312"/>
            <a:ext cx="280536" cy="73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6" name="Group 30"/>
          <p:cNvGrpSpPr/>
          <p:nvPr/>
        </p:nvGrpSpPr>
        <p:grpSpPr>
          <a:xfrm>
            <a:off x="3318274" y="2891873"/>
            <a:ext cx="1779978" cy="573206"/>
            <a:chOff x="2214546" y="2857495"/>
            <a:chExt cx="2214578" cy="1176335"/>
          </a:xfrm>
          <a:effectLst>
            <a:outerShdw blurRad="50800" dist="38100" dir="2700000" algn="tl" rotWithShape="0">
              <a:prstClr val="black">
                <a:alpha val="40000"/>
              </a:prstClr>
            </a:outerShdw>
          </a:effectLst>
        </p:grpSpPr>
        <p:sp>
          <p:nvSpPr>
            <p:cNvPr id="22" name="Rectangle 15"/>
            <p:cNvSpPr/>
            <p:nvPr/>
          </p:nvSpPr>
          <p:spPr>
            <a:xfrm>
              <a:off x="2214546" y="2857495"/>
              <a:ext cx="2214578" cy="428628"/>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b="1" i="1" dirty="0" smtClean="0">
                  <a:solidFill>
                    <a:schemeClr val="tx1"/>
                  </a:solidFill>
                </a:rPr>
                <a:t>Decorator</a:t>
              </a:r>
              <a:endParaRPr lang="en-IN" b="1" i="1" dirty="0">
                <a:solidFill>
                  <a:schemeClr val="tx1"/>
                </a:solidFill>
              </a:endParaRPr>
            </a:p>
          </p:txBody>
        </p:sp>
        <p:sp>
          <p:nvSpPr>
            <p:cNvPr id="23" name="Rectangle 3"/>
            <p:cNvSpPr/>
            <p:nvPr/>
          </p:nvSpPr>
          <p:spPr>
            <a:xfrm>
              <a:off x="2214546" y="3286126"/>
              <a:ext cx="2214578" cy="747704"/>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400" dirty="0" smtClean="0">
                  <a:solidFill>
                    <a:schemeClr val="tx1"/>
                  </a:solidFill>
                </a:rPr>
                <a:t>Operation</a:t>
              </a:r>
              <a:r>
                <a:rPr lang="en-US" sz="1600" dirty="0" smtClean="0">
                  <a:solidFill>
                    <a:schemeClr val="tx1"/>
                  </a:solidFill>
                </a:rPr>
                <a:t>()</a:t>
              </a:r>
            </a:p>
          </p:txBody>
        </p:sp>
      </p:grpSp>
      <p:cxnSp>
        <p:nvCxnSpPr>
          <p:cNvPr id="17" name="Straight Connector 16"/>
          <p:cNvCxnSpPr/>
          <p:nvPr/>
        </p:nvCxnSpPr>
        <p:spPr>
          <a:xfrm rot="5400000">
            <a:off x="4167248" y="2763312"/>
            <a:ext cx="280536" cy="73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5102303" y="2952188"/>
            <a:ext cx="197775" cy="184114"/>
          </a:xfrm>
          <a:prstGeom prst="diamond">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600">
              <a:effectLst>
                <a:outerShdw blurRad="38100" dist="38100" dir="2700000" algn="tl">
                  <a:srgbClr val="000000">
                    <a:alpha val="43137"/>
                  </a:srgbClr>
                </a:outerShdw>
              </a:effectLst>
            </a:endParaRPr>
          </a:p>
        </p:txBody>
      </p:sp>
      <p:cxnSp>
        <p:nvCxnSpPr>
          <p:cNvPr id="20" name="Straight Connector 19"/>
          <p:cNvCxnSpPr/>
          <p:nvPr/>
        </p:nvCxnSpPr>
        <p:spPr>
          <a:xfrm rot="5400000" flipH="1" flipV="1">
            <a:off x="5614029" y="2439294"/>
            <a:ext cx="1209900" cy="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076821" y="3974685"/>
            <a:ext cx="2109603" cy="805505"/>
            <a:chOff x="1500166" y="5000639"/>
            <a:chExt cx="2571768" cy="1029545"/>
          </a:xfrm>
        </p:grpSpPr>
        <p:sp>
          <p:nvSpPr>
            <p:cNvPr id="34" name="Rectangle 15"/>
            <p:cNvSpPr/>
            <p:nvPr/>
          </p:nvSpPr>
          <p:spPr>
            <a:xfrm>
              <a:off x="1500166" y="5000639"/>
              <a:ext cx="2571768" cy="283641"/>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solidFill>
                    <a:schemeClr val="tx1"/>
                  </a:solidFill>
                </a:rPr>
                <a:t>ConcreteDecoratorA</a:t>
              </a:r>
              <a:endParaRPr lang="en-IN" sz="1600" b="1" dirty="0">
                <a:solidFill>
                  <a:schemeClr val="tx1"/>
                </a:solidFill>
              </a:endParaRPr>
            </a:p>
          </p:txBody>
        </p:sp>
        <p:sp>
          <p:nvSpPr>
            <p:cNvPr id="35" name="Rectangle 3"/>
            <p:cNvSpPr/>
            <p:nvPr/>
          </p:nvSpPr>
          <p:spPr>
            <a:xfrm>
              <a:off x="1500166" y="5284276"/>
              <a:ext cx="2571768" cy="388716"/>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1400" dirty="0" smtClean="0">
                  <a:solidFill>
                    <a:schemeClr val="tx1"/>
                  </a:solidFill>
                </a:rPr>
                <a:t>Operation()</a:t>
              </a:r>
            </a:p>
          </p:txBody>
        </p:sp>
        <p:sp>
          <p:nvSpPr>
            <p:cNvPr id="36" name="Rectangle 3"/>
            <p:cNvSpPr/>
            <p:nvPr/>
          </p:nvSpPr>
          <p:spPr>
            <a:xfrm>
              <a:off x="1500166" y="5672994"/>
              <a:ext cx="2571768"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1400" dirty="0" err="1" smtClean="0">
                  <a:solidFill>
                    <a:schemeClr val="tx1"/>
                  </a:solidFill>
                </a:rPr>
                <a:t>addedState</a:t>
              </a:r>
              <a:endParaRPr lang="en-US" sz="1400" dirty="0" smtClean="0">
                <a:solidFill>
                  <a:schemeClr val="tx1"/>
                </a:solidFill>
              </a:endParaRPr>
            </a:p>
          </p:txBody>
        </p:sp>
      </p:grpSp>
      <p:cxnSp>
        <p:nvCxnSpPr>
          <p:cNvPr id="44" name="Straight Connector 43"/>
          <p:cNvCxnSpPr/>
          <p:nvPr/>
        </p:nvCxnSpPr>
        <p:spPr>
          <a:xfrm rot="10800000" flipV="1">
            <a:off x="1604221" y="2623408"/>
            <a:ext cx="2702929" cy="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3450124" y="1834344"/>
            <a:ext cx="2768854" cy="1169"/>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286925" y="3044245"/>
            <a:ext cx="922951" cy="1169"/>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4175300" y="3991124"/>
            <a:ext cx="2109603" cy="736461"/>
            <a:chOff x="1500166" y="5045457"/>
            <a:chExt cx="2571768" cy="627536"/>
          </a:xfrm>
        </p:grpSpPr>
        <p:sp>
          <p:nvSpPr>
            <p:cNvPr id="62" name="Rectangle 15"/>
            <p:cNvSpPr/>
            <p:nvPr/>
          </p:nvSpPr>
          <p:spPr>
            <a:xfrm>
              <a:off x="1500166" y="5045457"/>
              <a:ext cx="2571768" cy="238814"/>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solidFill>
                    <a:schemeClr val="tx1"/>
                  </a:solidFill>
                </a:rPr>
                <a:t>ConcreteDecoratorB</a:t>
              </a:r>
              <a:endParaRPr lang="en-IN" sz="1600" b="1" dirty="0">
                <a:solidFill>
                  <a:schemeClr val="tx1"/>
                </a:solidFill>
              </a:endParaRPr>
            </a:p>
          </p:txBody>
        </p:sp>
        <p:sp>
          <p:nvSpPr>
            <p:cNvPr id="63" name="Rectangle 3"/>
            <p:cNvSpPr/>
            <p:nvPr/>
          </p:nvSpPr>
          <p:spPr>
            <a:xfrm>
              <a:off x="1500166" y="5284277"/>
              <a:ext cx="2571768" cy="388716"/>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400" dirty="0" smtClean="0">
                  <a:solidFill>
                    <a:schemeClr val="tx1"/>
                  </a:solidFill>
                </a:rPr>
                <a:t>Operation()</a:t>
              </a:r>
            </a:p>
            <a:p>
              <a:r>
                <a:rPr lang="en-US" sz="1400" dirty="0" err="1" smtClean="0">
                  <a:solidFill>
                    <a:schemeClr val="tx1"/>
                  </a:solidFill>
                </a:rPr>
                <a:t>AddedBehaviour</a:t>
              </a:r>
              <a:r>
                <a:rPr lang="en-US" sz="1400" dirty="0" smtClean="0">
                  <a:solidFill>
                    <a:schemeClr val="tx1"/>
                  </a:solidFill>
                </a:rPr>
                <a:t>()</a:t>
              </a:r>
            </a:p>
          </p:txBody>
        </p:sp>
      </p:grpSp>
      <p:sp>
        <p:nvSpPr>
          <p:cNvPr id="65" name="Isosceles Triangle 64"/>
          <p:cNvSpPr/>
          <p:nvPr/>
        </p:nvSpPr>
        <p:spPr>
          <a:xfrm>
            <a:off x="4097603" y="3487274"/>
            <a:ext cx="155395" cy="135619"/>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endParaRPr>
          </a:p>
        </p:txBody>
      </p:sp>
      <p:cxnSp>
        <p:nvCxnSpPr>
          <p:cNvPr id="66" name="Straight Connector 65"/>
          <p:cNvCxnSpPr>
            <a:stCxn id="65" idx="3"/>
          </p:cNvCxnSpPr>
          <p:nvPr/>
        </p:nvCxnSpPr>
        <p:spPr>
          <a:xfrm rot="5400000">
            <a:off x="4084603" y="3713590"/>
            <a:ext cx="181396" cy="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240284" y="3780706"/>
            <a:ext cx="2923893" cy="1169"/>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5058236" y="3885183"/>
            <a:ext cx="210418" cy="1465"/>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2130838" y="3885183"/>
            <a:ext cx="210418" cy="1465"/>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378450" y="4359354"/>
            <a:ext cx="115352" cy="11104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89" name="Straight Connector 88"/>
          <p:cNvCxnSpPr/>
          <p:nvPr/>
        </p:nvCxnSpPr>
        <p:spPr>
          <a:xfrm>
            <a:off x="5493802" y="4411959"/>
            <a:ext cx="988876" cy="11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476749" y="3202061"/>
            <a:ext cx="94101" cy="93589"/>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99" name="Straight Connector 98"/>
          <p:cNvCxnSpPr/>
          <p:nvPr/>
        </p:nvCxnSpPr>
        <p:spPr>
          <a:xfrm>
            <a:off x="4570851" y="3254664"/>
            <a:ext cx="1714053" cy="116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032326" y="2623415"/>
            <a:ext cx="1186652" cy="271963"/>
          </a:xfrm>
          <a:prstGeom prst="rect">
            <a:avLst/>
          </a:prstGeom>
          <a:noFill/>
          <a:ln w="12700">
            <a:noFill/>
          </a:ln>
        </p:spPr>
        <p:txBody>
          <a:bodyPr wrap="square" rtlCol="0">
            <a:spAutoFit/>
          </a:bodyPr>
          <a:lstStyle/>
          <a:p>
            <a:r>
              <a:rPr lang="en-US" sz="1400" dirty="0" smtClean="0"/>
              <a:t>component</a:t>
            </a:r>
            <a:endParaRPr lang="en-IN" sz="1400" dirty="0" smtClean="0"/>
          </a:p>
        </p:txBody>
      </p:sp>
      <p:grpSp>
        <p:nvGrpSpPr>
          <p:cNvPr id="24" name="Group 23"/>
          <p:cNvGrpSpPr/>
          <p:nvPr/>
        </p:nvGrpSpPr>
        <p:grpSpPr>
          <a:xfrm>
            <a:off x="6218978" y="3096850"/>
            <a:ext cx="2241453" cy="707439"/>
            <a:chOff x="6357950" y="3157212"/>
            <a:chExt cx="2428892" cy="595318"/>
          </a:xfrm>
        </p:grpSpPr>
        <p:graphicFrame>
          <p:nvGraphicFramePr>
            <p:cNvPr id="96" name="Object 13"/>
            <p:cNvGraphicFramePr>
              <a:graphicFrameLocks noChangeAspect="1"/>
            </p:cNvGraphicFramePr>
            <p:nvPr>
              <p:extLst>
                <p:ext uri="{D42A27DB-BD31-4B8C-83A1-F6EECF244321}">
                  <p14:modId xmlns:p14="http://schemas.microsoft.com/office/powerpoint/2010/main" val="2012005995"/>
                </p:ext>
              </p:extLst>
            </p:nvPr>
          </p:nvGraphicFramePr>
          <p:xfrm>
            <a:off x="6357950" y="3157212"/>
            <a:ext cx="2428892" cy="595318"/>
          </p:xfrm>
          <a:graphic>
            <a:graphicData uri="http://schemas.openxmlformats.org/presentationml/2006/ole">
              <mc:AlternateContent xmlns:mc="http://schemas.openxmlformats.org/markup-compatibility/2006">
                <mc:Choice xmlns:v="urn:schemas-microsoft-com:vml" Requires="v">
                  <p:oleObj spid="_x0000_s543052" name="Visio" r:id="rId3" imgW="720461" imgH="491787" progId="Visio.Drawing.11">
                    <p:embed/>
                  </p:oleObj>
                </mc:Choice>
                <mc:Fallback>
                  <p:oleObj name="Visio" r:id="rId3" imgW="720461" imgH="491787"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50" y="3157212"/>
                          <a:ext cx="2428892" cy="59531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Box 47"/>
            <p:cNvSpPr txBox="1"/>
            <p:nvPr/>
          </p:nvSpPr>
          <p:spPr>
            <a:xfrm>
              <a:off x="6429388" y="3393287"/>
              <a:ext cx="2286016" cy="307777"/>
            </a:xfrm>
            <a:prstGeom prst="rect">
              <a:avLst/>
            </a:prstGeom>
            <a:noFill/>
          </p:spPr>
          <p:txBody>
            <a:bodyPr wrap="square" rtlCol="0">
              <a:spAutoFit/>
            </a:bodyPr>
            <a:lstStyle/>
            <a:p>
              <a:r>
                <a:rPr lang="en-US" sz="1400" dirty="0" smtClean="0"/>
                <a:t>component-&gt;Operation()</a:t>
              </a:r>
              <a:endParaRPr lang="en-IN" sz="1400" dirty="0" smtClean="0"/>
            </a:p>
          </p:txBody>
        </p:sp>
      </p:grpSp>
      <p:grpSp>
        <p:nvGrpSpPr>
          <p:cNvPr id="21" name="Group 20"/>
          <p:cNvGrpSpPr/>
          <p:nvPr/>
        </p:nvGrpSpPr>
        <p:grpSpPr>
          <a:xfrm>
            <a:off x="6416754" y="4043728"/>
            <a:ext cx="2109633" cy="789067"/>
            <a:chOff x="6572264" y="4228782"/>
            <a:chExt cx="2286048" cy="892976"/>
          </a:xfrm>
        </p:grpSpPr>
        <p:graphicFrame>
          <p:nvGraphicFramePr>
            <p:cNvPr id="86" name="Object 13"/>
            <p:cNvGraphicFramePr>
              <a:graphicFrameLocks noChangeAspect="1"/>
            </p:cNvGraphicFramePr>
            <p:nvPr>
              <p:extLst>
                <p:ext uri="{D42A27DB-BD31-4B8C-83A1-F6EECF244321}">
                  <p14:modId xmlns:p14="http://schemas.microsoft.com/office/powerpoint/2010/main" val="2451301530"/>
                </p:ext>
              </p:extLst>
            </p:nvPr>
          </p:nvGraphicFramePr>
          <p:xfrm>
            <a:off x="6572296" y="4228782"/>
            <a:ext cx="2286016" cy="892976"/>
          </p:xfrm>
          <a:graphic>
            <a:graphicData uri="http://schemas.openxmlformats.org/presentationml/2006/ole">
              <mc:AlternateContent xmlns:mc="http://schemas.openxmlformats.org/markup-compatibility/2006">
                <mc:Choice xmlns:v="urn:schemas-microsoft-com:vml" Requires="v">
                  <p:oleObj spid="_x0000_s543053" name="Visio" r:id="rId5" imgW="720461" imgH="491787" progId="Visio.Drawing.11">
                    <p:embed/>
                  </p:oleObj>
                </mc:Choice>
                <mc:Fallback>
                  <p:oleObj name="Visio" r:id="rId5" imgW="720461" imgH="491787"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96" y="4228782"/>
                          <a:ext cx="2286016" cy="89297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Box 48"/>
            <p:cNvSpPr txBox="1"/>
            <p:nvPr/>
          </p:nvSpPr>
          <p:spPr>
            <a:xfrm>
              <a:off x="6572264" y="4464855"/>
              <a:ext cx="2286016" cy="523220"/>
            </a:xfrm>
            <a:prstGeom prst="rect">
              <a:avLst/>
            </a:prstGeom>
            <a:noFill/>
          </p:spPr>
          <p:txBody>
            <a:bodyPr wrap="square" rtlCol="0">
              <a:spAutoFit/>
            </a:bodyPr>
            <a:lstStyle/>
            <a:p>
              <a:r>
                <a:rPr lang="en-US" sz="1400" dirty="0" smtClean="0"/>
                <a:t>Decorator::Operation();</a:t>
              </a:r>
            </a:p>
            <a:p>
              <a:r>
                <a:rPr lang="en-US" sz="1400" dirty="0" err="1" smtClean="0"/>
                <a:t>AddedBehaviour</a:t>
              </a:r>
              <a:r>
                <a:rPr lang="en-US" sz="1400" dirty="0" smtClean="0"/>
                <a:t>();</a:t>
              </a:r>
              <a:endParaRPr lang="en-IN" sz="1400" dirty="0" smtClean="0"/>
            </a:p>
          </p:txBody>
        </p:sp>
      </p:grpSp>
      <p:sp>
        <p:nvSpPr>
          <p:cNvPr id="3" name="Slide Number Placeholder 2"/>
          <p:cNvSpPr>
            <a:spLocks noGrp="1"/>
          </p:cNvSpPr>
          <p:nvPr>
            <p:ph type="sldNum" sz="quarter" idx="12"/>
          </p:nvPr>
        </p:nvSpPr>
        <p:spPr/>
        <p:txBody>
          <a:bodyPr/>
          <a:lstStyle/>
          <a:p>
            <a:fld id="{6CA6930D-BBCC-4B60-B588-351AC06BFA93}" type="slidenum">
              <a:rPr lang="en-US" smtClean="0"/>
              <a:t>107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a:t>
            </a:r>
            <a:r>
              <a:rPr lang="en-US" dirty="0" smtClean="0"/>
              <a:t>Example</a:t>
            </a:r>
            <a:r>
              <a:rPr dirty="0" smtClean="0"/>
              <a:t>	</a:t>
            </a:r>
            <a:endParaRPr lang="en-IN" dirty="0"/>
          </a:p>
        </p:txBody>
      </p:sp>
      <p:pic>
        <p:nvPicPr>
          <p:cNvPr id="636930" name="Picture 2"/>
          <p:cNvPicPr>
            <a:picLocks noChangeAspect="1" noChangeArrowheads="1"/>
          </p:cNvPicPr>
          <p:nvPr/>
        </p:nvPicPr>
        <p:blipFill>
          <a:blip r:embed="rId3"/>
          <a:srcRect/>
          <a:stretch>
            <a:fillRect/>
          </a:stretch>
        </p:blipFill>
        <p:spPr bwMode="auto">
          <a:xfrm>
            <a:off x="2769745" y="1417340"/>
            <a:ext cx="3595012" cy="3452837"/>
          </a:xfrm>
          <a:prstGeom prst="rect">
            <a:avLst/>
          </a:prstGeom>
          <a:noFill/>
          <a:ln w="9525">
            <a:noFill/>
            <a:miter lim="800000"/>
            <a:headEnd/>
            <a:tailEnd/>
          </a:ln>
          <a:effectLst>
            <a:reflection blurRad="6350" stA="50000" endA="300" endPos="38500" dist="50800" dir="5400000" sy="-100000" algn="bl" rotWithShape="0"/>
          </a:effectLst>
        </p:spPr>
      </p:pic>
      <p:sp>
        <p:nvSpPr>
          <p:cNvPr id="3" name="Slide Number Placeholder 2"/>
          <p:cNvSpPr>
            <a:spLocks noGrp="1"/>
          </p:cNvSpPr>
          <p:nvPr>
            <p:ph type="sldNum" sz="quarter" idx="12"/>
          </p:nvPr>
        </p:nvSpPr>
        <p:spPr/>
        <p:txBody>
          <a:bodyPr/>
          <a:lstStyle/>
          <a:p>
            <a:fld id="{6CA6930D-BBCC-4B60-B588-351AC06BFA93}" type="slidenum">
              <a:rPr lang="en-US" smtClean="0"/>
              <a:t>108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decorator’s interface must conform to the interface of the object it decorates</a:t>
            </a:r>
          </a:p>
          <a:p>
            <a:pPr lvl="1"/>
            <a:r>
              <a:rPr lang="en-US" dirty="0" smtClean="0"/>
              <a:t>must inherit from common base class</a:t>
            </a:r>
          </a:p>
          <a:p>
            <a:r>
              <a:rPr lang="en-US" dirty="0" smtClean="0"/>
              <a:t>Abstract decorator is not required if only one responsibility has to be added</a:t>
            </a:r>
          </a:p>
          <a:p>
            <a:pPr lvl="1"/>
            <a:r>
              <a:rPr lang="en-US" dirty="0" smtClean="0"/>
              <a:t>the decorator can itself forward the calls to the object</a:t>
            </a:r>
          </a:p>
          <a:p>
            <a:r>
              <a:rPr lang="en-US" dirty="0" smtClean="0"/>
              <a:t>Abstract Decorator &amp; its base class should be lightweight</a:t>
            </a:r>
          </a:p>
          <a:p>
            <a:pPr lvl="1"/>
            <a:r>
              <a:rPr lang="en-US" dirty="0" smtClean="0"/>
              <a:t>these objects are part of every decorator and will make the decorators bulky to use</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109</a:t>
            </a:fld>
            <a:endParaRPr lang="en-US"/>
          </a:p>
        </p:txBody>
      </p:sp>
    </p:spTree>
    <p:extLst>
      <p:ext uri="{BB962C8B-B14F-4D97-AF65-F5344CB8AC3E}">
        <p14:creationId xmlns:p14="http://schemas.microsoft.com/office/powerpoint/2010/main" val="227458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Foundations Of Object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Programming languages evolved for developers who were trying to build system using algorithms as their building blocks</a:t>
            </a:r>
          </a:p>
          <a:p>
            <a:r>
              <a:rPr lang="en-US" dirty="0" smtClean="0"/>
              <a:t>Similarly, OO design methods have evolved to help the developers to exploit the power of OO programming languages</a:t>
            </a:r>
          </a:p>
          <a:p>
            <a:r>
              <a:rPr lang="en-US" dirty="0" smtClean="0"/>
              <a:t>So, object model builds upon three concepts</a:t>
            </a:r>
          </a:p>
          <a:p>
            <a:pPr lvl="1"/>
            <a:r>
              <a:rPr lang="en-US" dirty="0" smtClean="0"/>
              <a:t>object-oriented analysis</a:t>
            </a:r>
          </a:p>
          <a:p>
            <a:pPr lvl="1"/>
            <a:r>
              <a:rPr lang="en-US" dirty="0" smtClean="0"/>
              <a:t>object-oriented design</a:t>
            </a:r>
          </a:p>
          <a:p>
            <a:pPr lvl="1"/>
            <a:r>
              <a:rPr lang="en-US" dirty="0" smtClean="0"/>
              <a:t>object-oriented programming</a:t>
            </a:r>
          </a:p>
          <a:p>
            <a:pPr lvl="1"/>
            <a:endParaRPr lang="en-US" dirty="0" smtClean="0"/>
          </a:p>
        </p:txBody>
      </p:sp>
    </p:spTree>
    <p:extLst>
      <p:ext uri="{BB962C8B-B14F-4D97-AF65-F5344CB8AC3E}">
        <p14:creationId xmlns:p14="http://schemas.microsoft.com/office/powerpoint/2010/main" val="31161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Flexible way of adding responsibilities to an object rather than inheritance</a:t>
            </a:r>
          </a:p>
          <a:p>
            <a:pPr lvl="1"/>
            <a:r>
              <a:rPr lang="en-US" dirty="0" smtClean="0"/>
              <a:t>dynamic unlike inheritance</a:t>
            </a:r>
          </a:p>
          <a:p>
            <a:r>
              <a:rPr lang="en-US" dirty="0" smtClean="0"/>
              <a:t>Features are added incrementally as the code progresses</a:t>
            </a:r>
          </a:p>
          <a:p>
            <a:pPr lvl="1"/>
            <a:r>
              <a:rPr lang="en-US" dirty="0" smtClean="0"/>
              <a:t>no need to put every feature in one class</a:t>
            </a:r>
          </a:p>
          <a:p>
            <a:r>
              <a:rPr lang="en-US" dirty="0" smtClean="0"/>
              <a:t>You pay for the features only when you use them</a:t>
            </a:r>
          </a:p>
          <a:p>
            <a:r>
              <a:rPr lang="en-US" dirty="0" smtClean="0"/>
              <a:t>Easy to add a combination of capabilities</a:t>
            </a:r>
          </a:p>
          <a:p>
            <a:pPr lvl="1"/>
            <a:r>
              <a:rPr lang="en-US" dirty="0" smtClean="0"/>
              <a:t>same capability can be added twice</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110</a:t>
            </a:fld>
            <a:endParaRPr lang="en-US"/>
          </a:p>
        </p:txBody>
      </p:sp>
    </p:spTree>
    <p:extLst>
      <p:ext uri="{BB962C8B-B14F-4D97-AF65-F5344CB8AC3E}">
        <p14:creationId xmlns:p14="http://schemas.microsoft.com/office/powerpoint/2010/main" val="271356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Lots of small objects are created</a:t>
            </a:r>
          </a:p>
          <a:p>
            <a:r>
              <a:rPr lang="en-US" dirty="0" smtClean="0"/>
              <a:t>System becomes harder to understand &amp; debug</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111</a:t>
            </a:fld>
            <a:endParaRPr lang="en-US"/>
          </a:p>
        </p:txBody>
      </p:sp>
    </p:spTree>
    <p:extLst>
      <p:ext uri="{BB962C8B-B14F-4D97-AF65-F5344CB8AC3E}">
        <p14:creationId xmlns:p14="http://schemas.microsoft.com/office/powerpoint/2010/main" val="43001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a:bodyPr>
          <a:lstStyle/>
          <a:p>
            <a:r>
              <a:rPr lang="en-US" dirty="0" smtClean="0"/>
              <a:t>Responsibilities have to be added dynamically</a:t>
            </a:r>
          </a:p>
          <a:p>
            <a:r>
              <a:rPr lang="en-US" dirty="0"/>
              <a:t>R</a:t>
            </a:r>
            <a:r>
              <a:rPr lang="en-US" dirty="0" smtClean="0"/>
              <a:t>esponsibilities have to be withdrawn</a:t>
            </a:r>
          </a:p>
          <a:p>
            <a:r>
              <a:rPr lang="en-US" dirty="0" err="1"/>
              <a:t>S</a:t>
            </a:r>
            <a:r>
              <a:rPr lang="en-US" dirty="0" err="1" smtClean="0"/>
              <a:t>ubclassing</a:t>
            </a:r>
            <a:r>
              <a:rPr lang="en-US" dirty="0" smtClean="0"/>
              <a:t> through inheritance is impractical. </a:t>
            </a:r>
          </a:p>
          <a:p>
            <a:pPr lvl="1"/>
            <a:r>
              <a:rPr lang="en-US" dirty="0" smtClean="0"/>
              <a:t>supporting combinations through inheritance is error-prone </a:t>
            </a:r>
          </a:p>
          <a:p>
            <a:r>
              <a:rPr lang="en-US" dirty="0"/>
              <a:t>C</a:t>
            </a:r>
            <a:r>
              <a:rPr lang="en-US" dirty="0" smtClean="0"/>
              <a:t>lass is hidden or not available for </a:t>
            </a:r>
            <a:r>
              <a:rPr lang="en-US" dirty="0" err="1" smtClean="0"/>
              <a:t>subclassing</a:t>
            </a:r>
            <a:r>
              <a:rPr lang="en-US" dirty="0" smtClean="0"/>
              <a:t>. You want to add new features to such class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a:t>
            </a:r>
            <a:r>
              <a:rPr lang="en-US" dirty="0" smtClean="0"/>
              <a:t>Uses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Decorators prevail the IO system in various frameworks</a:t>
            </a:r>
          </a:p>
          <a:p>
            <a:r>
              <a:rPr lang="en-US" dirty="0" smtClean="0"/>
              <a:t>In MFC, you can decorate the </a:t>
            </a:r>
            <a:r>
              <a:rPr lang="en-US" i="1" dirty="0" err="1" smtClean="0"/>
              <a:t>CSocket</a:t>
            </a:r>
            <a:r>
              <a:rPr lang="en-US" dirty="0" smtClean="0"/>
              <a:t> class to support serialization through </a:t>
            </a:r>
            <a:r>
              <a:rPr lang="en-US" i="1" dirty="0" err="1" smtClean="0"/>
              <a:t>CSocketFile</a:t>
            </a:r>
            <a:r>
              <a:rPr lang="en-US" dirty="0" smtClean="0"/>
              <a:t> &amp; </a:t>
            </a:r>
            <a:r>
              <a:rPr lang="en-US" i="1" dirty="0" err="1" smtClean="0"/>
              <a:t>CArchive</a:t>
            </a:r>
            <a:r>
              <a:rPr lang="en-US" dirty="0" smtClean="0"/>
              <a:t> class</a:t>
            </a:r>
          </a:p>
          <a:p>
            <a:r>
              <a:rPr lang="en-US" dirty="0" smtClean="0"/>
              <a:t>.NET provides decorators like </a:t>
            </a:r>
            <a:r>
              <a:rPr lang="en-US" i="1" dirty="0" err="1" smtClean="0"/>
              <a:t>BufferedStream</a:t>
            </a:r>
            <a:r>
              <a:rPr lang="en-US" dirty="0" smtClean="0"/>
              <a:t> &amp; </a:t>
            </a:r>
            <a:r>
              <a:rPr lang="en-US" i="1" dirty="0" err="1" smtClean="0"/>
              <a:t>CryptoStream</a:t>
            </a:r>
            <a:r>
              <a:rPr lang="en-US" dirty="0" smtClean="0"/>
              <a:t> that wrap the Stream class and provide additional functionality</a:t>
            </a:r>
          </a:p>
          <a:p>
            <a:r>
              <a:rPr lang="en-US" dirty="0" smtClean="0"/>
              <a:t>Java provides </a:t>
            </a:r>
            <a:r>
              <a:rPr lang="en-US" i="1" dirty="0" err="1" smtClean="0"/>
              <a:t>BufferedInputStream</a:t>
            </a:r>
            <a:r>
              <a:rPr lang="en-US" dirty="0" smtClean="0"/>
              <a:t> &amp; </a:t>
            </a:r>
            <a:r>
              <a:rPr lang="en-US" i="1" dirty="0" err="1" smtClean="0"/>
              <a:t>LineInputStream</a:t>
            </a:r>
            <a:r>
              <a:rPr lang="en-US" dirty="0" smtClean="0"/>
              <a:t> amongst other decorators that decorate </a:t>
            </a:r>
            <a:r>
              <a:rPr lang="en-US" i="1" dirty="0" err="1" smtClean="0"/>
              <a:t>FileInputStream</a:t>
            </a:r>
            <a:r>
              <a:rPr lang="en-US" dirty="0" smtClean="0"/>
              <a:t> class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113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Assignment</a:t>
            </a:r>
            <a:endParaRPr lang="en-IN" dirty="0"/>
          </a:p>
        </p:txBody>
      </p:sp>
      <p:sp>
        <p:nvSpPr>
          <p:cNvPr id="8" name="Content Placeholder 7"/>
          <p:cNvSpPr>
            <a:spLocks noGrp="1"/>
          </p:cNvSpPr>
          <p:nvPr>
            <p:ph idx="1"/>
          </p:nvPr>
        </p:nvSpPr>
        <p:spPr/>
        <p:txBody>
          <a:bodyPr>
            <a:normAutofit fontScale="92500"/>
          </a:bodyPr>
          <a:lstStyle/>
          <a:p>
            <a:r>
              <a:rPr lang="en-US" dirty="0" smtClean="0"/>
              <a:t>Design a Window class such that it can support dynamic addition of toolbars, status bars, menus, preview panes, etc. This Window class will be used in a GUI application and will represent a window. In future, we may want to add support for skinned windows as well (like </a:t>
            </a:r>
            <a:r>
              <a:rPr lang="en-US" dirty="0" err="1" smtClean="0"/>
              <a:t>WinAMP</a:t>
            </a:r>
            <a:r>
              <a:rPr lang="en-US" dirty="0" smtClean="0"/>
              <a:t>) that should also exhibit the same behavior of dynamic addition of the above mentioned UI elements</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114</a:t>
            </a:fld>
            <a:endParaRPr lang="en-US"/>
          </a:p>
        </p:txBody>
      </p:sp>
    </p:spTree>
    <p:extLst>
      <p:ext uri="{BB962C8B-B14F-4D97-AF65-F5344CB8AC3E}">
        <p14:creationId xmlns:p14="http://schemas.microsoft.com/office/powerpoint/2010/main" val="289125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Bridge</a:t>
            </a:r>
            <a:endParaRPr lang="en-IN" dirty="0"/>
          </a:p>
        </p:txBody>
      </p:sp>
      <p:sp>
        <p:nvSpPr>
          <p:cNvPr id="8" name="Content Placeholder 7"/>
          <p:cNvSpPr>
            <a:spLocks noGrp="1"/>
          </p:cNvSpPr>
          <p:nvPr>
            <p:ph idx="1"/>
          </p:nvPr>
        </p:nvSpPr>
        <p:spPr/>
        <p:txBody>
          <a:bodyPr>
            <a:normAutofit fontScale="77500" lnSpcReduction="20000"/>
          </a:bodyPr>
          <a:lstStyle/>
          <a:p>
            <a:pPr>
              <a:buNone/>
            </a:pPr>
            <a:r>
              <a:rPr lang="en-US" dirty="0" smtClean="0"/>
              <a:t>	</a:t>
            </a:r>
            <a:r>
              <a:rPr lang="en-US" sz="2400" i="1" dirty="0" smtClean="0"/>
              <a:t> Decouple an abstraction from its implementation so that the two can vary independently</a:t>
            </a:r>
          </a:p>
          <a:p>
            <a:r>
              <a:rPr lang="en-US" dirty="0" smtClean="0"/>
              <a:t>This pattern separates the abstraction and its implementation (abstraction means the class and the implementation means the behavior of the class)</a:t>
            </a:r>
          </a:p>
          <a:p>
            <a:r>
              <a:rPr lang="en-US" dirty="0" smtClean="0"/>
              <a:t>This helps us to reuse the same abstraction with different implementations which otherwise would require creating multiple classes</a:t>
            </a:r>
          </a:p>
          <a:p>
            <a:r>
              <a:rPr lang="en-US" dirty="0" smtClean="0"/>
              <a:t>Also known as handle/body</a:t>
            </a:r>
          </a:p>
          <a:p>
            <a:r>
              <a:rPr lang="en-US" dirty="0" smtClean="0"/>
              <a:t>Abstraction is called the handle and implementation is called the body</a:t>
            </a:r>
          </a:p>
          <a:p>
            <a:endParaRPr lang="en-US" dirty="0" smtClean="0"/>
          </a:p>
        </p:txBody>
      </p:sp>
      <p:sp>
        <p:nvSpPr>
          <p:cNvPr id="9" name="Slide Number Placeholder 8"/>
          <p:cNvSpPr>
            <a:spLocks noGrp="1"/>
          </p:cNvSpPr>
          <p:nvPr>
            <p:ph type="sldNum" sz="quarter" idx="12"/>
          </p:nvPr>
        </p:nvSpPr>
        <p:spPr/>
        <p:txBody>
          <a:bodyPr/>
          <a:lstStyle/>
          <a:p>
            <a:fld id="{C8CE9C16-2267-4CDA-9B5C-2CFF8AD23936}" type="slidenum">
              <a:rPr lang="en-IN" smtClean="0"/>
              <a:pPr/>
              <a:t>115</a:t>
            </a:fld>
            <a:endParaRPr lang="en-IN" dirty="0"/>
          </a:p>
        </p:txBody>
      </p:sp>
    </p:spTree>
    <p:extLst>
      <p:ext uri="{BB962C8B-B14F-4D97-AF65-F5344CB8AC3E}">
        <p14:creationId xmlns:p14="http://schemas.microsoft.com/office/powerpoint/2010/main" val="318845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dirty="0" smtClean="0"/>
              <a:t>Structure</a:t>
            </a:r>
            <a:endParaRPr lang="en-IN" dirty="0"/>
          </a:p>
        </p:txBody>
      </p:sp>
      <p:sp>
        <p:nvSpPr>
          <p:cNvPr id="34" name="Text Placeholder 33"/>
          <p:cNvSpPr>
            <a:spLocks noGrp="1"/>
          </p:cNvSpPr>
          <p:nvPr>
            <p:ph idx="1"/>
          </p:nvPr>
        </p:nvSpPr>
        <p:spPr/>
        <p:txBody>
          <a:bodyPr/>
          <a:lstStyle/>
          <a:p>
            <a:r>
              <a:rPr lang="en-IN" dirty="0"/>
              <a:t>Structure</a:t>
            </a:r>
          </a:p>
        </p:txBody>
      </p:sp>
      <p:sp>
        <p:nvSpPr>
          <p:cNvPr id="29" name="Slide Number Placeholder 28"/>
          <p:cNvSpPr>
            <a:spLocks noGrp="1"/>
          </p:cNvSpPr>
          <p:nvPr>
            <p:ph type="sldNum" sz="quarter" idx="12"/>
          </p:nvPr>
        </p:nvSpPr>
        <p:spPr/>
        <p:txBody>
          <a:bodyPr/>
          <a:lstStyle/>
          <a:p>
            <a:fld id="{C8CE9C16-2267-4CDA-9B5C-2CFF8AD23936}" type="slidenum">
              <a:rPr lang="en-IN" smtClean="0"/>
              <a:pPr/>
              <a:t>116</a:t>
            </a:fld>
            <a:endParaRPr lang="en-IN"/>
          </a:p>
        </p:txBody>
      </p:sp>
      <p:sp>
        <p:nvSpPr>
          <p:cNvPr id="5" name="TextBox 10"/>
          <p:cNvSpPr txBox="1"/>
          <p:nvPr/>
        </p:nvSpPr>
        <p:spPr>
          <a:xfrm>
            <a:off x="285720" y="1198550"/>
            <a:ext cx="8572560" cy="3817950"/>
          </a:xfrm>
          <a:prstGeom prst="rect">
            <a:avLst/>
          </a:prstGeom>
          <a:solidFill>
            <a:schemeClr val="bg1">
              <a:lumMod val="9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lnSpc>
                <a:spcPct val="90000"/>
              </a:lnSpc>
              <a:buNone/>
              <a:defRPr/>
            </a:pPr>
            <a:endParaRPr lang="en-US" sz="2400" b="1" dirty="0" smtClean="0">
              <a:solidFill>
                <a:schemeClr val="bg1"/>
              </a:solidFill>
              <a:latin typeface="Calibri" pitchFamily="34" charset="0"/>
              <a:cs typeface="Times New Roman" pitchFamily="18" charset="0"/>
            </a:endParaRPr>
          </a:p>
        </p:txBody>
      </p:sp>
      <p:grpSp>
        <p:nvGrpSpPr>
          <p:cNvPr id="2" name="Group 5"/>
          <p:cNvGrpSpPr/>
          <p:nvPr/>
        </p:nvGrpSpPr>
        <p:grpSpPr>
          <a:xfrm>
            <a:off x="5334000" y="2209428"/>
            <a:ext cx="1828800" cy="648072"/>
            <a:chOff x="2214546" y="2621644"/>
            <a:chExt cx="2214578" cy="1451586"/>
          </a:xfrm>
          <a:effectLst>
            <a:outerShdw blurRad="50800" dist="38100" dir="2700000" algn="tl" rotWithShape="0">
              <a:prstClr val="black">
                <a:alpha val="40000"/>
              </a:prstClr>
            </a:outerShdw>
          </a:effectLst>
        </p:grpSpPr>
        <p:sp>
          <p:nvSpPr>
            <p:cNvPr id="25" name="Rectangle 15"/>
            <p:cNvSpPr/>
            <p:nvPr/>
          </p:nvSpPr>
          <p:spPr>
            <a:xfrm>
              <a:off x="2214546" y="2621644"/>
              <a:ext cx="2214578" cy="740433"/>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i="1" dirty="0" err="1" smtClean="0"/>
                <a:t>Implementor</a:t>
              </a:r>
              <a:endParaRPr lang="en-IN" b="1" i="1" dirty="0"/>
            </a:p>
          </p:txBody>
        </p:sp>
        <p:sp>
          <p:nvSpPr>
            <p:cNvPr id="26" name="Rectangle 3"/>
            <p:cNvSpPr/>
            <p:nvPr/>
          </p:nvSpPr>
          <p:spPr>
            <a:xfrm>
              <a:off x="2214546" y="3362075"/>
              <a:ext cx="2214578" cy="71115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i="1" dirty="0" err="1" smtClean="0"/>
                <a:t>OperationImp</a:t>
              </a:r>
              <a:r>
                <a:rPr lang="en-US" sz="1600" i="1" dirty="0" smtClean="0"/>
                <a:t>()</a:t>
              </a:r>
            </a:p>
          </p:txBody>
        </p:sp>
      </p:grpSp>
      <p:sp>
        <p:nvSpPr>
          <p:cNvPr id="9" name="Isosceles Triangle 8"/>
          <p:cNvSpPr/>
          <p:nvPr/>
        </p:nvSpPr>
        <p:spPr>
          <a:xfrm>
            <a:off x="6172200" y="2894522"/>
            <a:ext cx="168390" cy="153479"/>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10" name="Straight Connector 9"/>
          <p:cNvCxnSpPr>
            <a:stCxn id="9" idx="3"/>
          </p:cNvCxnSpPr>
          <p:nvPr/>
        </p:nvCxnSpPr>
        <p:spPr>
          <a:xfrm rot="16200000" flipH="1">
            <a:off x="5843645" y="3460750"/>
            <a:ext cx="825502" cy="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757726" y="3885614"/>
            <a:ext cx="2571768" cy="13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599389" y="4031863"/>
            <a:ext cx="317479" cy="79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171157" y="4031156"/>
            <a:ext cx="317479" cy="79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Group 37"/>
          <p:cNvGrpSpPr/>
          <p:nvPr/>
        </p:nvGrpSpPr>
        <p:grpSpPr>
          <a:xfrm>
            <a:off x="6172200" y="4153644"/>
            <a:ext cx="2590800" cy="792087"/>
            <a:chOff x="6019800" y="4298574"/>
            <a:chExt cx="2524140" cy="730627"/>
          </a:xfrm>
        </p:grpSpPr>
        <p:sp>
          <p:nvSpPr>
            <p:cNvPr id="32" name="Rectangle 15"/>
            <p:cNvSpPr/>
            <p:nvPr/>
          </p:nvSpPr>
          <p:spPr>
            <a:xfrm>
              <a:off x="6019800" y="4298574"/>
              <a:ext cx="2524140" cy="463602"/>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err="1" smtClean="0"/>
                <a:t>ConcreteImplementorB</a:t>
              </a:r>
              <a:endParaRPr lang="en-IN" b="1" dirty="0"/>
            </a:p>
          </p:txBody>
        </p:sp>
        <p:sp>
          <p:nvSpPr>
            <p:cNvPr id="33" name="Rectangle 3"/>
            <p:cNvSpPr/>
            <p:nvPr/>
          </p:nvSpPr>
          <p:spPr>
            <a:xfrm>
              <a:off x="6019800" y="4666106"/>
              <a:ext cx="2524140" cy="3630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err="1" smtClean="0"/>
                <a:t>OperationImp</a:t>
              </a:r>
              <a:r>
                <a:rPr lang="en-US" sz="1600" dirty="0" smtClean="0"/>
                <a:t>()</a:t>
              </a:r>
            </a:p>
          </p:txBody>
        </p:sp>
      </p:grpSp>
      <p:grpSp>
        <p:nvGrpSpPr>
          <p:cNvPr id="4" name="Group 38"/>
          <p:cNvGrpSpPr/>
          <p:nvPr/>
        </p:nvGrpSpPr>
        <p:grpSpPr>
          <a:xfrm>
            <a:off x="3352800" y="4153644"/>
            <a:ext cx="2667000" cy="792087"/>
            <a:chOff x="6019800" y="4298574"/>
            <a:chExt cx="2524140" cy="730627"/>
          </a:xfrm>
        </p:grpSpPr>
        <p:sp>
          <p:nvSpPr>
            <p:cNvPr id="40" name="Rectangle 15"/>
            <p:cNvSpPr/>
            <p:nvPr/>
          </p:nvSpPr>
          <p:spPr>
            <a:xfrm>
              <a:off x="6019800" y="4298574"/>
              <a:ext cx="2524140" cy="463602"/>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err="1" smtClean="0"/>
                <a:t>ConcreteImplementorA</a:t>
              </a:r>
              <a:endParaRPr lang="en-IN" b="1" dirty="0"/>
            </a:p>
          </p:txBody>
        </p:sp>
        <p:sp>
          <p:nvSpPr>
            <p:cNvPr id="41" name="Rectangle 3"/>
            <p:cNvSpPr/>
            <p:nvPr/>
          </p:nvSpPr>
          <p:spPr>
            <a:xfrm>
              <a:off x="6019800" y="4666106"/>
              <a:ext cx="2524140" cy="3630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err="1" smtClean="0"/>
                <a:t>OperationImp</a:t>
              </a:r>
              <a:r>
                <a:rPr lang="en-US" sz="1600" dirty="0" smtClean="0"/>
                <a:t>()</a:t>
              </a:r>
            </a:p>
          </p:txBody>
        </p:sp>
      </p:grpSp>
      <p:grpSp>
        <p:nvGrpSpPr>
          <p:cNvPr id="6" name="Group 5"/>
          <p:cNvGrpSpPr/>
          <p:nvPr/>
        </p:nvGrpSpPr>
        <p:grpSpPr>
          <a:xfrm>
            <a:off x="609600" y="2286001"/>
            <a:ext cx="2133600" cy="542774"/>
            <a:chOff x="2214546" y="2857496"/>
            <a:chExt cx="2214578" cy="1215734"/>
          </a:xfrm>
          <a:effectLst>
            <a:outerShdw blurRad="50800" dist="38100" dir="2700000" algn="tl" rotWithShape="0">
              <a:prstClr val="black">
                <a:alpha val="40000"/>
              </a:prstClr>
            </a:outerShdw>
          </a:effectLst>
        </p:grpSpPr>
        <p:sp>
          <p:nvSpPr>
            <p:cNvPr id="52" name="Rectangle 15"/>
            <p:cNvSpPr/>
            <p:nvPr/>
          </p:nvSpPr>
          <p:spPr>
            <a:xfrm>
              <a:off x="2214546" y="2857496"/>
              <a:ext cx="2214578" cy="504581"/>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Abstraction</a:t>
              </a:r>
              <a:endParaRPr lang="en-IN" b="1" dirty="0"/>
            </a:p>
          </p:txBody>
        </p:sp>
        <p:sp>
          <p:nvSpPr>
            <p:cNvPr id="53" name="Rectangle 3"/>
            <p:cNvSpPr/>
            <p:nvPr/>
          </p:nvSpPr>
          <p:spPr>
            <a:xfrm>
              <a:off x="2214546" y="3362075"/>
              <a:ext cx="2214578" cy="71115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smtClean="0"/>
                <a:t>Operation()</a:t>
              </a:r>
            </a:p>
          </p:txBody>
        </p:sp>
      </p:grpSp>
      <p:sp>
        <p:nvSpPr>
          <p:cNvPr id="55" name="Rectangle 15"/>
          <p:cNvSpPr/>
          <p:nvPr/>
        </p:nvSpPr>
        <p:spPr>
          <a:xfrm>
            <a:off x="685800" y="1397000"/>
            <a:ext cx="1219200" cy="317500"/>
          </a:xfrm>
          <a:prstGeom prst="rect">
            <a:avLst/>
          </a:prstGeom>
          <a:solidFill>
            <a:schemeClr val="bg1">
              <a:lumMod val="6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Client</a:t>
            </a:r>
            <a:endParaRPr lang="en-IN" b="1" dirty="0"/>
          </a:p>
        </p:txBody>
      </p:sp>
      <p:cxnSp>
        <p:nvCxnSpPr>
          <p:cNvPr id="57" name="Straight Arrow Connector 56"/>
          <p:cNvCxnSpPr/>
          <p:nvPr/>
        </p:nvCxnSpPr>
        <p:spPr>
          <a:xfrm rot="5400000" flipH="1" flipV="1">
            <a:off x="940528" y="3365434"/>
            <a:ext cx="1015338" cy="794"/>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38"/>
          <p:cNvGrpSpPr/>
          <p:nvPr/>
        </p:nvGrpSpPr>
        <p:grpSpPr>
          <a:xfrm>
            <a:off x="2895605" y="2984500"/>
            <a:ext cx="2285999" cy="634999"/>
            <a:chOff x="5254271" y="4934835"/>
            <a:chExt cx="2387193" cy="1135705"/>
          </a:xfrm>
          <a:effectLst>
            <a:outerShdw blurRad="50800" dist="38100" dir="2700000" algn="tl" rotWithShape="0">
              <a:prstClr val="black">
                <a:alpha val="40000"/>
              </a:prstClr>
            </a:outerShdw>
          </a:effectLst>
        </p:grpSpPr>
        <p:graphicFrame>
          <p:nvGraphicFramePr>
            <p:cNvPr id="77" name="Object 13"/>
            <p:cNvGraphicFramePr>
              <a:graphicFrameLocks noChangeAspect="1"/>
            </p:cNvGraphicFramePr>
            <p:nvPr/>
          </p:nvGraphicFramePr>
          <p:xfrm>
            <a:off x="5254271" y="4934835"/>
            <a:ext cx="2387193" cy="1135705"/>
          </p:xfrm>
          <a:graphic>
            <a:graphicData uri="http://schemas.openxmlformats.org/presentationml/2006/ole">
              <mc:AlternateContent xmlns:mc="http://schemas.openxmlformats.org/markup-compatibility/2006">
                <mc:Choice xmlns:v="urn:schemas-microsoft-com:vml" Requires="v">
                  <p:oleObj spid="_x0000_s505319" name="Visio" r:id="rId4" imgW="717499" imgH="488899" progId="">
                    <p:embed/>
                  </p:oleObj>
                </mc:Choice>
                <mc:Fallback>
                  <p:oleObj name="Visio" r:id="rId4" imgW="717499" imgH="48889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4271" y="4934835"/>
                          <a:ext cx="2387193" cy="113570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Text Box 16"/>
            <p:cNvSpPr txBox="1">
              <a:spLocks noChangeArrowheads="1"/>
            </p:cNvSpPr>
            <p:nvPr/>
          </p:nvSpPr>
          <p:spPr bwMode="auto">
            <a:xfrm>
              <a:off x="5306577" y="5275547"/>
              <a:ext cx="2255313" cy="605509"/>
            </a:xfrm>
            <a:prstGeom prst="rect">
              <a:avLst/>
            </a:prstGeom>
            <a:noFill/>
            <a:ln w="9525">
              <a:noFill/>
              <a:miter lim="800000"/>
              <a:headEnd/>
              <a:tailEnd/>
            </a:ln>
          </p:spPr>
          <p:txBody>
            <a:bodyPr wrap="square">
              <a:spAutoFit/>
            </a:bodyPr>
            <a:lstStyle/>
            <a:p>
              <a:r>
                <a:rPr lang="en-US" sz="1600" dirty="0" smtClean="0">
                  <a:solidFill>
                    <a:srgbClr val="000000"/>
                  </a:solidFill>
                </a:rPr>
                <a:t>imp-&gt;</a:t>
              </a:r>
              <a:r>
                <a:rPr lang="en-US" sz="1600" dirty="0" err="1" smtClean="0">
                  <a:solidFill>
                    <a:srgbClr val="000000"/>
                  </a:solidFill>
                </a:rPr>
                <a:t>OperationImp</a:t>
              </a:r>
              <a:r>
                <a:rPr lang="en-US" sz="1600" dirty="0" smtClean="0">
                  <a:solidFill>
                    <a:srgbClr val="000000"/>
                  </a:solidFill>
                </a:rPr>
                <a:t>()</a:t>
              </a:r>
            </a:p>
          </p:txBody>
        </p:sp>
      </p:grpSp>
      <p:sp>
        <p:nvSpPr>
          <p:cNvPr id="79" name="Oval 78"/>
          <p:cNvSpPr/>
          <p:nvPr/>
        </p:nvSpPr>
        <p:spPr>
          <a:xfrm>
            <a:off x="1828800" y="2607469"/>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Straight Connector 79"/>
          <p:cNvCxnSpPr/>
          <p:nvPr/>
        </p:nvCxnSpPr>
        <p:spPr>
          <a:xfrm rot="16200000" flipH="1">
            <a:off x="1615679" y="3012679"/>
            <a:ext cx="571500" cy="714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Rectangle 15"/>
          <p:cNvSpPr/>
          <p:nvPr/>
        </p:nvSpPr>
        <p:spPr>
          <a:xfrm>
            <a:off x="533400" y="3873500"/>
            <a:ext cx="2133600" cy="38100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RefinedAbstration</a:t>
            </a:r>
            <a:endParaRPr lang="en-IN" b="1" dirty="0"/>
          </a:p>
        </p:txBody>
      </p:sp>
      <p:cxnSp>
        <p:nvCxnSpPr>
          <p:cNvPr id="45" name="Straight Arrow Connector 44"/>
          <p:cNvCxnSpPr>
            <a:stCxn id="55" idx="2"/>
          </p:cNvCxnSpPr>
          <p:nvPr/>
        </p:nvCxnSpPr>
        <p:spPr>
          <a:xfrm rot="16200000" flipH="1">
            <a:off x="1010047" y="1999853"/>
            <a:ext cx="571500" cy="794"/>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43200" y="2540000"/>
            <a:ext cx="2590800" cy="1323"/>
          </a:xfrm>
          <a:prstGeom prst="straightConnector1">
            <a:avLst/>
          </a:prstGeom>
          <a:ln w="28575">
            <a:solidFill>
              <a:schemeClr val="tx1"/>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905000" y="3302000"/>
            <a:ext cx="1065212"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9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117</a:t>
            </a:fld>
            <a:endParaRPr lang="en-IN" dirty="0"/>
          </a:p>
        </p:txBody>
      </p:sp>
      <p:pic>
        <p:nvPicPr>
          <p:cNvPr id="86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717374"/>
            <a:ext cx="4464496" cy="2604289"/>
          </a:xfrm>
          <a:prstGeom prst="rect">
            <a:avLst/>
          </a:prstGeom>
          <a:noFill/>
          <a:ln w="9525">
            <a:noFill/>
            <a:miter lim="800000"/>
            <a:headEnd/>
            <a:tailEnd/>
          </a:ln>
          <a:effectLst>
            <a:reflection blurRad="6350" stA="50000" endA="300" endPos="38500" dist="50800" dir="5400000" sy="-100000" algn="bl" rotWithShape="0"/>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0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a:t>
            </a:r>
            <a:endParaRPr lang="en-IN" dirty="0"/>
          </a:p>
        </p:txBody>
      </p:sp>
      <p:sp>
        <p:nvSpPr>
          <p:cNvPr id="6" name="Content Placeholder 5"/>
          <p:cNvSpPr>
            <a:spLocks noGrp="1"/>
          </p:cNvSpPr>
          <p:nvPr>
            <p:ph idx="1"/>
          </p:nvPr>
        </p:nvSpPr>
        <p:spPr/>
        <p:txBody>
          <a:bodyPr>
            <a:noAutofit/>
          </a:bodyPr>
          <a:lstStyle/>
          <a:p>
            <a:r>
              <a:rPr lang="en-US" sz="2800" dirty="0" smtClean="0"/>
              <a:t>Abstract </a:t>
            </a:r>
            <a:r>
              <a:rPr lang="en-US" sz="2800" i="1" dirty="0" err="1" smtClean="0"/>
              <a:t>Implementor</a:t>
            </a:r>
            <a:r>
              <a:rPr lang="en-US" sz="2800" dirty="0" smtClean="0"/>
              <a:t> class is not always necessary, especially if only one implementation exists. In such case, there will be a one-to-one relationship between </a:t>
            </a:r>
            <a:r>
              <a:rPr lang="en-US" sz="2800" i="1" dirty="0" smtClean="0"/>
              <a:t>Abstraction</a:t>
            </a:r>
            <a:r>
              <a:rPr lang="en-US" sz="2800" dirty="0" smtClean="0"/>
              <a:t> &amp; </a:t>
            </a:r>
            <a:r>
              <a:rPr lang="en-US" sz="2800" i="1" dirty="0" err="1" smtClean="0"/>
              <a:t>Implementor</a:t>
            </a:r>
            <a:r>
              <a:rPr lang="en-US" sz="2800" dirty="0" smtClean="0"/>
              <a:t> (handle-body)</a:t>
            </a:r>
          </a:p>
          <a:p>
            <a:r>
              <a:rPr lang="en-US" sz="2800" dirty="0" smtClean="0"/>
              <a:t>In C++, this pattern can be used to </a:t>
            </a:r>
          </a:p>
          <a:p>
            <a:pPr lvl="1"/>
            <a:r>
              <a:rPr lang="en-US" sz="2400" dirty="0" smtClean="0"/>
              <a:t>hide a class from the clients and also to decrease the dependency of the code on the class, especially if it is changing often</a:t>
            </a:r>
          </a:p>
          <a:p>
            <a:pPr lvl="1"/>
            <a:r>
              <a:rPr lang="en-US" sz="2400" dirty="0" smtClean="0"/>
              <a:t>share implementations across several objects</a:t>
            </a:r>
          </a:p>
        </p:txBody>
      </p:sp>
      <p:sp>
        <p:nvSpPr>
          <p:cNvPr id="8" name="Slide Number Placeholder 7"/>
          <p:cNvSpPr>
            <a:spLocks noGrp="1"/>
          </p:cNvSpPr>
          <p:nvPr>
            <p:ph type="sldNum" sz="quarter" idx="12"/>
          </p:nvPr>
        </p:nvSpPr>
        <p:spPr/>
        <p:txBody>
          <a:bodyPr/>
          <a:lstStyle/>
          <a:p>
            <a:fld id="{C8CE9C16-2267-4CDA-9B5C-2CFF8AD23936}" type="slidenum">
              <a:rPr lang="en-IN" smtClean="0"/>
              <a:pPr/>
              <a:t>118</a:t>
            </a:fld>
            <a:endParaRPr lang="en-IN" dirty="0"/>
          </a:p>
        </p:txBody>
      </p:sp>
    </p:spTree>
    <p:extLst>
      <p:ext uri="{BB962C8B-B14F-4D97-AF65-F5344CB8AC3E}">
        <p14:creationId xmlns:p14="http://schemas.microsoft.com/office/powerpoint/2010/main" val="304609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Advantages</a:t>
            </a:r>
            <a:endParaRPr lang="en-IN" dirty="0"/>
          </a:p>
        </p:txBody>
      </p:sp>
      <p:sp>
        <p:nvSpPr>
          <p:cNvPr id="6" name="Content Placeholder 5"/>
          <p:cNvSpPr>
            <a:spLocks noGrp="1"/>
          </p:cNvSpPr>
          <p:nvPr>
            <p:ph idx="1"/>
          </p:nvPr>
        </p:nvSpPr>
        <p:spPr/>
        <p:txBody>
          <a:bodyPr>
            <a:normAutofit fontScale="92500" lnSpcReduction="20000"/>
          </a:bodyPr>
          <a:lstStyle/>
          <a:p>
            <a:r>
              <a:rPr lang="en-US" dirty="0" smtClean="0"/>
              <a:t>Since, the implementation is not bound to an interface, it can be configured at run-time. The implementation can even be changed at runtime</a:t>
            </a:r>
          </a:p>
          <a:p>
            <a:r>
              <a:rPr lang="en-US" dirty="0" smtClean="0"/>
              <a:t>You can extend the </a:t>
            </a:r>
            <a:r>
              <a:rPr lang="en-US" i="1" dirty="0" smtClean="0"/>
              <a:t>Abstraction</a:t>
            </a:r>
            <a:r>
              <a:rPr lang="en-US" dirty="0" smtClean="0"/>
              <a:t> &amp; </a:t>
            </a:r>
            <a:r>
              <a:rPr lang="en-US" i="1" dirty="0" err="1" smtClean="0"/>
              <a:t>Implementor</a:t>
            </a:r>
            <a:r>
              <a:rPr lang="en-US" dirty="0" smtClean="0"/>
              <a:t> hierarchies independently</a:t>
            </a:r>
          </a:p>
          <a:p>
            <a:r>
              <a:rPr lang="en-US" dirty="0" smtClean="0"/>
              <a:t>The implementation details can be hidden from the client e.g. you can implement sharing of </a:t>
            </a:r>
            <a:r>
              <a:rPr lang="en-US" dirty="0" err="1" smtClean="0"/>
              <a:t>implementor</a:t>
            </a:r>
            <a:r>
              <a:rPr lang="en-US" dirty="0" smtClean="0"/>
              <a:t> objects through reference counting mechanism</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119</a:t>
            </a:fld>
            <a:endParaRPr lang="en-IN" dirty="0"/>
          </a:p>
        </p:txBody>
      </p:sp>
    </p:spTree>
    <p:extLst>
      <p:ext uri="{BB962C8B-B14F-4D97-AF65-F5344CB8AC3E}">
        <p14:creationId xmlns:p14="http://schemas.microsoft.com/office/powerpoint/2010/main" val="124754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Object-Oriented Analysis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400" i="1" dirty="0" smtClean="0">
                <a:solidFill>
                  <a:srgbClr val="FFFF00"/>
                </a:solidFill>
              </a:rPr>
              <a:t>	</a:t>
            </a:r>
            <a:r>
              <a:rPr lang="en-US" sz="2400" i="1" dirty="0" smtClean="0">
                <a:solidFill>
                  <a:schemeClr val="tx2">
                    <a:lumMod val="90000"/>
                  </a:schemeClr>
                </a:solidFill>
              </a:rPr>
              <a:t>Object-oriented analysis is a method of analysis that examines requirements from the perspective of the classes and objects found in the vocabulary of the problem domain</a:t>
            </a:r>
          </a:p>
          <a:p>
            <a:r>
              <a:rPr lang="en-US" dirty="0" smtClean="0"/>
              <a:t>OOA emphasizes the building of real-world models, using an object-oriented view of the world</a:t>
            </a:r>
          </a:p>
          <a:p>
            <a:r>
              <a:rPr lang="en-US" dirty="0" smtClean="0"/>
              <a:t>Analysis models do not consider any implementation constraints that might exist or how the system is to be built</a:t>
            </a:r>
          </a:p>
          <a:p>
            <a:r>
              <a:rPr lang="en-US" dirty="0" smtClean="0"/>
              <a:t>The result is a description of what the system if functionally required to do. This may be represented through use cases, class diagrams, interaction diagrams or mock user interfaces</a:t>
            </a:r>
          </a:p>
          <a:p>
            <a:r>
              <a:rPr lang="en-US" dirty="0" smtClean="0"/>
              <a:t>OOA requires the domain knowledge to factor out the abstractions that would fit in the system</a:t>
            </a:r>
          </a:p>
          <a:p>
            <a:endParaRPr lang="en-US" dirty="0"/>
          </a:p>
        </p:txBody>
      </p:sp>
    </p:spTree>
    <p:extLst>
      <p:ext uri="{BB962C8B-B14F-4D97-AF65-F5344CB8AC3E}">
        <p14:creationId xmlns:p14="http://schemas.microsoft.com/office/powerpoint/2010/main" val="225230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endParaRPr lang="en-IN" dirty="0"/>
          </a:p>
        </p:txBody>
      </p:sp>
      <p:sp>
        <p:nvSpPr>
          <p:cNvPr id="6" name="Content Placeholder 5"/>
          <p:cNvSpPr>
            <a:spLocks noGrp="1"/>
          </p:cNvSpPr>
          <p:nvPr>
            <p:ph idx="1"/>
          </p:nvPr>
        </p:nvSpPr>
        <p:spPr/>
        <p:txBody>
          <a:bodyPr>
            <a:normAutofit fontScale="77500" lnSpcReduction="20000"/>
          </a:bodyPr>
          <a:lstStyle/>
          <a:p>
            <a:r>
              <a:rPr lang="en-US" dirty="0" smtClean="0"/>
              <a:t>Bridge pattern is applicable when</a:t>
            </a:r>
          </a:p>
          <a:p>
            <a:pPr lvl="1"/>
            <a:r>
              <a:rPr lang="en-US" dirty="0" smtClean="0"/>
              <a:t>you want to avoid a permanent coupling between an abstraction and its implementation especially if the implementation has to be switched at runtime</a:t>
            </a:r>
          </a:p>
          <a:p>
            <a:pPr lvl="1"/>
            <a:r>
              <a:rPr lang="en-US" dirty="0" smtClean="0"/>
              <a:t>both the abstractions and their implementations should be extensible by </a:t>
            </a:r>
            <a:r>
              <a:rPr lang="en-US" dirty="0" err="1" smtClean="0"/>
              <a:t>subclassing</a:t>
            </a:r>
            <a:endParaRPr lang="en-US" dirty="0" smtClean="0"/>
          </a:p>
          <a:p>
            <a:pPr lvl="1"/>
            <a:r>
              <a:rPr lang="en-US" dirty="0" smtClean="0"/>
              <a:t>changing the implementation of an abstraction should not impact the clients</a:t>
            </a:r>
          </a:p>
          <a:p>
            <a:pPr lvl="1"/>
            <a:r>
              <a:rPr lang="en-US" dirty="0" smtClean="0"/>
              <a:t>you wish to hide the implementation of an abstraction completely from the clients (C++)</a:t>
            </a:r>
          </a:p>
          <a:p>
            <a:pPr lvl="1"/>
            <a:r>
              <a:rPr lang="en-US" dirty="0" smtClean="0"/>
              <a:t>you want to share an implementation among multiple objects</a:t>
            </a:r>
          </a:p>
          <a:p>
            <a:pPr lvl="1"/>
            <a:r>
              <a:rPr lang="en-US" dirty="0" smtClean="0"/>
              <a:t>you have a proliferation of classes due to different contexts</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120</a:t>
            </a:fld>
            <a:endParaRPr lang="en-IN" dirty="0"/>
          </a:p>
        </p:txBody>
      </p:sp>
    </p:spTree>
    <p:extLst>
      <p:ext uri="{BB962C8B-B14F-4D97-AF65-F5344CB8AC3E}">
        <p14:creationId xmlns:p14="http://schemas.microsoft.com/office/powerpoint/2010/main" val="41129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20000"/>
          </a:bodyPr>
          <a:lstStyle/>
          <a:p>
            <a:r>
              <a:rPr lang="en-US" dirty="0" smtClean="0"/>
              <a:t>This pattern is frequently used in the form of handle-body idiom in C++. It is used to hide the implementation of a class from its user. It is also known as Cheshire cat</a:t>
            </a:r>
          </a:p>
          <a:p>
            <a:r>
              <a:rPr lang="en-US" dirty="0" smtClean="0"/>
              <a:t>In MFC, the serialization part of the library uses the bridge pattern. The serialization part is handled by </a:t>
            </a:r>
            <a:r>
              <a:rPr lang="en-US" i="1" dirty="0" err="1" smtClean="0"/>
              <a:t>CArchive</a:t>
            </a:r>
            <a:r>
              <a:rPr lang="en-US" dirty="0" smtClean="0"/>
              <a:t> class(Abstraction) &amp; the implementation is handled by </a:t>
            </a:r>
            <a:r>
              <a:rPr lang="en-US" i="1" dirty="0" err="1" smtClean="0"/>
              <a:t>CFile</a:t>
            </a:r>
            <a:r>
              <a:rPr lang="en-US" dirty="0" smtClean="0"/>
              <a:t> or </a:t>
            </a:r>
            <a:r>
              <a:rPr lang="en-US" i="1" dirty="0" err="1" smtClean="0"/>
              <a:t>CSocketFile</a:t>
            </a:r>
            <a:r>
              <a:rPr lang="en-US" dirty="0" smtClean="0"/>
              <a:t> (</a:t>
            </a:r>
            <a:r>
              <a:rPr lang="en-US" dirty="0" err="1" smtClean="0"/>
              <a:t>Implementors</a:t>
            </a:r>
            <a:r>
              <a:rPr lang="en-US" dirty="0" smtClean="0"/>
              <a:t>)</a:t>
            </a:r>
            <a:endParaRPr lang="en-IN" dirty="0"/>
          </a:p>
        </p:txBody>
      </p:sp>
      <p:sp>
        <p:nvSpPr>
          <p:cNvPr id="5" name="Slide Number Placeholder 4"/>
          <p:cNvSpPr>
            <a:spLocks noGrp="1"/>
          </p:cNvSpPr>
          <p:nvPr>
            <p:ph type="sldNum" sz="quarter" idx="12"/>
          </p:nvPr>
        </p:nvSpPr>
        <p:spPr/>
        <p:txBody>
          <a:bodyPr/>
          <a:lstStyle/>
          <a:p>
            <a:fld id="{C8CE9C16-2267-4CDA-9B5C-2CFF8AD23936}" type="slidenum">
              <a:rPr lang="en-IN" smtClean="0"/>
              <a:pPr/>
              <a:t>121</a:t>
            </a:fld>
            <a:endParaRPr lang="en-IN" dirty="0"/>
          </a:p>
        </p:txBody>
      </p:sp>
    </p:spTree>
    <p:extLst>
      <p:ext uri="{BB962C8B-B14F-4D97-AF65-F5344CB8AC3E}">
        <p14:creationId xmlns:p14="http://schemas.microsoft.com/office/powerpoint/2010/main" val="98576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smtClean="0"/>
              <a:t>Behavioral Patterns</a:t>
            </a:r>
            <a:endParaRPr lang="en-IN" dirty="0"/>
          </a:p>
        </p:txBody>
      </p:sp>
      <p:sp>
        <p:nvSpPr>
          <p:cNvPr id="8" name="Content Placeholder 7"/>
          <p:cNvSpPr>
            <a:spLocks noGrp="1"/>
          </p:cNvSpPr>
          <p:nvPr>
            <p:ph idx="1"/>
          </p:nvPr>
        </p:nvSpPr>
        <p:spPr/>
        <p:txBody>
          <a:bodyPr/>
          <a:lstStyle/>
          <a:p>
            <a:r>
              <a:rPr lang="en-US" dirty="0" smtClean="0"/>
              <a:t>These patterns are concerned with the interactions between the objects.</a:t>
            </a:r>
          </a:p>
          <a:p>
            <a:r>
              <a:rPr lang="en-US" dirty="0" smtClean="0"/>
              <a:t>The interactions are such that the objects can collaborate with each other, while at the same time, be loosely coupled, so that the objects can be changed at runtime</a:t>
            </a:r>
          </a:p>
          <a:p>
            <a:pPr>
              <a:buNone/>
            </a:pP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122</a:t>
            </a:fld>
            <a:endParaRPr lang="en-US"/>
          </a:p>
        </p:txBody>
      </p:sp>
    </p:spTree>
    <p:extLst>
      <p:ext uri="{BB962C8B-B14F-4D97-AF65-F5344CB8AC3E}">
        <p14:creationId xmlns:p14="http://schemas.microsoft.com/office/powerpoint/2010/main" val="30535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a:t>
            </a:r>
            <a:endParaRPr lang="en-US" dirty="0"/>
          </a:p>
        </p:txBody>
      </p:sp>
      <p:sp>
        <p:nvSpPr>
          <p:cNvPr id="3" name="Content Placeholder 2"/>
          <p:cNvSpPr>
            <a:spLocks noGrp="1"/>
          </p:cNvSpPr>
          <p:nvPr>
            <p:ph idx="1"/>
          </p:nvPr>
        </p:nvSpPr>
        <p:spPr/>
        <p:txBody>
          <a:bodyPr>
            <a:normAutofit lnSpcReduction="10000"/>
          </a:bodyPr>
          <a:lstStyle/>
          <a:p>
            <a:r>
              <a:rPr lang="en-US" dirty="0"/>
              <a:t>I</a:t>
            </a:r>
            <a:r>
              <a:rPr lang="en-US" dirty="0" smtClean="0"/>
              <a:t>nvented by Smalltalk programmers</a:t>
            </a:r>
          </a:p>
          <a:p>
            <a:r>
              <a:rPr lang="en-US" dirty="0" smtClean="0"/>
              <a:t>Used by applications that present data to the user</a:t>
            </a:r>
          </a:p>
          <a:p>
            <a:r>
              <a:rPr lang="en-US" dirty="0" smtClean="0"/>
              <a:t>Uses the principle of “separation of concerns”</a:t>
            </a:r>
          </a:p>
          <a:p>
            <a:r>
              <a:rPr lang="en-US" dirty="0" smtClean="0"/>
              <a:t>Basically, the responsibility is divided into different components instead of being defined into one</a:t>
            </a:r>
          </a:p>
        </p:txBody>
      </p:sp>
      <p:sp>
        <p:nvSpPr>
          <p:cNvPr id="4" name="TextBox 3"/>
          <p:cNvSpPr txBox="1"/>
          <p:nvPr/>
        </p:nvSpPr>
        <p:spPr>
          <a:xfrm>
            <a:off x="9801496" y="102626"/>
            <a:ext cx="184666"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3085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application that presents data to the user has to handle the following tasks:</a:t>
            </a:r>
          </a:p>
          <a:p>
            <a:pPr lvl="1"/>
            <a:r>
              <a:rPr lang="en-US" dirty="0" smtClean="0"/>
              <a:t>Take data from the user</a:t>
            </a:r>
          </a:p>
          <a:p>
            <a:pPr lvl="1"/>
            <a:r>
              <a:rPr lang="en-US" dirty="0" smtClean="0"/>
              <a:t>Present data to the user</a:t>
            </a:r>
          </a:p>
          <a:p>
            <a:pPr lvl="1"/>
            <a:r>
              <a:rPr lang="en-US" dirty="0" smtClean="0"/>
              <a:t>Save the data into a data store (e.g. database)</a:t>
            </a:r>
          </a:p>
          <a:p>
            <a:r>
              <a:rPr lang="en-US" dirty="0" smtClean="0"/>
              <a:t>Implementing all functionality in one component will make the code complex and difficult to maintain</a:t>
            </a:r>
          </a:p>
          <a:p>
            <a:r>
              <a:rPr lang="en-US" dirty="0" smtClean="0"/>
              <a:t>MVC suggests a design that breaks down the responsibilities into different components</a:t>
            </a:r>
            <a:endParaRPr lang="en-US" dirty="0"/>
          </a:p>
        </p:txBody>
      </p:sp>
    </p:spTree>
    <p:extLst>
      <p:ext uri="{BB962C8B-B14F-4D97-AF65-F5344CB8AC3E}">
        <p14:creationId xmlns:p14="http://schemas.microsoft.com/office/powerpoint/2010/main" val="131507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MVC proposes three main components</a:t>
            </a:r>
          </a:p>
          <a:p>
            <a:pPr lvl="1"/>
            <a:r>
              <a:rPr lang="en-US" b="1" dirty="0" smtClean="0"/>
              <a:t>Model</a:t>
            </a:r>
            <a:r>
              <a:rPr lang="en-US" dirty="0" smtClean="0"/>
              <a:t> : manages the behavior and data of the application and </a:t>
            </a:r>
          </a:p>
          <a:p>
            <a:pPr lvl="2"/>
            <a:r>
              <a:rPr lang="en-US" dirty="0" smtClean="0"/>
              <a:t>responds to requests for information (usually from the view)</a:t>
            </a:r>
          </a:p>
          <a:p>
            <a:pPr lvl="2"/>
            <a:r>
              <a:rPr lang="en-US" dirty="0" smtClean="0"/>
              <a:t>responds to instructions for change in state(usually from the controller)</a:t>
            </a:r>
          </a:p>
          <a:p>
            <a:pPr lvl="1"/>
            <a:r>
              <a:rPr lang="en-US" b="1" dirty="0" smtClean="0"/>
              <a:t>View</a:t>
            </a:r>
            <a:r>
              <a:rPr lang="en-US" dirty="0" smtClean="0"/>
              <a:t> : manages the display of information</a:t>
            </a:r>
          </a:p>
          <a:p>
            <a:pPr lvl="1"/>
            <a:r>
              <a:rPr lang="en-US" b="1" dirty="0" smtClean="0"/>
              <a:t>Controller</a:t>
            </a:r>
            <a:r>
              <a:rPr lang="en-US" dirty="0" smtClean="0"/>
              <a:t> : accepts input from the user and informs the model or view to change</a:t>
            </a:r>
            <a:endParaRPr lang="en-US" dirty="0"/>
          </a:p>
        </p:txBody>
      </p:sp>
    </p:spTree>
    <p:extLst>
      <p:ext uri="{BB962C8B-B14F-4D97-AF65-F5344CB8AC3E}">
        <p14:creationId xmlns:p14="http://schemas.microsoft.com/office/powerpoint/2010/main" val="182587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a:t>
            </a:r>
            <a:endParaRPr lang="en-US" dirty="0"/>
          </a:p>
        </p:txBody>
      </p:sp>
      <p:sp>
        <p:nvSpPr>
          <p:cNvPr id="5" name="Rounded Rectangle 4"/>
          <p:cNvSpPr/>
          <p:nvPr/>
        </p:nvSpPr>
        <p:spPr>
          <a:xfrm>
            <a:off x="3707904" y="1489348"/>
            <a:ext cx="1224136" cy="72008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Controller</a:t>
            </a:r>
          </a:p>
        </p:txBody>
      </p:sp>
      <p:sp>
        <p:nvSpPr>
          <p:cNvPr id="6" name="Rounded Rectangle 5"/>
          <p:cNvSpPr/>
          <p:nvPr/>
        </p:nvSpPr>
        <p:spPr>
          <a:xfrm>
            <a:off x="5148064" y="2857500"/>
            <a:ext cx="12241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View</a:t>
            </a:r>
          </a:p>
        </p:txBody>
      </p:sp>
      <p:sp>
        <p:nvSpPr>
          <p:cNvPr id="7" name="Rounded Rectangle 6"/>
          <p:cNvSpPr/>
          <p:nvPr/>
        </p:nvSpPr>
        <p:spPr>
          <a:xfrm>
            <a:off x="2267744" y="2857500"/>
            <a:ext cx="1224136" cy="7200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Model</a:t>
            </a:r>
          </a:p>
        </p:txBody>
      </p:sp>
      <p:cxnSp>
        <p:nvCxnSpPr>
          <p:cNvPr id="9" name="Straight Arrow Connector 8"/>
          <p:cNvCxnSpPr/>
          <p:nvPr/>
        </p:nvCxnSpPr>
        <p:spPr>
          <a:xfrm>
            <a:off x="5724128" y="1849388"/>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3"/>
          </p:cNvCxnSpPr>
          <p:nvPr/>
        </p:nvCxnSpPr>
        <p:spPr>
          <a:xfrm>
            <a:off x="4932040" y="1849388"/>
            <a:ext cx="792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915816" y="1849388"/>
            <a:ext cx="0" cy="1008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915816" y="1849388"/>
            <a:ext cx="792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1"/>
            <a:endCxn id="7" idx="3"/>
          </p:cNvCxnSpPr>
          <p:nvPr/>
        </p:nvCxnSpPr>
        <p:spPr>
          <a:xfrm flipH="1">
            <a:off x="3491880" y="3217540"/>
            <a:ext cx="16561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411760" y="3865612"/>
            <a:ext cx="936104" cy="369332"/>
          </a:xfrm>
          <a:prstGeom prst="rect">
            <a:avLst/>
          </a:prstGeom>
          <a:noFill/>
        </p:spPr>
        <p:txBody>
          <a:bodyPr wrap="square" rtlCol="0">
            <a:spAutoFit/>
          </a:bodyPr>
          <a:lstStyle/>
          <a:p>
            <a:pPr algn="ctr"/>
            <a:r>
              <a:rPr lang="en-US" dirty="0" smtClean="0"/>
              <a:t>Data</a:t>
            </a:r>
            <a:endParaRPr lang="en-US" dirty="0"/>
          </a:p>
        </p:txBody>
      </p:sp>
      <p:sp>
        <p:nvSpPr>
          <p:cNvPr id="26" name="TextBox 25"/>
          <p:cNvSpPr txBox="1"/>
          <p:nvPr/>
        </p:nvSpPr>
        <p:spPr>
          <a:xfrm>
            <a:off x="5076056" y="3865612"/>
            <a:ext cx="1368152" cy="369332"/>
          </a:xfrm>
          <a:prstGeom prst="rect">
            <a:avLst/>
          </a:prstGeom>
          <a:noFill/>
        </p:spPr>
        <p:txBody>
          <a:bodyPr wrap="square" rtlCol="0">
            <a:spAutoFit/>
          </a:bodyPr>
          <a:lstStyle/>
          <a:p>
            <a:pPr algn="ctr"/>
            <a:r>
              <a:rPr lang="en-US" dirty="0" smtClean="0"/>
              <a:t>Presentation</a:t>
            </a:r>
            <a:endParaRPr lang="en-US" dirty="0"/>
          </a:p>
        </p:txBody>
      </p:sp>
      <p:sp>
        <p:nvSpPr>
          <p:cNvPr id="27" name="TextBox 26"/>
          <p:cNvSpPr txBox="1"/>
          <p:nvPr/>
        </p:nvSpPr>
        <p:spPr>
          <a:xfrm>
            <a:off x="4860032" y="1201316"/>
            <a:ext cx="1368152" cy="369332"/>
          </a:xfrm>
          <a:prstGeom prst="rect">
            <a:avLst/>
          </a:prstGeom>
          <a:noFill/>
        </p:spPr>
        <p:txBody>
          <a:bodyPr wrap="square" rtlCol="0">
            <a:spAutoFit/>
          </a:bodyPr>
          <a:lstStyle/>
          <a:p>
            <a:pPr algn="ctr"/>
            <a:r>
              <a:rPr lang="en-US" dirty="0" smtClean="0"/>
              <a:t>Manager</a:t>
            </a:r>
            <a:endParaRPr lang="en-US" dirty="0"/>
          </a:p>
        </p:txBody>
      </p:sp>
    </p:spTree>
    <p:extLst>
      <p:ext uri="{BB962C8B-B14F-4D97-AF65-F5344CB8AC3E}">
        <p14:creationId xmlns:p14="http://schemas.microsoft.com/office/powerpoint/2010/main" val="283913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MVC has two variations</a:t>
            </a:r>
          </a:p>
          <a:p>
            <a:pPr lvl="1"/>
            <a:r>
              <a:rPr lang="en-US" dirty="0" smtClean="0"/>
              <a:t>Passive Model : Here the controller manipulates the model exclusively and then informs the view about the change. The model is completely independent of the view</a:t>
            </a:r>
          </a:p>
          <a:p>
            <a:pPr lvl="1"/>
            <a:r>
              <a:rPr lang="en-US" dirty="0" smtClean="0"/>
              <a:t>Active Model : This model is used when the model changes the state without controller’s involvement. The model may change from some other source and has to inform the view of the change</a:t>
            </a:r>
            <a:endParaRPr lang="en-US" dirty="0"/>
          </a:p>
        </p:txBody>
      </p:sp>
    </p:spTree>
    <p:extLst>
      <p:ext uri="{BB962C8B-B14F-4D97-AF65-F5344CB8AC3E}">
        <p14:creationId xmlns:p14="http://schemas.microsoft.com/office/powerpoint/2010/main" val="265523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Using Observer Pattern</a:t>
            </a:r>
            <a:endParaRPr lang="en-US" dirty="0"/>
          </a:p>
        </p:txBody>
      </p:sp>
      <p:sp>
        <p:nvSpPr>
          <p:cNvPr id="5" name="Rounded Rectangle 4"/>
          <p:cNvSpPr/>
          <p:nvPr/>
        </p:nvSpPr>
        <p:spPr>
          <a:xfrm>
            <a:off x="3995936" y="1489348"/>
            <a:ext cx="1224136" cy="72008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Controller</a:t>
            </a:r>
          </a:p>
        </p:txBody>
      </p:sp>
      <p:sp>
        <p:nvSpPr>
          <p:cNvPr id="6" name="Rounded Rectangle 5"/>
          <p:cNvSpPr/>
          <p:nvPr/>
        </p:nvSpPr>
        <p:spPr>
          <a:xfrm>
            <a:off x="6012160" y="3433564"/>
            <a:ext cx="12241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View</a:t>
            </a:r>
          </a:p>
        </p:txBody>
      </p:sp>
      <p:sp>
        <p:nvSpPr>
          <p:cNvPr id="7" name="Rounded Rectangle 6"/>
          <p:cNvSpPr/>
          <p:nvPr/>
        </p:nvSpPr>
        <p:spPr>
          <a:xfrm>
            <a:off x="2051720" y="3433564"/>
            <a:ext cx="1224136" cy="72008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Model</a:t>
            </a:r>
          </a:p>
        </p:txBody>
      </p:sp>
      <p:cxnSp>
        <p:nvCxnSpPr>
          <p:cNvPr id="8" name="Straight Arrow Connector 7"/>
          <p:cNvCxnSpPr/>
          <p:nvPr/>
        </p:nvCxnSpPr>
        <p:spPr>
          <a:xfrm>
            <a:off x="6588224" y="1849388"/>
            <a:ext cx="0"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3"/>
          </p:cNvCxnSpPr>
          <p:nvPr/>
        </p:nvCxnSpPr>
        <p:spPr>
          <a:xfrm>
            <a:off x="5220072" y="1849388"/>
            <a:ext cx="13681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699792" y="1849388"/>
            <a:ext cx="0"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5" idx="1"/>
          </p:cNvCxnSpPr>
          <p:nvPr/>
        </p:nvCxnSpPr>
        <p:spPr>
          <a:xfrm>
            <a:off x="2699792" y="1849388"/>
            <a:ext cx="12961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1"/>
            <a:endCxn id="7" idx="3"/>
          </p:cNvCxnSpPr>
          <p:nvPr/>
        </p:nvCxnSpPr>
        <p:spPr>
          <a:xfrm flipH="1">
            <a:off x="3275856" y="3793604"/>
            <a:ext cx="27363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3851920" y="2569468"/>
            <a:ext cx="151216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&lt;&lt;interface&gt;&gt;</a:t>
            </a:r>
          </a:p>
          <a:p>
            <a:pPr algn="ctr"/>
            <a:r>
              <a:rPr lang="en-US" sz="1600" dirty="0" smtClean="0"/>
              <a:t>Observer</a:t>
            </a:r>
          </a:p>
        </p:txBody>
      </p:sp>
      <p:cxnSp>
        <p:nvCxnSpPr>
          <p:cNvPr id="27" name="Straight Arrow Connector 26"/>
          <p:cNvCxnSpPr/>
          <p:nvPr/>
        </p:nvCxnSpPr>
        <p:spPr>
          <a:xfrm>
            <a:off x="2987824" y="2857500"/>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2987824" y="2857500"/>
            <a:ext cx="0" cy="576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4644008" y="3217540"/>
            <a:ext cx="0" cy="432048"/>
          </a:xfrm>
          <a:prstGeom prst="straightConnector1">
            <a:avLst/>
          </a:prstGeom>
          <a:ln>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4008" y="3649588"/>
            <a:ext cx="136815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235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Variations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MVC is implemented in most of the frameworks that have to display data to the user</a:t>
            </a:r>
          </a:p>
          <a:p>
            <a:r>
              <a:rPr lang="en-US" dirty="0" smtClean="0"/>
              <a:t>MFC uses a variation called Document-View architecture</a:t>
            </a:r>
          </a:p>
          <a:p>
            <a:r>
              <a:rPr lang="en-US" dirty="0" smtClean="0"/>
              <a:t>Microsoft provides a framework called MVC for creating web applications and also has variations calls MVVM and MVP</a:t>
            </a:r>
          </a:p>
          <a:p>
            <a:r>
              <a:rPr lang="en-US" dirty="0" smtClean="0"/>
              <a:t>Apple’s </a:t>
            </a:r>
            <a:r>
              <a:rPr lang="en-US" dirty="0" err="1" smtClean="0"/>
              <a:t>iOS</a:t>
            </a:r>
            <a:r>
              <a:rPr lang="en-US" dirty="0" smtClean="0"/>
              <a:t> SDK uses MVC for it’s GUI applications</a:t>
            </a:r>
          </a:p>
          <a:p>
            <a:r>
              <a:rPr lang="en-US" dirty="0" smtClean="0"/>
              <a:t>Android also uses MVC for GUI applications</a:t>
            </a:r>
            <a:endParaRPr lang="en-US" dirty="0"/>
          </a:p>
        </p:txBody>
      </p:sp>
    </p:spTree>
    <p:extLst>
      <p:ext uri="{BB962C8B-B14F-4D97-AF65-F5344CB8AC3E}">
        <p14:creationId xmlns:p14="http://schemas.microsoft.com/office/powerpoint/2010/main" val="297175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Object-Oriented Design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sz="2400" i="1" dirty="0" smtClean="0">
                <a:solidFill>
                  <a:schemeClr val="tx2"/>
                </a:solidFill>
              </a:rPr>
              <a:t>It is a method of design encompassing the process of object-oriented decomposition and a notation for depicting both logical and physical as well as static and dynamic models of the system under design</a:t>
            </a:r>
            <a:endParaRPr lang="en-US" i="1" dirty="0" smtClean="0">
              <a:solidFill>
                <a:schemeClr val="tx2"/>
              </a:solidFill>
            </a:endParaRPr>
          </a:p>
          <a:p>
            <a:r>
              <a:rPr lang="en-US" dirty="0" smtClean="0"/>
              <a:t>The two important parts of this definition are </a:t>
            </a:r>
          </a:p>
          <a:p>
            <a:pPr lvl="1"/>
            <a:r>
              <a:rPr lang="en-US" dirty="0" smtClean="0"/>
              <a:t>OO design leads to an object oriented decomposition</a:t>
            </a:r>
          </a:p>
          <a:p>
            <a:pPr lvl="1"/>
            <a:r>
              <a:rPr lang="en-US" dirty="0" smtClean="0"/>
              <a:t>OO design uses different notations to express different models of the logical &amp; physical design of a system</a:t>
            </a:r>
          </a:p>
          <a:p>
            <a:r>
              <a:rPr lang="en-US" dirty="0" smtClean="0"/>
              <a:t>OOD emphasizes proper &amp; effective structuring of the complex system using OOP</a:t>
            </a:r>
          </a:p>
          <a:p>
            <a:r>
              <a:rPr lang="en-US" dirty="0" smtClean="0"/>
              <a:t>OOD transforms the conceptual model of OOA to take into account the constraints of architecture, platform, language, etc</a:t>
            </a:r>
          </a:p>
          <a:p>
            <a:r>
              <a:rPr lang="en-US" dirty="0" smtClean="0"/>
              <a:t>The result is detailed description of how the system is to be built</a:t>
            </a:r>
          </a:p>
        </p:txBody>
      </p:sp>
    </p:spTree>
    <p:extLst>
      <p:ext uri="{BB962C8B-B14F-4D97-AF65-F5344CB8AC3E}">
        <p14:creationId xmlns:p14="http://schemas.microsoft.com/office/powerpoint/2010/main" val="33849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Observer Pattern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sz="2200" i="1" dirty="0" smtClean="0"/>
              <a:t>	</a:t>
            </a:r>
            <a:r>
              <a:rPr lang="en-US" sz="3100" i="1" dirty="0" smtClean="0"/>
              <a:t>Define a one-to-many dependency between objects so that when one object changes state, all its dependents are notified and update automatically</a:t>
            </a:r>
            <a:endParaRPr lang="en-US" dirty="0" smtClean="0"/>
          </a:p>
          <a:p>
            <a:r>
              <a:rPr lang="en-US" dirty="0" smtClean="0"/>
              <a:t>Describes how to establish a one-to-many relationship</a:t>
            </a:r>
          </a:p>
          <a:p>
            <a:r>
              <a:rPr lang="en-US" dirty="0" smtClean="0"/>
              <a:t>Key objects are </a:t>
            </a:r>
            <a:r>
              <a:rPr lang="en-US" b="1" dirty="0" smtClean="0"/>
              <a:t>subject</a:t>
            </a:r>
            <a:r>
              <a:rPr lang="en-US" dirty="0" smtClean="0"/>
              <a:t> and </a:t>
            </a:r>
            <a:r>
              <a:rPr lang="en-US" b="1" dirty="0" smtClean="0"/>
              <a:t>observer</a:t>
            </a:r>
            <a:r>
              <a:rPr lang="en-US" dirty="0" smtClean="0"/>
              <a:t> </a:t>
            </a:r>
          </a:p>
          <a:p>
            <a:pPr lvl="1"/>
            <a:r>
              <a:rPr lang="en-US" dirty="0" smtClean="0"/>
              <a:t>one </a:t>
            </a:r>
            <a:r>
              <a:rPr lang="en-US" b="1" dirty="0" smtClean="0"/>
              <a:t>subject</a:t>
            </a:r>
            <a:r>
              <a:rPr lang="en-US" dirty="0" smtClean="0"/>
              <a:t> &amp; many </a:t>
            </a:r>
            <a:r>
              <a:rPr lang="en-US" b="1" dirty="0" smtClean="0"/>
              <a:t>observers</a:t>
            </a:r>
          </a:p>
          <a:p>
            <a:pPr lvl="1"/>
            <a:r>
              <a:rPr lang="en-US" dirty="0" smtClean="0"/>
              <a:t>all the </a:t>
            </a:r>
            <a:r>
              <a:rPr lang="en-US" b="1" dirty="0" smtClean="0"/>
              <a:t>observers</a:t>
            </a:r>
            <a:r>
              <a:rPr lang="en-US" dirty="0" smtClean="0"/>
              <a:t> are notified whenever the </a:t>
            </a:r>
            <a:r>
              <a:rPr lang="en-US" b="1" dirty="0" smtClean="0"/>
              <a:t>subject</a:t>
            </a:r>
            <a:r>
              <a:rPr lang="en-US" dirty="0" smtClean="0"/>
              <a:t> undergoes a change in state</a:t>
            </a:r>
          </a:p>
          <a:p>
            <a:r>
              <a:rPr lang="en-US" dirty="0" smtClean="0"/>
              <a:t>Subject sends notifications without having to know who its observers are.</a:t>
            </a:r>
          </a:p>
          <a:p>
            <a:pPr lvl="1"/>
            <a:r>
              <a:rPr lang="en-US" dirty="0" smtClean="0"/>
              <a:t>any number of observers can subscribe to receive notifications</a:t>
            </a:r>
            <a:endParaRPr lang="en-IN" dirty="0" smtClean="0"/>
          </a:p>
          <a:p>
            <a:r>
              <a:rPr lang="en-US" dirty="0" smtClean="0"/>
              <a:t>Also known as publish-subscribe</a:t>
            </a:r>
          </a:p>
        </p:txBody>
      </p:sp>
      <p:sp>
        <p:nvSpPr>
          <p:cNvPr id="4" name="Slide Number Placeholder 3"/>
          <p:cNvSpPr>
            <a:spLocks noGrp="1"/>
          </p:cNvSpPr>
          <p:nvPr>
            <p:ph type="sldNum" sz="quarter" idx="12"/>
          </p:nvPr>
        </p:nvSpPr>
        <p:spPr/>
        <p:txBody>
          <a:bodyPr/>
          <a:lstStyle/>
          <a:p>
            <a:fld id="{6CA6930D-BBCC-4B60-B588-351AC06BFA93}" type="slidenum">
              <a:rPr lang="en-US" smtClean="0"/>
              <a:t>130</a:t>
            </a:fld>
            <a:endParaRPr lang="en-US"/>
          </a:p>
        </p:txBody>
      </p:sp>
    </p:spTree>
    <p:extLst>
      <p:ext uri="{BB962C8B-B14F-4D97-AF65-F5344CB8AC3E}">
        <p14:creationId xmlns:p14="http://schemas.microsoft.com/office/powerpoint/2010/main" val="363665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12" name="Content Placeholder 11"/>
          <p:cNvSpPr>
            <a:spLocks noGrp="1"/>
          </p:cNvSpPr>
          <p:nvPr>
            <p:ph idx="1"/>
          </p:nvPr>
        </p:nvSpPr>
        <p:spPr/>
        <p:txBody>
          <a:bodyPr/>
          <a:lstStyle/>
          <a:p>
            <a:endParaRPr lang="en-US"/>
          </a:p>
        </p:txBody>
      </p:sp>
      <p:sp>
        <p:nvSpPr>
          <p:cNvPr id="6" name="TextBox 10"/>
          <p:cNvSpPr txBox="1"/>
          <p:nvPr/>
        </p:nvSpPr>
        <p:spPr>
          <a:xfrm>
            <a:off x="500034" y="1376056"/>
            <a:ext cx="8143932" cy="37703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endParaRPr lang="en-US" sz="2000" b="1" dirty="0" smtClean="0"/>
          </a:p>
        </p:txBody>
      </p:sp>
      <p:grpSp>
        <p:nvGrpSpPr>
          <p:cNvPr id="3" name="Group 10"/>
          <p:cNvGrpSpPr/>
          <p:nvPr/>
        </p:nvGrpSpPr>
        <p:grpSpPr>
          <a:xfrm>
            <a:off x="928662" y="1621341"/>
            <a:ext cx="1857388" cy="1241513"/>
            <a:chOff x="1928794" y="2034727"/>
            <a:chExt cx="1857388" cy="1489815"/>
          </a:xfrm>
        </p:grpSpPr>
        <p:sp>
          <p:nvSpPr>
            <p:cNvPr id="37" name="Rectangle 15"/>
            <p:cNvSpPr/>
            <p:nvPr/>
          </p:nvSpPr>
          <p:spPr>
            <a:xfrm>
              <a:off x="1928794" y="2034727"/>
              <a:ext cx="1857388" cy="465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Subject</a:t>
              </a:r>
              <a:endParaRPr lang="en-IN" b="1" i="1" dirty="0"/>
            </a:p>
          </p:txBody>
        </p:sp>
        <p:sp>
          <p:nvSpPr>
            <p:cNvPr id="38" name="Rectangle 3"/>
            <p:cNvSpPr/>
            <p:nvPr/>
          </p:nvSpPr>
          <p:spPr>
            <a:xfrm>
              <a:off x="1928794" y="2500306"/>
              <a:ext cx="1857388" cy="1024236"/>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Attach(Observer)</a:t>
              </a:r>
            </a:p>
            <a:p>
              <a:r>
                <a:rPr lang="en-US" sz="1600" dirty="0" smtClean="0"/>
                <a:t>Detach(Observer)</a:t>
              </a:r>
            </a:p>
            <a:p>
              <a:r>
                <a:rPr lang="en-US" sz="1600" dirty="0" smtClean="0"/>
                <a:t>Notify()</a:t>
              </a:r>
            </a:p>
          </p:txBody>
        </p:sp>
      </p:grpSp>
      <p:cxnSp>
        <p:nvCxnSpPr>
          <p:cNvPr id="8" name="Straight Connector 7"/>
          <p:cNvCxnSpPr>
            <a:stCxn id="9" idx="3"/>
          </p:cNvCxnSpPr>
          <p:nvPr/>
        </p:nvCxnSpPr>
        <p:spPr>
          <a:xfrm rot="5400000">
            <a:off x="5044251" y="2950201"/>
            <a:ext cx="775235" cy="522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a:off x="5327323" y="2386600"/>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15"/>
          <p:cNvGrpSpPr/>
          <p:nvPr/>
        </p:nvGrpSpPr>
        <p:grpSpPr>
          <a:xfrm>
            <a:off x="4786314" y="1592602"/>
            <a:ext cx="1357322" cy="793998"/>
            <a:chOff x="5572132" y="2047574"/>
            <a:chExt cx="1357322" cy="952798"/>
          </a:xfrm>
        </p:grpSpPr>
        <p:sp>
          <p:nvSpPr>
            <p:cNvPr id="35"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Observer</a:t>
              </a:r>
              <a:endParaRPr lang="en-IN" b="1" i="1" dirty="0"/>
            </a:p>
          </p:txBody>
        </p:sp>
        <p:sp>
          <p:nvSpPr>
            <p:cNvPr id="36"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Update()</a:t>
              </a:r>
            </a:p>
          </p:txBody>
        </p:sp>
      </p:grpSp>
      <p:grpSp>
        <p:nvGrpSpPr>
          <p:cNvPr id="7" name="Group 16"/>
          <p:cNvGrpSpPr/>
          <p:nvPr/>
        </p:nvGrpSpPr>
        <p:grpSpPr>
          <a:xfrm>
            <a:off x="4643438" y="3340430"/>
            <a:ext cx="1800770" cy="1070247"/>
            <a:chOff x="5572132" y="2047574"/>
            <a:chExt cx="1357322" cy="1284296"/>
          </a:xfrm>
        </p:grpSpPr>
        <p:sp>
          <p:nvSpPr>
            <p:cNvPr id="33" name="Rectangle 15"/>
            <p:cNvSpPr/>
            <p:nvPr/>
          </p:nvSpPr>
          <p:spPr>
            <a:xfrm>
              <a:off x="5572132" y="2047574"/>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ConcreteObserver</a:t>
              </a:r>
              <a:endParaRPr lang="en-IN" sz="1600" b="1" dirty="0"/>
            </a:p>
          </p:txBody>
        </p:sp>
        <p:sp>
          <p:nvSpPr>
            <p:cNvPr id="34" name="Rectangle 3"/>
            <p:cNvSpPr/>
            <p:nvPr/>
          </p:nvSpPr>
          <p:spPr>
            <a:xfrm>
              <a:off x="5572132" y="2404764"/>
              <a:ext cx="1357322"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Update()</a:t>
              </a:r>
            </a:p>
          </p:txBody>
        </p:sp>
        <p:sp>
          <p:nvSpPr>
            <p:cNvPr id="57" name="Rectangle 15"/>
            <p:cNvSpPr/>
            <p:nvPr/>
          </p:nvSpPr>
          <p:spPr>
            <a:xfrm>
              <a:off x="5572132" y="2974680"/>
              <a:ext cx="1357322"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smtClean="0"/>
                <a:t>observerState</a:t>
              </a:r>
              <a:endParaRPr lang="en-IN" sz="1600" dirty="0"/>
            </a:p>
          </p:txBody>
        </p:sp>
      </p:grpSp>
      <p:cxnSp>
        <p:nvCxnSpPr>
          <p:cNvPr id="18" name="Straight Connector 17"/>
          <p:cNvCxnSpPr/>
          <p:nvPr/>
        </p:nvCxnSpPr>
        <p:spPr>
          <a:xfrm rot="5400000">
            <a:off x="1742661" y="3185515"/>
            <a:ext cx="29765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Isosceles Triangle 18"/>
          <p:cNvSpPr/>
          <p:nvPr/>
        </p:nvSpPr>
        <p:spPr>
          <a:xfrm>
            <a:off x="1785918" y="2862854"/>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2786050" y="1791284"/>
            <a:ext cx="2000264" cy="1323"/>
          </a:xfrm>
          <a:prstGeom prst="line">
            <a:avLst/>
          </a:prstGeom>
          <a:ln w="12700">
            <a:solidFill>
              <a:schemeClr val="tx1"/>
            </a:solidFill>
            <a:headEnd type="none" w="med" len="med"/>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2" name="Object 13"/>
          <p:cNvGraphicFramePr>
            <a:graphicFrameLocks noChangeAspect="1"/>
          </p:cNvGraphicFramePr>
          <p:nvPr>
            <p:extLst>
              <p:ext uri="{D42A27DB-BD31-4B8C-83A1-F6EECF244321}">
                <p14:modId xmlns:p14="http://schemas.microsoft.com/office/powerpoint/2010/main" val="648645020"/>
              </p:ext>
            </p:extLst>
          </p:nvPr>
        </p:nvGraphicFramePr>
        <p:xfrm>
          <a:off x="6643702" y="3577234"/>
          <a:ext cx="2000264" cy="595317"/>
        </p:xfrm>
        <a:graphic>
          <a:graphicData uri="http://schemas.openxmlformats.org/presentationml/2006/ole">
            <mc:AlternateContent xmlns:mc="http://schemas.openxmlformats.org/markup-compatibility/2006">
              <mc:Choice xmlns:v="urn:schemas-microsoft-com:vml" Requires="v">
                <p:oleObj spid="_x0000_s547872" name="Visio" r:id="rId3" imgW="717499" imgH="488899" progId="Visio.Drawing.11">
                  <p:embed/>
                </p:oleObj>
              </mc:Choice>
              <mc:Fallback>
                <p:oleObj name="Visio" r:id="rId3" imgW="717499" imgH="48889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02" y="3577234"/>
                        <a:ext cx="2000264" cy="59531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16"/>
          <p:cNvSpPr txBox="1">
            <a:spLocks noChangeArrowheads="1"/>
          </p:cNvSpPr>
          <p:nvPr/>
        </p:nvSpPr>
        <p:spPr bwMode="auto">
          <a:xfrm>
            <a:off x="6643702" y="3696297"/>
            <a:ext cx="2357454" cy="384721"/>
          </a:xfrm>
          <a:prstGeom prst="rect">
            <a:avLst/>
          </a:prstGeom>
          <a:noFill/>
          <a:ln w="9525">
            <a:noFill/>
            <a:miter lim="800000"/>
            <a:headEnd/>
            <a:tailEnd/>
          </a:ln>
        </p:spPr>
        <p:txBody>
          <a:bodyPr wrap="square">
            <a:spAutoFit/>
          </a:bodyPr>
          <a:lstStyle/>
          <a:p>
            <a:pPr>
              <a:lnSpc>
                <a:spcPct val="50000"/>
              </a:lnSpc>
              <a:spcBef>
                <a:spcPts val="600"/>
              </a:spcBef>
            </a:pPr>
            <a:r>
              <a:rPr lang="en-US" sz="1400" dirty="0" err="1" smtClean="0">
                <a:solidFill>
                  <a:srgbClr val="000000"/>
                </a:solidFill>
              </a:rPr>
              <a:t>observerState</a:t>
            </a:r>
            <a:r>
              <a:rPr lang="en-US" sz="1400" dirty="0" smtClean="0">
                <a:solidFill>
                  <a:srgbClr val="000000"/>
                </a:solidFill>
              </a:rPr>
              <a:t>= </a:t>
            </a:r>
          </a:p>
          <a:p>
            <a:pPr>
              <a:lnSpc>
                <a:spcPct val="50000"/>
              </a:lnSpc>
              <a:spcBef>
                <a:spcPts val="600"/>
              </a:spcBef>
            </a:pPr>
            <a:r>
              <a:rPr lang="en-US" sz="1400" dirty="0" smtClean="0">
                <a:solidFill>
                  <a:srgbClr val="000000"/>
                </a:solidFill>
              </a:rPr>
              <a:t>     subject-&gt;</a:t>
            </a:r>
            <a:r>
              <a:rPr lang="en-US" sz="1400" dirty="0" err="1" smtClean="0">
                <a:solidFill>
                  <a:srgbClr val="000000"/>
                </a:solidFill>
              </a:rPr>
              <a:t>GetState</a:t>
            </a:r>
            <a:r>
              <a:rPr lang="en-US" sz="1400" dirty="0" smtClean="0">
                <a:solidFill>
                  <a:srgbClr val="000000"/>
                </a:solidFill>
              </a:rPr>
              <a:t>() </a:t>
            </a:r>
          </a:p>
        </p:txBody>
      </p:sp>
      <p:cxnSp>
        <p:nvCxnSpPr>
          <p:cNvPr id="25" name="Straight Connector 24"/>
          <p:cNvCxnSpPr/>
          <p:nvPr/>
        </p:nvCxnSpPr>
        <p:spPr>
          <a:xfrm>
            <a:off x="6000762" y="3815361"/>
            <a:ext cx="642940" cy="132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699792" y="3577580"/>
            <a:ext cx="1944216" cy="4121"/>
          </a:xfrm>
          <a:prstGeom prst="line">
            <a:avLst/>
          </a:prstGeom>
          <a:ln w="12700">
            <a:solidFill>
              <a:schemeClr val="tx1"/>
            </a:solidFill>
            <a:headEnd type="none" w="lg" len="lg"/>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47" name="Object 13"/>
          <p:cNvGraphicFramePr>
            <a:graphicFrameLocks noChangeAspect="1"/>
          </p:cNvGraphicFramePr>
          <p:nvPr>
            <p:extLst>
              <p:ext uri="{D42A27DB-BD31-4B8C-83A1-F6EECF244321}">
                <p14:modId xmlns:p14="http://schemas.microsoft.com/office/powerpoint/2010/main" val="1471902544"/>
              </p:ext>
            </p:extLst>
          </p:nvPr>
        </p:nvGraphicFramePr>
        <p:xfrm>
          <a:off x="2857488" y="2327069"/>
          <a:ext cx="2000264" cy="859240"/>
        </p:xfrm>
        <a:graphic>
          <a:graphicData uri="http://schemas.openxmlformats.org/presentationml/2006/ole">
            <mc:AlternateContent xmlns:mc="http://schemas.openxmlformats.org/markup-compatibility/2006">
              <mc:Choice xmlns:v="urn:schemas-microsoft-com:vml" Requires="v">
                <p:oleObj spid="_x0000_s547873" name="Visio" r:id="rId5" imgW="717499" imgH="488899" progId="Visio.Drawing.11">
                  <p:embed/>
                </p:oleObj>
              </mc:Choice>
              <mc:Fallback>
                <p:oleObj name="Visio" r:id="rId5" imgW="717499" imgH="48889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488" y="2327069"/>
                        <a:ext cx="2000264" cy="859240"/>
                      </a:xfrm>
                      <a:prstGeom prst="rect">
                        <a:avLst/>
                      </a:prstGeom>
                      <a:noFill/>
                      <a:ln>
                        <a:noFill/>
                      </a:ln>
                      <a:effectLst/>
                      <a:extLst/>
                    </p:spPr>
                  </p:pic>
                </p:oleObj>
              </mc:Fallback>
            </mc:AlternateContent>
          </a:graphicData>
        </a:graphic>
      </p:graphicFrame>
      <p:sp>
        <p:nvSpPr>
          <p:cNvPr id="48" name="Text Box 16"/>
          <p:cNvSpPr txBox="1">
            <a:spLocks noChangeArrowheads="1"/>
          </p:cNvSpPr>
          <p:nvPr/>
        </p:nvSpPr>
        <p:spPr bwMode="auto">
          <a:xfrm>
            <a:off x="2857488" y="2481517"/>
            <a:ext cx="2143140" cy="569387"/>
          </a:xfrm>
          <a:prstGeom prst="rect">
            <a:avLst/>
          </a:prstGeom>
          <a:noFill/>
          <a:ln w="9525">
            <a:noFill/>
            <a:miter lim="800000"/>
            <a:headEnd/>
            <a:tailEnd/>
          </a:ln>
        </p:spPr>
        <p:txBody>
          <a:bodyPr wrap="square">
            <a:spAutoFit/>
          </a:bodyPr>
          <a:lstStyle/>
          <a:p>
            <a:pPr>
              <a:lnSpc>
                <a:spcPct val="50000"/>
              </a:lnSpc>
              <a:spcBef>
                <a:spcPts val="600"/>
              </a:spcBef>
            </a:pPr>
            <a:r>
              <a:rPr lang="en-US" sz="1400" dirty="0" smtClean="0">
                <a:solidFill>
                  <a:srgbClr val="000000"/>
                </a:solidFill>
              </a:rPr>
              <a:t>for all o in observers{</a:t>
            </a:r>
          </a:p>
          <a:p>
            <a:pPr>
              <a:lnSpc>
                <a:spcPct val="50000"/>
              </a:lnSpc>
              <a:spcBef>
                <a:spcPts val="600"/>
              </a:spcBef>
            </a:pPr>
            <a:r>
              <a:rPr lang="en-US" sz="1400" dirty="0" smtClean="0">
                <a:solidFill>
                  <a:srgbClr val="000000"/>
                </a:solidFill>
              </a:rPr>
              <a:t>    o-&gt;Update()</a:t>
            </a:r>
          </a:p>
          <a:p>
            <a:pPr>
              <a:lnSpc>
                <a:spcPct val="50000"/>
              </a:lnSpc>
              <a:spcBef>
                <a:spcPts val="600"/>
              </a:spcBef>
            </a:pPr>
            <a:r>
              <a:rPr lang="en-US" sz="1400" dirty="0" smtClean="0">
                <a:solidFill>
                  <a:srgbClr val="000000"/>
                </a:solidFill>
              </a:rPr>
              <a:t>}</a:t>
            </a:r>
          </a:p>
        </p:txBody>
      </p:sp>
      <p:sp>
        <p:nvSpPr>
          <p:cNvPr id="49" name="Oval 48"/>
          <p:cNvSpPr/>
          <p:nvPr/>
        </p:nvSpPr>
        <p:spPr>
          <a:xfrm>
            <a:off x="1857356" y="2619905"/>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p:cNvCxnSpPr/>
          <p:nvPr/>
        </p:nvCxnSpPr>
        <p:spPr>
          <a:xfrm>
            <a:off x="2000232" y="2675940"/>
            <a:ext cx="857256" cy="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51" name="Object 13"/>
          <p:cNvGraphicFramePr>
            <a:graphicFrameLocks noChangeAspect="1"/>
          </p:cNvGraphicFramePr>
          <p:nvPr>
            <p:extLst>
              <p:ext uri="{D42A27DB-BD31-4B8C-83A1-F6EECF244321}">
                <p14:modId xmlns:p14="http://schemas.microsoft.com/office/powerpoint/2010/main" val="3960439566"/>
              </p:ext>
            </p:extLst>
          </p:nvPr>
        </p:nvGraphicFramePr>
        <p:xfrm>
          <a:off x="2786050" y="3709973"/>
          <a:ext cx="1643074" cy="476253"/>
        </p:xfrm>
        <a:graphic>
          <a:graphicData uri="http://schemas.openxmlformats.org/presentationml/2006/ole">
            <mc:AlternateContent xmlns:mc="http://schemas.openxmlformats.org/markup-compatibility/2006">
              <mc:Choice xmlns:v="urn:schemas-microsoft-com:vml" Requires="v">
                <p:oleObj spid="_x0000_s547874" name="Visio" r:id="rId7" imgW="717499" imgH="488899" progId="Visio.Drawing.11">
                  <p:embed/>
                </p:oleObj>
              </mc:Choice>
              <mc:Fallback>
                <p:oleObj name="Visio" r:id="rId7" imgW="717499" imgH="488899"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50" y="3709973"/>
                        <a:ext cx="1643074" cy="476253"/>
                      </a:xfrm>
                      <a:prstGeom prst="rect">
                        <a:avLst/>
                      </a:prstGeom>
                      <a:noFill/>
                      <a:ln>
                        <a:noFill/>
                      </a:ln>
                      <a:effectLst/>
                      <a:extLst/>
                    </p:spPr>
                  </p:pic>
                </p:oleObj>
              </mc:Fallback>
            </mc:AlternateContent>
          </a:graphicData>
        </a:graphic>
      </p:graphicFrame>
      <p:sp>
        <p:nvSpPr>
          <p:cNvPr id="52" name="Text Box 16"/>
          <p:cNvSpPr txBox="1">
            <a:spLocks noChangeArrowheads="1"/>
          </p:cNvSpPr>
          <p:nvPr/>
        </p:nvSpPr>
        <p:spPr bwMode="auto">
          <a:xfrm>
            <a:off x="2786050" y="3889557"/>
            <a:ext cx="1714512" cy="200055"/>
          </a:xfrm>
          <a:prstGeom prst="rect">
            <a:avLst/>
          </a:prstGeom>
          <a:noFill/>
          <a:ln w="9525">
            <a:noFill/>
            <a:miter lim="800000"/>
            <a:headEnd/>
            <a:tailEnd/>
          </a:ln>
        </p:spPr>
        <p:txBody>
          <a:bodyPr wrap="square">
            <a:spAutoFit/>
          </a:bodyPr>
          <a:lstStyle/>
          <a:p>
            <a:pPr>
              <a:lnSpc>
                <a:spcPct val="50000"/>
              </a:lnSpc>
              <a:spcBef>
                <a:spcPts val="600"/>
              </a:spcBef>
            </a:pPr>
            <a:r>
              <a:rPr lang="en-US" sz="1400" dirty="0" smtClean="0">
                <a:solidFill>
                  <a:srgbClr val="000000"/>
                </a:solidFill>
              </a:rPr>
              <a:t>return </a:t>
            </a:r>
            <a:r>
              <a:rPr lang="en-US" sz="1400" dirty="0" err="1" smtClean="0">
                <a:solidFill>
                  <a:srgbClr val="000000"/>
                </a:solidFill>
              </a:rPr>
              <a:t>subjectState</a:t>
            </a:r>
            <a:endParaRPr lang="en-US" sz="1400" dirty="0" smtClean="0">
              <a:solidFill>
                <a:srgbClr val="000000"/>
              </a:solidFill>
            </a:endParaRPr>
          </a:p>
        </p:txBody>
      </p:sp>
      <p:grpSp>
        <p:nvGrpSpPr>
          <p:cNvPr id="15" name="Group 14"/>
          <p:cNvGrpSpPr/>
          <p:nvPr/>
        </p:nvGrpSpPr>
        <p:grpSpPr>
          <a:xfrm>
            <a:off x="901208" y="3347760"/>
            <a:ext cx="1769420" cy="1510432"/>
            <a:chOff x="714348" y="3347760"/>
            <a:chExt cx="1857389" cy="1510432"/>
          </a:xfrm>
        </p:grpSpPr>
        <p:sp>
          <p:nvSpPr>
            <p:cNvPr id="27" name="Rectangle 15"/>
            <p:cNvSpPr/>
            <p:nvPr/>
          </p:nvSpPr>
          <p:spPr>
            <a:xfrm>
              <a:off x="714348" y="3347760"/>
              <a:ext cx="1857388" cy="350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ConcreteSubject</a:t>
              </a:r>
              <a:endParaRPr lang="en-IN" b="1" dirty="0"/>
            </a:p>
          </p:txBody>
        </p:sp>
        <p:sp>
          <p:nvSpPr>
            <p:cNvPr id="28" name="Rectangle 3"/>
            <p:cNvSpPr/>
            <p:nvPr/>
          </p:nvSpPr>
          <p:spPr>
            <a:xfrm>
              <a:off x="714349" y="3698534"/>
              <a:ext cx="1857388" cy="771675"/>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err="1" smtClean="0"/>
                <a:t>GetState</a:t>
              </a:r>
              <a:r>
                <a:rPr lang="en-US" sz="1600" dirty="0" smtClean="0"/>
                <a:t>()</a:t>
              </a:r>
            </a:p>
            <a:p>
              <a:r>
                <a:rPr lang="en-US" sz="1600" dirty="0" err="1" smtClean="0"/>
                <a:t>SetState</a:t>
              </a:r>
              <a:r>
                <a:rPr lang="en-US" sz="1600" dirty="0" smtClean="0"/>
                <a:t>()</a:t>
              </a:r>
            </a:p>
          </p:txBody>
        </p:sp>
        <p:sp>
          <p:nvSpPr>
            <p:cNvPr id="55" name="Rectangle 15"/>
            <p:cNvSpPr/>
            <p:nvPr/>
          </p:nvSpPr>
          <p:spPr>
            <a:xfrm>
              <a:off x="714348" y="4470209"/>
              <a:ext cx="1857388" cy="3879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err="1" smtClean="0"/>
                <a:t>subjectState</a:t>
              </a:r>
              <a:endParaRPr lang="en-IN" sz="1600" dirty="0"/>
            </a:p>
          </p:txBody>
        </p:sp>
      </p:grpSp>
      <p:sp>
        <p:nvSpPr>
          <p:cNvPr id="61" name="TextBox 60"/>
          <p:cNvSpPr txBox="1"/>
          <p:nvPr/>
        </p:nvSpPr>
        <p:spPr>
          <a:xfrm>
            <a:off x="3929058" y="3261222"/>
            <a:ext cx="857256" cy="307777"/>
          </a:xfrm>
          <a:prstGeom prst="rect">
            <a:avLst/>
          </a:prstGeom>
          <a:noFill/>
        </p:spPr>
        <p:txBody>
          <a:bodyPr wrap="square" rtlCol="0">
            <a:spAutoFit/>
          </a:bodyPr>
          <a:lstStyle/>
          <a:p>
            <a:r>
              <a:rPr lang="en-US" sz="1400" dirty="0" smtClean="0"/>
              <a:t>subject</a:t>
            </a:r>
            <a:endParaRPr lang="en-IN" sz="1400" dirty="0"/>
          </a:p>
        </p:txBody>
      </p:sp>
      <p:sp>
        <p:nvSpPr>
          <p:cNvPr id="62" name="TextBox 61"/>
          <p:cNvSpPr txBox="1"/>
          <p:nvPr/>
        </p:nvSpPr>
        <p:spPr>
          <a:xfrm>
            <a:off x="2786050" y="1493627"/>
            <a:ext cx="928694" cy="307777"/>
          </a:xfrm>
          <a:prstGeom prst="rect">
            <a:avLst/>
          </a:prstGeom>
          <a:noFill/>
        </p:spPr>
        <p:txBody>
          <a:bodyPr wrap="square" rtlCol="0">
            <a:spAutoFit/>
          </a:bodyPr>
          <a:lstStyle/>
          <a:p>
            <a:r>
              <a:rPr lang="en-US" sz="1400" dirty="0" smtClean="0"/>
              <a:t>observers</a:t>
            </a:r>
            <a:endParaRPr lang="en-IN" sz="1400" dirty="0"/>
          </a:p>
        </p:txBody>
      </p:sp>
      <p:cxnSp>
        <p:nvCxnSpPr>
          <p:cNvPr id="54" name="Straight Connector 53"/>
          <p:cNvCxnSpPr/>
          <p:nvPr/>
        </p:nvCxnSpPr>
        <p:spPr>
          <a:xfrm flipV="1">
            <a:off x="2015622" y="3896725"/>
            <a:ext cx="770428" cy="1376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895656" y="3848895"/>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5892526" y="3761971"/>
            <a:ext cx="105944" cy="109425"/>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2"/>
          </p:nvPr>
        </p:nvSpPr>
        <p:spPr/>
        <p:txBody>
          <a:bodyPr/>
          <a:lstStyle/>
          <a:p>
            <a:fld id="{6CA6930D-BBCC-4B60-B588-351AC06BFA93}" type="slidenum">
              <a:rPr lang="en-US" smtClean="0"/>
              <a:t>131</a:t>
            </a:fld>
            <a:endParaRPr lang="en-US"/>
          </a:p>
        </p:txBody>
      </p:sp>
    </p:spTree>
    <p:extLst>
      <p:ext uri="{BB962C8B-B14F-4D97-AF65-F5344CB8AC3E}">
        <p14:creationId xmlns:p14="http://schemas.microsoft.com/office/powerpoint/2010/main" val="5871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subjects keep track of their observers by keeping a reference of each </a:t>
            </a:r>
          </a:p>
          <a:p>
            <a:pPr lvl="1"/>
            <a:r>
              <a:rPr lang="en-US" dirty="0" smtClean="0"/>
              <a:t>Array, List</a:t>
            </a:r>
          </a:p>
          <a:p>
            <a:r>
              <a:rPr lang="en-US" dirty="0" smtClean="0"/>
              <a:t>An observer can depend on more than one subject. </a:t>
            </a:r>
          </a:p>
          <a:p>
            <a:pPr lvl="1"/>
            <a:r>
              <a:rPr lang="en-US" dirty="0" smtClean="0"/>
              <a:t>Have the subject tell the observer who it is via updating interface</a:t>
            </a:r>
          </a:p>
          <a:p>
            <a:r>
              <a:rPr lang="en-US" dirty="0" smtClean="0"/>
              <a:t>Update is triggered by the subject itself on a state-setting operation, observer or by the clients</a:t>
            </a:r>
          </a:p>
        </p:txBody>
      </p:sp>
      <p:sp>
        <p:nvSpPr>
          <p:cNvPr id="4" name="Slide Number Placeholder 3"/>
          <p:cNvSpPr>
            <a:spLocks noGrp="1"/>
          </p:cNvSpPr>
          <p:nvPr>
            <p:ph type="sldNum" sz="quarter" idx="12"/>
          </p:nvPr>
        </p:nvSpPr>
        <p:spPr/>
        <p:txBody>
          <a:bodyPr/>
          <a:lstStyle/>
          <a:p>
            <a:fld id="{6CA6930D-BBCC-4B60-B588-351AC06BFA93}" type="slidenum">
              <a:rPr lang="en-US" smtClean="0"/>
              <a:t>132</a:t>
            </a:fld>
            <a:endParaRPr lang="en-US"/>
          </a:p>
        </p:txBody>
      </p:sp>
    </p:spTree>
    <p:extLst>
      <p:ext uri="{BB962C8B-B14F-4D97-AF65-F5344CB8AC3E}">
        <p14:creationId xmlns:p14="http://schemas.microsoft.com/office/powerpoint/2010/main" val="4731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lstStyle/>
          <a:p>
            <a:r>
              <a:rPr lang="en-US" dirty="0"/>
              <a:t>Observers can register for specific events only</a:t>
            </a:r>
          </a:p>
          <a:p>
            <a:pPr lvl="1"/>
            <a:r>
              <a:rPr lang="en-US" dirty="0" smtClean="0"/>
              <a:t>more efficient as it avoid unnecessary updates</a:t>
            </a:r>
          </a:p>
          <a:p>
            <a:pPr lvl="1"/>
            <a:r>
              <a:rPr lang="en-US" dirty="0" smtClean="0"/>
              <a:t>only those observers will be updated that are dependent on the data that has changed</a:t>
            </a:r>
          </a:p>
          <a:p>
            <a:r>
              <a:rPr lang="en-US" dirty="0"/>
              <a:t>Before the subject notifies its Observers, it should be in a consistent state </a:t>
            </a:r>
          </a:p>
          <a:p>
            <a:pPr lvl="1"/>
            <a:r>
              <a:rPr lang="en-US" dirty="0"/>
              <a:t>Use template method to avoid inconsistency</a:t>
            </a:r>
          </a:p>
          <a:p>
            <a:pPr lvl="1"/>
            <a:endParaRPr lang="en-US" dirty="0"/>
          </a:p>
          <a:p>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133</a:t>
            </a:fld>
            <a:endParaRPr lang="en-US"/>
          </a:p>
        </p:txBody>
      </p:sp>
    </p:spTree>
    <p:extLst>
      <p:ext uri="{BB962C8B-B14F-4D97-AF65-F5344CB8AC3E}">
        <p14:creationId xmlns:p14="http://schemas.microsoft.com/office/powerpoint/2010/main" val="427015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Model</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subject sends observers detailed information about the </a:t>
            </a:r>
            <a:r>
              <a:rPr lang="en-US" dirty="0" smtClean="0"/>
              <a:t>change</a:t>
            </a:r>
            <a:endParaRPr lang="en-US" dirty="0"/>
          </a:p>
          <a:p>
            <a:pPr lvl="1"/>
            <a:r>
              <a:rPr lang="en-US" dirty="0" smtClean="0"/>
              <a:t>not efficient (for large data)</a:t>
            </a:r>
          </a:p>
          <a:p>
            <a:pPr lvl="1"/>
            <a:r>
              <a:rPr lang="en-US" dirty="0" smtClean="0"/>
              <a:t>not all observers may require the data</a:t>
            </a:r>
          </a:p>
          <a:p>
            <a:pPr lvl="1"/>
            <a:r>
              <a:rPr lang="en-US" dirty="0" smtClean="0"/>
              <a:t>difficult to generalize data for different types of observers</a:t>
            </a:r>
            <a:endParaRPr lang="en-US" dirty="0"/>
          </a:p>
          <a:p>
            <a:r>
              <a:rPr lang="en-US" dirty="0" smtClean="0"/>
              <a:t>Better use a general type (Object, void *) as a hint for the type of data changed</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134</a:t>
            </a:fld>
            <a:endParaRPr lang="en-US"/>
          </a:p>
        </p:txBody>
      </p:sp>
    </p:spTree>
    <p:extLst>
      <p:ext uri="{BB962C8B-B14F-4D97-AF65-F5344CB8AC3E}">
        <p14:creationId xmlns:p14="http://schemas.microsoft.com/office/powerpoint/2010/main" val="155196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Pull Model</a:t>
            </a:r>
            <a:endParaRPr lang="en-GB" dirty="0"/>
          </a:p>
        </p:txBody>
      </p:sp>
      <p:sp>
        <p:nvSpPr>
          <p:cNvPr id="3" name="Content Placeholder 2"/>
          <p:cNvSpPr>
            <a:spLocks noGrp="1"/>
          </p:cNvSpPr>
          <p:nvPr>
            <p:ph idx="1"/>
          </p:nvPr>
        </p:nvSpPr>
        <p:spPr/>
        <p:txBody>
          <a:bodyPr>
            <a:normAutofit/>
          </a:bodyPr>
          <a:lstStyle/>
          <a:p>
            <a:r>
              <a:rPr lang="en-US" dirty="0" smtClean="0"/>
              <a:t>Minimal </a:t>
            </a:r>
            <a:r>
              <a:rPr lang="en-US" dirty="0"/>
              <a:t>information is sent </a:t>
            </a:r>
            <a:r>
              <a:rPr lang="en-US" dirty="0" smtClean="0"/>
              <a:t>to the observer </a:t>
            </a:r>
          </a:p>
          <a:p>
            <a:r>
              <a:rPr lang="en-US" dirty="0" smtClean="0"/>
              <a:t>Observer asks </a:t>
            </a:r>
            <a:r>
              <a:rPr lang="en-US" dirty="0"/>
              <a:t>for details explicitly thereafter </a:t>
            </a:r>
            <a:endParaRPr lang="en-US" dirty="0">
              <a:solidFill>
                <a:srgbClr val="C00000"/>
              </a:solidFill>
            </a:endParaRPr>
          </a:p>
          <a:p>
            <a:r>
              <a:rPr lang="en-US" dirty="0" smtClean="0"/>
              <a:t>Can be used with all types of observers</a:t>
            </a:r>
          </a:p>
          <a:p>
            <a:r>
              <a:rPr lang="en-US" dirty="0" smtClean="0"/>
              <a:t>It may be difficult for the observers to ascertain what data has changed</a:t>
            </a:r>
          </a:p>
        </p:txBody>
      </p:sp>
      <p:sp>
        <p:nvSpPr>
          <p:cNvPr id="4" name="Slide Number Placeholder 3"/>
          <p:cNvSpPr>
            <a:spLocks noGrp="1"/>
          </p:cNvSpPr>
          <p:nvPr>
            <p:ph type="sldNum" sz="quarter" idx="12"/>
          </p:nvPr>
        </p:nvSpPr>
        <p:spPr/>
        <p:txBody>
          <a:bodyPr/>
          <a:lstStyle/>
          <a:p>
            <a:fld id="{6CA6930D-BBCC-4B60-B588-351AC06BFA93}" type="slidenum">
              <a:rPr lang="en-US" smtClean="0"/>
              <a:t>135</a:t>
            </a:fld>
            <a:endParaRPr lang="en-US"/>
          </a:p>
        </p:txBody>
      </p:sp>
    </p:spTree>
    <p:extLst>
      <p:ext uri="{BB962C8B-B14F-4D97-AF65-F5344CB8AC3E}">
        <p14:creationId xmlns:p14="http://schemas.microsoft.com/office/powerpoint/2010/main" val="377962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Specific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C#, delegates &amp; events can be used for notifying the observers</a:t>
            </a:r>
          </a:p>
          <a:p>
            <a:pPr lvl="1"/>
            <a:r>
              <a:rPr lang="en-US" dirty="0" smtClean="0"/>
              <a:t>more aligned towards C# </a:t>
            </a:r>
            <a:r>
              <a:rPr lang="en-US" dirty="0" err="1" smtClean="0"/>
              <a:t>langauge</a:t>
            </a:r>
            <a:endParaRPr lang="en-US" dirty="0" smtClean="0"/>
          </a:p>
          <a:p>
            <a:r>
              <a:rPr lang="en-US" dirty="0" smtClean="0"/>
              <a:t>Java provides Observer interface &amp; Observable class</a:t>
            </a:r>
          </a:p>
          <a:p>
            <a:pPr lvl="1"/>
            <a:r>
              <a:rPr lang="en-US" dirty="0" smtClean="0"/>
              <a:t>provides the framework for registration, </a:t>
            </a:r>
            <a:r>
              <a:rPr lang="en-US" dirty="0" err="1" smtClean="0"/>
              <a:t>unregistration</a:t>
            </a:r>
            <a:r>
              <a:rPr lang="en-US" dirty="0" smtClean="0"/>
              <a:t> &amp; notification</a:t>
            </a:r>
          </a:p>
          <a:p>
            <a:r>
              <a:rPr lang="en-US" dirty="0" smtClean="0"/>
              <a:t>C++ - function pointers &amp; function objects</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136</a:t>
            </a:fld>
            <a:endParaRPr lang="en-US"/>
          </a:p>
        </p:txBody>
      </p:sp>
    </p:spTree>
    <p:extLst>
      <p:ext uri="{BB962C8B-B14F-4D97-AF65-F5344CB8AC3E}">
        <p14:creationId xmlns:p14="http://schemas.microsoft.com/office/powerpoint/2010/main" val="223803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Autofit/>
          </a:bodyPr>
          <a:lstStyle/>
          <a:p>
            <a:r>
              <a:rPr lang="en-US" sz="2000" dirty="0" smtClean="0"/>
              <a:t>Minimal coupling between Subject and Observer</a:t>
            </a:r>
          </a:p>
          <a:p>
            <a:pPr lvl="1"/>
            <a:r>
              <a:rPr lang="en-US" sz="2000" dirty="0" smtClean="0"/>
              <a:t>subjects can be reused without reusing their observers &amp; vice versa</a:t>
            </a:r>
          </a:p>
          <a:p>
            <a:pPr lvl="1"/>
            <a:r>
              <a:rPr lang="en-US" sz="2000" dirty="0" smtClean="0"/>
              <a:t>observers can be added without modifying the subject</a:t>
            </a:r>
          </a:p>
          <a:p>
            <a:pPr lvl="1"/>
            <a:r>
              <a:rPr lang="en-US" sz="2000" dirty="0" smtClean="0"/>
              <a:t>subjects only need to know the update interface </a:t>
            </a:r>
          </a:p>
          <a:p>
            <a:pPr lvl="1"/>
            <a:r>
              <a:rPr lang="en-US" sz="2000" dirty="0" smtClean="0"/>
              <a:t>subject &amp; observer can belong to different layers</a:t>
            </a:r>
          </a:p>
          <a:p>
            <a:r>
              <a:rPr lang="en-US" sz="2000" dirty="0" smtClean="0"/>
              <a:t>Support for broadcast communication</a:t>
            </a:r>
          </a:p>
          <a:p>
            <a:pPr lvl="1"/>
            <a:r>
              <a:rPr lang="en-US" sz="2000" dirty="0" smtClean="0"/>
              <a:t>No need to specify the receiver of the notification. The notification is broadcast automatically to registered observers</a:t>
            </a:r>
          </a:p>
          <a:p>
            <a:pPr lvl="1"/>
            <a:r>
              <a:rPr lang="en-US" sz="2000" dirty="0" smtClean="0"/>
              <a:t>subject is not dependent on observers, their number or what they do with the notification</a:t>
            </a:r>
          </a:p>
        </p:txBody>
      </p:sp>
      <p:sp>
        <p:nvSpPr>
          <p:cNvPr id="4" name="Slide Number Placeholder 3"/>
          <p:cNvSpPr>
            <a:spLocks noGrp="1"/>
          </p:cNvSpPr>
          <p:nvPr>
            <p:ph type="sldNum" sz="quarter" idx="12"/>
          </p:nvPr>
        </p:nvSpPr>
        <p:spPr/>
        <p:txBody>
          <a:bodyPr/>
          <a:lstStyle/>
          <a:p>
            <a:fld id="{6CA6930D-BBCC-4B60-B588-351AC06BFA93}" type="slidenum">
              <a:rPr lang="en-US" smtClean="0"/>
              <a:t>137</a:t>
            </a:fld>
            <a:endParaRPr lang="en-US"/>
          </a:p>
        </p:txBody>
      </p:sp>
    </p:spTree>
    <p:extLst>
      <p:ext uri="{BB962C8B-B14F-4D97-AF65-F5344CB8AC3E}">
        <p14:creationId xmlns:p14="http://schemas.microsoft.com/office/powerpoint/2010/main" val="341813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Observers </a:t>
            </a:r>
            <a:r>
              <a:rPr lang="en-US" dirty="0"/>
              <a:t>don’t have any knowledge of each others presence</a:t>
            </a:r>
            <a:r>
              <a:rPr lang="en-US" dirty="0" smtClean="0"/>
              <a:t>.</a:t>
            </a:r>
          </a:p>
          <a:p>
            <a:pPr lvl="1"/>
            <a:r>
              <a:rPr lang="en-US" dirty="0" smtClean="0"/>
              <a:t>Must be careful about triggering updates</a:t>
            </a:r>
          </a:p>
          <a:p>
            <a:r>
              <a:rPr lang="en-US" dirty="0" smtClean="0"/>
              <a:t>Simple update interface makes it difficult for the observers to deduce changed item</a:t>
            </a:r>
            <a:endParaRPr lang="en-IN"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138</a:t>
            </a:fld>
            <a:endParaRPr lang="en-US"/>
          </a:p>
        </p:txBody>
      </p:sp>
    </p:spTree>
    <p:extLst>
      <p:ext uri="{BB962C8B-B14F-4D97-AF65-F5344CB8AC3E}">
        <p14:creationId xmlns:p14="http://schemas.microsoft.com/office/powerpoint/2010/main" val="31237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Applicability</a:t>
            </a:r>
            <a:endParaRPr lang="en-IN" dirty="0"/>
          </a:p>
        </p:txBody>
      </p:sp>
      <p:sp>
        <p:nvSpPr>
          <p:cNvPr id="6" name="Text Placeholder 5"/>
          <p:cNvSpPr>
            <a:spLocks noGrp="1"/>
          </p:cNvSpPr>
          <p:nvPr>
            <p:ph idx="1"/>
          </p:nvPr>
        </p:nvSpPr>
        <p:spPr/>
        <p:txBody>
          <a:bodyPr>
            <a:normAutofit lnSpcReduction="10000"/>
          </a:bodyPr>
          <a:lstStyle/>
          <a:p>
            <a:r>
              <a:rPr lang="en-US" dirty="0" smtClean="0"/>
              <a:t>The Observer pattern can be used when</a:t>
            </a:r>
          </a:p>
          <a:p>
            <a:pPr lvl="1"/>
            <a:r>
              <a:rPr lang="en-US" dirty="0" smtClean="0"/>
              <a:t>a change to one object requires changing others, and you don’t know how many objects need to be changed</a:t>
            </a:r>
          </a:p>
          <a:p>
            <a:pPr lvl="1"/>
            <a:r>
              <a:rPr lang="en-US" dirty="0" smtClean="0"/>
              <a:t>an object should be able to notify other objects without depending on those objects</a:t>
            </a:r>
          </a:p>
          <a:p>
            <a:pPr lvl="1"/>
            <a:r>
              <a:rPr lang="en-US" smtClean="0"/>
              <a:t>several objects </a:t>
            </a:r>
            <a:r>
              <a:rPr lang="en-US" dirty="0" smtClean="0"/>
              <a:t>should synchronize their state with </a:t>
            </a:r>
            <a:r>
              <a:rPr lang="en-US" smtClean="0"/>
              <a:t>other objects</a:t>
            </a:r>
            <a:endParaRPr lang="en-US" dirty="0" smtClean="0"/>
          </a:p>
          <a:p>
            <a:pPr lvl="1"/>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139</a:t>
            </a:fld>
            <a:endParaRPr lang="en-US"/>
          </a:p>
        </p:txBody>
      </p:sp>
    </p:spTree>
    <p:extLst>
      <p:ext uri="{BB962C8B-B14F-4D97-AF65-F5344CB8AC3E}">
        <p14:creationId xmlns:p14="http://schemas.microsoft.com/office/powerpoint/2010/main" val="11631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Object-Oriented Programming</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solidFill>
                  <a:schemeClr val="tx2">
                    <a:lumMod val="90000"/>
                  </a:schemeClr>
                </a:solidFill>
              </a:rPr>
              <a:t>	</a:t>
            </a:r>
            <a:r>
              <a:rPr lang="en-US" sz="2600" i="1" dirty="0" smtClean="0">
                <a:solidFill>
                  <a:schemeClr val="tx2">
                    <a:lumMod val="90000"/>
                  </a:schemeClr>
                </a:solidFill>
              </a:rPr>
              <a:t>It is a method of implementation in which programs are organized as cooperative collections of objects, each of which represents an instance of some class, and whose classes are all members of a hierarchy of classes united via inheritance relationships</a:t>
            </a:r>
            <a:endParaRPr lang="en-US" i="1" dirty="0" smtClean="0">
              <a:solidFill>
                <a:schemeClr val="tx2">
                  <a:lumMod val="90000"/>
                </a:schemeClr>
              </a:solidFill>
            </a:endParaRPr>
          </a:p>
          <a:p>
            <a:r>
              <a:rPr lang="en-US" dirty="0" smtClean="0"/>
              <a:t>The three important points in this definition are that OO programming</a:t>
            </a:r>
          </a:p>
          <a:p>
            <a:pPr lvl="1"/>
            <a:r>
              <a:rPr lang="en-US" dirty="0" smtClean="0"/>
              <a:t>uses objects, &amp; not algorithms as its fundamental building blocks</a:t>
            </a:r>
          </a:p>
          <a:p>
            <a:pPr lvl="1"/>
            <a:r>
              <a:rPr lang="en-US" dirty="0" smtClean="0"/>
              <a:t>each object is an instance of some class</a:t>
            </a:r>
          </a:p>
          <a:p>
            <a:pPr lvl="1"/>
            <a:r>
              <a:rPr lang="en-US" dirty="0" smtClean="0"/>
              <a:t>classes are related to each other via inheritance relationships</a:t>
            </a:r>
            <a:endParaRPr lang="en-US" dirty="0"/>
          </a:p>
        </p:txBody>
      </p:sp>
    </p:spTree>
    <p:extLst>
      <p:ext uri="{BB962C8B-B14F-4D97-AF65-F5344CB8AC3E}">
        <p14:creationId xmlns:p14="http://schemas.microsoft.com/office/powerpoint/2010/main" val="16800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Autofit/>
          </a:bodyPr>
          <a:lstStyle/>
          <a:p>
            <a:r>
              <a:rPr lang="en-US" sz="2000" dirty="0" smtClean="0"/>
              <a:t>Observer pattern is at the core of Model View Controller </a:t>
            </a:r>
          </a:p>
          <a:p>
            <a:r>
              <a:rPr lang="en-US" sz="2000" dirty="0" smtClean="0"/>
              <a:t>Java provides </a:t>
            </a:r>
            <a:r>
              <a:rPr lang="en-US" sz="2000" i="1" dirty="0" smtClean="0"/>
              <a:t>Observable</a:t>
            </a:r>
            <a:r>
              <a:rPr lang="en-US" sz="2000" dirty="0" smtClean="0"/>
              <a:t> class &amp; </a:t>
            </a:r>
            <a:r>
              <a:rPr lang="en-US" sz="2000" i="1" dirty="0" smtClean="0"/>
              <a:t>Observer</a:t>
            </a:r>
            <a:r>
              <a:rPr lang="en-US" sz="2000" dirty="0" smtClean="0"/>
              <a:t> interface as built-in support for observer pattern</a:t>
            </a:r>
          </a:p>
          <a:p>
            <a:r>
              <a:rPr lang="en-US" sz="2000" dirty="0" smtClean="0"/>
              <a:t>In .NET, delegates and events can be used to trigger notifications</a:t>
            </a:r>
            <a:endParaRPr lang="en-IN" sz="2000" dirty="0" smtClean="0"/>
          </a:p>
          <a:p>
            <a:r>
              <a:rPr lang="en-US" sz="2000" dirty="0" smtClean="0"/>
              <a:t>MFC uses Observer pattern in its Document View Architecture</a:t>
            </a:r>
          </a:p>
          <a:p>
            <a:r>
              <a:rPr lang="en-US" sz="2000" dirty="0" smtClean="0"/>
              <a:t>QT &amp; Boost can use signals &amp; slots </a:t>
            </a:r>
          </a:p>
          <a:p>
            <a:r>
              <a:rPr lang="en-US" sz="2000" dirty="0" smtClean="0"/>
              <a:t>In COM, connection points architecture is based on Observer pattern</a:t>
            </a:r>
          </a:p>
          <a:p>
            <a:r>
              <a:rPr lang="en-US" sz="2000" dirty="0" smtClean="0"/>
              <a:t>Used extensively in web applications as a part of Model View Controller</a:t>
            </a:r>
          </a:p>
          <a:p>
            <a:r>
              <a:rPr lang="en-US" sz="2000" dirty="0" smtClean="0"/>
              <a:t>Most of the applications with multiple views rely on Observer pattern to keep the views in sync with the data</a:t>
            </a:r>
          </a:p>
        </p:txBody>
      </p:sp>
      <p:sp>
        <p:nvSpPr>
          <p:cNvPr id="4" name="Slide Number Placeholder 3"/>
          <p:cNvSpPr>
            <a:spLocks noGrp="1"/>
          </p:cNvSpPr>
          <p:nvPr>
            <p:ph type="sldNum" sz="quarter" idx="12"/>
          </p:nvPr>
        </p:nvSpPr>
        <p:spPr/>
        <p:txBody>
          <a:bodyPr/>
          <a:lstStyle/>
          <a:p>
            <a:fld id="{6CA6930D-BBCC-4B60-B588-351AC06BFA93}" type="slidenum">
              <a:rPr lang="en-US" smtClean="0"/>
              <a:t>140</a:t>
            </a:fld>
            <a:endParaRPr lang="en-US"/>
          </a:p>
        </p:txBody>
      </p:sp>
    </p:spTree>
    <p:extLst>
      <p:ext uri="{BB962C8B-B14F-4D97-AF65-F5344CB8AC3E}">
        <p14:creationId xmlns:p14="http://schemas.microsoft.com/office/powerpoint/2010/main" val="344537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spc="600" smtClean="0"/>
              <a:t>Assignment</a:t>
            </a:r>
            <a:endParaRPr lang="en-IN" spc="600" dirty="0"/>
          </a:p>
        </p:txBody>
      </p:sp>
      <p:sp>
        <p:nvSpPr>
          <p:cNvPr id="8" name="Content Placeholder 7"/>
          <p:cNvSpPr>
            <a:spLocks noGrp="1"/>
          </p:cNvSpPr>
          <p:nvPr>
            <p:ph idx="1"/>
          </p:nvPr>
        </p:nvSpPr>
        <p:spPr/>
        <p:txBody>
          <a:bodyPr>
            <a:normAutofit fontScale="92500" lnSpcReduction="20000"/>
          </a:bodyPr>
          <a:lstStyle/>
          <a:p>
            <a:r>
              <a:rPr lang="en-US" dirty="0" smtClean="0"/>
              <a:t>A company has a stock ticker that gives the quotes of the company on a LCD display every minute. Modify the ticker so that any employee can register to get the stock quote on his PC every minute. Every employee has a grade assigned to him &amp; employees with grade greater than 10 (VPs, Directors, Stakeholders, etc), should additionally get a special notification if the quote goes below 50%. Also add the facility of logging the quotes to a log file or database</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141</a:t>
            </a:fld>
            <a:endParaRPr lang="en-US"/>
          </a:p>
        </p:txBody>
      </p:sp>
    </p:spTree>
    <p:extLst>
      <p:ext uri="{BB962C8B-B14F-4D97-AF65-F5344CB8AC3E}">
        <p14:creationId xmlns:p14="http://schemas.microsoft.com/office/powerpoint/2010/main" val="309904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Mediator Pattern</a:t>
            </a:r>
            <a:endParaRPr lang="en-IN" dirty="0"/>
          </a:p>
        </p:txBody>
      </p:sp>
      <p:sp>
        <p:nvSpPr>
          <p:cNvPr id="8" name="Content Placeholder 7"/>
          <p:cNvSpPr>
            <a:spLocks noGrp="1"/>
          </p:cNvSpPr>
          <p:nvPr>
            <p:ph idx="1"/>
          </p:nvPr>
        </p:nvSpPr>
        <p:spPr/>
        <p:txBody>
          <a:bodyPr>
            <a:normAutofit fontScale="92500" lnSpcReduction="20000"/>
          </a:bodyPr>
          <a:lstStyle/>
          <a:p>
            <a:pPr>
              <a:buNone/>
            </a:pPr>
            <a:r>
              <a:rPr lang="en-US" dirty="0" smtClean="0"/>
              <a:t>	</a:t>
            </a:r>
            <a:r>
              <a:rPr lang="en-US" sz="2400" i="1" dirty="0" smtClean="0"/>
              <a:t> Define an object that encapsulates how a set of objects interact. Mediator promotes loose coupling by keeping objects from referring to each other explicitly, and it lets you vary their interaction independently</a:t>
            </a:r>
          </a:p>
          <a:p>
            <a:r>
              <a:rPr lang="en-US" dirty="0" smtClean="0"/>
              <a:t>In object-oriented design, we try to strive for distribution of behavior among objects</a:t>
            </a:r>
          </a:p>
          <a:p>
            <a:r>
              <a:rPr lang="en-US" dirty="0" smtClean="0"/>
              <a:t>While this is helpful, in worst case, every object ends up knowing about every other</a:t>
            </a:r>
          </a:p>
          <a:p>
            <a:r>
              <a:rPr lang="en-US" dirty="0" smtClean="0"/>
              <a:t>This increases coupling between the classes and makes the application monolithic</a:t>
            </a:r>
          </a:p>
        </p:txBody>
      </p:sp>
      <p:sp>
        <p:nvSpPr>
          <p:cNvPr id="9" name="Slide Number Placeholder 8"/>
          <p:cNvSpPr>
            <a:spLocks noGrp="1"/>
          </p:cNvSpPr>
          <p:nvPr>
            <p:ph type="sldNum" sz="quarter" idx="12"/>
          </p:nvPr>
        </p:nvSpPr>
        <p:spPr/>
        <p:txBody>
          <a:bodyPr/>
          <a:lstStyle/>
          <a:p>
            <a:fld id="{C8CE9C16-2267-4CDA-9B5C-2CFF8AD23936}" type="slidenum">
              <a:rPr lang="en-IN" smtClean="0"/>
              <a:pPr/>
              <a:t>142</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3011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Mediator Pattern</a:t>
            </a:r>
            <a:endParaRPr lang="en-IN" dirty="0"/>
          </a:p>
        </p:txBody>
      </p:sp>
      <p:sp>
        <p:nvSpPr>
          <p:cNvPr id="8" name="Content Placeholder 7"/>
          <p:cNvSpPr>
            <a:spLocks noGrp="1"/>
          </p:cNvSpPr>
          <p:nvPr>
            <p:ph idx="1"/>
          </p:nvPr>
        </p:nvSpPr>
        <p:spPr/>
        <p:txBody>
          <a:bodyPr>
            <a:normAutofit fontScale="92500" lnSpcReduction="10000"/>
          </a:bodyPr>
          <a:lstStyle/>
          <a:p>
            <a:r>
              <a:rPr lang="en-US" dirty="0" smtClean="0"/>
              <a:t>Mediator relieves the objects from knowing each other explicitly</a:t>
            </a:r>
          </a:p>
          <a:p>
            <a:r>
              <a:rPr lang="en-US" dirty="0" smtClean="0"/>
              <a:t>It will be responsible for controlling and coordinating the interactions of objects. This prevents the objects from referring to each other explicitly</a:t>
            </a:r>
          </a:p>
          <a:p>
            <a:r>
              <a:rPr lang="en-US" dirty="0" smtClean="0"/>
              <a:t>Each object only knows the mediator, thus reducing the number of interconnections</a:t>
            </a:r>
          </a:p>
        </p:txBody>
      </p:sp>
      <p:sp>
        <p:nvSpPr>
          <p:cNvPr id="9" name="Slide Number Placeholder 8"/>
          <p:cNvSpPr>
            <a:spLocks noGrp="1"/>
          </p:cNvSpPr>
          <p:nvPr>
            <p:ph type="sldNum" sz="quarter" idx="12"/>
          </p:nvPr>
        </p:nvSpPr>
        <p:spPr/>
        <p:txBody>
          <a:bodyPr/>
          <a:lstStyle/>
          <a:p>
            <a:fld id="{C8CE9C16-2267-4CDA-9B5C-2CFF8AD23936}" type="slidenum">
              <a:rPr lang="en-IN" smtClean="0"/>
              <a:pPr/>
              <a:t>143</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384673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Structure</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144</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
        <p:nvSpPr>
          <p:cNvPr id="10" name="TextBox 10"/>
          <p:cNvSpPr txBox="1"/>
          <p:nvPr/>
        </p:nvSpPr>
        <p:spPr>
          <a:xfrm>
            <a:off x="500034" y="1131082"/>
            <a:ext cx="8215370" cy="4107687"/>
          </a:xfrm>
          <a:prstGeom prst="rect">
            <a:avLst/>
          </a:prstGeom>
        </p:spPr>
        <p:style>
          <a:lnRef idx="1">
            <a:schemeClr val="dk1"/>
          </a:lnRef>
          <a:fillRef idx="2">
            <a:schemeClr val="dk1"/>
          </a:fillRef>
          <a:effectRef idx="1">
            <a:schemeClr val="dk1"/>
          </a:effectRef>
          <a:fontRef idx="minor">
            <a:schemeClr val="dk1"/>
          </a:fontRef>
        </p:style>
        <p:txBody>
          <a:bodyPr wrap="square" rtlCol="0">
            <a:noAutofit/>
          </a:bodyPr>
          <a:lstStyle/>
          <a:p>
            <a:endParaRPr lang="en-IN" sz="1600" b="1" i="1" dirty="0" smtClean="0"/>
          </a:p>
        </p:txBody>
      </p:sp>
      <p:cxnSp>
        <p:nvCxnSpPr>
          <p:cNvPr id="11" name="Straight Connector 10"/>
          <p:cNvCxnSpPr>
            <a:stCxn id="12" idx="3"/>
          </p:cNvCxnSpPr>
          <p:nvPr/>
        </p:nvCxnSpPr>
        <p:spPr>
          <a:xfrm rot="5400000">
            <a:off x="5739707" y="2963724"/>
            <a:ext cx="529168" cy="7153"/>
          </a:xfrm>
          <a:prstGeom prst="line">
            <a:avLst/>
          </a:prstGeom>
          <a:ln w="28575">
            <a:solidFill>
              <a:schemeClr val="tx1">
                <a:lumMod val="85000"/>
                <a:lumOff val="1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5900710" y="2583652"/>
            <a:ext cx="214314" cy="119063"/>
          </a:xfrm>
          <a:prstGeom prst="triangle">
            <a:avLst/>
          </a:prstGeom>
          <a:no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15"/>
          <p:cNvSpPr/>
          <p:nvPr/>
        </p:nvSpPr>
        <p:spPr>
          <a:xfrm>
            <a:off x="5214910" y="2032000"/>
            <a:ext cx="1600200" cy="5160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i="1" dirty="0" smtClean="0"/>
              <a:t>Colleague</a:t>
            </a:r>
            <a:endParaRPr lang="en-IN" sz="2000" b="1" i="1" dirty="0"/>
          </a:p>
        </p:txBody>
      </p:sp>
      <p:sp>
        <p:nvSpPr>
          <p:cNvPr id="28" name="Rectangle 15"/>
          <p:cNvSpPr/>
          <p:nvPr/>
        </p:nvSpPr>
        <p:spPr>
          <a:xfrm>
            <a:off x="3690910" y="3401216"/>
            <a:ext cx="2181228" cy="53578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ConcreteColleague1</a:t>
            </a:r>
            <a:endParaRPr lang="en-IN" b="1" dirty="0"/>
          </a:p>
        </p:txBody>
      </p:sp>
      <p:cxnSp>
        <p:nvCxnSpPr>
          <p:cNvPr id="15" name="Straight Connector 14"/>
          <p:cNvCxnSpPr/>
          <p:nvPr/>
        </p:nvCxnSpPr>
        <p:spPr>
          <a:xfrm rot="5400000">
            <a:off x="4541144" y="3312449"/>
            <a:ext cx="176737" cy="794"/>
          </a:xfrm>
          <a:prstGeom prst="line">
            <a:avLst/>
          </a:prstGeom>
          <a:ln w="28575">
            <a:solidFill>
              <a:schemeClr val="tx1">
                <a:lumMod val="85000"/>
                <a:lumOff val="1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7397939" y="3312518"/>
            <a:ext cx="177399" cy="1"/>
          </a:xfrm>
          <a:prstGeom prst="line">
            <a:avLst/>
          </a:prstGeom>
          <a:ln w="28575">
            <a:solidFill>
              <a:schemeClr val="tx1">
                <a:lumMod val="85000"/>
                <a:lumOff val="1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29112" y="3222621"/>
            <a:ext cx="2857520" cy="1197"/>
          </a:xfrm>
          <a:prstGeom prst="line">
            <a:avLst/>
          </a:prstGeom>
          <a:ln w="28575">
            <a:solidFill>
              <a:schemeClr val="tx1">
                <a:lumMod val="85000"/>
                <a:lumOff val="1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ectangle 15"/>
          <p:cNvSpPr/>
          <p:nvPr/>
        </p:nvSpPr>
        <p:spPr>
          <a:xfrm>
            <a:off x="6281710" y="3401216"/>
            <a:ext cx="2209800" cy="53578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ConcreteColleague2</a:t>
            </a:r>
            <a:endParaRPr lang="en-IN" b="1" dirty="0"/>
          </a:p>
        </p:txBody>
      </p:sp>
      <p:sp>
        <p:nvSpPr>
          <p:cNvPr id="52" name="Rectangle 15"/>
          <p:cNvSpPr/>
          <p:nvPr/>
        </p:nvSpPr>
        <p:spPr>
          <a:xfrm>
            <a:off x="1176310" y="2095500"/>
            <a:ext cx="1524000" cy="444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i="1" dirty="0" smtClean="0"/>
              <a:t>Mediator</a:t>
            </a:r>
            <a:endParaRPr lang="en-IN" sz="2000" b="1" i="1" dirty="0"/>
          </a:p>
        </p:txBody>
      </p:sp>
      <p:sp>
        <p:nvSpPr>
          <p:cNvPr id="47" name="Rectangle 15"/>
          <p:cNvSpPr/>
          <p:nvPr/>
        </p:nvSpPr>
        <p:spPr>
          <a:xfrm>
            <a:off x="642910" y="3492500"/>
            <a:ext cx="2224110" cy="444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ConcreteMediator</a:t>
            </a:r>
            <a:endParaRPr lang="en-IN" b="1" dirty="0"/>
          </a:p>
        </p:txBody>
      </p:sp>
      <p:cxnSp>
        <p:nvCxnSpPr>
          <p:cNvPr id="48" name="Straight Arrow Connector 47"/>
          <p:cNvCxnSpPr/>
          <p:nvPr/>
        </p:nvCxnSpPr>
        <p:spPr>
          <a:xfrm>
            <a:off x="2852710" y="3746500"/>
            <a:ext cx="838200" cy="1323"/>
          </a:xfrm>
          <a:prstGeom prst="straightConnector1">
            <a:avLst/>
          </a:prstGeom>
          <a:ln w="28575">
            <a:solidFill>
              <a:srgbClr val="262626"/>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976910" y="3746500"/>
            <a:ext cx="304800" cy="1323"/>
          </a:xfrm>
          <a:prstGeom prst="straightConnector1">
            <a:avLst/>
          </a:prstGeom>
          <a:ln w="28575">
            <a:solidFill>
              <a:srgbClr val="262626"/>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553572" y="4093138"/>
            <a:ext cx="317500" cy="5224"/>
          </a:xfrm>
          <a:prstGeom prst="line">
            <a:avLst/>
          </a:prstGeom>
          <a:ln w="28575">
            <a:solidFill>
              <a:srgbClr val="26262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5725521" y="3997889"/>
            <a:ext cx="508002" cy="5224"/>
          </a:xfrm>
          <a:prstGeom prst="line">
            <a:avLst/>
          </a:prstGeom>
          <a:ln w="28575">
            <a:solidFill>
              <a:srgbClr val="26262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1709710" y="4254500"/>
            <a:ext cx="4272424" cy="1323"/>
          </a:xfrm>
          <a:prstGeom prst="line">
            <a:avLst/>
          </a:prstGeom>
          <a:ln w="28575">
            <a:solidFill>
              <a:srgbClr val="26262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2700310" y="2349500"/>
            <a:ext cx="2514600" cy="1323"/>
          </a:xfrm>
          <a:prstGeom prst="straightConnector1">
            <a:avLst/>
          </a:prstGeom>
          <a:ln w="28575">
            <a:solidFill>
              <a:schemeClr val="tx1">
                <a:lumMod val="85000"/>
                <a:lumOff val="1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81" idx="3"/>
          </p:cNvCxnSpPr>
          <p:nvPr/>
        </p:nvCxnSpPr>
        <p:spPr>
          <a:xfrm rot="5400000">
            <a:off x="1452935" y="3076174"/>
            <a:ext cx="825502" cy="7152"/>
          </a:xfrm>
          <a:prstGeom prst="line">
            <a:avLst/>
          </a:prstGeom>
          <a:ln w="28575">
            <a:solidFill>
              <a:srgbClr val="26262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Isosceles Triangle 80"/>
          <p:cNvSpPr/>
          <p:nvPr/>
        </p:nvSpPr>
        <p:spPr>
          <a:xfrm>
            <a:off x="1762105" y="2547937"/>
            <a:ext cx="214314" cy="119063"/>
          </a:xfrm>
          <a:prstGeom prst="triangle">
            <a:avLst/>
          </a:prstGeom>
          <a:noFill/>
          <a:ln>
            <a:solidFill>
              <a:srgbClr val="26262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p:cNvSpPr txBox="1"/>
          <p:nvPr/>
        </p:nvSpPr>
        <p:spPr>
          <a:xfrm>
            <a:off x="4071910" y="1978223"/>
            <a:ext cx="1219200" cy="369332"/>
          </a:xfrm>
          <a:prstGeom prst="rect">
            <a:avLst/>
          </a:prstGeom>
          <a:noFill/>
        </p:spPr>
        <p:txBody>
          <a:bodyPr wrap="square" rtlCol="0">
            <a:spAutoFit/>
          </a:bodyPr>
          <a:lstStyle/>
          <a:p>
            <a:r>
              <a:rPr lang="en-US" b="1" dirty="0" smtClean="0"/>
              <a:t>mediator</a:t>
            </a:r>
            <a:endParaRPr lang="en-US" b="1" dirty="0"/>
          </a:p>
        </p:txBody>
      </p:sp>
    </p:spTree>
    <p:extLst>
      <p:ext uri="{BB962C8B-B14F-4D97-AF65-F5344CB8AC3E}">
        <p14:creationId xmlns:p14="http://schemas.microsoft.com/office/powerpoint/2010/main" val="373857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Non-software Example</a:t>
            </a:r>
            <a:endParaRPr lang="en-GB" dirty="0"/>
          </a:p>
        </p:txBody>
      </p:sp>
      <p:sp>
        <p:nvSpPr>
          <p:cNvPr id="3" name="Slide Number Placeholder 2"/>
          <p:cNvSpPr>
            <a:spLocks noGrp="1"/>
          </p:cNvSpPr>
          <p:nvPr>
            <p:ph type="sldNum" sz="quarter" idx="12"/>
          </p:nvPr>
        </p:nvSpPr>
        <p:spPr/>
        <p:txBody>
          <a:bodyPr/>
          <a:lstStyle/>
          <a:p>
            <a:fld id="{6CA6930D-BBCC-4B60-B588-351AC06BFA93}" type="slidenum">
              <a:rPr lang="en-US" smtClean="0"/>
              <a:t>145</a:t>
            </a:fld>
            <a:endParaRPr lang="en-US"/>
          </a:p>
        </p:txBody>
      </p:sp>
      <p:pic>
        <p:nvPicPr>
          <p:cNvPr id="4" name="Picture 3"/>
          <p:cNvPicPr>
            <a:picLocks noChangeAspect="1"/>
          </p:cNvPicPr>
          <p:nvPr/>
        </p:nvPicPr>
        <p:blipFill>
          <a:blip r:embed="rId2"/>
          <a:stretch>
            <a:fillRect/>
          </a:stretch>
        </p:blipFill>
        <p:spPr>
          <a:xfrm>
            <a:off x="1835696" y="1489348"/>
            <a:ext cx="5400600" cy="3404727"/>
          </a:xfrm>
          <a:prstGeom prst="rect">
            <a:avLst/>
          </a:prstGeom>
        </p:spPr>
      </p:pic>
    </p:spTree>
    <p:extLst>
      <p:ext uri="{BB962C8B-B14F-4D97-AF65-F5344CB8AC3E}">
        <p14:creationId xmlns:p14="http://schemas.microsoft.com/office/powerpoint/2010/main" val="22982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Implementation</a:t>
            </a:r>
            <a:endParaRPr lang="en-IN" dirty="0"/>
          </a:p>
        </p:txBody>
      </p:sp>
      <p:sp>
        <p:nvSpPr>
          <p:cNvPr id="6" name="Content Placeholder 5"/>
          <p:cNvSpPr>
            <a:spLocks noGrp="1"/>
          </p:cNvSpPr>
          <p:nvPr>
            <p:ph idx="1"/>
          </p:nvPr>
        </p:nvSpPr>
        <p:spPr/>
        <p:txBody>
          <a:bodyPr>
            <a:normAutofit fontScale="85000" lnSpcReduction="20000"/>
          </a:bodyPr>
          <a:lstStyle/>
          <a:p>
            <a:r>
              <a:rPr lang="en-US" dirty="0" smtClean="0"/>
              <a:t>Usually, there is no need to define an abstract Mediator class. </a:t>
            </a:r>
          </a:p>
          <a:p>
            <a:pPr lvl="1"/>
            <a:r>
              <a:rPr lang="en-US" dirty="0" smtClean="0"/>
              <a:t>required only if the colleagues need to work with different Mediators</a:t>
            </a:r>
          </a:p>
          <a:p>
            <a:r>
              <a:rPr lang="en-US" dirty="0" smtClean="0"/>
              <a:t>Colleagues have to communicate with their mediator when an event of interest occurs. </a:t>
            </a:r>
          </a:p>
          <a:p>
            <a:pPr lvl="1"/>
            <a:r>
              <a:rPr lang="en-US" dirty="0" smtClean="0"/>
              <a:t>can be implemented through observer pattern where the colleagues will act as publishers and mediator will act as subscriber. </a:t>
            </a:r>
          </a:p>
          <a:p>
            <a:pPr lvl="1"/>
            <a:r>
              <a:rPr lang="en-US" dirty="0" smtClean="0"/>
              <a:t>The mediator will be responsible for taking action on the event and generating a response for other colleagues</a:t>
            </a:r>
          </a:p>
        </p:txBody>
      </p:sp>
      <p:sp>
        <p:nvSpPr>
          <p:cNvPr id="8" name="Slide Number Placeholder 7"/>
          <p:cNvSpPr>
            <a:spLocks noGrp="1"/>
          </p:cNvSpPr>
          <p:nvPr>
            <p:ph type="sldNum" sz="quarter" idx="12"/>
          </p:nvPr>
        </p:nvSpPr>
        <p:spPr/>
        <p:txBody>
          <a:bodyPr/>
          <a:lstStyle/>
          <a:p>
            <a:fld id="{C8CE9C16-2267-4CDA-9B5C-2CFF8AD23936}" type="slidenum">
              <a:rPr lang="en-IN" smtClean="0"/>
              <a:pPr/>
              <a:t>146</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23154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 Specific Implementation</a:t>
            </a:r>
            <a:endParaRPr lang="en-GB" dirty="0"/>
          </a:p>
        </p:txBody>
      </p:sp>
      <p:sp>
        <p:nvSpPr>
          <p:cNvPr id="3" name="Content Placeholder 2"/>
          <p:cNvSpPr>
            <a:spLocks noGrp="1"/>
          </p:cNvSpPr>
          <p:nvPr>
            <p:ph idx="1"/>
          </p:nvPr>
        </p:nvSpPr>
        <p:spPr/>
        <p:txBody>
          <a:bodyPr>
            <a:normAutofit lnSpcReduction="10000"/>
          </a:bodyPr>
          <a:lstStyle/>
          <a:p>
            <a:r>
              <a:rPr lang="en-US" dirty="0" smtClean="0"/>
              <a:t>Command </a:t>
            </a:r>
            <a:r>
              <a:rPr lang="en-US" dirty="0"/>
              <a:t>pattern may help a colleague inform mediator to take </a:t>
            </a:r>
            <a:r>
              <a:rPr lang="en-US" dirty="0" smtClean="0"/>
              <a:t>action</a:t>
            </a:r>
          </a:p>
          <a:p>
            <a:r>
              <a:rPr lang="en-US" dirty="0" smtClean="0"/>
              <a:t>In C++, this can also be achieved through templates</a:t>
            </a:r>
          </a:p>
          <a:p>
            <a:r>
              <a:rPr lang="en-US" dirty="0" smtClean="0"/>
              <a:t>In C#, events can be used to inform the mediator</a:t>
            </a:r>
          </a:p>
          <a:p>
            <a:r>
              <a:rPr lang="en-US" dirty="0" smtClean="0"/>
              <a:t>Java can use action listeners</a:t>
            </a:r>
            <a:endParaRPr lang="en-IN" dirty="0"/>
          </a:p>
          <a:p>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147</a:t>
            </a:fld>
            <a:endParaRPr lang="en-US"/>
          </a:p>
        </p:txBody>
      </p:sp>
    </p:spTree>
    <p:extLst>
      <p:ext uri="{BB962C8B-B14F-4D97-AF65-F5344CB8AC3E}">
        <p14:creationId xmlns:p14="http://schemas.microsoft.com/office/powerpoint/2010/main" val="267970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Consequences</a:t>
            </a:r>
            <a:endParaRPr lang="en-IN" dirty="0"/>
          </a:p>
        </p:txBody>
      </p:sp>
      <p:sp>
        <p:nvSpPr>
          <p:cNvPr id="6" name="Content Placeholder 5"/>
          <p:cNvSpPr>
            <a:spLocks noGrp="1"/>
          </p:cNvSpPr>
          <p:nvPr>
            <p:ph idx="1"/>
          </p:nvPr>
        </p:nvSpPr>
        <p:spPr/>
        <p:txBody>
          <a:bodyPr>
            <a:normAutofit fontScale="70000" lnSpcReduction="20000"/>
          </a:bodyPr>
          <a:lstStyle/>
          <a:p>
            <a:r>
              <a:rPr lang="en-US" dirty="0" smtClean="0"/>
              <a:t>Mediator centralizes the behavior that otherwise would have been distributed among several objects. This behavior can be changed easily by </a:t>
            </a:r>
            <a:r>
              <a:rPr lang="en-US" dirty="0" err="1" smtClean="0"/>
              <a:t>subclassing</a:t>
            </a:r>
            <a:r>
              <a:rPr lang="en-US" dirty="0" smtClean="0"/>
              <a:t> the mediator</a:t>
            </a:r>
          </a:p>
          <a:p>
            <a:r>
              <a:rPr lang="en-US" dirty="0" smtClean="0"/>
              <a:t>It promotes loose coupling between colleagues</a:t>
            </a:r>
          </a:p>
          <a:p>
            <a:r>
              <a:rPr lang="en-US" dirty="0" smtClean="0"/>
              <a:t>Mediator replaces many-to-many interactions with one-to-many interaction which is easier to understand and maintain</a:t>
            </a:r>
          </a:p>
          <a:p>
            <a:r>
              <a:rPr lang="en-US" dirty="0" smtClean="0"/>
              <a:t>Mediator can become complex because all the interactions are localized. It makes the mediator harder to maintain (may lead to god anti-pattern)</a:t>
            </a:r>
          </a:p>
          <a:p>
            <a:r>
              <a:rPr lang="en-US" dirty="0" smtClean="0"/>
              <a:t>All the communication between the objects must pass through the mediator. This may impact the performance of the application</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148</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36132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endParaRPr lang="en-IN" dirty="0"/>
          </a:p>
        </p:txBody>
      </p:sp>
      <p:sp>
        <p:nvSpPr>
          <p:cNvPr id="6" name="Content Placeholder 5"/>
          <p:cNvSpPr>
            <a:spLocks noGrp="1"/>
          </p:cNvSpPr>
          <p:nvPr>
            <p:ph idx="1"/>
          </p:nvPr>
        </p:nvSpPr>
        <p:spPr/>
        <p:txBody>
          <a:bodyPr>
            <a:normAutofit fontScale="92500" lnSpcReduction="10000"/>
          </a:bodyPr>
          <a:lstStyle/>
          <a:p>
            <a:r>
              <a:rPr lang="en-US" dirty="0" smtClean="0"/>
              <a:t>Mediator pattern is applicable when</a:t>
            </a:r>
          </a:p>
          <a:p>
            <a:pPr lvl="1"/>
            <a:r>
              <a:rPr lang="en-US" dirty="0" smtClean="0"/>
              <a:t>a set of objects communicate in well-defined but complex ways. This results in complex interdependencies</a:t>
            </a:r>
          </a:p>
          <a:p>
            <a:pPr lvl="1"/>
            <a:r>
              <a:rPr lang="en-US" dirty="0" smtClean="0"/>
              <a:t>reusing an object is difficult because it communicates with many other objects; consequently it holds a lot of object references</a:t>
            </a:r>
          </a:p>
          <a:p>
            <a:pPr lvl="1"/>
            <a:r>
              <a:rPr lang="en-US" dirty="0" smtClean="0"/>
              <a:t>a distributed behavior among several classes should be customizable without lot of </a:t>
            </a:r>
            <a:r>
              <a:rPr lang="en-US" dirty="0" err="1" smtClean="0"/>
              <a:t>subclassing</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149</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15033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Languages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Object oriented languages evolved to help the developers to exploit the power of object oriented programming</a:t>
            </a:r>
          </a:p>
          <a:p>
            <a:r>
              <a:rPr lang="en-US" dirty="0" smtClean="0"/>
              <a:t>This led to concept called as object model that contains the following important pillars</a:t>
            </a:r>
          </a:p>
          <a:p>
            <a:pPr lvl="1"/>
            <a:r>
              <a:rPr lang="en-US" dirty="0" smtClean="0"/>
              <a:t>Abstraction</a:t>
            </a:r>
          </a:p>
          <a:p>
            <a:pPr lvl="1"/>
            <a:r>
              <a:rPr lang="en-US" dirty="0" smtClean="0"/>
              <a:t>Encapsulation</a:t>
            </a:r>
          </a:p>
          <a:p>
            <a:pPr lvl="1"/>
            <a:r>
              <a:rPr lang="en-US" dirty="0" smtClean="0"/>
              <a:t>Hierarchy</a:t>
            </a:r>
          </a:p>
          <a:p>
            <a:pPr lvl="1"/>
            <a:r>
              <a:rPr lang="en-US" dirty="0" smtClean="0"/>
              <a:t>Polymorphism</a:t>
            </a:r>
          </a:p>
          <a:p>
            <a:pPr lvl="1"/>
            <a:r>
              <a:rPr lang="en-US" dirty="0"/>
              <a:t>Modularity</a:t>
            </a:r>
            <a:endParaRPr lang="en-US"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lnSpcReduction="10000"/>
          </a:bodyPr>
          <a:lstStyle/>
          <a:p>
            <a:r>
              <a:rPr lang="en-US" dirty="0" smtClean="0"/>
              <a:t>Mediator is usually used to control the interactions between different controls on a dialog box, especially when the behavior of a control changes based on the changes in some other control e.g. disabling a button when a text box becomes empty</a:t>
            </a:r>
          </a:p>
          <a:p>
            <a:r>
              <a:rPr lang="en-US" dirty="0" smtClean="0"/>
              <a:t>In this case, the dialog box itself becomes the mediator</a:t>
            </a:r>
          </a:p>
        </p:txBody>
      </p:sp>
      <p:sp>
        <p:nvSpPr>
          <p:cNvPr id="5" name="Slide Number Placeholder 4"/>
          <p:cNvSpPr>
            <a:spLocks noGrp="1"/>
          </p:cNvSpPr>
          <p:nvPr>
            <p:ph type="sldNum" sz="quarter" idx="12"/>
          </p:nvPr>
        </p:nvSpPr>
        <p:spPr/>
        <p:txBody>
          <a:bodyPr/>
          <a:lstStyle/>
          <a:p>
            <a:fld id="{C8CE9C16-2267-4CDA-9B5C-2CFF8AD23936}" type="slidenum">
              <a:rPr lang="en-IN" smtClean="0"/>
              <a:pPr/>
              <a:t>150</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251922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Strategy Pattern</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IN" sz="2400" i="1" dirty="0" smtClean="0"/>
              <a:t>Define a family of algorithms, encapsulate each one, and make them interchangeable. Strategy lets the algorithm vary independently from clients that use it.</a:t>
            </a:r>
          </a:p>
          <a:p>
            <a:r>
              <a:rPr lang="en-US" dirty="0" smtClean="0"/>
              <a:t>Replacement for conditional statements</a:t>
            </a:r>
          </a:p>
          <a:p>
            <a:r>
              <a:rPr lang="en-US" dirty="0" smtClean="0"/>
              <a:t>Algorithms that have the same behavior are encapsulated inside separate classes</a:t>
            </a:r>
          </a:p>
          <a:p>
            <a:r>
              <a:rPr lang="en-US" dirty="0" smtClean="0"/>
              <a:t>These classes are parented by a common </a:t>
            </a:r>
            <a:r>
              <a:rPr lang="en-US" smtClean="0"/>
              <a:t>class </a:t>
            </a:r>
          </a:p>
          <a:p>
            <a:pPr lvl="1"/>
            <a:r>
              <a:rPr lang="en-US" smtClean="0"/>
              <a:t>common </a:t>
            </a:r>
            <a:r>
              <a:rPr lang="en-US" dirty="0" smtClean="0"/>
              <a:t>parent ensures the algorithm can be changed at runtime</a:t>
            </a:r>
          </a:p>
          <a:p>
            <a:r>
              <a:rPr lang="en-US" dirty="0" smtClean="0"/>
              <a:t>Also known as a </a:t>
            </a:r>
            <a:r>
              <a:rPr lang="en-US" i="1" dirty="0" smtClean="0"/>
              <a:t>policy</a:t>
            </a:r>
          </a:p>
          <a:p>
            <a:pPr lvl="1"/>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151</a:t>
            </a:fld>
            <a:endParaRPr lang="en-US"/>
          </a:p>
        </p:txBody>
      </p:sp>
    </p:spTree>
    <p:extLst>
      <p:ext uri="{BB962C8B-B14F-4D97-AF65-F5344CB8AC3E}">
        <p14:creationId xmlns:p14="http://schemas.microsoft.com/office/powerpoint/2010/main" val="14096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8" name="TextBox 10"/>
          <p:cNvSpPr txBox="1"/>
          <p:nvPr/>
        </p:nvSpPr>
        <p:spPr>
          <a:xfrm>
            <a:off x="571472" y="1460500"/>
            <a:ext cx="8072430" cy="3631432"/>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sz="1600" b="1" dirty="0" smtClean="0">
              <a:solidFill>
                <a:schemeClr val="tx1"/>
              </a:solidFill>
              <a:latin typeface="Calibri" pitchFamily="34" charset="0"/>
              <a:cs typeface="Times New Roman" pitchFamily="18" charset="0"/>
            </a:endParaRPr>
          </a:p>
        </p:txBody>
      </p:sp>
      <p:sp>
        <p:nvSpPr>
          <p:cNvPr id="9" name="Rectangle 15"/>
          <p:cNvSpPr/>
          <p:nvPr/>
        </p:nvSpPr>
        <p:spPr>
          <a:xfrm>
            <a:off x="785754" y="2262184"/>
            <a:ext cx="1857388" cy="297658"/>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Context</a:t>
            </a:r>
            <a:endParaRPr lang="en-IN" sz="2000" b="1" dirty="0"/>
          </a:p>
        </p:txBody>
      </p:sp>
      <p:sp>
        <p:nvSpPr>
          <p:cNvPr id="10" name="Diamond 9"/>
          <p:cNvSpPr/>
          <p:nvPr/>
        </p:nvSpPr>
        <p:spPr>
          <a:xfrm>
            <a:off x="2659138" y="2336811"/>
            <a:ext cx="198318" cy="178595"/>
          </a:xfrm>
          <a:prstGeom prst="diamond">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11" name="Straight Connector 10"/>
          <p:cNvCxnSpPr/>
          <p:nvPr/>
        </p:nvCxnSpPr>
        <p:spPr>
          <a:xfrm>
            <a:off x="2857456" y="2425446"/>
            <a:ext cx="1000132" cy="1323"/>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4714844" y="2917032"/>
            <a:ext cx="214314" cy="17859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a:off x="2643142" y="3391962"/>
            <a:ext cx="4572032" cy="132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7035454" y="3571417"/>
            <a:ext cx="357852"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2463819" y="3571814"/>
            <a:ext cx="357852" cy="794"/>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26"/>
          <p:cNvGrpSpPr/>
          <p:nvPr/>
        </p:nvGrpSpPr>
        <p:grpSpPr>
          <a:xfrm>
            <a:off x="3857588" y="2143120"/>
            <a:ext cx="2143140" cy="773912"/>
            <a:chOff x="4643438" y="2000240"/>
            <a:chExt cx="1928826" cy="928694"/>
          </a:xfrm>
        </p:grpSpPr>
        <p:sp>
          <p:nvSpPr>
            <p:cNvPr id="28"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Strategy</a:t>
              </a:r>
              <a:endParaRPr lang="en-IN" sz="2000" b="1" i="1" dirty="0"/>
            </a:p>
          </p:txBody>
        </p:sp>
        <p:sp>
          <p:nvSpPr>
            <p:cNvPr id="29"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i="1" dirty="0" err="1" smtClean="0"/>
                <a:t>AlgorithmInterface</a:t>
              </a:r>
              <a:r>
                <a:rPr lang="en-US" sz="1600" b="1" i="1" dirty="0" smtClean="0"/>
                <a:t>()</a:t>
              </a:r>
              <a:endParaRPr lang="en-IN" b="1" i="1" dirty="0"/>
            </a:p>
          </p:txBody>
        </p:sp>
      </p:grpSp>
      <p:grpSp>
        <p:nvGrpSpPr>
          <p:cNvPr id="16" name="Group 27"/>
          <p:cNvGrpSpPr/>
          <p:nvPr/>
        </p:nvGrpSpPr>
        <p:grpSpPr>
          <a:xfrm>
            <a:off x="1500134" y="3750475"/>
            <a:ext cx="2071702" cy="773912"/>
            <a:chOff x="4643438" y="2000240"/>
            <a:chExt cx="1928826" cy="928694"/>
          </a:xfrm>
        </p:grpSpPr>
        <p:sp>
          <p:nvSpPr>
            <p:cNvPr id="26"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ConcreteStrategyA</a:t>
              </a:r>
              <a:endParaRPr lang="en-IN" b="1" dirty="0"/>
            </a:p>
          </p:txBody>
        </p:sp>
        <p:sp>
          <p:nvSpPr>
            <p:cNvPr id="27"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AlgorithmInterface</a:t>
              </a:r>
              <a:r>
                <a:rPr lang="en-US" sz="1600" b="1" dirty="0" smtClean="0"/>
                <a:t>()</a:t>
              </a:r>
              <a:endParaRPr lang="en-IN" b="1" dirty="0"/>
            </a:p>
          </p:txBody>
        </p:sp>
      </p:grpSp>
      <p:grpSp>
        <p:nvGrpSpPr>
          <p:cNvPr id="17" name="Group 31"/>
          <p:cNvGrpSpPr/>
          <p:nvPr/>
        </p:nvGrpSpPr>
        <p:grpSpPr>
          <a:xfrm>
            <a:off x="3857588" y="3750475"/>
            <a:ext cx="2071702" cy="773912"/>
            <a:chOff x="4643438" y="2000240"/>
            <a:chExt cx="1928826" cy="928694"/>
          </a:xfrm>
        </p:grpSpPr>
        <p:sp>
          <p:nvSpPr>
            <p:cNvPr id="24"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ConcreteStrategyB</a:t>
              </a:r>
              <a:endParaRPr lang="en-IN" b="1" dirty="0"/>
            </a:p>
          </p:txBody>
        </p:sp>
        <p:sp>
          <p:nvSpPr>
            <p:cNvPr id="25"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AlgorithmInterface</a:t>
              </a:r>
              <a:r>
                <a:rPr lang="en-US" sz="1600" b="1" dirty="0" smtClean="0"/>
                <a:t>()</a:t>
              </a:r>
              <a:endParaRPr lang="en-IN" b="1" dirty="0"/>
            </a:p>
          </p:txBody>
        </p:sp>
      </p:grpSp>
      <p:grpSp>
        <p:nvGrpSpPr>
          <p:cNvPr id="18" name="Group 34"/>
          <p:cNvGrpSpPr/>
          <p:nvPr/>
        </p:nvGrpSpPr>
        <p:grpSpPr>
          <a:xfrm>
            <a:off x="6357918" y="3750475"/>
            <a:ext cx="2071702" cy="773912"/>
            <a:chOff x="4643438" y="2000240"/>
            <a:chExt cx="1928826" cy="928694"/>
          </a:xfrm>
        </p:grpSpPr>
        <p:sp>
          <p:nvSpPr>
            <p:cNvPr id="22" name="Rectangle 15"/>
            <p:cNvSpPr/>
            <p:nvPr/>
          </p:nvSpPr>
          <p:spPr>
            <a:xfrm>
              <a:off x="4643438" y="2000240"/>
              <a:ext cx="1928826"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ConcreteStrategyC</a:t>
              </a:r>
              <a:endParaRPr lang="en-IN" b="1" dirty="0"/>
            </a:p>
          </p:txBody>
        </p:sp>
        <p:sp>
          <p:nvSpPr>
            <p:cNvPr id="23" name="Rectangle 15"/>
            <p:cNvSpPr/>
            <p:nvPr/>
          </p:nvSpPr>
          <p:spPr>
            <a:xfrm>
              <a:off x="4643438" y="2357430"/>
              <a:ext cx="1928826" cy="57150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AlgorithmInterface</a:t>
              </a:r>
              <a:r>
                <a:rPr lang="en-US" sz="1600" b="1" dirty="0" smtClean="0"/>
                <a:t>()</a:t>
              </a:r>
              <a:endParaRPr lang="en-IN" b="1" dirty="0"/>
            </a:p>
          </p:txBody>
        </p:sp>
      </p:grpSp>
      <p:cxnSp>
        <p:nvCxnSpPr>
          <p:cNvPr id="20" name="Straight Connector 19"/>
          <p:cNvCxnSpPr/>
          <p:nvPr/>
        </p:nvCxnSpPr>
        <p:spPr>
          <a:xfrm rot="5400000" flipH="1" flipV="1">
            <a:off x="4495105" y="3422919"/>
            <a:ext cx="654848" cy="158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15"/>
          <p:cNvSpPr/>
          <p:nvPr/>
        </p:nvSpPr>
        <p:spPr>
          <a:xfrm>
            <a:off x="785754" y="2559842"/>
            <a:ext cx="1857388" cy="357190"/>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smtClean="0"/>
              <a:t>ContextInterface</a:t>
            </a:r>
            <a:r>
              <a:rPr lang="en-US" sz="1600" b="1" dirty="0" smtClean="0"/>
              <a:t>()</a:t>
            </a:r>
            <a:endParaRPr lang="en-IN" b="1" dirty="0"/>
          </a:p>
        </p:txBody>
      </p:sp>
      <p:sp>
        <p:nvSpPr>
          <p:cNvPr id="3" name="Slide Number Placeholder 2"/>
          <p:cNvSpPr>
            <a:spLocks noGrp="1"/>
          </p:cNvSpPr>
          <p:nvPr>
            <p:ph type="sldNum" sz="quarter" idx="12"/>
          </p:nvPr>
        </p:nvSpPr>
        <p:spPr/>
        <p:txBody>
          <a:bodyPr/>
          <a:lstStyle/>
          <a:p>
            <a:fld id="{6CA6930D-BBCC-4B60-B588-351AC06BFA93}" type="slidenum">
              <a:rPr lang="en-US" smtClean="0"/>
              <a:t>152</a:t>
            </a:fld>
            <a:endParaRPr lang="en-US"/>
          </a:p>
        </p:txBody>
      </p:sp>
    </p:spTree>
    <p:extLst>
      <p:ext uri="{BB962C8B-B14F-4D97-AF65-F5344CB8AC3E}">
        <p14:creationId xmlns:p14="http://schemas.microsoft.com/office/powerpoint/2010/main" val="81957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3" name="Content Placeholder 2"/>
          <p:cNvSpPr>
            <a:spLocks noGrp="1"/>
          </p:cNvSpPr>
          <p:nvPr>
            <p:ph idx="1"/>
          </p:nvPr>
        </p:nvSpPr>
        <p:spPr/>
        <p:txBody>
          <a:bodyPr>
            <a:normAutofit/>
          </a:bodyPr>
          <a:lstStyle/>
          <a:p>
            <a:r>
              <a:rPr lang="en-US" sz="1800" dirty="0"/>
              <a:t>Modes of transportation to an airport is an example of a </a:t>
            </a:r>
            <a:r>
              <a:rPr lang="en-US" sz="1800" i="1" dirty="0"/>
              <a:t>Strategy. </a:t>
            </a:r>
            <a:r>
              <a:rPr lang="en-US" sz="1800" dirty="0"/>
              <a:t>Several options exist, such as driving one's own car, taking a taxi, an airport shuttle, a city bus, or a limousine service. For some airports, subways and helicopters are also available as a mode of transportation to the airport. Any of these modes of transportation will get a traveler to the airport, and they can be used interchangeably. The traveler must chose the </a:t>
            </a:r>
            <a:r>
              <a:rPr lang="en-US" sz="1800" i="1" dirty="0"/>
              <a:t>Strategy</a:t>
            </a:r>
            <a:r>
              <a:rPr lang="en-US" sz="1800" dirty="0"/>
              <a:t> based on tradeoffs between cost, convenience, and time</a:t>
            </a:r>
          </a:p>
        </p:txBody>
      </p:sp>
      <p:pic>
        <p:nvPicPr>
          <p:cNvPr id="499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97527"/>
            <a:ext cx="6267754" cy="2273122"/>
          </a:xfrm>
          <a:prstGeom prst="rect">
            <a:avLst/>
          </a:prstGeom>
          <a:noFill/>
          <a:ln>
            <a:noFill/>
          </a:ln>
          <a:effectLst>
            <a:outerShdw dist="35921" dir="2700000" algn="ctr" rotWithShape="0">
              <a:schemeClr val="bg2"/>
            </a:outerShdw>
            <a:reflection blurRad="6350" stA="50000" endA="300" endPos="38500" dist="50800" dir="5400000" sy="-100000" algn="bl" rotWithShape="0"/>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6CA6930D-BBCC-4B60-B588-351AC06BFA93}" type="slidenum">
              <a:rPr lang="en-US" smtClean="0"/>
              <a:t>153</a:t>
            </a:fld>
            <a:endParaRPr lang="en-US"/>
          </a:p>
        </p:txBody>
      </p:sp>
    </p:spTree>
    <p:extLst>
      <p:ext uri="{BB962C8B-B14F-4D97-AF65-F5344CB8AC3E}">
        <p14:creationId xmlns:p14="http://schemas.microsoft.com/office/powerpoint/2010/main" val="4403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Strategies might require data to operate on from the Context</a:t>
            </a:r>
          </a:p>
          <a:p>
            <a:pPr lvl="1"/>
            <a:r>
              <a:rPr lang="en-US" dirty="0" smtClean="0"/>
              <a:t>Context can push the data to the strategy</a:t>
            </a:r>
          </a:p>
          <a:p>
            <a:pPr lvl="1"/>
            <a:r>
              <a:rPr lang="en-US" dirty="0" smtClean="0"/>
              <a:t>Strategy may pull the data from Context</a:t>
            </a:r>
          </a:p>
          <a:p>
            <a:r>
              <a:rPr lang="en-US" dirty="0" smtClean="0"/>
              <a:t>Context class can implement a default behavior of Strategy if a Strategy is not available</a:t>
            </a:r>
          </a:p>
          <a:p>
            <a:r>
              <a:rPr lang="en-US" dirty="0" smtClean="0"/>
              <a:t>Or use Null Object pattern to implement a do-nothing behavior if a strategy is not available</a:t>
            </a:r>
          </a:p>
          <a:p>
            <a:pPr lvl="1"/>
            <a:r>
              <a:rPr lang="en-US" dirty="0" smtClean="0"/>
              <a:t>conditional statements are not required to check for existence of strategy (makes the code readable)</a:t>
            </a:r>
          </a:p>
        </p:txBody>
      </p:sp>
      <p:sp>
        <p:nvSpPr>
          <p:cNvPr id="4" name="Slide Number Placeholder 3"/>
          <p:cNvSpPr>
            <a:spLocks noGrp="1"/>
          </p:cNvSpPr>
          <p:nvPr>
            <p:ph type="sldNum" sz="quarter" idx="12"/>
          </p:nvPr>
        </p:nvSpPr>
        <p:spPr/>
        <p:txBody>
          <a:bodyPr/>
          <a:lstStyle/>
          <a:p>
            <a:fld id="{6CA6930D-BBCC-4B60-B588-351AC06BFA93}" type="slidenum">
              <a:rPr lang="en-US" smtClean="0"/>
              <a:t>154</a:t>
            </a:fld>
            <a:endParaRPr lang="en-US"/>
          </a:p>
        </p:txBody>
      </p:sp>
    </p:spTree>
    <p:extLst>
      <p:ext uri="{BB962C8B-B14F-4D97-AF65-F5344CB8AC3E}">
        <p14:creationId xmlns:p14="http://schemas.microsoft.com/office/powerpoint/2010/main" val="30605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Templates &amp; function objects can be used to configure a Context with a Strategy. </a:t>
            </a:r>
          </a:p>
          <a:p>
            <a:r>
              <a:rPr lang="en-US" dirty="0" smtClean="0"/>
              <a:t>Only if</a:t>
            </a:r>
          </a:p>
          <a:p>
            <a:pPr lvl="1"/>
            <a:r>
              <a:rPr lang="en-US" dirty="0" smtClean="0"/>
              <a:t>the strategy can be selected at compile time</a:t>
            </a:r>
          </a:p>
          <a:p>
            <a:pPr lvl="1"/>
            <a:r>
              <a:rPr lang="en-US" dirty="0" smtClean="0"/>
              <a:t>it does not have to be changed at run time</a:t>
            </a:r>
          </a:p>
          <a:p>
            <a:r>
              <a:rPr lang="en-US" dirty="0" smtClean="0"/>
              <a:t>Advantage of using templates is that you can use any callable type as a strategy</a:t>
            </a:r>
          </a:p>
          <a:p>
            <a:r>
              <a:rPr lang="en-US" dirty="0" smtClean="0"/>
              <a:t>Lambda expressions &amp; function pointers can be used as one-shot strategies</a:t>
            </a:r>
          </a:p>
          <a:p>
            <a:pPr lvl="1"/>
            <a:r>
              <a:rPr lang="en-US" dirty="0" smtClean="0"/>
              <a:t>No need to have a hierarchy of classes</a:t>
            </a:r>
          </a:p>
          <a:p>
            <a:pPr lvl="1"/>
            <a:r>
              <a:rPr lang="en-US" dirty="0" smtClean="0"/>
              <a:t>But no OO advantage with function pointers</a:t>
            </a:r>
          </a:p>
          <a:p>
            <a:r>
              <a:rPr lang="en-US" dirty="0" smtClean="0"/>
              <a:t>Use </a:t>
            </a:r>
            <a:r>
              <a:rPr lang="en-US" i="1" dirty="0" err="1" smtClean="0"/>
              <a:t>std</a:t>
            </a:r>
            <a:r>
              <a:rPr lang="en-US" i="1" dirty="0" smtClean="0"/>
              <a:t>::function&lt;&gt; </a:t>
            </a:r>
            <a:r>
              <a:rPr lang="en-US" dirty="0" smtClean="0"/>
              <a:t>to wrap any callable for flexibility without relying on templates explicitly</a:t>
            </a:r>
          </a:p>
          <a:p>
            <a:endParaRPr lang="en-US"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155</a:t>
            </a:fld>
            <a:endParaRPr lang="en-US"/>
          </a:p>
        </p:txBody>
      </p:sp>
    </p:spTree>
    <p:extLst>
      <p:ext uri="{BB962C8B-B14F-4D97-AF65-F5344CB8AC3E}">
        <p14:creationId xmlns:p14="http://schemas.microsoft.com/office/powerpoint/2010/main" val="34790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Implementation</a:t>
            </a:r>
            <a:endParaRPr lang="en-GB" dirty="0"/>
          </a:p>
        </p:txBody>
      </p:sp>
      <p:sp>
        <p:nvSpPr>
          <p:cNvPr id="3" name="Content Placeholder 2"/>
          <p:cNvSpPr>
            <a:spLocks noGrp="1"/>
          </p:cNvSpPr>
          <p:nvPr>
            <p:ph idx="1"/>
          </p:nvPr>
        </p:nvSpPr>
        <p:spPr/>
        <p:txBody>
          <a:bodyPr/>
          <a:lstStyle/>
          <a:p>
            <a:r>
              <a:rPr lang="en-GB" dirty="0" smtClean="0"/>
              <a:t>You can use an anonymous class wherever a strategy is required</a:t>
            </a:r>
          </a:p>
          <a:p>
            <a:r>
              <a:rPr lang="en-GB" dirty="0" smtClean="0"/>
              <a:t>If the strategy interface is a functional interface, then a lambda expression can be used instead of a class</a:t>
            </a:r>
          </a:p>
          <a:p>
            <a:pPr lvl="1"/>
            <a:r>
              <a:rPr lang="en-GB" dirty="0" smtClean="0"/>
              <a:t>better than anonymous classes if fields or initialization is not required </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156</a:t>
            </a:fld>
            <a:endParaRPr lang="en-US"/>
          </a:p>
        </p:txBody>
      </p:sp>
    </p:spTree>
    <p:extLst>
      <p:ext uri="{BB962C8B-B14F-4D97-AF65-F5344CB8AC3E}">
        <p14:creationId xmlns:p14="http://schemas.microsoft.com/office/powerpoint/2010/main" val="293017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US" dirty="0"/>
          </a:p>
        </p:txBody>
      </p:sp>
      <p:sp>
        <p:nvSpPr>
          <p:cNvPr id="3" name="Content Placeholder 2"/>
          <p:cNvSpPr>
            <a:spLocks noGrp="1"/>
          </p:cNvSpPr>
          <p:nvPr>
            <p:ph idx="1"/>
          </p:nvPr>
        </p:nvSpPr>
        <p:spPr/>
        <p:txBody>
          <a:bodyPr/>
          <a:lstStyle/>
          <a:p>
            <a:r>
              <a:rPr lang="en-US" dirty="0" smtClean="0"/>
              <a:t>C# supports delegates that are similar to function objects in C++</a:t>
            </a:r>
          </a:p>
          <a:p>
            <a:r>
              <a:rPr lang="en-US" dirty="0" smtClean="0"/>
              <a:t>These can be used to implement strategies instead of creating a hierarchy of classes</a:t>
            </a:r>
          </a:p>
          <a:p>
            <a:r>
              <a:rPr lang="en-US" dirty="0" smtClean="0"/>
              <a:t>More  aligned with C# syntax and is still object oriented</a:t>
            </a:r>
          </a:p>
          <a:p>
            <a:pPr lvl="1"/>
            <a:r>
              <a:rPr lang="en-US" dirty="0" smtClean="0"/>
              <a:t>supports all OO features </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157</a:t>
            </a:fld>
            <a:endParaRPr lang="en-US"/>
          </a:p>
        </p:txBody>
      </p:sp>
    </p:spTree>
    <p:extLst>
      <p:ext uri="{BB962C8B-B14F-4D97-AF65-F5344CB8AC3E}">
        <p14:creationId xmlns:p14="http://schemas.microsoft.com/office/powerpoint/2010/main" val="408946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Alternative to inheritance</a:t>
            </a:r>
          </a:p>
          <a:p>
            <a:pPr lvl="1"/>
            <a:r>
              <a:rPr lang="en-US" dirty="0" smtClean="0"/>
              <a:t>instead of adding new behavior to Context class through inheritance, we use Strategy</a:t>
            </a:r>
          </a:p>
          <a:p>
            <a:r>
              <a:rPr lang="en-US" dirty="0" smtClean="0"/>
              <a:t>Alternative to conditional statements</a:t>
            </a:r>
          </a:p>
          <a:p>
            <a:pPr lvl="1"/>
            <a:r>
              <a:rPr lang="en-IN" dirty="0" smtClean="0"/>
              <a:t>Code containing many conditional statements often indicates the need to apply the Strategy pattern</a:t>
            </a:r>
          </a:p>
          <a:p>
            <a:r>
              <a:rPr lang="en-US" dirty="0" smtClean="0"/>
              <a:t>Strategies provide different implementations of the same behavior. </a:t>
            </a:r>
          </a:p>
          <a:p>
            <a:pPr lvl="1"/>
            <a:r>
              <a:rPr lang="en-US" dirty="0" smtClean="0"/>
              <a:t>A client </a:t>
            </a:r>
            <a:r>
              <a:rPr lang="en-IN" dirty="0" smtClean="0"/>
              <a:t>can choose among strategies with different time and space trade-offs</a:t>
            </a:r>
          </a:p>
        </p:txBody>
      </p:sp>
      <p:sp>
        <p:nvSpPr>
          <p:cNvPr id="4" name="Slide Number Placeholder 3"/>
          <p:cNvSpPr>
            <a:spLocks noGrp="1"/>
          </p:cNvSpPr>
          <p:nvPr>
            <p:ph type="sldNum" sz="quarter" idx="12"/>
          </p:nvPr>
        </p:nvSpPr>
        <p:spPr/>
        <p:txBody>
          <a:bodyPr/>
          <a:lstStyle/>
          <a:p>
            <a:fld id="{6CA6930D-BBCC-4B60-B588-351AC06BFA93}" type="slidenum">
              <a:rPr lang="en-US" smtClean="0"/>
              <a:t>158</a:t>
            </a:fld>
            <a:endParaRPr lang="en-US"/>
          </a:p>
        </p:txBody>
      </p:sp>
    </p:spTree>
    <p:extLst>
      <p:ext uri="{BB962C8B-B14F-4D97-AF65-F5344CB8AC3E}">
        <p14:creationId xmlns:p14="http://schemas.microsoft.com/office/powerpoint/2010/main" val="375637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r>
              <a:rPr lang="en-US" dirty="0"/>
              <a:t>The number of </a:t>
            </a:r>
            <a:r>
              <a:rPr lang="en-US" dirty="0" smtClean="0"/>
              <a:t>classes </a:t>
            </a:r>
            <a:r>
              <a:rPr lang="en-US" dirty="0"/>
              <a:t>increase in the application</a:t>
            </a:r>
          </a:p>
          <a:p>
            <a:r>
              <a:rPr lang="en-US" dirty="0"/>
              <a:t>The client must understand how the strategies differ and which one to </a:t>
            </a:r>
            <a:r>
              <a:rPr lang="en-US" dirty="0" smtClean="0"/>
              <a:t>choose, so may have to understand the implementation of each</a:t>
            </a:r>
          </a:p>
        </p:txBody>
      </p:sp>
      <p:sp>
        <p:nvSpPr>
          <p:cNvPr id="4" name="Slide Number Placeholder 3"/>
          <p:cNvSpPr>
            <a:spLocks noGrp="1"/>
          </p:cNvSpPr>
          <p:nvPr>
            <p:ph type="sldNum" sz="quarter" idx="12"/>
          </p:nvPr>
        </p:nvSpPr>
        <p:spPr/>
        <p:txBody>
          <a:bodyPr/>
          <a:lstStyle/>
          <a:p>
            <a:fld id="{6CA6930D-BBCC-4B60-B588-351AC06BFA93}" type="slidenum">
              <a:rPr lang="en-US" smtClean="0"/>
              <a:t>159</a:t>
            </a:fld>
            <a:endParaRPr lang="en-US"/>
          </a:p>
        </p:txBody>
      </p:sp>
    </p:spTree>
    <p:extLst>
      <p:ext uri="{BB962C8B-B14F-4D97-AF65-F5344CB8AC3E}">
        <p14:creationId xmlns:p14="http://schemas.microsoft.com/office/powerpoint/2010/main" val="12598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Abstraction</a:t>
            </a:r>
            <a:endParaRPr lang="en-US" dirty="0"/>
          </a:p>
        </p:txBody>
      </p:sp>
      <p:sp>
        <p:nvSpPr>
          <p:cNvPr id="3" name="Content Placeholder 2"/>
          <p:cNvSpPr>
            <a:spLocks noGrp="1"/>
          </p:cNvSpPr>
          <p:nvPr>
            <p:ph idx="1"/>
          </p:nvPr>
        </p:nvSpPr>
        <p:spPr>
          <a:xfrm>
            <a:off x="457200" y="1143001"/>
            <a:ext cx="8305800" cy="1714499"/>
          </a:xfrm>
        </p:spPr>
        <p:txBody>
          <a:bodyPr>
            <a:normAutofit/>
          </a:bodyPr>
          <a:lstStyle/>
          <a:p>
            <a:r>
              <a:rPr lang="en-US" sz="2400" dirty="0" smtClean="0"/>
              <a:t>Abstraction focuses upon the essential characteristics of some object, relative to the perspective of the viewer</a:t>
            </a:r>
            <a:endParaRPr lang="en-US" sz="2400" dirty="0"/>
          </a:p>
        </p:txBody>
      </p:sp>
      <p:pic>
        <p:nvPicPr>
          <p:cNvPr id="5" name="Picture 2"/>
          <p:cNvPicPr>
            <a:picLocks noChangeAspect="1" noChangeArrowheads="1"/>
          </p:cNvPicPr>
          <p:nvPr/>
        </p:nvPicPr>
        <p:blipFill>
          <a:blip r:embed="rId3"/>
          <a:srcRect/>
          <a:stretch>
            <a:fillRect/>
          </a:stretch>
        </p:blipFill>
        <p:spPr bwMode="auto">
          <a:xfrm>
            <a:off x="2372424" y="2137420"/>
            <a:ext cx="4343400" cy="2542417"/>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92500"/>
          </a:bodyPr>
          <a:lstStyle/>
          <a:p>
            <a:r>
              <a:rPr lang="en-IN" dirty="0" smtClean="0"/>
              <a:t>Use the Strategy pattern when</a:t>
            </a:r>
          </a:p>
          <a:p>
            <a:pPr lvl="1"/>
            <a:r>
              <a:rPr lang="en-IN" dirty="0" smtClean="0"/>
              <a:t>classes differ only in their behaviour and you want to configure an application with one of many behaviours</a:t>
            </a:r>
          </a:p>
          <a:p>
            <a:pPr lvl="1"/>
            <a:r>
              <a:rPr lang="en-IN" dirty="0" smtClean="0"/>
              <a:t>you need different variants of an algorithm</a:t>
            </a:r>
          </a:p>
          <a:p>
            <a:pPr lvl="1"/>
            <a:r>
              <a:rPr lang="en-IN" dirty="0" smtClean="0"/>
              <a:t>many behaviours of a class are represented through</a:t>
            </a:r>
          </a:p>
          <a:p>
            <a:pPr lvl="2"/>
            <a:r>
              <a:rPr lang="en-IN" dirty="0" smtClean="0"/>
              <a:t>conditional statements</a:t>
            </a:r>
          </a:p>
          <a:p>
            <a:pPr lvl="2"/>
            <a:r>
              <a:rPr lang="en-IN" dirty="0" smtClean="0"/>
              <a:t>inherited classes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160</a:t>
            </a:fld>
            <a:endParaRPr lang="en-US"/>
          </a:p>
        </p:txBody>
      </p:sp>
    </p:spTree>
    <p:extLst>
      <p:ext uri="{BB962C8B-B14F-4D97-AF65-F5344CB8AC3E}">
        <p14:creationId xmlns:p14="http://schemas.microsoft.com/office/powerpoint/2010/main" val="143637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a:t>
            </a:r>
            <a:r>
              <a:rPr lang="en-US" dirty="0" smtClean="0"/>
              <a:t>Uses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err="1" smtClean="0"/>
              <a:t>CListCtrl</a:t>
            </a:r>
            <a:r>
              <a:rPr lang="en-US" dirty="0" smtClean="0"/>
              <a:t> in MFC uses a a callback function to sort elements</a:t>
            </a:r>
          </a:p>
          <a:p>
            <a:r>
              <a:rPr lang="en-US" dirty="0" smtClean="0"/>
              <a:t>ACE Library &amp; ATL use Strategy with Null Object Pattern for choosing synchronization primitives through templates</a:t>
            </a:r>
          </a:p>
          <a:p>
            <a:r>
              <a:rPr lang="en-US" dirty="0" smtClean="0"/>
              <a:t>STL provides algorithms that can be customized through function objects or function pointers</a:t>
            </a:r>
          </a:p>
          <a:p>
            <a:r>
              <a:rPr lang="en-US" dirty="0" smtClean="0"/>
              <a:t>In C#, a client can implement custom sorting for any class through </a:t>
            </a:r>
            <a:r>
              <a:rPr lang="en-US" i="1" dirty="0" err="1" smtClean="0"/>
              <a:t>IComparer</a:t>
            </a:r>
            <a:r>
              <a:rPr lang="en-US" dirty="0" smtClean="0"/>
              <a:t> interface. </a:t>
            </a:r>
            <a:r>
              <a:rPr lang="en-US" i="1" dirty="0" err="1" smtClean="0"/>
              <a:t>IComparer</a:t>
            </a:r>
            <a:r>
              <a:rPr lang="en-US" dirty="0" smtClean="0"/>
              <a:t> is a Strategy interface</a:t>
            </a:r>
          </a:p>
          <a:p>
            <a:r>
              <a:rPr lang="en-US" dirty="0" smtClean="0"/>
              <a:t>Java provides a similar interface called </a:t>
            </a:r>
            <a:r>
              <a:rPr lang="en-US" i="1" dirty="0" smtClean="0"/>
              <a:t>Comparable</a:t>
            </a:r>
            <a:r>
              <a:rPr lang="en-US" dirty="0" smtClean="0"/>
              <a:t> for providing alternative comparisons between objects</a:t>
            </a:r>
          </a:p>
          <a:p>
            <a:r>
              <a:rPr lang="en-US" dirty="0" smtClean="0"/>
              <a:t>In Java, </a:t>
            </a:r>
            <a:r>
              <a:rPr lang="en-US" i="1" dirty="0" err="1" smtClean="0"/>
              <a:t>CheckInputStream</a:t>
            </a:r>
            <a:r>
              <a:rPr lang="en-US" dirty="0" smtClean="0"/>
              <a:t> and </a:t>
            </a:r>
            <a:r>
              <a:rPr lang="en-US" i="1" dirty="0" err="1" smtClean="0"/>
              <a:t>CheckOutputStream</a:t>
            </a:r>
            <a:r>
              <a:rPr lang="en-US" dirty="0" smtClean="0"/>
              <a:t> classes can compute checksums through strategy classes </a:t>
            </a:r>
            <a:r>
              <a:rPr lang="en-US" i="1" dirty="0" smtClean="0"/>
              <a:t>Adler32</a:t>
            </a:r>
            <a:r>
              <a:rPr lang="en-US" dirty="0" smtClean="0"/>
              <a:t> and </a:t>
            </a:r>
            <a:r>
              <a:rPr lang="en-US" i="1" dirty="0" smtClean="0"/>
              <a:t>CRC32</a:t>
            </a:r>
            <a:r>
              <a:rPr lang="en-US" dirty="0" smtClean="0"/>
              <a:t> that are represented by </a:t>
            </a:r>
            <a:r>
              <a:rPr lang="en-US" i="1" dirty="0" err="1" smtClean="0"/>
              <a:t>CheckSum</a:t>
            </a:r>
            <a:r>
              <a:rPr lang="en-US" dirty="0" smtClean="0"/>
              <a:t> base class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161</a:t>
            </a:fld>
            <a:endParaRPr lang="en-US"/>
          </a:p>
        </p:txBody>
      </p:sp>
    </p:spTree>
    <p:extLst>
      <p:ext uri="{BB962C8B-B14F-4D97-AF65-F5344CB8AC3E}">
        <p14:creationId xmlns:p14="http://schemas.microsoft.com/office/powerpoint/2010/main" val="227294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Command Pattern</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a:t>
            </a:r>
            <a:r>
              <a:rPr lang="en-IN" sz="2400" i="1" dirty="0" smtClean="0"/>
              <a:t>Encapsulate a request as an object, thereby letting you parameterize clients with different requests, queue or log requests, and support undoable operations</a:t>
            </a:r>
            <a:endParaRPr lang="en-US" i="1" dirty="0" smtClean="0"/>
          </a:p>
          <a:p>
            <a:r>
              <a:rPr lang="en-US" dirty="0" smtClean="0"/>
              <a:t>Enables a class to make requests to unknown or unspecified objects.</a:t>
            </a:r>
          </a:p>
          <a:p>
            <a:r>
              <a:rPr lang="en-US" dirty="0" smtClean="0"/>
              <a:t>Such objects have a state and know how to undo their operations</a:t>
            </a:r>
          </a:p>
          <a:p>
            <a:r>
              <a:rPr lang="en-IN" dirty="0" smtClean="0"/>
              <a:t>Command pattern decouples the object that invokes the operation from the one having the knowledge to perform it</a:t>
            </a:r>
          </a:p>
          <a:p>
            <a:r>
              <a:rPr lang="en-US" dirty="0" smtClean="0"/>
              <a:t>It is also known as </a:t>
            </a:r>
            <a:r>
              <a:rPr lang="en-US" i="1" dirty="0" smtClean="0"/>
              <a:t>Action/Transaction</a:t>
            </a:r>
            <a:endParaRPr lang="en-IN" i="1" dirty="0"/>
          </a:p>
        </p:txBody>
      </p:sp>
      <p:sp>
        <p:nvSpPr>
          <p:cNvPr id="4" name="Slide Number Placeholder 3"/>
          <p:cNvSpPr>
            <a:spLocks noGrp="1"/>
          </p:cNvSpPr>
          <p:nvPr>
            <p:ph type="sldNum" sz="quarter" idx="12"/>
          </p:nvPr>
        </p:nvSpPr>
        <p:spPr/>
        <p:txBody>
          <a:bodyPr/>
          <a:lstStyle/>
          <a:p>
            <a:fld id="{6CA6930D-BBCC-4B60-B588-351AC06BFA93}" type="slidenum">
              <a:rPr lang="en-US" smtClean="0"/>
              <a:t>162</a:t>
            </a:fld>
            <a:endParaRPr lang="en-US"/>
          </a:p>
        </p:txBody>
      </p:sp>
    </p:spTree>
    <p:extLst>
      <p:ext uri="{BB962C8B-B14F-4D97-AF65-F5344CB8AC3E}">
        <p14:creationId xmlns:p14="http://schemas.microsoft.com/office/powerpoint/2010/main" val="162981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3" name="Content Placeholder 2"/>
          <p:cNvSpPr>
            <a:spLocks noGrp="1"/>
          </p:cNvSpPr>
          <p:nvPr>
            <p:ph idx="1"/>
          </p:nvPr>
        </p:nvSpPr>
        <p:spPr>
          <a:xfrm>
            <a:off x="457200" y="1479326"/>
            <a:ext cx="8229600" cy="2098254"/>
          </a:xfrm>
        </p:spPr>
        <p:txBody>
          <a:bodyPr>
            <a:normAutofit fontScale="62500" lnSpcReduction="20000"/>
          </a:bodyPr>
          <a:lstStyle/>
          <a:p>
            <a:r>
              <a:rPr lang="en-US" dirty="0"/>
              <a:t>The </a:t>
            </a:r>
            <a:r>
              <a:rPr lang="en-US" i="1" dirty="0"/>
              <a:t>Command</a:t>
            </a:r>
            <a:r>
              <a:rPr lang="en-US" dirty="0"/>
              <a:t> pattern allows requests to be encapsulated as objects, thereby allowing clients to be </a:t>
            </a:r>
            <a:r>
              <a:rPr lang="en-US" dirty="0" err="1"/>
              <a:t>paramaterized</a:t>
            </a:r>
            <a:r>
              <a:rPr lang="en-US" dirty="0"/>
              <a:t> with different requests. The "check" at a diner is an example of a </a:t>
            </a:r>
            <a:r>
              <a:rPr lang="en-US" i="1" dirty="0"/>
              <a:t>Command</a:t>
            </a:r>
            <a:r>
              <a:rPr lang="en-US" dirty="0"/>
              <a:t> pattern. The waiter or waitress takes an order, or command from a customer, and encapsulates that order by writing it on the check. The order is then queued for a short order cook. Note that the pad of "checks" used by different diners is not dependent on the menu, and therefore they can support commands to cook many different items.</a:t>
            </a:r>
          </a:p>
        </p:txBody>
      </p:sp>
      <p:pic>
        <p:nvPicPr>
          <p:cNvPr id="503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505572"/>
            <a:ext cx="4391382" cy="2041352"/>
          </a:xfrm>
          <a:prstGeom prst="rect">
            <a:avLst/>
          </a:prstGeom>
          <a:noFill/>
          <a:ln w="9525">
            <a:solidFill>
              <a:schemeClr val="tx1"/>
            </a:solidFill>
            <a:miter lim="800000"/>
            <a:headEnd/>
            <a:tailEnd/>
          </a:ln>
          <a:effectLst>
            <a:outerShdw dist="35921" dir="2700000" algn="ctr" rotWithShape="0">
              <a:schemeClr val="bg2"/>
            </a:outerShdw>
            <a:reflection blurRad="6350" stA="50000" endA="300" endPos="38500" dist="50800" dir="5400000" sy="-100000" algn="bl" rotWithShape="0"/>
            <a:softEdge rad="31750"/>
          </a:effectLst>
          <a:extLst>
            <a:ext uri="{909E8E84-426E-40dd-AFC4-6F175D3DCCD1}">
              <a14:hiddenFill xmlns:a14="http://schemas.microsoft.com/office/drawing/2010/main">
                <a:solidFill>
                  <a:schemeClr val="accent1"/>
                </a:solidFill>
              </a14:hiddenFill>
            </a:ext>
          </a:extLst>
        </p:spPr>
      </p:pic>
      <p:sp>
        <p:nvSpPr>
          <p:cNvPr id="4" name="Slide Number Placeholder 3"/>
          <p:cNvSpPr>
            <a:spLocks noGrp="1"/>
          </p:cNvSpPr>
          <p:nvPr>
            <p:ph type="sldNum" sz="quarter" idx="12"/>
          </p:nvPr>
        </p:nvSpPr>
        <p:spPr/>
        <p:txBody>
          <a:bodyPr/>
          <a:lstStyle/>
          <a:p>
            <a:fld id="{6CA6930D-BBCC-4B60-B588-351AC06BFA93}" type="slidenum">
              <a:rPr lang="en-US" smtClean="0"/>
              <a:t>163</a:t>
            </a:fld>
            <a:endParaRPr lang="en-US"/>
          </a:p>
        </p:txBody>
      </p:sp>
    </p:spTree>
    <p:extLst>
      <p:ext uri="{BB962C8B-B14F-4D97-AF65-F5344CB8AC3E}">
        <p14:creationId xmlns:p14="http://schemas.microsoft.com/office/powerpoint/2010/main" val="38472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9" name="TextBox 10"/>
          <p:cNvSpPr txBox="1"/>
          <p:nvPr/>
        </p:nvSpPr>
        <p:spPr>
          <a:xfrm>
            <a:off x="321619" y="1369209"/>
            <a:ext cx="8572560" cy="3571900"/>
          </a:xfrm>
          <a:prstGeom prst="rect">
            <a:avLst/>
          </a:prstGeom>
          <a:solidFill>
            <a:schemeClr val="bg1">
              <a:lumMod val="9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b="1" dirty="0" smtClean="0">
              <a:solidFill>
                <a:srgbClr val="C00000"/>
              </a:solidFill>
              <a:latin typeface="Calibri" pitchFamily="34" charset="0"/>
              <a:cs typeface="Times New Roman" pitchFamily="18" charset="0"/>
            </a:endParaRPr>
          </a:p>
        </p:txBody>
      </p:sp>
      <p:grpSp>
        <p:nvGrpSpPr>
          <p:cNvPr id="10" name="Group 25"/>
          <p:cNvGrpSpPr/>
          <p:nvPr/>
        </p:nvGrpSpPr>
        <p:grpSpPr>
          <a:xfrm>
            <a:off x="4965089" y="2262184"/>
            <a:ext cx="1357322" cy="595317"/>
            <a:chOff x="4786314" y="2000240"/>
            <a:chExt cx="1285884" cy="952507"/>
          </a:xfrm>
        </p:grpSpPr>
        <p:sp>
          <p:nvSpPr>
            <p:cNvPr id="36"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Command</a:t>
              </a:r>
              <a:endParaRPr lang="en-IN" sz="2000" b="1" i="1" dirty="0"/>
            </a:p>
          </p:txBody>
        </p:sp>
        <p:sp>
          <p:nvSpPr>
            <p:cNvPr id="37" name="Rectangle 3"/>
            <p:cNvSpPr/>
            <p:nvPr/>
          </p:nvSpPr>
          <p:spPr>
            <a:xfrm>
              <a:off x="4786314" y="2394428"/>
              <a:ext cx="1285884" cy="5583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Execute()</a:t>
              </a:r>
            </a:p>
          </p:txBody>
        </p:sp>
      </p:grpSp>
      <p:cxnSp>
        <p:nvCxnSpPr>
          <p:cNvPr id="11" name="Straight Arrow Connector 10"/>
          <p:cNvCxnSpPr/>
          <p:nvPr/>
        </p:nvCxnSpPr>
        <p:spPr>
          <a:xfrm rot="10800000">
            <a:off x="3322015" y="3689620"/>
            <a:ext cx="1143008" cy="1323"/>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 name="Group 30"/>
          <p:cNvGrpSpPr/>
          <p:nvPr/>
        </p:nvGrpSpPr>
        <p:grpSpPr>
          <a:xfrm rot="10800000">
            <a:off x="3964957" y="2381247"/>
            <a:ext cx="1000132" cy="178595"/>
            <a:chOff x="2714612" y="1823233"/>
            <a:chExt cx="1000132" cy="214314"/>
          </a:xfrm>
        </p:grpSpPr>
        <p:sp>
          <p:nvSpPr>
            <p:cNvPr id="34" name="Diamond 11"/>
            <p:cNvSpPr/>
            <p:nvPr/>
          </p:nvSpPr>
          <p:spPr>
            <a:xfrm rot="10800000">
              <a:off x="3500430" y="1823233"/>
              <a:ext cx="214314" cy="214314"/>
            </a:xfrm>
            <a:prstGeom prst="diamond">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35" name="Straight Connector 34"/>
            <p:cNvCxnSpPr/>
            <p:nvPr/>
          </p:nvCxnSpPr>
          <p:spPr>
            <a:xfrm rot="10800000">
              <a:off x="2714612" y="1928802"/>
              <a:ext cx="785818" cy="1588"/>
            </a:xfrm>
            <a:prstGeom prst="line">
              <a:avLst/>
            </a:prstGeom>
            <a:ln w="1905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Rectangle 3"/>
          <p:cNvSpPr/>
          <p:nvPr/>
        </p:nvSpPr>
        <p:spPr>
          <a:xfrm>
            <a:off x="2679073" y="232171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smtClean="0"/>
              <a:t>Invoker</a:t>
            </a:r>
          </a:p>
        </p:txBody>
      </p:sp>
      <p:grpSp>
        <p:nvGrpSpPr>
          <p:cNvPr id="14" name="Group 36"/>
          <p:cNvGrpSpPr/>
          <p:nvPr/>
        </p:nvGrpSpPr>
        <p:grpSpPr>
          <a:xfrm>
            <a:off x="4465023" y="3274224"/>
            <a:ext cx="2357454" cy="1131104"/>
            <a:chOff x="4143372" y="3500438"/>
            <a:chExt cx="1357322" cy="1508138"/>
          </a:xfrm>
        </p:grpSpPr>
        <p:grpSp>
          <p:nvGrpSpPr>
            <p:cNvPr id="30" name="Group 26"/>
            <p:cNvGrpSpPr/>
            <p:nvPr/>
          </p:nvGrpSpPr>
          <p:grpSpPr>
            <a:xfrm>
              <a:off x="4143372" y="3500438"/>
              <a:ext cx="1357322" cy="1000132"/>
              <a:chOff x="4786314" y="2000240"/>
              <a:chExt cx="1285884" cy="889007"/>
            </a:xfrm>
          </p:grpSpPr>
          <p:sp>
            <p:nvSpPr>
              <p:cNvPr id="32"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err="1" smtClean="0"/>
                  <a:t>ConcreteCommand</a:t>
                </a:r>
                <a:endParaRPr lang="en-IN" sz="2000" b="1" dirty="0"/>
              </a:p>
            </p:txBody>
          </p:sp>
          <p:sp>
            <p:nvSpPr>
              <p:cNvPr id="33" name="Rectangle 3"/>
              <p:cNvSpPr/>
              <p:nvPr/>
            </p:nvSpPr>
            <p:spPr>
              <a:xfrm>
                <a:off x="4786314" y="2394428"/>
                <a:ext cx="1285884" cy="494819"/>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1600" dirty="0" smtClean="0"/>
                  <a:t>Execute()</a:t>
                </a:r>
              </a:p>
            </p:txBody>
          </p:sp>
        </p:grpSp>
        <p:sp>
          <p:nvSpPr>
            <p:cNvPr id="31" name="Rectangle 3"/>
            <p:cNvSpPr/>
            <p:nvPr/>
          </p:nvSpPr>
          <p:spPr>
            <a:xfrm>
              <a:off x="4143372" y="4500570"/>
              <a:ext cx="1357322" cy="508006"/>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smtClean="0"/>
                <a:t>state</a:t>
              </a:r>
            </a:p>
          </p:txBody>
        </p:sp>
      </p:grpSp>
      <p:sp>
        <p:nvSpPr>
          <p:cNvPr id="15" name="Isosceles Triangle 14"/>
          <p:cNvSpPr/>
          <p:nvPr/>
        </p:nvSpPr>
        <p:spPr>
          <a:xfrm>
            <a:off x="5536593" y="2846305"/>
            <a:ext cx="214314" cy="178595"/>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rot="5400000">
            <a:off x="5521108" y="3154365"/>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7" name="Group 39"/>
          <p:cNvGrpSpPr/>
          <p:nvPr/>
        </p:nvGrpSpPr>
        <p:grpSpPr>
          <a:xfrm>
            <a:off x="1964693" y="3214688"/>
            <a:ext cx="1357322" cy="654848"/>
            <a:chOff x="4786314" y="2000240"/>
            <a:chExt cx="1285884" cy="698506"/>
          </a:xfrm>
        </p:grpSpPr>
        <p:sp>
          <p:nvSpPr>
            <p:cNvPr id="28" name="Rectangle 15"/>
            <p:cNvSpPr/>
            <p:nvPr/>
          </p:nvSpPr>
          <p:spPr>
            <a:xfrm>
              <a:off x="4786314" y="2000240"/>
              <a:ext cx="1285884" cy="39418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Receiver</a:t>
              </a:r>
              <a:endParaRPr lang="en-IN" sz="2000" b="1" dirty="0"/>
            </a:p>
          </p:txBody>
        </p:sp>
        <p:sp>
          <p:nvSpPr>
            <p:cNvPr id="29" name="Rectangle 3"/>
            <p:cNvSpPr/>
            <p:nvPr/>
          </p:nvSpPr>
          <p:spPr>
            <a:xfrm>
              <a:off x="4786314" y="2394428"/>
              <a:ext cx="1285884" cy="304318"/>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r>
                <a:rPr lang="en-US" sz="1600" dirty="0" smtClean="0"/>
                <a:t>Action()</a:t>
              </a:r>
            </a:p>
          </p:txBody>
        </p:sp>
      </p:grpSp>
      <p:graphicFrame>
        <p:nvGraphicFramePr>
          <p:cNvPr id="18" name="Object 13"/>
          <p:cNvGraphicFramePr>
            <a:graphicFrameLocks noChangeAspect="1"/>
          </p:cNvGraphicFramePr>
          <p:nvPr/>
        </p:nvGraphicFramePr>
        <p:xfrm>
          <a:off x="6965353" y="3571881"/>
          <a:ext cx="1816096" cy="714380"/>
        </p:xfrm>
        <a:graphic>
          <a:graphicData uri="http://schemas.openxmlformats.org/presentationml/2006/ole">
            <mc:AlternateContent xmlns:mc="http://schemas.openxmlformats.org/markup-compatibility/2006">
              <mc:Choice xmlns:v="urn:schemas-microsoft-com:vml" Requires="v">
                <p:oleObj spid="_x0000_s523643" name="Visio" r:id="rId3" imgW="720461" imgH="491787" progId="">
                  <p:embed/>
                </p:oleObj>
              </mc:Choice>
              <mc:Fallback>
                <p:oleObj name="Visio" r:id="rId3" imgW="720461" imgH="49178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353" y="3571881"/>
                        <a:ext cx="1816096" cy="71438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6"/>
          <p:cNvSpPr txBox="1">
            <a:spLocks noChangeArrowheads="1"/>
          </p:cNvSpPr>
          <p:nvPr/>
        </p:nvSpPr>
        <p:spPr bwMode="auto">
          <a:xfrm>
            <a:off x="6995490" y="3810020"/>
            <a:ext cx="2148512" cy="307777"/>
          </a:xfrm>
          <a:prstGeom prst="rect">
            <a:avLst/>
          </a:prstGeom>
          <a:noFill/>
          <a:ln w="9525">
            <a:noFill/>
            <a:miter lim="800000"/>
            <a:headEnd/>
            <a:tailEnd/>
          </a:ln>
        </p:spPr>
        <p:txBody>
          <a:bodyPr wrap="square">
            <a:spAutoFit/>
          </a:bodyPr>
          <a:lstStyle/>
          <a:p>
            <a:pPr>
              <a:spcBef>
                <a:spcPct val="50000"/>
              </a:spcBef>
            </a:pPr>
            <a:r>
              <a:rPr lang="en-US" sz="1400" dirty="0" smtClean="0"/>
              <a:t>receiver-&gt;Action();</a:t>
            </a:r>
          </a:p>
        </p:txBody>
      </p:sp>
      <p:sp>
        <p:nvSpPr>
          <p:cNvPr id="20" name="Oval 19"/>
          <p:cNvSpPr/>
          <p:nvPr/>
        </p:nvSpPr>
        <p:spPr>
          <a:xfrm>
            <a:off x="5465155" y="3810007"/>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p:nvPr/>
        </p:nvCxnSpPr>
        <p:spPr>
          <a:xfrm>
            <a:off x="5681057" y="3869539"/>
            <a:ext cx="1284296"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3"/>
          <p:cNvSpPr/>
          <p:nvPr/>
        </p:nvSpPr>
        <p:spPr>
          <a:xfrm>
            <a:off x="535933" y="1964526"/>
            <a:ext cx="1285884" cy="357190"/>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ctr"/>
            <a:r>
              <a:rPr lang="en-US" b="1" dirty="0" smtClean="0"/>
              <a:t>Client</a:t>
            </a:r>
          </a:p>
        </p:txBody>
      </p:sp>
      <p:cxnSp>
        <p:nvCxnSpPr>
          <p:cNvPr id="23" name="Straight Arrow Connector 22"/>
          <p:cNvCxnSpPr/>
          <p:nvPr/>
        </p:nvCxnSpPr>
        <p:spPr>
          <a:xfrm>
            <a:off x="1393189" y="3393286"/>
            <a:ext cx="571504" cy="6181"/>
          </a:xfrm>
          <a:prstGeom prst="straightConnector1">
            <a:avLst/>
          </a:prstGeom>
          <a:ln w="28575">
            <a:solidFill>
              <a:schemeClr val="tx1"/>
            </a:solidFill>
            <a:prstDash val="solid"/>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858198" y="2856707"/>
            <a:ext cx="1071570"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30028" y="3273428"/>
            <a:ext cx="1905013" cy="1588"/>
          </a:xfrm>
          <a:prstGeom prst="line">
            <a:avLst/>
          </a:prstGeom>
          <a:ln w="28575">
            <a:solidFill>
              <a:schemeClr val="tx1"/>
            </a:solidFill>
            <a:prstDash val="sys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21685" y="4226729"/>
            <a:ext cx="3643338" cy="1323"/>
          </a:xfrm>
          <a:prstGeom prst="straightConnector1">
            <a:avLst/>
          </a:prstGeom>
          <a:ln w="28575">
            <a:solidFill>
              <a:schemeClr val="tx1"/>
            </a:solidFill>
            <a:prstDash val="sysDash"/>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07767" y="3214692"/>
            <a:ext cx="1071570" cy="338554"/>
          </a:xfrm>
          <a:prstGeom prst="rect">
            <a:avLst/>
          </a:prstGeom>
          <a:noFill/>
          <a:ln>
            <a:noFill/>
          </a:ln>
        </p:spPr>
        <p:txBody>
          <a:bodyPr wrap="square" rtlCol="0">
            <a:spAutoFit/>
          </a:bodyPr>
          <a:lstStyle/>
          <a:p>
            <a:r>
              <a:rPr lang="en-US" sz="1600" dirty="0" smtClean="0"/>
              <a:t>receiver</a:t>
            </a:r>
            <a:endParaRPr lang="en-IN" sz="1600" dirty="0" smtClean="0"/>
          </a:p>
        </p:txBody>
      </p:sp>
      <p:sp>
        <p:nvSpPr>
          <p:cNvPr id="3" name="Slide Number Placeholder 2"/>
          <p:cNvSpPr>
            <a:spLocks noGrp="1"/>
          </p:cNvSpPr>
          <p:nvPr>
            <p:ph type="sldNum" sz="quarter" idx="12"/>
          </p:nvPr>
        </p:nvSpPr>
        <p:spPr/>
        <p:txBody>
          <a:bodyPr/>
          <a:lstStyle/>
          <a:p>
            <a:fld id="{6CA6930D-BBCC-4B60-B588-351AC06BFA93}" type="slidenum">
              <a:rPr lang="en-US" smtClean="0"/>
              <a:t>164</a:t>
            </a:fld>
            <a:endParaRPr lang="en-US"/>
          </a:p>
        </p:txBody>
      </p:sp>
    </p:spTree>
    <p:extLst>
      <p:ext uri="{BB962C8B-B14F-4D97-AF65-F5344CB8AC3E}">
        <p14:creationId xmlns:p14="http://schemas.microsoft.com/office/powerpoint/2010/main" val="224773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fontScale="77500" lnSpcReduction="20000"/>
          </a:bodyPr>
          <a:lstStyle/>
          <a:p>
            <a:r>
              <a:rPr lang="en-US" dirty="0" smtClean="0"/>
              <a:t>A command can either itself perform all operations or just forward the call to receiver</a:t>
            </a:r>
          </a:p>
          <a:p>
            <a:r>
              <a:rPr lang="en-US" dirty="0" smtClean="0"/>
              <a:t>Commands can support undo and redo and have state to supplement these operations. The state can be</a:t>
            </a:r>
          </a:p>
          <a:p>
            <a:pPr lvl="1"/>
            <a:r>
              <a:rPr lang="en-IN" dirty="0" smtClean="0"/>
              <a:t>the Receiver object, which actually carries out operations in response to the request, </a:t>
            </a:r>
          </a:p>
          <a:p>
            <a:pPr lvl="1"/>
            <a:r>
              <a:rPr lang="en-IN" dirty="0" smtClean="0"/>
              <a:t>the arguments to the operation performed on the receiver, and </a:t>
            </a:r>
          </a:p>
          <a:p>
            <a:pPr lvl="1"/>
            <a:r>
              <a:rPr lang="en-IN" dirty="0" smtClean="0"/>
              <a:t>any original values in the receiver that can change as a result of handling the request. The receiver must provide operations that let the command return the receiver to its prior state</a:t>
            </a:r>
          </a:p>
        </p:txBody>
      </p:sp>
      <p:sp>
        <p:nvSpPr>
          <p:cNvPr id="4" name="Slide Number Placeholder 3"/>
          <p:cNvSpPr>
            <a:spLocks noGrp="1"/>
          </p:cNvSpPr>
          <p:nvPr>
            <p:ph type="sldNum" sz="quarter" idx="12"/>
          </p:nvPr>
        </p:nvSpPr>
        <p:spPr/>
        <p:txBody>
          <a:bodyPr/>
          <a:lstStyle/>
          <a:p>
            <a:fld id="{6CA6930D-BBCC-4B60-B588-351AC06BFA93}" type="slidenum">
              <a:rPr lang="en-US" smtClean="0"/>
              <a:t>165</a:t>
            </a:fld>
            <a:endParaRPr lang="en-US"/>
          </a:p>
        </p:txBody>
      </p:sp>
    </p:spTree>
    <p:extLst>
      <p:ext uri="{BB962C8B-B14F-4D97-AF65-F5344CB8AC3E}">
        <p14:creationId xmlns:p14="http://schemas.microsoft.com/office/powerpoint/2010/main" val="119388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IN" dirty="0"/>
              <a:t>For undo and redo, copies of existing commands have to be stored in history</a:t>
            </a:r>
          </a:p>
          <a:p>
            <a:r>
              <a:rPr lang="en-IN" dirty="0"/>
              <a:t>You can also create Macros; command objects are stored in a list and executed sequentially</a:t>
            </a:r>
          </a:p>
          <a:p>
            <a:r>
              <a:rPr lang="en-IN" dirty="0"/>
              <a:t>Care should be taken while implementing </a:t>
            </a:r>
            <a:r>
              <a:rPr lang="en-IN" dirty="0" smtClean="0"/>
              <a:t>undo</a:t>
            </a:r>
          </a:p>
          <a:p>
            <a:pPr lvl="1"/>
            <a:r>
              <a:rPr lang="en-IN" dirty="0" smtClean="0"/>
              <a:t>Some operations are not undoable</a:t>
            </a:r>
          </a:p>
          <a:p>
            <a:endParaRPr lang="en-IN"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166</a:t>
            </a:fld>
            <a:endParaRPr lang="en-US"/>
          </a:p>
        </p:txBody>
      </p:sp>
    </p:spTree>
    <p:extLst>
      <p:ext uri="{BB962C8B-B14F-4D97-AF65-F5344CB8AC3E}">
        <p14:creationId xmlns:p14="http://schemas.microsoft.com/office/powerpoint/2010/main" val="5104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US" dirty="0"/>
          </a:p>
        </p:txBody>
      </p:sp>
      <p:sp>
        <p:nvSpPr>
          <p:cNvPr id="3" name="Content Placeholder 2"/>
          <p:cNvSpPr>
            <a:spLocks noGrp="1"/>
          </p:cNvSpPr>
          <p:nvPr>
            <p:ph idx="1"/>
          </p:nvPr>
        </p:nvSpPr>
        <p:spPr/>
        <p:txBody>
          <a:bodyPr/>
          <a:lstStyle/>
          <a:p>
            <a:r>
              <a:rPr lang="en-US" dirty="0" smtClean="0"/>
              <a:t>Can be implemented through</a:t>
            </a:r>
          </a:p>
          <a:p>
            <a:pPr lvl="1"/>
            <a:r>
              <a:rPr lang="en-US" dirty="0" smtClean="0"/>
              <a:t>function pointers</a:t>
            </a:r>
          </a:p>
          <a:p>
            <a:pPr lvl="1"/>
            <a:r>
              <a:rPr lang="en-US" dirty="0" smtClean="0"/>
              <a:t>function objects</a:t>
            </a:r>
          </a:p>
          <a:p>
            <a:pPr lvl="1"/>
            <a:r>
              <a:rPr lang="en-US" dirty="0" smtClean="0"/>
              <a:t>command objects</a:t>
            </a:r>
          </a:p>
        </p:txBody>
      </p:sp>
      <p:sp>
        <p:nvSpPr>
          <p:cNvPr id="4" name="Slide Number Placeholder 3"/>
          <p:cNvSpPr>
            <a:spLocks noGrp="1"/>
          </p:cNvSpPr>
          <p:nvPr>
            <p:ph type="sldNum" sz="quarter" idx="12"/>
          </p:nvPr>
        </p:nvSpPr>
        <p:spPr/>
        <p:txBody>
          <a:bodyPr/>
          <a:lstStyle/>
          <a:p>
            <a:fld id="{6CA6930D-BBCC-4B60-B588-351AC06BFA93}" type="slidenum">
              <a:rPr lang="en-US" smtClean="0"/>
              <a:t>167</a:t>
            </a:fld>
            <a:endParaRPr lang="en-US"/>
          </a:p>
        </p:txBody>
      </p:sp>
    </p:spTree>
    <p:extLst>
      <p:ext uri="{BB962C8B-B14F-4D97-AF65-F5344CB8AC3E}">
        <p14:creationId xmlns:p14="http://schemas.microsoft.com/office/powerpoint/2010/main" val="13951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US" dirty="0"/>
          </a:p>
        </p:txBody>
      </p:sp>
      <p:sp>
        <p:nvSpPr>
          <p:cNvPr id="3" name="Content Placeholder 2"/>
          <p:cNvSpPr>
            <a:spLocks noGrp="1"/>
          </p:cNvSpPr>
          <p:nvPr>
            <p:ph idx="1"/>
          </p:nvPr>
        </p:nvSpPr>
        <p:spPr/>
        <p:txBody>
          <a:bodyPr/>
          <a:lstStyle/>
          <a:p>
            <a:r>
              <a:rPr lang="en-US" dirty="0" smtClean="0"/>
              <a:t>Delegates &amp; events can be used to implement callbacks</a:t>
            </a:r>
          </a:p>
          <a:p>
            <a:r>
              <a:rPr lang="en-US" dirty="0" smtClean="0"/>
              <a:t>In this case, the command object is invoked through an event </a:t>
            </a:r>
          </a:p>
          <a:p>
            <a:r>
              <a:rPr lang="en-US" dirty="0" smtClean="0"/>
              <a:t>Simple to implement</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168</a:t>
            </a:fld>
            <a:endParaRPr lang="en-US"/>
          </a:p>
        </p:txBody>
      </p:sp>
    </p:spTree>
    <p:extLst>
      <p:ext uri="{BB962C8B-B14F-4D97-AF65-F5344CB8AC3E}">
        <p14:creationId xmlns:p14="http://schemas.microsoft.com/office/powerpoint/2010/main" val="222911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invoker and the handler are loosely coupled through the command object</a:t>
            </a:r>
          </a:p>
          <a:p>
            <a:pPr lvl="1"/>
            <a:r>
              <a:rPr lang="en-IN" dirty="0" smtClean="0"/>
              <a:t>reduces dependency</a:t>
            </a:r>
          </a:p>
          <a:p>
            <a:r>
              <a:rPr lang="en-IN" dirty="0" smtClean="0"/>
              <a:t>Can be manipulated and extended like any other object</a:t>
            </a:r>
          </a:p>
          <a:p>
            <a:pPr lvl="1"/>
            <a:r>
              <a:rPr lang="en-IN" dirty="0" smtClean="0"/>
              <a:t>create variations of commands</a:t>
            </a:r>
          </a:p>
          <a:p>
            <a:r>
              <a:rPr lang="en-IN" dirty="0" smtClean="0"/>
              <a:t>Command objects can be assembled</a:t>
            </a:r>
          </a:p>
          <a:p>
            <a:pPr lvl="1"/>
            <a:r>
              <a:rPr lang="en-IN" dirty="0" smtClean="0"/>
              <a:t>macros</a:t>
            </a:r>
          </a:p>
          <a:p>
            <a:r>
              <a:rPr lang="en-IN" dirty="0" smtClean="0"/>
              <a:t>It's easy to add new Commands, because you don't have to change existing classes</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169</a:t>
            </a:fld>
            <a:endParaRPr lang="en-US"/>
          </a:p>
        </p:txBody>
      </p:sp>
    </p:spTree>
    <p:extLst>
      <p:ext uri="{BB962C8B-B14F-4D97-AF65-F5344CB8AC3E}">
        <p14:creationId xmlns:p14="http://schemas.microsoft.com/office/powerpoint/2010/main" val="43272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Abstraction Example</a:t>
            </a:r>
            <a:endParaRPr lang="en-US" dirty="0"/>
          </a:p>
        </p:txBody>
      </p:sp>
      <p:sp>
        <p:nvSpPr>
          <p:cNvPr id="9" name="Content Placeholder 8"/>
          <p:cNvSpPr>
            <a:spLocks noGrp="1"/>
          </p:cNvSpPr>
          <p:nvPr>
            <p:ph sz="half" idx="1"/>
          </p:nvPr>
        </p:nvSpPr>
        <p:spPr>
          <a:xfrm>
            <a:off x="304800" y="2095500"/>
            <a:ext cx="4191000" cy="3204767"/>
          </a:xfrm>
        </p:spPr>
        <p:txBody>
          <a:bodyPr>
            <a:noAutofit/>
          </a:bodyPr>
          <a:lstStyle/>
          <a:p>
            <a:pPr>
              <a:buNone/>
            </a:pPr>
            <a:r>
              <a:rPr lang="en-US" sz="1800" i="1" dirty="0" smtClean="0">
                <a:solidFill>
                  <a:schemeClr val="tx2">
                    <a:lumMod val="90000"/>
                  </a:schemeClr>
                </a:solidFill>
              </a:rPr>
              <a:t>class AC</a:t>
            </a:r>
          </a:p>
          <a:p>
            <a:pPr>
              <a:buNone/>
            </a:pPr>
            <a:r>
              <a:rPr lang="en-US" sz="1800" i="1" dirty="0" smtClean="0">
                <a:solidFill>
                  <a:schemeClr val="tx2">
                    <a:lumMod val="90000"/>
                  </a:schemeClr>
                </a:solidFill>
              </a:rPr>
              <a:t>{</a:t>
            </a:r>
          </a:p>
          <a:p>
            <a:pPr>
              <a:buNone/>
            </a:pPr>
            <a:r>
              <a:rPr lang="en-US" sz="1800" i="1" dirty="0" smtClean="0">
                <a:solidFill>
                  <a:schemeClr val="tx2">
                    <a:lumMod val="90000"/>
                  </a:schemeClr>
                </a:solidFill>
              </a:rPr>
              <a:t>public:</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SwitchOn</a:t>
            </a:r>
            <a:r>
              <a:rPr lang="en-US" sz="1800" i="1" dirty="0" smtClean="0">
                <a:solidFill>
                  <a:schemeClr val="tx2">
                    <a:lumMod val="90000"/>
                  </a:schemeClr>
                </a:solidFill>
              </a:rPr>
              <a:t>() ;</a:t>
            </a:r>
          </a:p>
          <a:p>
            <a:pPr>
              <a:buNone/>
            </a:pPr>
            <a:r>
              <a:rPr lang="en-US" sz="1800" i="1" dirty="0" smtClean="0">
                <a:solidFill>
                  <a:schemeClr val="tx2">
                    <a:lumMod val="90000"/>
                  </a:schemeClr>
                </a:solidFill>
              </a:rPr>
              <a:t>	void Compress()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DissipateHeat</a:t>
            </a:r>
            <a:r>
              <a:rPr lang="en-US" sz="1800" i="1" dirty="0" smtClean="0">
                <a:solidFill>
                  <a:schemeClr val="tx2">
                    <a:lumMod val="90000"/>
                  </a:schemeClr>
                </a:solidFill>
              </a:rPr>
              <a:t>()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SetFanRPM</a:t>
            </a:r>
            <a:r>
              <a:rPr lang="en-US" sz="1800" i="1" dirty="0" smtClean="0">
                <a:solidFill>
                  <a:schemeClr val="tx2">
                    <a:lumMod val="90000"/>
                  </a:schemeClr>
                </a:solidFill>
              </a:rPr>
              <a:t>(</a:t>
            </a:r>
            <a:r>
              <a:rPr lang="en-US" sz="1800" i="1" dirty="0" err="1" smtClean="0">
                <a:solidFill>
                  <a:schemeClr val="tx2">
                    <a:lumMod val="90000"/>
                  </a:schemeClr>
                </a:solidFill>
              </a:rPr>
              <a:t>int</a:t>
            </a:r>
            <a:r>
              <a:rPr lang="en-US" sz="1800" i="1" dirty="0" smtClean="0">
                <a:solidFill>
                  <a:schemeClr val="tx2">
                    <a:lumMod val="90000"/>
                  </a:schemeClr>
                </a:solidFill>
              </a:rPr>
              <a:t> rpm)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MoveFins</a:t>
            </a:r>
            <a:r>
              <a:rPr lang="en-US" sz="1800" i="1" dirty="0" smtClean="0">
                <a:solidFill>
                  <a:schemeClr val="tx2">
                    <a:lumMod val="90000"/>
                  </a:schemeClr>
                </a:solidFill>
              </a:rPr>
              <a:t>(float angle)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SenseRoomTemp</a:t>
            </a:r>
            <a:r>
              <a:rPr lang="en-US" sz="1800" i="1" dirty="0" smtClean="0">
                <a:solidFill>
                  <a:schemeClr val="tx2">
                    <a:lumMod val="90000"/>
                  </a:schemeClr>
                </a:solidFill>
              </a:rPr>
              <a:t>() ;</a:t>
            </a:r>
          </a:p>
          <a:p>
            <a:pPr>
              <a:buNone/>
            </a:pPr>
            <a:r>
              <a:rPr lang="en-US" sz="1800" i="1" dirty="0" smtClean="0">
                <a:solidFill>
                  <a:schemeClr val="tx2">
                    <a:lumMod val="90000"/>
                  </a:schemeClr>
                </a:solidFill>
              </a:rPr>
              <a:t>} ;</a:t>
            </a:r>
          </a:p>
          <a:p>
            <a:pPr>
              <a:buNone/>
            </a:pPr>
            <a:endParaRPr lang="en-US" sz="1800" i="1" dirty="0">
              <a:solidFill>
                <a:srgbClr val="FFFF00"/>
              </a:solidFill>
            </a:endParaRPr>
          </a:p>
        </p:txBody>
      </p:sp>
      <p:sp>
        <p:nvSpPr>
          <p:cNvPr id="10" name="Content Placeholder 9"/>
          <p:cNvSpPr>
            <a:spLocks noGrp="1"/>
          </p:cNvSpPr>
          <p:nvPr>
            <p:ph sz="half" idx="2"/>
          </p:nvPr>
        </p:nvSpPr>
        <p:spPr>
          <a:xfrm>
            <a:off x="4495800" y="2032000"/>
            <a:ext cx="4343400" cy="3268267"/>
          </a:xfrm>
        </p:spPr>
        <p:txBody>
          <a:bodyPr>
            <a:noAutofit/>
          </a:bodyPr>
          <a:lstStyle/>
          <a:p>
            <a:pPr>
              <a:buNone/>
            </a:pPr>
            <a:r>
              <a:rPr lang="en-US" sz="1800" i="1" dirty="0" err="1" smtClean="0">
                <a:solidFill>
                  <a:schemeClr val="tx2">
                    <a:lumMod val="90000"/>
                  </a:schemeClr>
                </a:solidFill>
              </a:rPr>
              <a:t>enum</a:t>
            </a:r>
            <a:r>
              <a:rPr lang="en-US" sz="1800" i="1" dirty="0" smtClean="0">
                <a:solidFill>
                  <a:schemeClr val="tx2">
                    <a:lumMod val="90000"/>
                  </a:schemeClr>
                </a:solidFill>
              </a:rPr>
              <a:t> Speed {low, med, high} ;</a:t>
            </a:r>
          </a:p>
          <a:p>
            <a:pPr>
              <a:buNone/>
            </a:pPr>
            <a:r>
              <a:rPr lang="en-US" sz="1800" i="1" dirty="0" smtClean="0">
                <a:solidFill>
                  <a:schemeClr val="tx2">
                    <a:lumMod val="90000"/>
                  </a:schemeClr>
                </a:solidFill>
              </a:rPr>
              <a:t>class AC</a:t>
            </a:r>
          </a:p>
          <a:p>
            <a:pPr>
              <a:buNone/>
            </a:pPr>
            <a:r>
              <a:rPr lang="en-US" sz="1800" i="1" dirty="0" smtClean="0">
                <a:solidFill>
                  <a:schemeClr val="tx2">
                    <a:lumMod val="90000"/>
                  </a:schemeClr>
                </a:solidFill>
              </a:rPr>
              <a:t>{</a:t>
            </a:r>
          </a:p>
          <a:p>
            <a:pPr>
              <a:buNone/>
            </a:pPr>
            <a:r>
              <a:rPr lang="en-US" sz="1800" i="1" dirty="0" smtClean="0">
                <a:solidFill>
                  <a:schemeClr val="tx2">
                    <a:lumMod val="90000"/>
                  </a:schemeClr>
                </a:solidFill>
              </a:rPr>
              <a:t>public:</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SwitchOn</a:t>
            </a:r>
            <a:r>
              <a:rPr lang="en-US" sz="1800" i="1" dirty="0" smtClean="0">
                <a:solidFill>
                  <a:schemeClr val="tx2">
                    <a:lumMod val="90000"/>
                  </a:schemeClr>
                </a:solidFill>
              </a:rPr>
              <a:t>() ;</a:t>
            </a:r>
          </a:p>
          <a:p>
            <a:pPr>
              <a:buNone/>
            </a:pPr>
            <a:r>
              <a:rPr lang="en-US" sz="1800" i="1" dirty="0">
                <a:solidFill>
                  <a:schemeClr val="tx2">
                    <a:lumMod val="90000"/>
                  </a:schemeClr>
                </a:solidFill>
              </a:rPr>
              <a:t>	</a:t>
            </a:r>
            <a:r>
              <a:rPr lang="en-US" sz="1800" i="1" dirty="0" smtClean="0">
                <a:solidFill>
                  <a:schemeClr val="tx2">
                    <a:lumMod val="90000"/>
                  </a:schemeClr>
                </a:solidFill>
              </a:rPr>
              <a:t>void </a:t>
            </a:r>
            <a:r>
              <a:rPr lang="en-US" sz="1800" i="1" dirty="0" err="1" smtClean="0">
                <a:solidFill>
                  <a:schemeClr val="tx2">
                    <a:lumMod val="90000"/>
                  </a:schemeClr>
                </a:solidFill>
              </a:rPr>
              <a:t>SwitchOff</a:t>
            </a:r>
            <a:r>
              <a:rPr lang="en-US" sz="1800" i="1" dirty="0" smtClean="0">
                <a:solidFill>
                  <a:schemeClr val="tx2">
                    <a:lumMod val="90000"/>
                  </a:schemeClr>
                </a:solidFill>
              </a:rPr>
              <a:t>()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SetTemperature</a:t>
            </a:r>
            <a:r>
              <a:rPr lang="en-US" sz="1800" i="1" dirty="0" smtClean="0">
                <a:solidFill>
                  <a:schemeClr val="tx2">
                    <a:lumMod val="90000"/>
                  </a:schemeClr>
                </a:solidFill>
              </a:rPr>
              <a:t>(float temp) ;</a:t>
            </a:r>
          </a:p>
          <a:p>
            <a:pPr>
              <a:buNone/>
            </a:pPr>
            <a:r>
              <a:rPr lang="en-US" sz="1800" i="1" dirty="0" smtClean="0">
                <a:solidFill>
                  <a:schemeClr val="tx2">
                    <a:lumMod val="90000"/>
                  </a:schemeClr>
                </a:solidFill>
              </a:rPr>
              <a:t>	void </a:t>
            </a:r>
            <a:r>
              <a:rPr lang="en-US" sz="1800" i="1" dirty="0" err="1" smtClean="0">
                <a:solidFill>
                  <a:schemeClr val="tx2">
                    <a:lumMod val="90000"/>
                  </a:schemeClr>
                </a:solidFill>
              </a:rPr>
              <a:t>SetFanSpeed</a:t>
            </a:r>
            <a:r>
              <a:rPr lang="en-US" sz="1800" i="1" dirty="0" smtClean="0">
                <a:solidFill>
                  <a:schemeClr val="tx2">
                    <a:lumMod val="90000"/>
                  </a:schemeClr>
                </a:solidFill>
              </a:rPr>
              <a:t>(Speed s) ;</a:t>
            </a:r>
          </a:p>
          <a:p>
            <a:pPr>
              <a:buNone/>
            </a:pPr>
            <a:r>
              <a:rPr lang="en-US" sz="1800" i="1" dirty="0" smtClean="0">
                <a:solidFill>
                  <a:schemeClr val="tx2">
                    <a:lumMod val="90000"/>
                  </a:schemeClr>
                </a:solidFill>
              </a:rPr>
              <a:t>} ;</a:t>
            </a:r>
            <a:endParaRPr lang="en-US" sz="1800" i="1" dirty="0">
              <a:solidFill>
                <a:schemeClr val="tx2">
                  <a:lumMod val="90000"/>
                </a:schemeClr>
              </a:solidFill>
            </a:endParaRPr>
          </a:p>
        </p:txBody>
      </p:sp>
      <p:sp>
        <p:nvSpPr>
          <p:cNvPr id="11" name="TextBox 10"/>
          <p:cNvSpPr txBox="1"/>
          <p:nvPr/>
        </p:nvSpPr>
        <p:spPr>
          <a:xfrm>
            <a:off x="539552" y="1129308"/>
            <a:ext cx="8077200" cy="830997"/>
          </a:xfrm>
          <a:prstGeom prst="rect">
            <a:avLst/>
          </a:prstGeom>
          <a:noFill/>
        </p:spPr>
        <p:txBody>
          <a:bodyPr wrap="square" rtlCol="0">
            <a:spAutoFit/>
          </a:bodyPr>
          <a:lstStyle/>
          <a:p>
            <a:r>
              <a:rPr lang="en-US" sz="2400" dirty="0" smtClean="0"/>
              <a:t>What do you gather from the following examples of air conditioner classes? Which one is the correct abstraction?</a:t>
            </a:r>
            <a:endParaRPr lang="en-US" sz="2400" dirty="0"/>
          </a:p>
        </p:txBody>
      </p:sp>
      <p:sp>
        <p:nvSpPr>
          <p:cNvPr id="3" name="Slide Number Placeholder 2"/>
          <p:cNvSpPr>
            <a:spLocks noGrp="1"/>
          </p:cNvSpPr>
          <p:nvPr>
            <p:ph type="sldNum" sz="quarter" idx="12"/>
          </p:nvPr>
        </p:nvSpPr>
        <p:spPr/>
        <p:txBody>
          <a:bodyPr/>
          <a:lstStyle/>
          <a:p>
            <a:fld id="{6CA6930D-BBCC-4B60-B588-351AC06BFA93}"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Commands are object oriented replacement for callbacks</a:t>
            </a:r>
          </a:p>
          <a:p>
            <a:r>
              <a:rPr lang="en-US" dirty="0" smtClean="0"/>
              <a:t>Use if you want to queue and execute requests at different times</a:t>
            </a:r>
          </a:p>
          <a:p>
            <a:r>
              <a:rPr lang="en-US" dirty="0" smtClean="0"/>
              <a:t>Use for implementing undo and redo</a:t>
            </a:r>
          </a:p>
          <a:p>
            <a:pPr lvl="1"/>
            <a:r>
              <a:rPr lang="en-US" dirty="0" smtClean="0"/>
              <a:t>commands have state</a:t>
            </a:r>
          </a:p>
          <a:p>
            <a:r>
              <a:rPr lang="en-US" dirty="0" smtClean="0"/>
              <a:t>Can be used for transactions. </a:t>
            </a:r>
          </a:p>
          <a:p>
            <a:pPr lvl="1"/>
            <a:r>
              <a:rPr lang="en-US" dirty="0" smtClean="0"/>
              <a:t>In case of a failure, the system can be reverted to original state</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170</a:t>
            </a:fld>
            <a:endParaRPr lang="en-US"/>
          </a:p>
        </p:txBody>
      </p:sp>
    </p:spTree>
    <p:extLst>
      <p:ext uri="{BB962C8B-B14F-4D97-AF65-F5344CB8AC3E}">
        <p14:creationId xmlns:p14="http://schemas.microsoft.com/office/powerpoint/2010/main" val="135604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20000"/>
          </a:bodyPr>
          <a:lstStyle/>
          <a:p>
            <a:r>
              <a:rPr lang="en-US" sz="3200" dirty="0" smtClean="0"/>
              <a:t>Command is extensively used in UI programming while handling callbacks from controls</a:t>
            </a:r>
          </a:p>
          <a:p>
            <a:r>
              <a:rPr lang="en-US" dirty="0"/>
              <a:t>MFC uses message maps to handle the commands</a:t>
            </a:r>
          </a:p>
          <a:p>
            <a:r>
              <a:rPr lang="en-US" sz="3200" dirty="0" smtClean="0"/>
              <a:t>C# uses events &amp; delegates as commands</a:t>
            </a:r>
          </a:p>
          <a:p>
            <a:pPr lvl="1"/>
            <a:r>
              <a:rPr lang="en-US" dirty="0" smtClean="0"/>
              <a:t>provides </a:t>
            </a:r>
            <a:r>
              <a:rPr lang="en-US" dirty="0" err="1" smtClean="0"/>
              <a:t>EventHandler</a:t>
            </a:r>
            <a:r>
              <a:rPr lang="en-US" dirty="0" smtClean="0"/>
              <a:t> delegate for handling events</a:t>
            </a:r>
            <a:endParaRPr lang="en-US" sz="2800" dirty="0" smtClean="0"/>
          </a:p>
          <a:p>
            <a:r>
              <a:rPr lang="en-US" sz="3200" dirty="0" smtClean="0"/>
              <a:t>Java uses </a:t>
            </a:r>
            <a:r>
              <a:rPr lang="en-US" sz="3200" i="1" dirty="0" err="1" smtClean="0"/>
              <a:t>ActionListener</a:t>
            </a:r>
            <a:r>
              <a:rPr lang="en-US" sz="3200" dirty="0" smtClean="0"/>
              <a:t> as a command object</a:t>
            </a:r>
          </a:p>
          <a:p>
            <a:r>
              <a:rPr lang="en-US" dirty="0" smtClean="0"/>
              <a:t>Boost </a:t>
            </a:r>
            <a:r>
              <a:rPr lang="en-US" dirty="0"/>
              <a:t>&amp; QT use signals &amp; slots for </a:t>
            </a:r>
            <a:r>
              <a:rPr lang="en-US" dirty="0" smtClean="0"/>
              <a:t>commands</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171</a:t>
            </a:fld>
            <a:endParaRPr lang="en-US"/>
          </a:p>
        </p:txBody>
      </p:sp>
    </p:spTree>
    <p:extLst>
      <p:ext uri="{BB962C8B-B14F-4D97-AF65-F5344CB8AC3E}">
        <p14:creationId xmlns:p14="http://schemas.microsoft.com/office/powerpoint/2010/main" val="36199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State Pattern</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t>
            </a:r>
            <a:r>
              <a:rPr lang="en-US" sz="2400" i="1" dirty="0" smtClean="0"/>
              <a:t> Allow an object to alter its behavior when its internal state changes. The object will appear to change its class.</a:t>
            </a:r>
            <a:endParaRPr lang="en-US" i="1" dirty="0" smtClean="0"/>
          </a:p>
          <a:p>
            <a:r>
              <a:rPr lang="en-US" dirty="0" smtClean="0"/>
              <a:t>Often, the state changes in an object are managed through conditional statements</a:t>
            </a:r>
          </a:p>
          <a:p>
            <a:pPr lvl="1"/>
            <a:r>
              <a:rPr lang="en-US" dirty="0" smtClean="0"/>
              <a:t>code is hard to maintain and reuse</a:t>
            </a:r>
          </a:p>
          <a:p>
            <a:r>
              <a:rPr lang="en-US" dirty="0" smtClean="0"/>
              <a:t>State pattern moves each state into a separate class and the state changes are distributed among the classes</a:t>
            </a:r>
          </a:p>
          <a:p>
            <a:r>
              <a:rPr lang="en-US" dirty="0" smtClean="0"/>
              <a:t>Also known as objects for states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172</a:t>
            </a:fld>
            <a:endParaRPr lang="en-US"/>
          </a:p>
        </p:txBody>
      </p:sp>
    </p:spTree>
    <p:extLst>
      <p:ext uri="{BB962C8B-B14F-4D97-AF65-F5344CB8AC3E}">
        <p14:creationId xmlns:p14="http://schemas.microsoft.com/office/powerpoint/2010/main" val="96270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173</a:t>
            </a:fld>
            <a:endParaRPr lang="en-US"/>
          </a:p>
        </p:txBody>
      </p:sp>
      <p:sp>
        <p:nvSpPr>
          <p:cNvPr id="8" name="TextBox 10"/>
          <p:cNvSpPr txBox="1"/>
          <p:nvPr/>
        </p:nvSpPr>
        <p:spPr>
          <a:xfrm>
            <a:off x="1214414" y="1309677"/>
            <a:ext cx="6715172" cy="357190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defRPr/>
            </a:pPr>
            <a:endParaRPr lang="en-US" sz="1600" b="1" dirty="0" smtClean="0">
              <a:solidFill>
                <a:srgbClr val="C00000"/>
              </a:solidFill>
              <a:latin typeface="Calibri" pitchFamily="34" charset="0"/>
              <a:cs typeface="Times New Roman" pitchFamily="18" charset="0"/>
            </a:endParaRPr>
          </a:p>
        </p:txBody>
      </p:sp>
      <p:grpSp>
        <p:nvGrpSpPr>
          <p:cNvPr id="9" name="Group 25"/>
          <p:cNvGrpSpPr/>
          <p:nvPr/>
        </p:nvGrpSpPr>
        <p:grpSpPr>
          <a:xfrm>
            <a:off x="4929190" y="2143120"/>
            <a:ext cx="1357322" cy="833446"/>
            <a:chOff x="4786314" y="1619237"/>
            <a:chExt cx="1285884" cy="1333513"/>
          </a:xfrm>
        </p:grpSpPr>
        <p:sp>
          <p:nvSpPr>
            <p:cNvPr id="31" name="Rectangle 15"/>
            <p:cNvSpPr/>
            <p:nvPr/>
          </p:nvSpPr>
          <p:spPr>
            <a:xfrm>
              <a:off x="4786314" y="1619237"/>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State</a:t>
              </a:r>
              <a:endParaRPr lang="en-IN" sz="2000" b="1" i="1" dirty="0"/>
            </a:p>
          </p:txBody>
        </p:sp>
        <p:sp>
          <p:nvSpPr>
            <p:cNvPr id="32" name="Rectangle 3"/>
            <p:cNvSpPr/>
            <p:nvPr/>
          </p:nvSpPr>
          <p:spPr>
            <a:xfrm>
              <a:off x="4786314" y="2000243"/>
              <a:ext cx="1285884" cy="95250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Handle()</a:t>
              </a:r>
            </a:p>
          </p:txBody>
        </p:sp>
      </p:grpSp>
      <p:sp>
        <p:nvSpPr>
          <p:cNvPr id="10" name="Diamond 9"/>
          <p:cNvSpPr/>
          <p:nvPr/>
        </p:nvSpPr>
        <p:spPr>
          <a:xfrm>
            <a:off x="3286116" y="2500310"/>
            <a:ext cx="214314" cy="178595"/>
          </a:xfrm>
          <a:prstGeom prst="diamond">
            <a:avLst/>
          </a:prstGeom>
          <a:ln w="1905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cxnSp>
        <p:nvCxnSpPr>
          <p:cNvPr id="11" name="Straight Connector 10"/>
          <p:cNvCxnSpPr/>
          <p:nvPr/>
        </p:nvCxnSpPr>
        <p:spPr>
          <a:xfrm>
            <a:off x="3484434" y="2604278"/>
            <a:ext cx="1428760" cy="1323"/>
          </a:xfrm>
          <a:prstGeom prst="line">
            <a:avLst/>
          </a:prstGeom>
          <a:ln w="19050">
            <a:solidFill>
              <a:schemeClr val="tx1"/>
            </a:solidFill>
            <a:headEnd type="none" w="lg" len="lg"/>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2" name="Group 26"/>
          <p:cNvGrpSpPr/>
          <p:nvPr/>
        </p:nvGrpSpPr>
        <p:grpSpPr>
          <a:xfrm>
            <a:off x="3428992" y="3631412"/>
            <a:ext cx="1857388" cy="750099"/>
            <a:chOff x="4786314" y="2000240"/>
            <a:chExt cx="1285884" cy="889007"/>
          </a:xfrm>
        </p:grpSpPr>
        <p:sp>
          <p:nvSpPr>
            <p:cNvPr id="29" name="Rectangle 15"/>
            <p:cNvSpPr/>
            <p:nvPr/>
          </p:nvSpPr>
          <p:spPr>
            <a:xfrm>
              <a:off x="4786314" y="2000240"/>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ConcreteStateA</a:t>
              </a:r>
              <a:endParaRPr lang="en-IN" b="1" dirty="0"/>
            </a:p>
          </p:txBody>
        </p:sp>
        <p:sp>
          <p:nvSpPr>
            <p:cNvPr id="30" name="Rectangle 3"/>
            <p:cNvSpPr/>
            <p:nvPr/>
          </p:nvSpPr>
          <p:spPr>
            <a:xfrm>
              <a:off x="4786314" y="2394428"/>
              <a:ext cx="1285884" cy="4948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smtClean="0"/>
                <a:t>Handle()</a:t>
              </a:r>
            </a:p>
          </p:txBody>
        </p:sp>
      </p:grpSp>
      <p:sp>
        <p:nvSpPr>
          <p:cNvPr id="13" name="Isosceles Triangle 12"/>
          <p:cNvSpPr/>
          <p:nvPr/>
        </p:nvSpPr>
        <p:spPr>
          <a:xfrm>
            <a:off x="5500694" y="2965368"/>
            <a:ext cx="214314" cy="178595"/>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rot="5400000">
            <a:off x="5485209" y="3273428"/>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 name="Group 86"/>
          <p:cNvGrpSpPr/>
          <p:nvPr/>
        </p:nvGrpSpPr>
        <p:grpSpPr>
          <a:xfrm>
            <a:off x="5786446" y="3631412"/>
            <a:ext cx="1928826" cy="750099"/>
            <a:chOff x="4786314" y="2000240"/>
            <a:chExt cx="1285884" cy="889007"/>
          </a:xfrm>
        </p:grpSpPr>
        <p:sp>
          <p:nvSpPr>
            <p:cNvPr id="27" name="Rectangle 15"/>
            <p:cNvSpPr/>
            <p:nvPr/>
          </p:nvSpPr>
          <p:spPr>
            <a:xfrm>
              <a:off x="4786314" y="2000240"/>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ConcreteStateB</a:t>
              </a:r>
              <a:endParaRPr lang="en-IN" sz="2000" b="1" dirty="0"/>
            </a:p>
          </p:txBody>
        </p:sp>
        <p:sp>
          <p:nvSpPr>
            <p:cNvPr id="28" name="Rectangle 3"/>
            <p:cNvSpPr/>
            <p:nvPr/>
          </p:nvSpPr>
          <p:spPr>
            <a:xfrm>
              <a:off x="4786314" y="2394428"/>
              <a:ext cx="1285884" cy="4948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smtClean="0"/>
                <a:t>Handle()</a:t>
              </a:r>
            </a:p>
          </p:txBody>
        </p:sp>
      </p:grpSp>
      <p:cxnSp>
        <p:nvCxnSpPr>
          <p:cNvPr id="16" name="Straight Connector 15"/>
          <p:cNvCxnSpPr/>
          <p:nvPr/>
        </p:nvCxnSpPr>
        <p:spPr>
          <a:xfrm>
            <a:off x="4643438" y="3393285"/>
            <a:ext cx="2000264" cy="13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525433" y="3512216"/>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525169" y="3511554"/>
            <a:ext cx="238127"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9" name="Group 94"/>
          <p:cNvGrpSpPr/>
          <p:nvPr/>
        </p:nvGrpSpPr>
        <p:grpSpPr>
          <a:xfrm>
            <a:off x="1928794" y="2202653"/>
            <a:ext cx="1357322" cy="833446"/>
            <a:chOff x="4786314" y="1619237"/>
            <a:chExt cx="1285884" cy="1333513"/>
          </a:xfrm>
        </p:grpSpPr>
        <p:sp>
          <p:nvSpPr>
            <p:cNvPr id="25" name="Rectangle 15"/>
            <p:cNvSpPr/>
            <p:nvPr/>
          </p:nvSpPr>
          <p:spPr>
            <a:xfrm>
              <a:off x="4786314" y="1619237"/>
              <a:ext cx="1285884" cy="3941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Context</a:t>
              </a:r>
              <a:endParaRPr lang="en-IN" sz="2000" b="1" dirty="0"/>
            </a:p>
          </p:txBody>
        </p:sp>
        <p:sp>
          <p:nvSpPr>
            <p:cNvPr id="26" name="Rectangle 3"/>
            <p:cNvSpPr/>
            <p:nvPr/>
          </p:nvSpPr>
          <p:spPr>
            <a:xfrm>
              <a:off x="4786314" y="2000243"/>
              <a:ext cx="1285884" cy="95250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Request()</a:t>
              </a:r>
            </a:p>
          </p:txBody>
        </p:sp>
      </p:grpSp>
      <p:sp>
        <p:nvSpPr>
          <p:cNvPr id="20" name="TextBox 19"/>
          <p:cNvSpPr txBox="1"/>
          <p:nvPr/>
        </p:nvSpPr>
        <p:spPr>
          <a:xfrm>
            <a:off x="3428992" y="2202652"/>
            <a:ext cx="1071570" cy="369332"/>
          </a:xfrm>
          <a:prstGeom prst="rect">
            <a:avLst/>
          </a:prstGeom>
          <a:noFill/>
        </p:spPr>
        <p:txBody>
          <a:bodyPr wrap="square" rtlCol="0">
            <a:spAutoFit/>
          </a:bodyPr>
          <a:lstStyle/>
          <a:p>
            <a:r>
              <a:rPr lang="en-US" dirty="0" smtClean="0"/>
              <a:t>state</a:t>
            </a:r>
            <a:endParaRPr lang="en-IN" dirty="0" smtClean="0"/>
          </a:p>
        </p:txBody>
      </p:sp>
      <p:graphicFrame>
        <p:nvGraphicFramePr>
          <p:cNvPr id="21" name="Object 13"/>
          <p:cNvGraphicFramePr>
            <a:graphicFrameLocks noChangeAspect="1"/>
          </p:cNvGraphicFramePr>
          <p:nvPr/>
        </p:nvGraphicFramePr>
        <p:xfrm>
          <a:off x="1571604" y="3571880"/>
          <a:ext cx="1785950" cy="773912"/>
        </p:xfrm>
        <a:graphic>
          <a:graphicData uri="http://schemas.openxmlformats.org/presentationml/2006/ole">
            <mc:AlternateContent xmlns:mc="http://schemas.openxmlformats.org/markup-compatibility/2006">
              <mc:Choice xmlns:v="urn:schemas-microsoft-com:vml" Requires="v">
                <p:oleObj spid="_x0000_s524667" name="Visio" r:id="rId3" imgW="720461" imgH="491787" progId="">
                  <p:embed/>
                </p:oleObj>
              </mc:Choice>
              <mc:Fallback>
                <p:oleObj name="Visio" r:id="rId3" imgW="720461" imgH="49178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571880"/>
                        <a:ext cx="1785950" cy="77391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16"/>
          <p:cNvSpPr txBox="1">
            <a:spLocks noChangeArrowheads="1"/>
          </p:cNvSpPr>
          <p:nvPr/>
        </p:nvSpPr>
        <p:spPr bwMode="auto">
          <a:xfrm>
            <a:off x="1571604" y="3869540"/>
            <a:ext cx="1785950" cy="307777"/>
          </a:xfrm>
          <a:prstGeom prst="rect">
            <a:avLst/>
          </a:prstGeom>
          <a:noFill/>
          <a:ln w="9525">
            <a:noFill/>
            <a:miter lim="800000"/>
            <a:headEnd/>
            <a:tailEnd/>
          </a:ln>
        </p:spPr>
        <p:txBody>
          <a:bodyPr wrap="square">
            <a:spAutoFit/>
          </a:bodyPr>
          <a:lstStyle/>
          <a:p>
            <a:pPr>
              <a:spcBef>
                <a:spcPct val="50000"/>
              </a:spcBef>
            </a:pPr>
            <a:r>
              <a:rPr lang="en-US" sz="1400" dirty="0" smtClean="0">
                <a:solidFill>
                  <a:srgbClr val="000000"/>
                </a:solidFill>
              </a:rPr>
              <a:t>state-&gt;Handle() ;</a:t>
            </a:r>
          </a:p>
        </p:txBody>
      </p:sp>
      <p:sp>
        <p:nvSpPr>
          <p:cNvPr id="23" name="Oval 22"/>
          <p:cNvSpPr/>
          <p:nvPr/>
        </p:nvSpPr>
        <p:spPr>
          <a:xfrm>
            <a:off x="2928926" y="2559842"/>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rot="5400000">
            <a:off x="2554671" y="3124599"/>
            <a:ext cx="892975" cy="158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73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4" name="Content Placeholder 3"/>
          <p:cNvSpPr>
            <a:spLocks noGrp="1"/>
          </p:cNvSpPr>
          <p:nvPr>
            <p:ph idx="1"/>
          </p:nvPr>
        </p:nvSpPr>
        <p:spPr/>
        <p:txBody>
          <a:bodyPr/>
          <a:lstStyle/>
          <a:p>
            <a:endParaRPr lang="en-US"/>
          </a:p>
        </p:txBody>
      </p:sp>
      <p:pic>
        <p:nvPicPr>
          <p:cNvPr id="503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9" y="1797844"/>
            <a:ext cx="5208581" cy="2439809"/>
          </a:xfrm>
          <a:prstGeom prst="rect">
            <a:avLst/>
          </a:prstGeom>
          <a:noFill/>
          <a:ln w="9525">
            <a:solidFill>
              <a:schemeClr val="tx1"/>
            </a:solidFill>
            <a:miter lim="800000"/>
            <a:headEnd/>
            <a:tailEnd/>
          </a:ln>
          <a:effectLst>
            <a:outerShdw dist="35921" dir="2700000" algn="ctr" rotWithShape="0">
              <a:schemeClr val="bg2"/>
            </a:outerShdw>
            <a:reflection blurRad="6350" stA="50000" endA="300" endPos="38500" dist="50800" dir="5400000" sy="-100000" algn="bl" rotWithShape="0"/>
            <a:softEdge rad="31750"/>
          </a:effectLst>
          <a:extLst>
            <a:ext uri="{909E8E84-426E-40dd-AFC4-6F175D3DCCD1}">
              <a14:hiddenFill xmlns:a14="http://schemas.microsoft.com/office/drawing/2010/main">
                <a:solidFill>
                  <a:schemeClr val="accent1"/>
                </a:solidFill>
              </a14:hiddenFill>
            </a:ext>
          </a:extLst>
        </p:spPr>
      </p:pic>
      <p:sp>
        <p:nvSpPr>
          <p:cNvPr id="3" name="Slide Number Placeholder 2"/>
          <p:cNvSpPr>
            <a:spLocks noGrp="1"/>
          </p:cNvSpPr>
          <p:nvPr>
            <p:ph type="sldNum" sz="quarter" idx="12"/>
          </p:nvPr>
        </p:nvSpPr>
        <p:spPr/>
        <p:txBody>
          <a:bodyPr/>
          <a:lstStyle/>
          <a:p>
            <a:fld id="{6CA6930D-BBCC-4B60-B588-351AC06BFA93}" type="slidenum">
              <a:rPr lang="en-US" smtClean="0"/>
              <a:t>174</a:t>
            </a:fld>
            <a:endParaRPr lang="en-US"/>
          </a:p>
        </p:txBody>
      </p:sp>
    </p:spTree>
    <p:extLst>
      <p:ext uri="{BB962C8B-B14F-4D97-AF65-F5344CB8AC3E}">
        <p14:creationId xmlns:p14="http://schemas.microsoft.com/office/powerpoint/2010/main" val="4244673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Who specifies the transition?</a:t>
            </a:r>
          </a:p>
          <a:p>
            <a:pPr lvl="1"/>
            <a:r>
              <a:rPr lang="en-US" dirty="0" smtClean="0"/>
              <a:t>more appropriate to let the state classes themselves specify the transition</a:t>
            </a:r>
          </a:p>
          <a:p>
            <a:pPr lvl="1"/>
            <a:r>
              <a:rPr lang="en-US" dirty="0" smtClean="0"/>
              <a:t>if fixed, Context class can implement them</a:t>
            </a:r>
          </a:p>
          <a:p>
            <a:pPr lvl="1"/>
            <a:r>
              <a:rPr lang="en-US" dirty="0" smtClean="0"/>
              <a:t>or a standalone class</a:t>
            </a:r>
          </a:p>
          <a:p>
            <a:r>
              <a:rPr lang="en-US" dirty="0" smtClean="0"/>
              <a:t>State objects can either be created</a:t>
            </a:r>
          </a:p>
          <a:p>
            <a:pPr lvl="1"/>
            <a:r>
              <a:rPr lang="en-US" dirty="0" smtClean="0"/>
              <a:t>on the fly, or</a:t>
            </a:r>
          </a:p>
          <a:p>
            <a:pPr lvl="1"/>
            <a:r>
              <a:rPr lang="en-US" dirty="0" smtClean="0"/>
              <a:t>as flyweights</a:t>
            </a:r>
          </a:p>
          <a:p>
            <a:r>
              <a:rPr lang="en-US" dirty="0" smtClean="0"/>
              <a:t>Usually, implemented as Singleton objects</a:t>
            </a:r>
          </a:p>
          <a:p>
            <a:r>
              <a:rPr lang="en-US" dirty="0" smtClean="0"/>
              <a:t>Don’t carry any state</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175</a:t>
            </a:fld>
            <a:endParaRPr lang="en-US"/>
          </a:p>
        </p:txBody>
      </p:sp>
    </p:spTree>
    <p:extLst>
      <p:ext uri="{BB962C8B-B14F-4D97-AF65-F5344CB8AC3E}">
        <p14:creationId xmlns:p14="http://schemas.microsoft.com/office/powerpoint/2010/main" val="429138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State-specific behavior is localized in a corresponding class</a:t>
            </a:r>
          </a:p>
          <a:p>
            <a:pPr lvl="1"/>
            <a:r>
              <a:rPr lang="en-US" dirty="0" smtClean="0"/>
              <a:t>new states can be added easily</a:t>
            </a:r>
          </a:p>
          <a:p>
            <a:r>
              <a:rPr lang="en-US" dirty="0" smtClean="0"/>
              <a:t>State transitions are represented by objects and not variables. </a:t>
            </a:r>
          </a:p>
          <a:p>
            <a:pPr lvl="1"/>
            <a:r>
              <a:rPr lang="en-US" dirty="0" smtClean="0"/>
              <a:t>makes the states more consistent as only one variable(state object) represents the state</a:t>
            </a:r>
          </a:p>
          <a:p>
            <a:r>
              <a:rPr lang="en-US" dirty="0" smtClean="0"/>
              <a:t>State objects can be shared if they don’t store any state</a:t>
            </a:r>
          </a:p>
          <a:p>
            <a:pPr lvl="1"/>
            <a:r>
              <a:rPr lang="en-US" dirty="0" smtClean="0"/>
              <a:t>behave as flyweights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176</a:t>
            </a:fld>
            <a:endParaRPr lang="en-US"/>
          </a:p>
        </p:txBody>
      </p:sp>
    </p:spTree>
    <p:extLst>
      <p:ext uri="{BB962C8B-B14F-4D97-AF65-F5344CB8AC3E}">
        <p14:creationId xmlns:p14="http://schemas.microsoft.com/office/powerpoint/2010/main" val="322109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State classes may have to  know about each other so that state transitions can take place</a:t>
            </a:r>
          </a:p>
          <a:p>
            <a:pPr lvl="1"/>
            <a:r>
              <a:rPr lang="en-US" dirty="0" smtClean="0"/>
              <a:t>May lead to dependency between state classes</a:t>
            </a:r>
          </a:p>
          <a:p>
            <a:r>
              <a:rPr lang="en-US" dirty="0" smtClean="0"/>
              <a:t>When state objects are created on the fly, it leads to repetitive construction &amp; destruction</a:t>
            </a:r>
          </a:p>
          <a:p>
            <a:pPr lvl="1"/>
            <a:r>
              <a:rPr lang="en-US" dirty="0" smtClean="0"/>
              <a:t>performance may be effected (use as singleton instead)</a:t>
            </a:r>
          </a:p>
          <a:p>
            <a:r>
              <a:rPr lang="en-US" dirty="0" smtClean="0"/>
              <a:t>When used as flyweights, runtime-costs will be incurred in transferring, finding or computing extrinsic state</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177</a:t>
            </a:fld>
            <a:endParaRPr lang="en-US"/>
          </a:p>
        </p:txBody>
      </p:sp>
    </p:spTree>
    <p:extLst>
      <p:ext uri="{BB962C8B-B14F-4D97-AF65-F5344CB8AC3E}">
        <p14:creationId xmlns:p14="http://schemas.microsoft.com/office/powerpoint/2010/main" val="228910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a:bodyPr>
          <a:lstStyle/>
          <a:p>
            <a:r>
              <a:rPr lang="en-US" dirty="0" smtClean="0"/>
              <a:t>Use when</a:t>
            </a:r>
          </a:p>
          <a:p>
            <a:pPr lvl="1"/>
            <a:r>
              <a:rPr lang="en-US" dirty="0" smtClean="0"/>
              <a:t>object’s behavior depends on its state and its behavior must change at runtime</a:t>
            </a:r>
          </a:p>
          <a:p>
            <a:pPr lvl="1"/>
            <a:r>
              <a:rPr lang="en-US" dirty="0" smtClean="0"/>
              <a:t>behavior is decided by conditional statements</a:t>
            </a:r>
          </a:p>
          <a:p>
            <a:pPr lvl="1"/>
            <a:r>
              <a:rPr lang="en-US" dirty="0" smtClean="0"/>
              <a:t>behavior is distributed in several operations and each operation contains the same conditional statements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178</a:t>
            </a:fld>
            <a:endParaRPr lang="en-US"/>
          </a:p>
        </p:txBody>
      </p:sp>
    </p:spTree>
    <p:extLst>
      <p:ext uri="{BB962C8B-B14F-4D97-AF65-F5344CB8AC3E}">
        <p14:creationId xmlns:p14="http://schemas.microsoft.com/office/powerpoint/2010/main" val="18383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Visitor Pattern</a:t>
            </a:r>
            <a:endParaRPr lang="en-IN" dirty="0"/>
          </a:p>
        </p:txBody>
      </p:sp>
      <p:sp>
        <p:nvSpPr>
          <p:cNvPr id="8" name="Content Placeholder 7"/>
          <p:cNvSpPr>
            <a:spLocks noGrp="1"/>
          </p:cNvSpPr>
          <p:nvPr>
            <p:ph idx="1"/>
          </p:nvPr>
        </p:nvSpPr>
        <p:spPr/>
        <p:txBody>
          <a:bodyPr>
            <a:normAutofit fontScale="85000" lnSpcReduction="20000"/>
          </a:bodyPr>
          <a:lstStyle/>
          <a:p>
            <a:pPr>
              <a:buNone/>
            </a:pPr>
            <a:r>
              <a:rPr lang="en-US" dirty="0" smtClean="0"/>
              <a:t>	</a:t>
            </a:r>
            <a:r>
              <a:rPr lang="en-US" sz="2400" i="1" dirty="0" smtClean="0"/>
              <a:t>Represent an operation to be performed on the elements of an object structure. Visitor lets you define a new operation without changing the classes of the elements on which it operates</a:t>
            </a:r>
            <a:endParaRPr lang="en-US" i="1" dirty="0" smtClean="0"/>
          </a:p>
          <a:p>
            <a:r>
              <a:rPr lang="en-US" dirty="0" smtClean="0"/>
              <a:t>When using the Visitor pattern, you define two class hierarchies</a:t>
            </a:r>
          </a:p>
          <a:p>
            <a:pPr lvl="1"/>
            <a:r>
              <a:rPr lang="en-US" dirty="0" smtClean="0"/>
              <a:t>one for the elements being operated upon and one for the visitors that define operations on the elements </a:t>
            </a:r>
          </a:p>
          <a:p>
            <a:r>
              <a:rPr lang="en-US" dirty="0" smtClean="0"/>
              <a:t>New operations can be easily defined by adding a new subclass to the visitor class hierarchy</a:t>
            </a:r>
          </a:p>
          <a:p>
            <a:r>
              <a:rPr lang="en-US" dirty="0" smtClean="0"/>
              <a:t>Based on double dispatch</a:t>
            </a:r>
          </a:p>
        </p:txBody>
      </p:sp>
      <p:sp>
        <p:nvSpPr>
          <p:cNvPr id="9" name="Slide Number Placeholder 8"/>
          <p:cNvSpPr>
            <a:spLocks noGrp="1"/>
          </p:cNvSpPr>
          <p:nvPr>
            <p:ph type="sldNum" sz="quarter" idx="12"/>
          </p:nvPr>
        </p:nvSpPr>
        <p:spPr/>
        <p:txBody>
          <a:bodyPr/>
          <a:lstStyle/>
          <a:p>
            <a:fld id="{C8CE9C16-2267-4CDA-9B5C-2CFF8AD23936}" type="slidenum">
              <a:rPr lang="en-IN" smtClean="0"/>
              <a:pPr/>
              <a:t>179</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73427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Discussion</a:t>
            </a:r>
            <a:endParaRPr lang="en-GB" dirty="0"/>
          </a:p>
        </p:txBody>
      </p:sp>
      <p:sp>
        <p:nvSpPr>
          <p:cNvPr id="7" name="Content Placeholder 6"/>
          <p:cNvSpPr>
            <a:spLocks noGrp="1"/>
          </p:cNvSpPr>
          <p:nvPr>
            <p:ph idx="1"/>
          </p:nvPr>
        </p:nvSpPr>
        <p:spPr/>
        <p:txBody>
          <a:bodyPr>
            <a:normAutofit lnSpcReduction="10000"/>
          </a:bodyPr>
          <a:lstStyle/>
          <a:p>
            <a:r>
              <a:rPr lang="en-GB" dirty="0" smtClean="0"/>
              <a:t>Representation of real-life objects as software entities</a:t>
            </a:r>
          </a:p>
          <a:p>
            <a:r>
              <a:rPr lang="en-GB" dirty="0" smtClean="0"/>
              <a:t>Unnecessary details are left out as the focus is only on elements that are valid in the current problem domain</a:t>
            </a:r>
          </a:p>
          <a:p>
            <a:r>
              <a:rPr lang="en-GB" dirty="0"/>
              <a:t>Easy to model a solution for a </a:t>
            </a:r>
            <a:r>
              <a:rPr lang="en-GB" dirty="0" smtClean="0"/>
              <a:t>problem</a:t>
            </a:r>
          </a:p>
          <a:p>
            <a:r>
              <a:rPr lang="en-GB" dirty="0" smtClean="0"/>
              <a:t>A class/structure/interface is an abstraction</a:t>
            </a:r>
            <a:endParaRPr lang="en-GB" dirty="0"/>
          </a:p>
          <a:p>
            <a:pPr marL="0" indent="0">
              <a:buNone/>
            </a:pPr>
            <a:endParaRPr lang="en-GB" dirty="0"/>
          </a:p>
        </p:txBody>
      </p:sp>
      <p:sp>
        <p:nvSpPr>
          <p:cNvPr id="5" name="Slide Number Placeholder 4"/>
          <p:cNvSpPr>
            <a:spLocks noGrp="1"/>
          </p:cNvSpPr>
          <p:nvPr>
            <p:ph type="sldNum" sz="quarter" idx="12"/>
          </p:nvPr>
        </p:nvSpPr>
        <p:spPr/>
        <p:txBody>
          <a:bodyPr/>
          <a:lstStyle/>
          <a:p>
            <a:fld id="{6CA6930D-BBCC-4B60-B588-351AC06BFA93}" type="slidenum">
              <a:rPr lang="en-US" smtClean="0"/>
              <a:t>18</a:t>
            </a:fld>
            <a:endParaRPr lang="en-US"/>
          </a:p>
        </p:txBody>
      </p:sp>
    </p:spTree>
    <p:extLst>
      <p:ext uri="{BB962C8B-B14F-4D97-AF65-F5344CB8AC3E}">
        <p14:creationId xmlns:p14="http://schemas.microsoft.com/office/powerpoint/2010/main" val="85300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a:t>
            </a:r>
            <a:endParaRPr lang="en-IN" dirty="0"/>
          </a:p>
        </p:txBody>
      </p:sp>
      <p:sp>
        <p:nvSpPr>
          <p:cNvPr id="7" name="Text Placeholder 6"/>
          <p:cNvSpPr>
            <a:spLocks noGrp="1"/>
          </p:cNvSpPr>
          <p:nvPr>
            <p:ph idx="1"/>
          </p:nvPr>
        </p:nvSpPr>
        <p:spPr/>
        <p:txBody>
          <a:bodyPr/>
          <a:lstStyle/>
          <a:p>
            <a:r>
              <a:rPr smtClean="0"/>
              <a:t>Structure</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180</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
        <p:nvSpPr>
          <p:cNvPr id="10" name="TextBox 10"/>
          <p:cNvSpPr txBox="1"/>
          <p:nvPr/>
        </p:nvSpPr>
        <p:spPr>
          <a:xfrm>
            <a:off x="571472" y="1012021"/>
            <a:ext cx="8215370" cy="4524407"/>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endParaRPr lang="en-IN" sz="1600" b="1" i="1" dirty="0" smtClean="0"/>
          </a:p>
        </p:txBody>
      </p:sp>
      <p:cxnSp>
        <p:nvCxnSpPr>
          <p:cNvPr id="11" name="Straight Connector 10"/>
          <p:cNvCxnSpPr/>
          <p:nvPr/>
        </p:nvCxnSpPr>
        <p:spPr>
          <a:xfrm rot="5400000">
            <a:off x="4805262" y="2052730"/>
            <a:ext cx="194486" cy="5224"/>
          </a:xfrm>
          <a:prstGeom prst="line">
            <a:avLst/>
          </a:prstGeom>
          <a:ln w="28575">
            <a:solidFill>
              <a:srgbClr val="0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4786314" y="1845464"/>
            <a:ext cx="214314" cy="119063"/>
          </a:xfrm>
          <a:prstGeom prst="triangle">
            <a:avLst/>
          </a:prstGeom>
          <a:no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1"/>
          <p:cNvGrpSpPr/>
          <p:nvPr/>
        </p:nvGrpSpPr>
        <p:grpSpPr>
          <a:xfrm>
            <a:off x="3214678" y="1107212"/>
            <a:ext cx="3357586" cy="717862"/>
            <a:chOff x="3571868" y="1857364"/>
            <a:chExt cx="3357586" cy="952798"/>
          </a:xfrm>
        </p:grpSpPr>
        <p:sp>
          <p:nvSpPr>
            <p:cNvPr id="30" name="Rectangle 15"/>
            <p:cNvSpPr/>
            <p:nvPr/>
          </p:nvSpPr>
          <p:spPr>
            <a:xfrm>
              <a:off x="3571868" y="1857364"/>
              <a:ext cx="335758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Visitor</a:t>
              </a:r>
              <a:endParaRPr lang="en-IN" b="1" i="1" dirty="0"/>
            </a:p>
          </p:txBody>
        </p:sp>
        <p:sp>
          <p:nvSpPr>
            <p:cNvPr id="31" name="Rectangle 3"/>
            <p:cNvSpPr/>
            <p:nvPr/>
          </p:nvSpPr>
          <p:spPr>
            <a:xfrm>
              <a:off x="3571868" y="2214554"/>
              <a:ext cx="3357586"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400" i="1" dirty="0" err="1" smtClean="0"/>
                <a:t>VisitConcreteElementA</a:t>
              </a:r>
              <a:r>
                <a:rPr lang="en-US" sz="1400" i="1" dirty="0" smtClean="0"/>
                <a:t>(</a:t>
              </a:r>
              <a:r>
                <a:rPr lang="en-US" sz="1400" i="1" dirty="0" err="1" smtClean="0"/>
                <a:t>ConcreteElementA</a:t>
              </a:r>
              <a:r>
                <a:rPr lang="en-US" sz="1400" i="1" dirty="0" smtClean="0"/>
                <a:t>) </a:t>
              </a:r>
              <a:r>
                <a:rPr lang="en-US" sz="1400" i="1" dirty="0" err="1" smtClean="0"/>
                <a:t>VisitConcreteElementB</a:t>
              </a:r>
              <a:r>
                <a:rPr lang="en-US" sz="1400" i="1" dirty="0" smtClean="0"/>
                <a:t>(</a:t>
              </a:r>
              <a:r>
                <a:rPr lang="en-US" sz="1400" i="1" dirty="0" err="1" smtClean="0"/>
                <a:t>ConcreteElementB</a:t>
              </a:r>
              <a:r>
                <a:rPr lang="en-US" sz="1400" i="1" dirty="0" smtClean="0"/>
                <a:t>)</a:t>
              </a:r>
            </a:p>
            <a:p>
              <a:endParaRPr lang="en-US" sz="1200" i="1" dirty="0" smtClean="0"/>
            </a:p>
          </p:txBody>
        </p:sp>
      </p:grpSp>
      <p:grpSp>
        <p:nvGrpSpPr>
          <p:cNvPr id="14" name="Group 15"/>
          <p:cNvGrpSpPr/>
          <p:nvPr/>
        </p:nvGrpSpPr>
        <p:grpSpPr>
          <a:xfrm>
            <a:off x="1357290" y="2321714"/>
            <a:ext cx="3500462" cy="823817"/>
            <a:chOff x="3500430" y="1871818"/>
            <a:chExt cx="2143140" cy="938344"/>
          </a:xfrm>
        </p:grpSpPr>
        <p:sp>
          <p:nvSpPr>
            <p:cNvPr id="28" name="Rectangle 15"/>
            <p:cNvSpPr/>
            <p:nvPr/>
          </p:nvSpPr>
          <p:spPr>
            <a:xfrm>
              <a:off x="3500430" y="1871818"/>
              <a:ext cx="2143140" cy="3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ConcreteVisitor1</a:t>
              </a:r>
              <a:endParaRPr lang="en-IN" b="1" dirty="0"/>
            </a:p>
          </p:txBody>
        </p:sp>
        <p:sp>
          <p:nvSpPr>
            <p:cNvPr id="29" name="Rectangle 3"/>
            <p:cNvSpPr/>
            <p:nvPr/>
          </p:nvSpPr>
          <p:spPr>
            <a:xfrm>
              <a:off x="3500430" y="2238658"/>
              <a:ext cx="2143140" cy="571504"/>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400" dirty="0" err="1" smtClean="0"/>
                <a:t>VisitConcreteElementA</a:t>
              </a:r>
              <a:r>
                <a:rPr lang="en-US" sz="1400" dirty="0" smtClean="0"/>
                <a:t>(</a:t>
              </a:r>
              <a:r>
                <a:rPr lang="en-US" sz="1400" dirty="0" err="1" smtClean="0"/>
                <a:t>ConcreteElementA</a:t>
              </a:r>
              <a:r>
                <a:rPr lang="en-US" sz="1400" dirty="0" smtClean="0"/>
                <a:t>) </a:t>
              </a:r>
              <a:r>
                <a:rPr lang="en-US" sz="1400" dirty="0" err="1" smtClean="0"/>
                <a:t>VisitConcreteElementB</a:t>
              </a:r>
              <a:r>
                <a:rPr lang="en-US" sz="1400" dirty="0" smtClean="0"/>
                <a:t>(</a:t>
              </a:r>
              <a:r>
                <a:rPr lang="en-US" sz="1400" dirty="0" err="1" smtClean="0"/>
                <a:t>ConcreteElementB</a:t>
              </a:r>
              <a:r>
                <a:rPr lang="en-US" sz="1400" dirty="0" smtClean="0"/>
                <a:t>)</a:t>
              </a:r>
            </a:p>
          </p:txBody>
        </p:sp>
      </p:grpSp>
      <p:cxnSp>
        <p:nvCxnSpPr>
          <p:cNvPr id="15" name="Straight Connector 14"/>
          <p:cNvCxnSpPr/>
          <p:nvPr/>
        </p:nvCxnSpPr>
        <p:spPr>
          <a:xfrm rot="5400000">
            <a:off x="3412462" y="2232950"/>
            <a:ext cx="176737" cy="794"/>
          </a:xfrm>
          <a:prstGeom prst="line">
            <a:avLst/>
          </a:prstGeom>
          <a:ln w="28575">
            <a:solidFill>
              <a:srgbClr val="0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071670" y="1250148"/>
            <a:ext cx="1143008" cy="1323"/>
          </a:xfrm>
          <a:prstGeom prst="straightConnector1">
            <a:avLst/>
          </a:prstGeom>
          <a:ln w="38100">
            <a:solidFill>
              <a:schemeClr val="tx1">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85786" y="1071550"/>
            <a:ext cx="1285884" cy="430586"/>
          </a:xfrm>
          <a:prstGeom prst="rect">
            <a:avLst/>
          </a:prstGeom>
          <a:noFill/>
          <a:ln w="381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schemeClr>
                </a:solidFill>
              </a:rPr>
              <a:t>Client</a:t>
            </a:r>
            <a:endParaRPr lang="en-IN" b="1" dirty="0">
              <a:solidFill>
                <a:schemeClr val="tx1">
                  <a:lumMod val="75000"/>
                </a:schemeClr>
              </a:solidFill>
            </a:endParaRPr>
          </a:p>
        </p:txBody>
      </p:sp>
      <p:cxnSp>
        <p:nvCxnSpPr>
          <p:cNvPr id="23" name="Straight Connector 22"/>
          <p:cNvCxnSpPr/>
          <p:nvPr/>
        </p:nvCxnSpPr>
        <p:spPr>
          <a:xfrm rot="5400000">
            <a:off x="6269258" y="2233019"/>
            <a:ext cx="177399" cy="1"/>
          </a:xfrm>
          <a:prstGeom prst="line">
            <a:avLst/>
          </a:prstGeom>
          <a:ln w="28575">
            <a:solidFill>
              <a:srgbClr val="0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00430" y="2143122"/>
            <a:ext cx="2857520" cy="1197"/>
          </a:xfrm>
          <a:prstGeom prst="line">
            <a:avLst/>
          </a:prstGeom>
          <a:ln w="28575">
            <a:solidFill>
              <a:srgbClr val="0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2" name="Group 15"/>
          <p:cNvGrpSpPr/>
          <p:nvPr/>
        </p:nvGrpSpPr>
        <p:grpSpPr>
          <a:xfrm>
            <a:off x="5000628" y="2321714"/>
            <a:ext cx="3500462" cy="823817"/>
            <a:chOff x="3500430" y="1871818"/>
            <a:chExt cx="2143140" cy="938344"/>
          </a:xfrm>
        </p:grpSpPr>
        <p:sp>
          <p:nvSpPr>
            <p:cNvPr id="43" name="Rectangle 15"/>
            <p:cNvSpPr/>
            <p:nvPr/>
          </p:nvSpPr>
          <p:spPr>
            <a:xfrm>
              <a:off x="3500430" y="1871818"/>
              <a:ext cx="2143140" cy="3668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ConcreteVisitor2</a:t>
              </a:r>
              <a:endParaRPr lang="en-IN" b="1" dirty="0"/>
            </a:p>
          </p:txBody>
        </p:sp>
        <p:sp>
          <p:nvSpPr>
            <p:cNvPr id="44" name="Rectangle 3"/>
            <p:cNvSpPr/>
            <p:nvPr/>
          </p:nvSpPr>
          <p:spPr>
            <a:xfrm>
              <a:off x="3500430" y="2238658"/>
              <a:ext cx="2143140" cy="571504"/>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400" dirty="0" err="1" smtClean="0"/>
                <a:t>VisitConcreteElementA</a:t>
              </a:r>
              <a:r>
                <a:rPr lang="en-US" sz="1400" dirty="0" smtClean="0"/>
                <a:t>(</a:t>
              </a:r>
              <a:r>
                <a:rPr lang="en-US" sz="1400" dirty="0" err="1" smtClean="0"/>
                <a:t>ConcreteElementA</a:t>
              </a:r>
              <a:r>
                <a:rPr lang="en-US" sz="1400" dirty="0" smtClean="0"/>
                <a:t>) </a:t>
              </a:r>
              <a:r>
                <a:rPr lang="en-US" sz="1400" dirty="0" err="1" smtClean="0"/>
                <a:t>VisitConcreteElementB</a:t>
              </a:r>
              <a:r>
                <a:rPr lang="en-US" sz="1400" dirty="0" smtClean="0"/>
                <a:t>(</a:t>
              </a:r>
              <a:r>
                <a:rPr lang="en-US" sz="1400" dirty="0" err="1" smtClean="0"/>
                <a:t>ConcreteElementB</a:t>
              </a:r>
              <a:r>
                <a:rPr lang="en-US" sz="1400" dirty="0" smtClean="0"/>
                <a:t>)</a:t>
              </a:r>
            </a:p>
          </p:txBody>
        </p:sp>
      </p:grpSp>
      <p:cxnSp>
        <p:nvCxnSpPr>
          <p:cNvPr id="49" name="Straight Connector 48"/>
          <p:cNvCxnSpPr/>
          <p:nvPr/>
        </p:nvCxnSpPr>
        <p:spPr>
          <a:xfrm rot="5400000">
            <a:off x="4906000" y="4261827"/>
            <a:ext cx="194486" cy="522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Isosceles Triangle 49"/>
          <p:cNvSpPr/>
          <p:nvPr/>
        </p:nvSpPr>
        <p:spPr>
          <a:xfrm>
            <a:off x="4887052" y="4054563"/>
            <a:ext cx="214314" cy="119063"/>
          </a:xfrm>
          <a:prstGeom prst="triangle">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11"/>
          <p:cNvGrpSpPr/>
          <p:nvPr/>
        </p:nvGrpSpPr>
        <p:grpSpPr>
          <a:xfrm>
            <a:off x="4214810" y="3330271"/>
            <a:ext cx="1399460" cy="717862"/>
            <a:chOff x="3571868" y="1857364"/>
            <a:chExt cx="3357586" cy="952798"/>
          </a:xfrm>
        </p:grpSpPr>
        <p:sp>
          <p:nvSpPr>
            <p:cNvPr id="52" name="Rectangle 15"/>
            <p:cNvSpPr/>
            <p:nvPr/>
          </p:nvSpPr>
          <p:spPr>
            <a:xfrm>
              <a:off x="3571868" y="1857364"/>
              <a:ext cx="335758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Element</a:t>
              </a:r>
              <a:endParaRPr lang="en-IN" b="1" i="1" dirty="0"/>
            </a:p>
          </p:txBody>
        </p:sp>
        <p:sp>
          <p:nvSpPr>
            <p:cNvPr id="53" name="Rectangle 3"/>
            <p:cNvSpPr/>
            <p:nvPr/>
          </p:nvSpPr>
          <p:spPr>
            <a:xfrm>
              <a:off x="3571868" y="2214554"/>
              <a:ext cx="3357586"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Accept(Visitor)</a:t>
              </a:r>
            </a:p>
            <a:p>
              <a:endParaRPr lang="en-US" sz="1400" i="1" dirty="0" smtClean="0"/>
            </a:p>
          </p:txBody>
        </p:sp>
      </p:grpSp>
      <p:cxnSp>
        <p:nvCxnSpPr>
          <p:cNvPr id="54" name="Straight Connector 53"/>
          <p:cNvCxnSpPr/>
          <p:nvPr/>
        </p:nvCxnSpPr>
        <p:spPr>
          <a:xfrm rot="5400000">
            <a:off x="3513198" y="4442047"/>
            <a:ext cx="176737" cy="79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6369996" y="4442117"/>
            <a:ext cx="177399" cy="1"/>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01168" y="4352218"/>
            <a:ext cx="2857520" cy="119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0" name="Group 11"/>
          <p:cNvGrpSpPr/>
          <p:nvPr/>
        </p:nvGrpSpPr>
        <p:grpSpPr>
          <a:xfrm>
            <a:off x="5857884" y="4524389"/>
            <a:ext cx="2214578" cy="925399"/>
            <a:chOff x="3571868" y="1857364"/>
            <a:chExt cx="3357586" cy="1057923"/>
          </a:xfrm>
        </p:grpSpPr>
        <p:sp>
          <p:nvSpPr>
            <p:cNvPr id="61" name="Rectangle 15"/>
            <p:cNvSpPr/>
            <p:nvPr/>
          </p:nvSpPr>
          <p:spPr>
            <a:xfrm>
              <a:off x="3571868" y="1857364"/>
              <a:ext cx="335758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ConcreteElementB</a:t>
              </a:r>
              <a:endParaRPr lang="en-IN" b="1" dirty="0"/>
            </a:p>
          </p:txBody>
        </p:sp>
        <p:sp>
          <p:nvSpPr>
            <p:cNvPr id="62" name="Rectangle 3"/>
            <p:cNvSpPr/>
            <p:nvPr/>
          </p:nvSpPr>
          <p:spPr>
            <a:xfrm>
              <a:off x="3571868" y="2214555"/>
              <a:ext cx="3357586" cy="700732"/>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Accept(Visitor)</a:t>
              </a:r>
            </a:p>
            <a:p>
              <a:r>
                <a:rPr lang="en-US" sz="1600" dirty="0" err="1" smtClean="0"/>
                <a:t>OperationB</a:t>
              </a:r>
              <a:r>
                <a:rPr lang="en-US" sz="1600" dirty="0" smtClean="0"/>
                <a:t>()</a:t>
              </a:r>
            </a:p>
            <a:p>
              <a:endParaRPr lang="en-US" sz="1400" dirty="0" smtClean="0"/>
            </a:p>
          </p:txBody>
        </p:sp>
      </p:grpSp>
      <p:grpSp>
        <p:nvGrpSpPr>
          <p:cNvPr id="63" name="Group 11"/>
          <p:cNvGrpSpPr/>
          <p:nvPr/>
        </p:nvGrpSpPr>
        <p:grpSpPr>
          <a:xfrm>
            <a:off x="2571736" y="4524389"/>
            <a:ext cx="2214578" cy="925399"/>
            <a:chOff x="3571868" y="1857364"/>
            <a:chExt cx="3357586" cy="952798"/>
          </a:xfrm>
        </p:grpSpPr>
        <p:sp>
          <p:nvSpPr>
            <p:cNvPr id="64" name="Rectangle 15"/>
            <p:cNvSpPr/>
            <p:nvPr/>
          </p:nvSpPr>
          <p:spPr>
            <a:xfrm>
              <a:off x="3571868" y="1857364"/>
              <a:ext cx="3357586"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ConcreteElementA</a:t>
              </a:r>
              <a:endParaRPr lang="en-IN" b="1" dirty="0"/>
            </a:p>
          </p:txBody>
        </p:sp>
        <p:sp>
          <p:nvSpPr>
            <p:cNvPr id="65" name="Rectangle 3"/>
            <p:cNvSpPr/>
            <p:nvPr/>
          </p:nvSpPr>
          <p:spPr>
            <a:xfrm>
              <a:off x="3571868" y="2214554"/>
              <a:ext cx="3357586" cy="595608"/>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Accept(Visitor)</a:t>
              </a:r>
            </a:p>
            <a:p>
              <a:r>
                <a:rPr lang="en-US" sz="1600" dirty="0" err="1" smtClean="0"/>
                <a:t>OperationA</a:t>
              </a:r>
              <a:r>
                <a:rPr lang="en-US" sz="1600" dirty="0" smtClean="0"/>
                <a:t>()</a:t>
              </a:r>
            </a:p>
            <a:p>
              <a:endParaRPr lang="en-US" sz="1400" dirty="0" smtClean="0"/>
            </a:p>
          </p:txBody>
        </p:sp>
      </p:grpSp>
      <p:sp>
        <p:nvSpPr>
          <p:cNvPr id="66" name="Rectangle 65"/>
          <p:cNvSpPr/>
          <p:nvPr/>
        </p:nvSpPr>
        <p:spPr>
          <a:xfrm>
            <a:off x="1357290" y="3452819"/>
            <a:ext cx="1500198" cy="430586"/>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Object Structure</a:t>
            </a:r>
            <a:endParaRPr lang="en-IN" sz="1400" b="1" dirty="0">
              <a:solidFill>
                <a:schemeClr val="tx1"/>
              </a:solidFill>
            </a:endParaRPr>
          </a:p>
        </p:txBody>
      </p:sp>
      <p:cxnSp>
        <p:nvCxnSpPr>
          <p:cNvPr id="67" name="Straight Arrow Connector 66"/>
          <p:cNvCxnSpPr/>
          <p:nvPr/>
        </p:nvCxnSpPr>
        <p:spPr>
          <a:xfrm>
            <a:off x="2857488" y="3571883"/>
            <a:ext cx="1357322" cy="1323"/>
          </a:xfrm>
          <a:prstGeom prst="straightConnector1">
            <a:avLst/>
          </a:prstGeom>
          <a:ln w="28575">
            <a:solidFill>
              <a:srgbClr val="00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071538" y="3571883"/>
            <a:ext cx="285752" cy="1323"/>
          </a:xfrm>
          <a:prstGeom prst="straightConnector1">
            <a:avLst/>
          </a:prstGeom>
          <a:ln w="38100">
            <a:solidFill>
              <a:schemeClr val="tx1">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0463" y="2530010"/>
            <a:ext cx="2082947" cy="794"/>
          </a:xfrm>
          <a:prstGeom prst="line">
            <a:avLst/>
          </a:prstGeom>
          <a:ln w="38100">
            <a:solidFill>
              <a:schemeClr val="tx1">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79" name="Rounded Rectangular Callout 78"/>
          <p:cNvSpPr/>
          <p:nvPr/>
        </p:nvSpPr>
        <p:spPr>
          <a:xfrm>
            <a:off x="214282" y="3929070"/>
            <a:ext cx="3286148" cy="416722"/>
          </a:xfrm>
          <a:prstGeom prst="wedgeRoundRectCallout">
            <a:avLst>
              <a:gd name="adj1" fmla="val 23932"/>
              <a:gd name="adj2" fmla="val 181688"/>
              <a:gd name="adj3" fmla="val 1666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v-&gt;</a:t>
            </a:r>
            <a:r>
              <a:rPr lang="en-US" sz="1600" dirty="0" err="1" smtClean="0"/>
              <a:t>VisitConcreteElementA</a:t>
            </a:r>
            <a:r>
              <a:rPr lang="en-US" sz="1600" dirty="0" smtClean="0"/>
              <a:t>(this)</a:t>
            </a:r>
            <a:endParaRPr lang="en-IN" sz="1600" dirty="0"/>
          </a:p>
        </p:txBody>
      </p:sp>
      <p:sp>
        <p:nvSpPr>
          <p:cNvPr id="80" name="Rounded Rectangular Callout 79"/>
          <p:cNvSpPr/>
          <p:nvPr/>
        </p:nvSpPr>
        <p:spPr>
          <a:xfrm>
            <a:off x="5643570" y="3393286"/>
            <a:ext cx="3286148" cy="357190"/>
          </a:xfrm>
          <a:prstGeom prst="wedgeRoundRectCallout">
            <a:avLst>
              <a:gd name="adj1" fmla="val 1565"/>
              <a:gd name="adj2" fmla="val 369835"/>
              <a:gd name="adj3" fmla="val 1666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t>v-&gt;</a:t>
            </a:r>
            <a:r>
              <a:rPr lang="en-US" sz="1600" dirty="0" err="1" smtClean="0"/>
              <a:t>VisitConcreteElementB</a:t>
            </a:r>
            <a:r>
              <a:rPr lang="en-US" sz="1600" dirty="0" smtClean="0"/>
              <a:t>(this)</a:t>
            </a:r>
            <a:endParaRPr lang="en-IN" sz="1600" dirty="0"/>
          </a:p>
        </p:txBody>
      </p:sp>
    </p:spTree>
    <p:extLst>
      <p:ext uri="{BB962C8B-B14F-4D97-AF65-F5344CB8AC3E}">
        <p14:creationId xmlns:p14="http://schemas.microsoft.com/office/powerpoint/2010/main" val="335763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9"/>
                                        </p:tgtEl>
                                      </p:cBhvr>
                                    </p:animEffect>
                                    <p:set>
                                      <p:cBhvr>
                                        <p:cTn id="15" dur="1" fill="hold">
                                          <p:stCondLst>
                                            <p:cond delay="499"/>
                                          </p:stCondLst>
                                        </p:cTn>
                                        <p:tgtEl>
                                          <p:spTgt spid="7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0"/>
                                        </p:tgtEl>
                                      </p:cBhvr>
                                    </p:animEffect>
                                    <p:set>
                                      <p:cBhvr>
                                        <p:cTn id="18"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80" grpId="0" animBg="1"/>
      <p:bldP spid="80" grpId="1" animBg="1"/>
    </p:bld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Non-Software Example</a:t>
            </a:r>
            <a:endParaRPr lang="en-US" dirty="0"/>
          </a:p>
        </p:txBody>
      </p:sp>
      <p:sp>
        <p:nvSpPr>
          <p:cNvPr id="6" name="Text Placeholder 5"/>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8CE9C16-2267-4CDA-9B5C-2CFF8AD23936}" type="slidenum">
              <a:rPr lang="en-IN" smtClean="0"/>
              <a:pPr/>
              <a:t>181</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pic>
        <p:nvPicPr>
          <p:cNvPr id="869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196" y="1702595"/>
            <a:ext cx="4173508" cy="2595066"/>
          </a:xfrm>
          <a:prstGeom prst="rect">
            <a:avLst/>
          </a:prstGeom>
          <a:noFill/>
          <a:ln w="9525">
            <a:solidFill>
              <a:schemeClr val="tx1"/>
            </a:solidFill>
            <a:miter lim="800000"/>
            <a:headEnd/>
            <a:tailEnd/>
          </a:ln>
          <a:effectLst>
            <a:outerShdw dist="35921" dir="2700000" algn="ctr" rotWithShape="0">
              <a:schemeClr val="bg2"/>
            </a:outerShdw>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59393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Implementation</a:t>
            </a:r>
            <a:endParaRPr lang="en-IN" dirty="0"/>
          </a:p>
        </p:txBody>
      </p:sp>
      <p:sp>
        <p:nvSpPr>
          <p:cNvPr id="6" name="Content Placeholder 5"/>
          <p:cNvSpPr>
            <a:spLocks noGrp="1"/>
          </p:cNvSpPr>
          <p:nvPr>
            <p:ph idx="1"/>
          </p:nvPr>
        </p:nvSpPr>
        <p:spPr/>
        <p:txBody>
          <a:bodyPr>
            <a:normAutofit fontScale="85000" lnSpcReduction="10000"/>
          </a:bodyPr>
          <a:lstStyle/>
          <a:p>
            <a:r>
              <a:rPr lang="en-US" dirty="0" smtClean="0"/>
              <a:t>A small callback function is added to all classes in the hierarchy</a:t>
            </a:r>
          </a:p>
          <a:p>
            <a:pPr lvl="1"/>
            <a:r>
              <a:rPr lang="en-US" dirty="0" smtClean="0"/>
              <a:t>this enables the visitor to visit each class</a:t>
            </a:r>
          </a:p>
          <a:p>
            <a:pPr lvl="1"/>
            <a:r>
              <a:rPr lang="en-US" dirty="0" smtClean="0"/>
              <a:t>similar to double dispatch</a:t>
            </a:r>
          </a:p>
          <a:p>
            <a:r>
              <a:rPr lang="en-US" dirty="0" smtClean="0"/>
              <a:t>A visitor must visit each element</a:t>
            </a:r>
          </a:p>
          <a:p>
            <a:pPr lvl="1"/>
            <a:r>
              <a:rPr lang="en-US" dirty="0" smtClean="0"/>
              <a:t>the traversal implementation can be put in the object structure, visitor or a separate object called iterator</a:t>
            </a:r>
          </a:p>
          <a:p>
            <a:r>
              <a:rPr lang="en-US" dirty="0" smtClean="0"/>
              <a:t>It is possible to implement this pattern through reflection in C# &amp; Java that support class metadata</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182</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111105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Adding new operation is easy by just creating a new visitor.</a:t>
            </a:r>
          </a:p>
          <a:p>
            <a:pPr lvl="0"/>
            <a:r>
              <a:rPr lang="en-US" dirty="0"/>
              <a:t>Related behavior of the classes is localized in a visitor. </a:t>
            </a:r>
            <a:endParaRPr lang="en-US" dirty="0" smtClean="0"/>
          </a:p>
          <a:p>
            <a:pPr lvl="1"/>
            <a:r>
              <a:rPr lang="en-US" dirty="0" smtClean="0"/>
              <a:t>This </a:t>
            </a:r>
            <a:r>
              <a:rPr lang="en-US" dirty="0"/>
              <a:t>simplifies the classes defining the elements and the algorithms defined in the visitors.</a:t>
            </a:r>
          </a:p>
          <a:p>
            <a:pPr lvl="0"/>
            <a:r>
              <a:rPr lang="en-US" dirty="0"/>
              <a:t>Visitors can accumulate state as they visit each element in an object structure.</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183</a:t>
            </a:fld>
            <a:endParaRPr lang="en-US"/>
          </a:p>
        </p:txBody>
      </p:sp>
    </p:spTree>
    <p:extLst>
      <p:ext uri="{BB962C8B-B14F-4D97-AF65-F5344CB8AC3E}">
        <p14:creationId xmlns:p14="http://schemas.microsoft.com/office/powerpoint/2010/main" val="50104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It is difficult to add new subclasses of Element. </a:t>
            </a:r>
            <a:endParaRPr lang="en-US" dirty="0" smtClean="0"/>
          </a:p>
          <a:p>
            <a:pPr lvl="1"/>
            <a:r>
              <a:rPr lang="en-US" dirty="0" smtClean="0"/>
              <a:t>This </a:t>
            </a:r>
            <a:r>
              <a:rPr lang="en-US" dirty="0"/>
              <a:t>would give rise to new operation on Visitor and a corresponding implementation in every </a:t>
            </a:r>
            <a:r>
              <a:rPr lang="en-US" i="1" dirty="0" err="1"/>
              <a:t>ConcreteVisitor</a:t>
            </a:r>
            <a:r>
              <a:rPr lang="en-US" dirty="0"/>
              <a:t> class.</a:t>
            </a:r>
          </a:p>
          <a:p>
            <a:pPr lvl="0"/>
            <a:r>
              <a:rPr lang="en-US" dirty="0"/>
              <a:t>Visitor pattern breaks </a:t>
            </a:r>
            <a:r>
              <a:rPr lang="en-US" dirty="0" smtClean="0"/>
              <a:t>encapsulation</a:t>
            </a:r>
          </a:p>
          <a:p>
            <a:pPr lvl="1"/>
            <a:r>
              <a:rPr lang="en-US" dirty="0" smtClean="0"/>
              <a:t>you </a:t>
            </a:r>
            <a:r>
              <a:rPr lang="en-US" dirty="0"/>
              <a:t>have to provide public operations to access an element’s internal state.</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184</a:t>
            </a:fld>
            <a:endParaRPr lang="en-US"/>
          </a:p>
        </p:txBody>
      </p:sp>
    </p:spTree>
    <p:extLst>
      <p:ext uri="{BB962C8B-B14F-4D97-AF65-F5344CB8AC3E}">
        <p14:creationId xmlns:p14="http://schemas.microsoft.com/office/powerpoint/2010/main" val="101413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p>
        </p:txBody>
      </p:sp>
      <p:sp>
        <p:nvSpPr>
          <p:cNvPr id="6" name="Content Placeholder 5"/>
          <p:cNvSpPr>
            <a:spLocks noGrp="1"/>
          </p:cNvSpPr>
          <p:nvPr>
            <p:ph idx="1"/>
          </p:nvPr>
        </p:nvSpPr>
        <p:spPr/>
        <p:txBody>
          <a:bodyPr>
            <a:normAutofit fontScale="85000" lnSpcReduction="10000"/>
          </a:bodyPr>
          <a:lstStyle/>
          <a:p>
            <a:r>
              <a:rPr lang="en-US" dirty="0"/>
              <a:t>A</a:t>
            </a:r>
            <a:r>
              <a:rPr lang="en-US" dirty="0" smtClean="0"/>
              <a:t>n object structure contains many classes of objects with differing interfaces</a:t>
            </a:r>
          </a:p>
          <a:p>
            <a:pPr lvl="1"/>
            <a:r>
              <a:rPr lang="en-US" dirty="0" smtClean="0"/>
              <a:t>you want to perform operations on these objects</a:t>
            </a:r>
          </a:p>
          <a:p>
            <a:r>
              <a:rPr lang="en-US" dirty="0"/>
              <a:t>D</a:t>
            </a:r>
            <a:r>
              <a:rPr lang="en-US" dirty="0" smtClean="0"/>
              <a:t>istinct and unrelated operations have to be performed on objects</a:t>
            </a:r>
          </a:p>
          <a:p>
            <a:pPr lvl="1"/>
            <a:r>
              <a:rPr lang="en-US" dirty="0" smtClean="0"/>
              <a:t>you want to avoid polluting their classes with these operations</a:t>
            </a:r>
          </a:p>
          <a:p>
            <a:r>
              <a:rPr lang="en-US" dirty="0" smtClean="0"/>
              <a:t>The classes defining the object structure rarely change, but new operations need to be added often</a:t>
            </a:r>
            <a:endParaRPr lang="en-IN" dirty="0"/>
          </a:p>
        </p:txBody>
      </p:sp>
      <p:sp>
        <p:nvSpPr>
          <p:cNvPr id="8" name="Slide Number Placeholder 7"/>
          <p:cNvSpPr>
            <a:spLocks noGrp="1"/>
          </p:cNvSpPr>
          <p:nvPr>
            <p:ph type="sldNum" sz="quarter" idx="12"/>
          </p:nvPr>
        </p:nvSpPr>
        <p:spPr/>
        <p:txBody>
          <a:bodyPr/>
          <a:lstStyle/>
          <a:p>
            <a:fld id="{C8CE9C16-2267-4CDA-9B5C-2CFF8AD23936}" type="slidenum">
              <a:rPr lang="en-IN" smtClean="0"/>
              <a:pPr/>
              <a:t>185</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133235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Uses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 3.0, a feature called as extension methods is similar to the implementation of the Visitor pattern</a:t>
            </a:r>
          </a:p>
          <a:p>
            <a:r>
              <a:rPr lang="en-US" dirty="0" smtClean="0"/>
              <a:t>Objective C supports categories, which are extensions of existing classes with new methods</a:t>
            </a:r>
          </a:p>
          <a:p>
            <a:r>
              <a:rPr lang="en-US" dirty="0"/>
              <a:t>Visitor pattern is </a:t>
            </a:r>
            <a:r>
              <a:rPr lang="en-US" dirty="0" smtClean="0"/>
              <a:t>used </a:t>
            </a:r>
            <a:r>
              <a:rPr lang="en-US" dirty="0"/>
              <a:t>in compilers to traverse the nodes of an abstract syntax tree to apply different </a:t>
            </a:r>
            <a:r>
              <a:rPr lang="en-US" dirty="0" smtClean="0"/>
              <a:t>operations e.g. refactoring, code analysis, </a:t>
            </a:r>
            <a:r>
              <a:rPr lang="en-US" dirty="0" err="1" smtClean="0"/>
              <a:t>etc</a:t>
            </a:r>
            <a:endParaRPr lang="en-US" dirty="0"/>
          </a:p>
        </p:txBody>
      </p:sp>
      <p:sp>
        <p:nvSpPr>
          <p:cNvPr id="5" name="Slide Number Placeholder 4"/>
          <p:cNvSpPr>
            <a:spLocks noGrp="1"/>
          </p:cNvSpPr>
          <p:nvPr>
            <p:ph type="sldNum" sz="quarter" idx="12"/>
          </p:nvPr>
        </p:nvSpPr>
        <p:spPr/>
        <p:txBody>
          <a:bodyPr/>
          <a:lstStyle/>
          <a:p>
            <a:fld id="{C8CE9C16-2267-4CDA-9B5C-2CFF8AD23936}" type="slidenum">
              <a:rPr lang="en-IN" smtClean="0"/>
              <a:pPr/>
              <a:t>186</a:t>
            </a:fld>
            <a:endParaRPr lang="en-IN" dirty="0"/>
          </a:p>
        </p:txBody>
      </p:sp>
      <p:sp>
        <p:nvSpPr>
          <p:cNvPr id="4" name="Footer Placeholder 3"/>
          <p:cNvSpPr>
            <a:spLocks noGrp="1"/>
          </p:cNvSpPr>
          <p:nvPr>
            <p:ph type="ftr" sz="quarter" idx="4294967295"/>
          </p:nvPr>
        </p:nvSpPr>
        <p:spPr>
          <a:xfrm>
            <a:off x="0" y="5297488"/>
            <a:ext cx="2895600" cy="303212"/>
          </a:xfrm>
        </p:spPr>
        <p:txBody>
          <a:bodyPr/>
          <a:lstStyle/>
          <a:p>
            <a:r>
              <a:rPr lang="en-IN" smtClean="0"/>
              <a:t>Umar Majid</a:t>
            </a:r>
            <a:endParaRPr lang="en-IN" dirty="0"/>
          </a:p>
        </p:txBody>
      </p:sp>
    </p:spTree>
    <p:extLst>
      <p:ext uri="{BB962C8B-B14F-4D97-AF65-F5344CB8AC3E}">
        <p14:creationId xmlns:p14="http://schemas.microsoft.com/office/powerpoint/2010/main" val="34060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important to understand the problems that the design pattern solves and even more important the consequences of using the pattern</a:t>
            </a:r>
          </a:p>
          <a:p>
            <a:r>
              <a:rPr lang="en-US" dirty="0" smtClean="0"/>
              <a:t>While designing, knowledge of design principles will automatically give rise to a flexible and extensible design and will make it easier to apply a pattern</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187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Design Patterns Advantages</a:t>
            </a:r>
            <a:endParaRPr lang="en-IN" dirty="0"/>
          </a:p>
        </p:txBody>
      </p:sp>
      <p:sp>
        <p:nvSpPr>
          <p:cNvPr id="3" name="Content Placeholder 2"/>
          <p:cNvSpPr>
            <a:spLocks noGrp="1"/>
          </p:cNvSpPr>
          <p:nvPr>
            <p:ph idx="1"/>
          </p:nvPr>
        </p:nvSpPr>
        <p:spPr/>
        <p:txBody>
          <a:bodyPr>
            <a:noAutofit/>
          </a:bodyPr>
          <a:lstStyle/>
          <a:p>
            <a:r>
              <a:rPr lang="en-US" sz="2000" dirty="0" smtClean="0"/>
              <a:t>Give us flexibility, elegancy &amp; reusability</a:t>
            </a:r>
          </a:p>
          <a:p>
            <a:r>
              <a:rPr lang="en-US" sz="2000" dirty="0" smtClean="0"/>
              <a:t>Language independent</a:t>
            </a:r>
          </a:p>
          <a:p>
            <a:r>
              <a:rPr lang="en-US" sz="2000" dirty="0" smtClean="0"/>
              <a:t>Help create a reusable design</a:t>
            </a:r>
          </a:p>
          <a:p>
            <a:r>
              <a:rPr lang="en-US" sz="2000" dirty="0" smtClean="0"/>
              <a:t>Help documenting the architecture of the system and enhance its understanding</a:t>
            </a:r>
          </a:p>
          <a:p>
            <a:r>
              <a:rPr lang="en-US" sz="2000" dirty="0" smtClean="0"/>
              <a:t>Communication between a designer and other designers is improved with fewer chances of errors</a:t>
            </a:r>
          </a:p>
          <a:p>
            <a:r>
              <a:rPr lang="en-US" sz="2000" dirty="0" smtClean="0"/>
              <a:t>Communication between a designer and himself is increased</a:t>
            </a:r>
          </a:p>
          <a:p>
            <a:r>
              <a:rPr lang="en-US" sz="2000" dirty="0" smtClean="0"/>
              <a:t>Increases productivity because you already have the solution for the problem </a:t>
            </a:r>
          </a:p>
          <a:p>
            <a:endParaRPr lang="en-IN" sz="2000" dirty="0"/>
          </a:p>
        </p:txBody>
      </p:sp>
      <p:sp>
        <p:nvSpPr>
          <p:cNvPr id="4" name="Slide Number Placeholder 3"/>
          <p:cNvSpPr>
            <a:spLocks noGrp="1"/>
          </p:cNvSpPr>
          <p:nvPr>
            <p:ph type="sldNum" sz="quarter" idx="12"/>
          </p:nvPr>
        </p:nvSpPr>
        <p:spPr/>
        <p:txBody>
          <a:bodyPr/>
          <a:lstStyle/>
          <a:p>
            <a:fld id="{6CA6930D-BBCC-4B60-B588-351AC06BFA93}" type="slidenum">
              <a:rPr lang="en-US" smtClean="0"/>
              <a:t>188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Design Patterns Disadvantages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Give rise to more objects in a system</a:t>
            </a:r>
          </a:p>
          <a:p>
            <a:r>
              <a:rPr lang="en-US" dirty="0" smtClean="0"/>
              <a:t>The system becomes complex and hard to understand. May lead to performance issues</a:t>
            </a:r>
          </a:p>
          <a:p>
            <a:r>
              <a:rPr lang="en-IN" dirty="0" smtClean="0"/>
              <a:t>They are deceptively simple </a:t>
            </a:r>
          </a:p>
          <a:p>
            <a:r>
              <a:rPr lang="en-IN" dirty="0" smtClean="0"/>
              <a:t>They can only be validated by experience and intensive discussion</a:t>
            </a:r>
          </a:p>
          <a:p>
            <a:r>
              <a:rPr lang="en-US" dirty="0" smtClean="0"/>
              <a:t>Integrating patterns in software development is a human activity and involves lot of effort</a:t>
            </a:r>
          </a:p>
          <a:p>
            <a:r>
              <a:rPr lang="en-US" dirty="0" smtClean="0"/>
              <a:t>Patterns are tools, not rules</a:t>
            </a:r>
          </a:p>
          <a:p>
            <a:pPr lvl="1"/>
            <a:r>
              <a:rPr lang="en-US" dirty="0" smtClean="0"/>
              <a:t>they need to be tweaked and adapted to the problem at hand</a:t>
            </a:r>
          </a:p>
          <a:p>
            <a:r>
              <a:rPr lang="en-US" dirty="0" smtClean="0"/>
              <a:t>Understanding patterns is not straightforward</a:t>
            </a:r>
          </a:p>
          <a:p>
            <a:pPr lvl="1"/>
            <a:r>
              <a:rPr lang="en-US" dirty="0" smtClean="0"/>
              <a:t>Its like looking at the solution without knowing the problem</a:t>
            </a:r>
            <a:endParaRPr lang="en-IN" dirty="0" smtClean="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189</a:t>
            </a:fld>
            <a:endParaRPr lang="en-US"/>
          </a:p>
        </p:txBody>
      </p:sp>
    </p:spTree>
    <p:extLst>
      <p:ext uri="{BB962C8B-B14F-4D97-AF65-F5344CB8AC3E}">
        <p14:creationId xmlns:p14="http://schemas.microsoft.com/office/powerpoint/2010/main" val="583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Abstraction Example</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19</a:t>
            </a:fld>
            <a:endParaRPr lang="en-US"/>
          </a:p>
        </p:txBody>
      </p:sp>
      <p:pic>
        <p:nvPicPr>
          <p:cNvPr id="5" name="Picture 4"/>
          <p:cNvPicPr>
            <a:picLocks noChangeAspect="1"/>
          </p:cNvPicPr>
          <p:nvPr/>
        </p:nvPicPr>
        <p:blipFill>
          <a:blip r:embed="rId2"/>
          <a:stretch>
            <a:fillRect/>
          </a:stretch>
        </p:blipFill>
        <p:spPr>
          <a:xfrm>
            <a:off x="467544" y="1849388"/>
            <a:ext cx="1569079" cy="2664296"/>
          </a:xfrm>
          <a:prstGeom prst="rect">
            <a:avLst/>
          </a:prstGeom>
        </p:spPr>
      </p:pic>
      <p:sp>
        <p:nvSpPr>
          <p:cNvPr id="6" name="TextBox 5"/>
          <p:cNvSpPr txBox="1"/>
          <p:nvPr/>
        </p:nvSpPr>
        <p:spPr>
          <a:xfrm>
            <a:off x="4211960" y="1345332"/>
            <a:ext cx="3744416" cy="1631216"/>
          </a:xfrm>
          <a:prstGeom prst="rect">
            <a:avLst/>
          </a:prstGeom>
          <a:noFill/>
        </p:spPr>
        <p:txBody>
          <a:bodyPr wrap="square" rtlCol="0">
            <a:spAutoFit/>
          </a:bodyPr>
          <a:lstStyle/>
          <a:p>
            <a:pPr algn="ctr"/>
            <a:r>
              <a:rPr lang="en-GB" sz="2000" b="1" dirty="0" smtClean="0">
                <a:effectLst>
                  <a:outerShdw blurRad="50800" dist="38100" dir="2700000" algn="tl" rotWithShape="0">
                    <a:prstClr val="black">
                      <a:alpha val="40000"/>
                    </a:prstClr>
                  </a:outerShdw>
                </a:effectLst>
              </a:rPr>
              <a:t>Requirements</a:t>
            </a:r>
          </a:p>
          <a:p>
            <a:r>
              <a:rPr lang="en-GB" sz="2000" dirty="0" smtClean="0">
                <a:effectLst>
                  <a:outerShdw blurRad="50800" dist="38100" dir="2700000" algn="tl" rotWithShape="0">
                    <a:prstClr val="black">
                      <a:alpha val="40000"/>
                    </a:prstClr>
                  </a:outerShdw>
                </a:effectLst>
              </a:rPr>
              <a:t>Perform operations on the academic record of the students. e.g. total/average marks, grade, etc.</a:t>
            </a:r>
            <a:endParaRPr lang="en-GB"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01896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Design Patterns Usage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Novice developer</a:t>
            </a:r>
          </a:p>
          <a:p>
            <a:pPr lvl="1"/>
            <a:r>
              <a:rPr lang="en-US" dirty="0" smtClean="0"/>
              <a:t>tries to use patterns everywhere (I have a hammer &amp; everything is a nail)</a:t>
            </a:r>
          </a:p>
          <a:p>
            <a:r>
              <a:rPr lang="en-US" dirty="0" smtClean="0"/>
              <a:t>Intermediate developer</a:t>
            </a:r>
          </a:p>
          <a:p>
            <a:pPr lvl="1"/>
            <a:r>
              <a:rPr lang="en-US" dirty="0" smtClean="0"/>
              <a:t>tries to estimate where patterns are needed </a:t>
            </a:r>
          </a:p>
          <a:p>
            <a:pPr lvl="1"/>
            <a:r>
              <a:rPr lang="en-US" dirty="0" smtClean="0"/>
              <a:t>forces a pattern on the problem at hand</a:t>
            </a:r>
          </a:p>
          <a:p>
            <a:r>
              <a:rPr lang="en-US" dirty="0" smtClean="0"/>
              <a:t>Expert designer</a:t>
            </a:r>
          </a:p>
          <a:p>
            <a:pPr lvl="1"/>
            <a:r>
              <a:rPr lang="en-US" dirty="0" smtClean="0"/>
              <a:t>designs with a simple solution without worrying about design patterns</a:t>
            </a:r>
          </a:p>
          <a:p>
            <a:pPr lvl="1"/>
            <a:r>
              <a:rPr lang="en-US" dirty="0" smtClean="0"/>
              <a:t>if flexibility is required, applies a pattern to the problem at hand</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190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Design Pattern Guidelines</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Apply Design Patterns extensively while designing a framework/library </a:t>
            </a:r>
          </a:p>
          <a:p>
            <a:pPr lvl="1"/>
            <a:r>
              <a:rPr lang="en-US" dirty="0" smtClean="0"/>
              <a:t>The goal should be to reduce the coupling between the framework/library and remaining application</a:t>
            </a:r>
          </a:p>
          <a:p>
            <a:pPr lvl="1"/>
            <a:r>
              <a:rPr lang="en-US" dirty="0" smtClean="0"/>
              <a:t>This will ensure that clients can work with new versions of the frameworks</a:t>
            </a:r>
          </a:p>
          <a:p>
            <a:r>
              <a:rPr lang="en-US" dirty="0" smtClean="0"/>
              <a:t>For custom applications</a:t>
            </a:r>
          </a:p>
          <a:p>
            <a:pPr lvl="1"/>
            <a:r>
              <a:rPr lang="en-US" dirty="0" smtClean="0"/>
              <a:t>Custom applications usually don’t require design patterns as much as the frameworks</a:t>
            </a:r>
          </a:p>
          <a:p>
            <a:pPr lvl="1"/>
            <a:r>
              <a:rPr lang="en-US" dirty="0" smtClean="0"/>
              <a:t>Still, use Design Patterns </a:t>
            </a:r>
            <a:r>
              <a:rPr lang="en-US" i="1" dirty="0" smtClean="0"/>
              <a:t>only</a:t>
            </a:r>
            <a:r>
              <a:rPr lang="en-US" dirty="0" smtClean="0"/>
              <a:t> if the requirements are clear and the flexibility of the patterns is needed</a:t>
            </a:r>
          </a:p>
          <a:p>
            <a:pPr lvl="1"/>
            <a:r>
              <a:rPr lang="en-US" dirty="0" smtClean="0"/>
              <a:t>If requirements are not clear</a:t>
            </a:r>
          </a:p>
          <a:p>
            <a:pPr lvl="2"/>
            <a:r>
              <a:rPr lang="en-US" dirty="0" smtClean="0"/>
              <a:t>get the code working with the simplest possible solution</a:t>
            </a:r>
          </a:p>
          <a:p>
            <a:pPr lvl="2"/>
            <a:r>
              <a:rPr lang="en-US" dirty="0" smtClean="0"/>
              <a:t>ensure it works as expected</a:t>
            </a:r>
          </a:p>
          <a:p>
            <a:pPr lvl="2"/>
            <a:r>
              <a:rPr lang="en-US" dirty="0" smtClean="0"/>
              <a:t>then </a:t>
            </a:r>
            <a:r>
              <a:rPr lang="en-US" dirty="0" err="1" smtClean="0"/>
              <a:t>refactor</a:t>
            </a:r>
            <a:r>
              <a:rPr lang="en-US" dirty="0" smtClean="0"/>
              <a:t> using a design pattern </a:t>
            </a:r>
            <a:r>
              <a:rPr lang="en-US" i="1" dirty="0" smtClean="0"/>
              <a:t>if</a:t>
            </a:r>
            <a:r>
              <a:rPr lang="en-US" dirty="0" smtClean="0"/>
              <a:t> the flexibility is required</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191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Caveat</a:t>
            </a:r>
            <a:endParaRPr lang="en-IN" dirty="0"/>
          </a:p>
        </p:txBody>
      </p:sp>
      <p:sp>
        <p:nvSpPr>
          <p:cNvPr id="3" name="Content Placeholder 2"/>
          <p:cNvSpPr>
            <a:spLocks noGrp="1"/>
          </p:cNvSpPr>
          <p:nvPr>
            <p:ph idx="1"/>
          </p:nvPr>
        </p:nvSpPr>
        <p:spPr/>
        <p:txBody>
          <a:bodyPr/>
          <a:lstStyle/>
          <a:p>
            <a:r>
              <a:rPr lang="en-US" dirty="0" smtClean="0"/>
              <a:t>A Design Pattern should be applied only when the flexibility it offers is ACTUALLY needed</a:t>
            </a:r>
          </a:p>
          <a:p>
            <a:r>
              <a:rPr lang="en-US" dirty="0" smtClean="0"/>
              <a:t>Design Patterns offer flexibility by introducing additional levels of indirections. This makes the code complex and hard to understand</a:t>
            </a:r>
          </a:p>
        </p:txBody>
      </p:sp>
      <p:sp>
        <p:nvSpPr>
          <p:cNvPr id="4" name="Slide Number Placeholder 3"/>
          <p:cNvSpPr>
            <a:spLocks noGrp="1"/>
          </p:cNvSpPr>
          <p:nvPr>
            <p:ph type="sldNum" sz="quarter" idx="12"/>
          </p:nvPr>
        </p:nvSpPr>
        <p:spPr/>
        <p:txBody>
          <a:bodyPr/>
          <a:lstStyle/>
          <a:p>
            <a:fld id="{6CA6930D-BBCC-4B60-B588-351AC06BFA93}" type="slidenum">
              <a:rPr lang="en-US" smtClean="0"/>
              <a:t>192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smtClean="0"/>
              <a:t>Anti Patterns</a:t>
            </a:r>
            <a:endParaRPr lang="en-IN" dirty="0"/>
          </a:p>
        </p:txBody>
      </p:sp>
      <p:sp>
        <p:nvSpPr>
          <p:cNvPr id="8" name="Content Placeholder 7"/>
          <p:cNvSpPr>
            <a:spLocks noGrp="1"/>
          </p:cNvSpPr>
          <p:nvPr>
            <p:ph idx="1"/>
          </p:nvPr>
        </p:nvSpPr>
        <p:spPr/>
        <p:txBody>
          <a:bodyPr>
            <a:normAutofit fontScale="70000" lnSpcReduction="20000"/>
          </a:bodyPr>
          <a:lstStyle/>
          <a:p>
            <a:r>
              <a:rPr lang="en-US" dirty="0" smtClean="0"/>
              <a:t>An anti pattern discusses a commonly occurring solution to a problem that has a negative consequence upon use</a:t>
            </a:r>
          </a:p>
          <a:p>
            <a:r>
              <a:rPr lang="en-IN" dirty="0" smtClean="0"/>
              <a:t>Accordingly to Jim </a:t>
            </a:r>
            <a:r>
              <a:rPr lang="en-IN" dirty="0" err="1" smtClean="0"/>
              <a:t>Coplien</a:t>
            </a:r>
            <a:r>
              <a:rPr lang="en-IN" dirty="0" smtClean="0"/>
              <a:t>: "an anti-pattern is something that looks like a good idea, but which backfires badly when applied." </a:t>
            </a:r>
            <a:endParaRPr lang="en-US" dirty="0" smtClean="0"/>
          </a:p>
          <a:p>
            <a:r>
              <a:rPr lang="en-US" dirty="0" smtClean="0"/>
              <a:t>Main causes of failure of the solution are</a:t>
            </a:r>
          </a:p>
          <a:p>
            <a:pPr lvl="1"/>
            <a:r>
              <a:rPr lang="en-US" dirty="0" smtClean="0"/>
              <a:t>insufficient knowledge of the domain</a:t>
            </a:r>
          </a:p>
          <a:p>
            <a:pPr lvl="1"/>
            <a:r>
              <a:rPr lang="en-US" dirty="0" smtClean="0"/>
              <a:t>inexperience</a:t>
            </a:r>
          </a:p>
          <a:p>
            <a:pPr lvl="1"/>
            <a:r>
              <a:rPr lang="en-US" dirty="0" smtClean="0"/>
              <a:t>haste – tendency to “get over” with the problem</a:t>
            </a:r>
          </a:p>
          <a:p>
            <a:r>
              <a:rPr lang="en-US" dirty="0" smtClean="0"/>
              <a:t>Anti patterns advise how to </a:t>
            </a:r>
            <a:r>
              <a:rPr lang="en-US" dirty="0" err="1" smtClean="0"/>
              <a:t>refactor</a:t>
            </a:r>
            <a:r>
              <a:rPr lang="en-US" dirty="0" smtClean="0"/>
              <a:t> code from following a bad solution. The anti pattern is then converted to a better solution</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193</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Examples</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The blob </a:t>
            </a:r>
            <a:r>
              <a:rPr lang="en-US" dirty="0" smtClean="0"/>
              <a:t>– a procedural style of programming where one object has most of the responsibilities in the system and other objects end up only storing data with few or no responsibilities. Also called god object</a:t>
            </a:r>
          </a:p>
          <a:p>
            <a:r>
              <a:rPr lang="en-US" b="1" dirty="0" smtClean="0"/>
              <a:t>Base bean </a:t>
            </a:r>
            <a:r>
              <a:rPr lang="en-US" dirty="0" smtClean="0"/>
              <a:t>– using inheritance to reuse a utility class instead of composition</a:t>
            </a:r>
          </a:p>
          <a:p>
            <a:r>
              <a:rPr lang="en-IN" b="1" dirty="0" err="1" smtClean="0"/>
              <a:t>SomeoneElsesExample</a:t>
            </a:r>
            <a:r>
              <a:rPr lang="en-IN" dirty="0" smtClean="0"/>
              <a:t> – here  the developer constructs a system from bits of examples from the web or from other programs. The developer does not take the time to learn all the caveats of the examples and does not take into consideration subtle effects of </a:t>
            </a:r>
            <a:r>
              <a:rPr lang="en-IN" smtClean="0"/>
              <a:t>their combination</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194</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US" dirty="0"/>
          </a:p>
        </p:txBody>
      </p:sp>
      <p:sp>
        <p:nvSpPr>
          <p:cNvPr id="3" name="Content Placeholder 2"/>
          <p:cNvSpPr>
            <a:spLocks noGrp="1"/>
          </p:cNvSpPr>
          <p:nvPr>
            <p:ph idx="1"/>
          </p:nvPr>
        </p:nvSpPr>
        <p:spPr/>
        <p:txBody>
          <a:bodyPr/>
          <a:lstStyle/>
          <a:p>
            <a:r>
              <a:rPr lang="en-US" dirty="0"/>
              <a:t>https://</a:t>
            </a:r>
            <a:r>
              <a:rPr lang="en-US" dirty="0" smtClean="0"/>
              <a:t>www.facebook.com/umarmlone</a:t>
            </a:r>
          </a:p>
          <a:p>
            <a:r>
              <a:rPr lang="en-US" dirty="0"/>
              <a:t>http://</a:t>
            </a:r>
            <a:r>
              <a:rPr lang="en-US" dirty="0" smtClean="0"/>
              <a:t>in.linkedin.com/in/umarlone</a:t>
            </a:r>
          </a:p>
          <a:p>
            <a:r>
              <a:rPr lang="en-US" dirty="0"/>
              <a:t>http://</a:t>
            </a:r>
            <a:r>
              <a:rPr lang="en-US" dirty="0" smtClean="0"/>
              <a:t>twitter.com/umar_lone</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195</a:t>
            </a:fld>
            <a:endParaRPr lang="en-US"/>
          </a:p>
        </p:txBody>
      </p:sp>
    </p:spTree>
    <p:extLst>
      <p:ext uri="{BB962C8B-B14F-4D97-AF65-F5344CB8AC3E}">
        <p14:creationId xmlns:p14="http://schemas.microsoft.com/office/powerpoint/2010/main" val="140694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Design Patterns : Elements of Reusable Software </a:t>
            </a:r>
            <a:r>
              <a:rPr lang="en-US" dirty="0" smtClean="0"/>
              <a:t>By </a:t>
            </a:r>
            <a:r>
              <a:rPr lang="en-US" dirty="0" err="1" smtClean="0"/>
              <a:t>GoF</a:t>
            </a:r>
            <a:r>
              <a:rPr lang="en-US" dirty="0" smtClean="0"/>
              <a:t> </a:t>
            </a:r>
            <a:r>
              <a:rPr lang="en-US" dirty="0" smtClean="0">
                <a:solidFill>
                  <a:schemeClr val="tx1">
                    <a:lumMod val="65000"/>
                  </a:schemeClr>
                </a:solidFill>
              </a:rPr>
              <a:t>[Expert]</a:t>
            </a:r>
          </a:p>
          <a:p>
            <a:r>
              <a:rPr lang="en-US" b="1" dirty="0" smtClean="0"/>
              <a:t>Agile Principles, Patterns, and Practices in C#</a:t>
            </a:r>
            <a:r>
              <a:rPr lang="en-US" dirty="0" smtClean="0"/>
              <a:t> By Martin C. Robert, Martin Micah </a:t>
            </a:r>
            <a:r>
              <a:rPr lang="en-US" sz="3100" dirty="0" smtClean="0">
                <a:solidFill>
                  <a:schemeClr val="tx1">
                    <a:lumMod val="65000"/>
                  </a:schemeClr>
                </a:solidFill>
              </a:rPr>
              <a:t>[Intermediate/Expert]</a:t>
            </a:r>
          </a:p>
          <a:p>
            <a:r>
              <a:rPr lang="en-US" b="1" dirty="0" smtClean="0"/>
              <a:t>Design Patterns Explained A New Perspective on Object-Oriented Design Second Edition</a:t>
            </a:r>
            <a:r>
              <a:rPr lang="en-US" dirty="0" smtClean="0"/>
              <a:t> By Alan </a:t>
            </a:r>
            <a:r>
              <a:rPr lang="en-US" dirty="0" err="1" smtClean="0"/>
              <a:t>Shalloway</a:t>
            </a:r>
            <a:r>
              <a:rPr lang="en-US" dirty="0" smtClean="0"/>
              <a:t>, James R. </a:t>
            </a:r>
            <a:r>
              <a:rPr lang="en-US" dirty="0" err="1" smtClean="0"/>
              <a:t>Trott</a:t>
            </a:r>
            <a:r>
              <a:rPr lang="en-US" dirty="0" smtClean="0"/>
              <a:t> </a:t>
            </a:r>
            <a:r>
              <a:rPr lang="en-US" sz="3100" dirty="0" smtClean="0">
                <a:solidFill>
                  <a:schemeClr val="tx1">
                    <a:lumMod val="65000"/>
                  </a:schemeClr>
                </a:solidFill>
              </a:rPr>
              <a:t>[Intermediate]</a:t>
            </a:r>
          </a:p>
          <a:p>
            <a:r>
              <a:rPr lang="en-US" b="1" dirty="0" smtClean="0"/>
              <a:t>Head First Design Patterns </a:t>
            </a:r>
            <a:r>
              <a:rPr lang="en-US" dirty="0" smtClean="0"/>
              <a:t>By Eric Freeman, Kathy Sierra, Bert Bates </a:t>
            </a:r>
            <a:r>
              <a:rPr lang="en-US" sz="3100" dirty="0" smtClean="0">
                <a:solidFill>
                  <a:schemeClr val="tx1">
                    <a:lumMod val="65000"/>
                  </a:schemeClr>
                </a:solidFill>
              </a:rPr>
              <a:t>[Beginner]</a:t>
            </a:r>
          </a:p>
          <a:p>
            <a:r>
              <a:rPr lang="en-US" b="1" dirty="0" smtClean="0"/>
              <a:t>C# 3.0 Design Patterns </a:t>
            </a:r>
            <a:r>
              <a:rPr lang="en-US" dirty="0" smtClean="0"/>
              <a:t>by Judith Bishop </a:t>
            </a:r>
            <a:r>
              <a:rPr lang="en-US" sz="3100" dirty="0" smtClean="0">
                <a:solidFill>
                  <a:schemeClr val="tx1">
                    <a:lumMod val="65000"/>
                  </a:schemeClr>
                </a:solidFill>
              </a:rPr>
              <a:t>[Beginner]</a:t>
            </a:r>
          </a:p>
          <a:p>
            <a:r>
              <a:rPr lang="it-IT" b="1" dirty="0" smtClean="0"/>
              <a:t>Java(TM) Design Patterns: A Tutorial </a:t>
            </a:r>
            <a:r>
              <a:rPr lang="it-IT" dirty="0" smtClean="0"/>
              <a:t>by </a:t>
            </a:r>
            <a:r>
              <a:rPr lang="en-IN" dirty="0" smtClean="0"/>
              <a:t>James W. Cooper </a:t>
            </a:r>
            <a:r>
              <a:rPr lang="en-IN" sz="3100" dirty="0" smtClean="0">
                <a:solidFill>
                  <a:schemeClr val="tx1">
                    <a:lumMod val="65000"/>
                  </a:schemeClr>
                </a:solidFill>
              </a:rPr>
              <a:t>[Beginner]</a:t>
            </a:r>
          </a:p>
          <a:p>
            <a:r>
              <a:rPr lang="it-IT" b="1" dirty="0" smtClean="0"/>
              <a:t>Design Patterns For Dummies </a:t>
            </a:r>
            <a:r>
              <a:rPr lang="it-IT" dirty="0" smtClean="0"/>
              <a:t>by Steven Holzner </a:t>
            </a:r>
            <a:r>
              <a:rPr lang="it-IT" sz="3100" dirty="0" smtClean="0">
                <a:solidFill>
                  <a:schemeClr val="tx1">
                    <a:lumMod val="65000"/>
                  </a:schemeClr>
                </a:solidFill>
              </a:rPr>
              <a:t>[Beginner]</a:t>
            </a:r>
          </a:p>
        </p:txBody>
      </p:sp>
      <p:sp>
        <p:nvSpPr>
          <p:cNvPr id="4" name="Slide Number Placeholder 3"/>
          <p:cNvSpPr>
            <a:spLocks noGrp="1"/>
          </p:cNvSpPr>
          <p:nvPr>
            <p:ph type="sldNum" sz="quarter" idx="12"/>
          </p:nvPr>
        </p:nvSpPr>
        <p:spPr/>
        <p:txBody>
          <a:bodyPr/>
          <a:lstStyle/>
          <a:p>
            <a:fld id="{6CA6930D-BBCC-4B60-B588-351AC06BFA93}" type="slidenum">
              <a:rPr lang="en-US" smtClean="0"/>
              <a:t>196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URLs</a:t>
            </a:r>
            <a:endParaRPr lang="en-IN" dirty="0"/>
          </a:p>
        </p:txBody>
      </p:sp>
      <p:sp>
        <p:nvSpPr>
          <p:cNvPr id="3" name="Content Placeholder 2"/>
          <p:cNvSpPr>
            <a:spLocks noGrp="1"/>
          </p:cNvSpPr>
          <p:nvPr>
            <p:ph idx="1"/>
          </p:nvPr>
        </p:nvSpPr>
        <p:spPr/>
        <p:txBody>
          <a:bodyPr>
            <a:noAutofit/>
          </a:bodyPr>
          <a:lstStyle/>
          <a:p>
            <a:r>
              <a:rPr lang="en-US" sz="1400" dirty="0" smtClean="0"/>
              <a:t>http://www.dofactory.com</a:t>
            </a:r>
          </a:p>
          <a:p>
            <a:pPr lvl="1"/>
            <a:r>
              <a:rPr lang="en-US" sz="1200" dirty="0" smtClean="0">
                <a:solidFill>
                  <a:schemeClr val="tx1">
                    <a:lumMod val="65000"/>
                  </a:schemeClr>
                </a:solidFill>
              </a:rPr>
              <a:t>Examples in C#</a:t>
            </a:r>
          </a:p>
          <a:p>
            <a:r>
              <a:rPr lang="en-US" sz="1400" dirty="0" smtClean="0"/>
              <a:t>http:// www.vincehuston.org</a:t>
            </a:r>
          </a:p>
          <a:p>
            <a:pPr lvl="1"/>
            <a:r>
              <a:rPr lang="en-US" sz="1200" dirty="0" smtClean="0">
                <a:solidFill>
                  <a:schemeClr val="tx1">
                    <a:lumMod val="65000"/>
                  </a:schemeClr>
                </a:solidFill>
              </a:rPr>
              <a:t>Examples in C++/Java </a:t>
            </a:r>
          </a:p>
          <a:p>
            <a:r>
              <a:rPr lang="en-US" sz="1400" dirty="0" smtClean="0"/>
              <a:t>http://sourcemaking.com</a:t>
            </a:r>
          </a:p>
          <a:p>
            <a:pPr lvl="1"/>
            <a:r>
              <a:rPr lang="en-US" sz="1200" dirty="0" smtClean="0">
                <a:solidFill>
                  <a:schemeClr val="tx1">
                    <a:lumMod val="65000"/>
                  </a:schemeClr>
                </a:solidFill>
              </a:rPr>
              <a:t>Examples in C++/C#/Java</a:t>
            </a:r>
          </a:p>
          <a:p>
            <a:r>
              <a:rPr lang="en-US" sz="1400" dirty="0" smtClean="0"/>
              <a:t>http://www.netobjectives.com</a:t>
            </a:r>
          </a:p>
          <a:p>
            <a:pPr lvl="1"/>
            <a:r>
              <a:rPr lang="en-US" sz="1200" dirty="0" smtClean="0">
                <a:solidFill>
                  <a:schemeClr val="tx1">
                    <a:lumMod val="65000"/>
                  </a:schemeClr>
                </a:solidFill>
              </a:rPr>
              <a:t>Free webcasts</a:t>
            </a:r>
          </a:p>
          <a:p>
            <a:r>
              <a:rPr lang="en-US" sz="1400" dirty="0" smtClean="0"/>
              <a:t>http://www.blackwasp.co.uk/DesignPatternsArticles.aspx</a:t>
            </a:r>
          </a:p>
          <a:p>
            <a:pPr lvl="1"/>
            <a:r>
              <a:rPr lang="en-US" sz="1200" dirty="0" smtClean="0">
                <a:solidFill>
                  <a:schemeClr val="tx1">
                    <a:lumMod val="65000"/>
                  </a:schemeClr>
                </a:solidFill>
              </a:rPr>
              <a:t>Examples in Java</a:t>
            </a:r>
          </a:p>
          <a:p>
            <a:r>
              <a:rPr lang="en-US" sz="1400" dirty="0" smtClean="0"/>
              <a:t>http://www.dimecasts.net/Casts/ByTag/Design%20Patterns</a:t>
            </a:r>
          </a:p>
          <a:p>
            <a:pPr lvl="1"/>
            <a:r>
              <a:rPr lang="en-US" sz="1200" dirty="0" smtClean="0">
                <a:solidFill>
                  <a:schemeClr val="tx1">
                    <a:lumMod val="65000"/>
                  </a:schemeClr>
                </a:solidFill>
              </a:rPr>
              <a:t>Webcasts with examples in C#</a:t>
            </a:r>
          </a:p>
          <a:p>
            <a:r>
              <a:rPr lang="en-US" sz="1400" dirty="0" smtClean="0"/>
              <a:t>http://userpages.umbc.edu/~tarr/dp/spr05/cs446.html</a:t>
            </a:r>
          </a:p>
          <a:p>
            <a:pPr lvl="1"/>
            <a:r>
              <a:rPr lang="en-US" sz="1200" dirty="0" smtClean="0">
                <a:solidFill>
                  <a:schemeClr val="tx1">
                    <a:lumMod val="65000"/>
                  </a:schemeClr>
                </a:solidFill>
              </a:rPr>
              <a:t>Examples in C++/Java</a:t>
            </a:r>
            <a:endParaRPr lang="en-US" sz="1200" dirty="0" smtClean="0"/>
          </a:p>
          <a:p>
            <a:r>
              <a:rPr lang="en-US" sz="1400" dirty="0" smtClean="0"/>
              <a:t>http://www.ipipan.gda.pl/~marek/objects/TOA/oobasics/oobasics.html</a:t>
            </a:r>
          </a:p>
          <a:p>
            <a:pPr lvl="1"/>
            <a:r>
              <a:rPr lang="en-US" sz="1200" dirty="0" smtClean="0">
                <a:solidFill>
                  <a:schemeClr val="tx1">
                    <a:lumMod val="65000"/>
                  </a:schemeClr>
                </a:solidFill>
              </a:rPr>
              <a:t>Overview of OO programming</a:t>
            </a:r>
          </a:p>
          <a:p>
            <a:endParaRPr lang="en-IN" sz="1400" dirty="0"/>
          </a:p>
        </p:txBody>
      </p:sp>
      <p:sp>
        <p:nvSpPr>
          <p:cNvPr id="4" name="Slide Number Placeholder 3"/>
          <p:cNvSpPr>
            <a:spLocks noGrp="1"/>
          </p:cNvSpPr>
          <p:nvPr>
            <p:ph type="sldNum" sz="quarter" idx="12"/>
          </p:nvPr>
        </p:nvSpPr>
        <p:spPr/>
        <p:txBody>
          <a:bodyPr/>
          <a:lstStyle/>
          <a:p>
            <a:fld id="{6CA6930D-BBCC-4B60-B588-351AC06BFA93}" type="slidenum">
              <a:rPr lang="en-US" smtClean="0"/>
              <a:t>197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4" name="Subtitle 4"/>
          <p:cNvSpPr txBox="1">
            <a:spLocks/>
          </p:cNvSpPr>
          <p:nvPr/>
        </p:nvSpPr>
        <p:spPr>
          <a:xfrm>
            <a:off x="1934171" y="2065412"/>
            <a:ext cx="5014093" cy="178676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b="1" dirty="0" smtClean="0">
                <a:solidFill>
                  <a:schemeClr val="tx2">
                    <a:lumMod val="75000"/>
                  </a:schemeClr>
                </a:solidFill>
              </a:rPr>
              <a:t>Umar Lone</a:t>
            </a:r>
          </a:p>
          <a:p>
            <a:pPr marL="0" indent="0" algn="just">
              <a:buNone/>
            </a:pPr>
            <a:r>
              <a:rPr lang="en-US" sz="1600" b="1" dirty="0" smtClean="0">
                <a:solidFill>
                  <a:schemeClr val="tx2">
                    <a:lumMod val="75000"/>
                  </a:schemeClr>
                </a:solidFill>
              </a:rPr>
              <a:t>Founder of Poash Technologies [</a:t>
            </a:r>
            <a:r>
              <a:rPr lang="en-US" sz="1400" b="1" dirty="0" smtClean="0">
                <a:solidFill>
                  <a:schemeClr val="tx2">
                    <a:lumMod val="75000"/>
                  </a:schemeClr>
                </a:solidFill>
              </a:rPr>
              <a:t>www.poash.com</a:t>
            </a:r>
            <a:r>
              <a:rPr lang="en-US" sz="1600" b="1" dirty="0" smtClean="0">
                <a:solidFill>
                  <a:schemeClr val="tx2">
                    <a:lumMod val="75000"/>
                  </a:schemeClr>
                </a:solidFill>
              </a:rPr>
              <a:t>]</a:t>
            </a:r>
          </a:p>
          <a:p>
            <a:pPr marL="0" indent="0" algn="just">
              <a:buNone/>
            </a:pPr>
            <a:r>
              <a:rPr lang="en-US" sz="1600" b="1" dirty="0" smtClean="0">
                <a:solidFill>
                  <a:schemeClr val="tx2">
                    <a:lumMod val="75000"/>
                  </a:schemeClr>
                </a:solidFill>
              </a:rPr>
              <a:t>Trainer, developer, mentor, consultant</a:t>
            </a:r>
          </a:p>
          <a:p>
            <a:pPr marL="0" indent="0" algn="just">
              <a:buNone/>
            </a:pPr>
            <a:r>
              <a:rPr lang="en-US" sz="1600" b="1" dirty="0" smtClean="0">
                <a:solidFill>
                  <a:schemeClr val="tx2">
                    <a:lumMod val="75000"/>
                  </a:schemeClr>
                </a:solidFill>
              </a:rPr>
              <a:t>C/C++, STL, Win32 SDK, MFC, COM, ATL, Design Patterns, Linux, Bash Shell Scripting, Core Java, .NET Framework, C#, Android, Objective C, </a:t>
            </a:r>
            <a:r>
              <a:rPr lang="en-US" sz="1600" b="1" dirty="0" err="1" smtClean="0">
                <a:solidFill>
                  <a:schemeClr val="tx2">
                    <a:lumMod val="75000"/>
                  </a:schemeClr>
                </a:solidFill>
              </a:rPr>
              <a:t>iOS</a:t>
            </a:r>
            <a:r>
              <a:rPr lang="en-US" sz="1600" b="1" dirty="0" smtClean="0">
                <a:solidFill>
                  <a:schemeClr val="tx2">
                    <a:lumMod val="75000"/>
                  </a:schemeClr>
                </a:solidFill>
              </a:rPr>
              <a:t>, OOAD, OpenMP</a:t>
            </a:r>
          </a:p>
          <a:p>
            <a:pPr marL="0" indent="0" algn="just">
              <a:buNone/>
            </a:pPr>
            <a:r>
              <a:rPr lang="en-US" sz="1600" i="1" dirty="0" err="1" smtClean="0">
                <a:solidFill>
                  <a:schemeClr val="tx2">
                    <a:lumMod val="75000"/>
                  </a:schemeClr>
                </a:solidFill>
              </a:rPr>
              <a:t>umar.lone@poash.com</a:t>
            </a:r>
            <a:endParaRPr lang="en-US" sz="1600" i="1" dirty="0">
              <a:solidFill>
                <a:schemeClr val="tx2">
                  <a:lumMod val="75000"/>
                </a:schemeClr>
              </a:solidFill>
            </a:endParaRPr>
          </a:p>
        </p:txBody>
      </p:sp>
      <p:sp>
        <p:nvSpPr>
          <p:cNvPr id="3" name="Slide Number Placeholder 2"/>
          <p:cNvSpPr>
            <a:spLocks noGrp="1"/>
          </p:cNvSpPr>
          <p:nvPr>
            <p:ph type="sldNum" sz="quarter" idx="12"/>
          </p:nvPr>
        </p:nvSpPr>
        <p:spPr/>
        <p:txBody>
          <a:bodyPr/>
          <a:lstStyle/>
          <a:p>
            <a:fld id="{6CA6930D-BBCC-4B60-B588-351AC06BFA93}" type="slidenum">
              <a:rPr lang="en-US" smtClean="0"/>
              <a:t>2</a:t>
            </a:fld>
            <a:endParaRPr lang="en-US"/>
          </a:p>
        </p:txBody>
      </p:sp>
    </p:spTree>
    <p:extLst>
      <p:ext uri="{BB962C8B-B14F-4D97-AF65-F5344CB8AC3E}">
        <p14:creationId xmlns:p14="http://schemas.microsoft.com/office/powerpoint/2010/main" val="211561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Slide Number Placeholder 2"/>
          <p:cNvSpPr>
            <a:spLocks noGrp="1"/>
          </p:cNvSpPr>
          <p:nvPr>
            <p:ph type="sldNum" sz="quarter" idx="12"/>
          </p:nvPr>
        </p:nvSpPr>
        <p:spPr/>
        <p:txBody>
          <a:bodyPr/>
          <a:lstStyle/>
          <a:p>
            <a:fld id="{6CA6930D-BBCC-4B60-B588-351AC06BFA93}" type="slidenum">
              <a:rPr lang="en-US" smtClean="0"/>
              <a:t>20</a:t>
            </a:fld>
            <a:endParaRPr lang="en-US"/>
          </a:p>
        </p:txBody>
      </p:sp>
      <p:pic>
        <p:nvPicPr>
          <p:cNvPr id="6" name="Picture 5"/>
          <p:cNvPicPr>
            <a:picLocks noChangeAspect="1"/>
          </p:cNvPicPr>
          <p:nvPr/>
        </p:nvPicPr>
        <p:blipFill>
          <a:blip r:embed="rId2"/>
          <a:stretch>
            <a:fillRect/>
          </a:stretch>
        </p:blipFill>
        <p:spPr>
          <a:xfrm>
            <a:off x="683568" y="1345332"/>
            <a:ext cx="3312368" cy="3670660"/>
          </a:xfrm>
          <a:prstGeom prst="rect">
            <a:avLst/>
          </a:prstGeom>
          <a:effectLst>
            <a:outerShdw blurRad="63500" sx="102000" sy="102000" algn="ctr" rotWithShape="0">
              <a:prstClr val="black">
                <a:alpha val="40000"/>
              </a:prstClr>
            </a:outerShdw>
          </a:effectLst>
        </p:spPr>
      </p:pic>
      <p:sp>
        <p:nvSpPr>
          <p:cNvPr id="7" name="TextBox 6"/>
          <p:cNvSpPr txBox="1"/>
          <p:nvPr/>
        </p:nvSpPr>
        <p:spPr>
          <a:xfrm>
            <a:off x="4716016" y="1345332"/>
            <a:ext cx="3744416" cy="2246769"/>
          </a:xfrm>
          <a:prstGeom prst="rect">
            <a:avLst/>
          </a:prstGeom>
          <a:noFill/>
        </p:spPr>
        <p:txBody>
          <a:bodyPr wrap="square" rtlCol="0">
            <a:spAutoFit/>
          </a:bodyPr>
          <a:lstStyle/>
          <a:p>
            <a:pPr marL="342900" indent="-342900">
              <a:buFont typeface="Arial"/>
              <a:buChar char="•"/>
            </a:pPr>
            <a:r>
              <a:rPr lang="en-GB" sz="2000" dirty="0" smtClean="0">
                <a:effectLst>
                  <a:outerShdw blurRad="50800" dist="38100" dir="2700000" algn="tl" rotWithShape="0">
                    <a:prstClr val="black">
                      <a:alpha val="40000"/>
                    </a:prstClr>
                  </a:outerShdw>
                </a:effectLst>
              </a:rPr>
              <a:t>Contains only those attributes and behaviours that are necessary for the school.</a:t>
            </a:r>
          </a:p>
          <a:p>
            <a:pPr marL="342900" indent="-342900">
              <a:buFont typeface="Arial"/>
              <a:buChar char="•"/>
            </a:pPr>
            <a:r>
              <a:rPr lang="en-GB" sz="2000" dirty="0" smtClean="0">
                <a:effectLst>
                  <a:outerShdw blurRad="50800" dist="38100" dir="2700000" algn="tl" rotWithShape="0">
                    <a:prstClr val="black">
                      <a:alpha val="40000"/>
                    </a:prstClr>
                  </a:outerShdw>
                </a:effectLst>
              </a:rPr>
              <a:t>Height, gender, food habits, etc. are not required (even though every student has these attributes)</a:t>
            </a:r>
            <a:endParaRPr lang="en-GB" sz="20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25893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Encapsulation</a:t>
            </a:r>
            <a:endParaRPr lang="en-US" dirty="0"/>
          </a:p>
        </p:txBody>
      </p:sp>
      <p:sp>
        <p:nvSpPr>
          <p:cNvPr id="3" name="Content Placeholder 2"/>
          <p:cNvSpPr>
            <a:spLocks noGrp="1"/>
          </p:cNvSpPr>
          <p:nvPr>
            <p:ph idx="1"/>
          </p:nvPr>
        </p:nvSpPr>
        <p:spPr/>
        <p:txBody>
          <a:bodyPr/>
          <a:lstStyle/>
          <a:p>
            <a:pPr>
              <a:buNone/>
            </a:pPr>
            <a:r>
              <a:rPr lang="en-US" dirty="0" smtClean="0"/>
              <a:t>	Encapsulation hides the internal details of an object</a:t>
            </a:r>
            <a:endParaRPr lang="en-US" dirty="0"/>
          </a:p>
        </p:txBody>
      </p:sp>
      <p:pic>
        <p:nvPicPr>
          <p:cNvPr id="1026" name="Picture 2"/>
          <p:cNvPicPr>
            <a:picLocks noChangeAspect="1" noChangeArrowheads="1"/>
          </p:cNvPicPr>
          <p:nvPr/>
        </p:nvPicPr>
        <p:blipFill>
          <a:blip r:embed="rId3"/>
          <a:srcRect/>
          <a:stretch>
            <a:fillRect/>
          </a:stretch>
        </p:blipFill>
        <p:spPr bwMode="auto">
          <a:xfrm>
            <a:off x="2362201" y="2209428"/>
            <a:ext cx="4429125" cy="2808312"/>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21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Avoids nasty bugs due to modifications to internal state of the object</a:t>
            </a:r>
          </a:p>
          <a:p>
            <a:r>
              <a:rPr lang="en-GB" dirty="0"/>
              <a:t>Only the object itself should modify its state. Encapsulation enforces this concept</a:t>
            </a:r>
            <a:r>
              <a:rPr lang="en-GB" dirty="0" smtClean="0"/>
              <a:t>.</a:t>
            </a:r>
          </a:p>
          <a:p>
            <a:r>
              <a:rPr lang="en-GB" dirty="0" smtClean="0"/>
              <a:t>Reduces dependency on implementation details of an object</a:t>
            </a:r>
          </a:p>
          <a:p>
            <a:r>
              <a:rPr lang="en-GB" dirty="0" smtClean="0"/>
              <a:t>Easy to change the implementation without affecting users</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22</a:t>
            </a:fld>
            <a:endParaRPr lang="en-US"/>
          </a:p>
        </p:txBody>
      </p:sp>
    </p:spTree>
    <p:extLst>
      <p:ext uri="{BB962C8B-B14F-4D97-AF65-F5344CB8AC3E}">
        <p14:creationId xmlns:p14="http://schemas.microsoft.com/office/powerpoint/2010/main" val="155763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23</a:t>
            </a:fld>
            <a:endParaRPr lang="en-US"/>
          </a:p>
        </p:txBody>
      </p:sp>
      <p:pic>
        <p:nvPicPr>
          <p:cNvPr id="6" name="Picture 5"/>
          <p:cNvPicPr>
            <a:picLocks noChangeAspect="1"/>
          </p:cNvPicPr>
          <p:nvPr/>
        </p:nvPicPr>
        <p:blipFill>
          <a:blip r:embed="rId2"/>
          <a:stretch>
            <a:fillRect/>
          </a:stretch>
        </p:blipFill>
        <p:spPr>
          <a:xfrm>
            <a:off x="323528" y="1417340"/>
            <a:ext cx="3728776" cy="3247380"/>
          </a:xfrm>
          <a:prstGeom prst="rect">
            <a:avLst/>
          </a:prstGeom>
        </p:spPr>
      </p:pic>
      <p:pic>
        <p:nvPicPr>
          <p:cNvPr id="9" name="Picture 8"/>
          <p:cNvPicPr>
            <a:picLocks noChangeAspect="1"/>
          </p:cNvPicPr>
          <p:nvPr/>
        </p:nvPicPr>
        <p:blipFill>
          <a:blip r:embed="rId3"/>
          <a:stretch>
            <a:fillRect/>
          </a:stretch>
        </p:blipFill>
        <p:spPr>
          <a:xfrm>
            <a:off x="4355976" y="1417340"/>
            <a:ext cx="4329719" cy="1092324"/>
          </a:xfrm>
          <a:prstGeom prst="rect">
            <a:avLst/>
          </a:prstGeom>
        </p:spPr>
      </p:pic>
    </p:spTree>
    <p:extLst>
      <p:ext uri="{BB962C8B-B14F-4D97-AF65-F5344CB8AC3E}">
        <p14:creationId xmlns:p14="http://schemas.microsoft.com/office/powerpoint/2010/main" val="34114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Hierarchy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i="1" dirty="0" smtClean="0">
                <a:solidFill>
                  <a:schemeClr val="tx2">
                    <a:lumMod val="90000"/>
                  </a:schemeClr>
                </a:solidFill>
              </a:rPr>
              <a:t>	Hierarchy is a ranking or ordering of abstractions</a:t>
            </a:r>
          </a:p>
          <a:p>
            <a:r>
              <a:rPr lang="en-US" dirty="0" smtClean="0"/>
              <a:t>Hierarchy is the natural successor of abstraction</a:t>
            </a:r>
          </a:p>
          <a:p>
            <a:r>
              <a:rPr lang="en-US" dirty="0" smtClean="0"/>
              <a:t>Complexity can be further reduced by classification of objects. This forms a hierarchy and by identifying these hierarchies in our design, the problem at hand is greatly simplified</a:t>
            </a:r>
          </a:p>
          <a:p>
            <a:r>
              <a:rPr lang="en-US" dirty="0" smtClean="0"/>
              <a:t>The most important hierarchies in a complex system are its class structure (“is a” relationship) and its object structure(“part of”)</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Inheritance</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Inheritance is a common technique for  reusing functionality in OO systems </a:t>
            </a:r>
          </a:p>
          <a:p>
            <a:r>
              <a:rPr lang="en-US" dirty="0" smtClean="0"/>
              <a:t>Often known as </a:t>
            </a:r>
            <a:r>
              <a:rPr lang="en-US" i="1" dirty="0" smtClean="0"/>
              <a:t>white-box </a:t>
            </a:r>
            <a:r>
              <a:rPr lang="en-US" dirty="0" smtClean="0"/>
              <a:t>reuse </a:t>
            </a:r>
          </a:p>
          <a:p>
            <a:r>
              <a:rPr lang="en-US" dirty="0" smtClean="0"/>
              <a:t>It refers to visibility</a:t>
            </a:r>
          </a:p>
          <a:p>
            <a:pPr lvl="1"/>
            <a:r>
              <a:rPr lang="en-US" dirty="0" smtClean="0"/>
              <a:t>the internals of the parent classes are visible to subclasses</a:t>
            </a:r>
          </a:p>
          <a:p>
            <a:r>
              <a:rPr lang="en-US" dirty="0" smtClean="0"/>
              <a:t>Defined statically at compile time</a:t>
            </a:r>
          </a:p>
          <a:p>
            <a:r>
              <a:rPr lang="en-US" dirty="0" smtClean="0"/>
              <a:t>Easy and straightforward to use</a:t>
            </a:r>
          </a:p>
          <a:p>
            <a:r>
              <a:rPr lang="en-US" dirty="0" smtClean="0"/>
              <a:t>The implementation of the parent class can be easily modified by overriding</a:t>
            </a:r>
          </a:p>
        </p:txBody>
      </p:sp>
      <p:sp>
        <p:nvSpPr>
          <p:cNvPr id="4" name="Slide Number Placeholder 3"/>
          <p:cNvSpPr>
            <a:spLocks noGrp="1"/>
          </p:cNvSpPr>
          <p:nvPr>
            <p:ph type="sldNum" sz="quarter" idx="12"/>
          </p:nvPr>
        </p:nvSpPr>
        <p:spPr/>
        <p:txBody>
          <a:bodyPr/>
          <a:lstStyle/>
          <a:p>
            <a:fld id="{6CA6930D-BBCC-4B60-B588-351AC06BFA93}" type="slidenum">
              <a:rPr lang="en-US" smtClean="0"/>
              <a:t>25</a:t>
            </a:fld>
            <a:endParaRPr lang="en-US"/>
          </a:p>
        </p:txBody>
      </p:sp>
    </p:spTree>
    <p:extLst>
      <p:ext uri="{BB962C8B-B14F-4D97-AF65-F5344CB8AC3E}">
        <p14:creationId xmlns:p14="http://schemas.microsoft.com/office/powerpoint/2010/main" val="373414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pPr>
              <a:buNone/>
            </a:pPr>
            <a:r>
              <a:rPr lang="en-US" sz="2800" dirty="0" smtClean="0"/>
              <a:t>	In “is a” relationship, a subclass will inherit the structure &amp; behavior of its </a:t>
            </a:r>
            <a:r>
              <a:rPr lang="en-US" sz="2800" dirty="0" err="1" smtClean="0"/>
              <a:t>superclass</a:t>
            </a:r>
            <a:endParaRPr lang="en-US" sz="2800" dirty="0"/>
          </a:p>
        </p:txBody>
      </p:sp>
      <p:pic>
        <p:nvPicPr>
          <p:cNvPr id="4098" name="Picture 2"/>
          <p:cNvPicPr>
            <a:picLocks noChangeAspect="1" noChangeArrowheads="1"/>
          </p:cNvPicPr>
          <p:nvPr/>
        </p:nvPicPr>
        <p:blipFill>
          <a:blip r:embed="rId3"/>
          <a:srcRect/>
          <a:stretch>
            <a:fillRect/>
          </a:stretch>
        </p:blipFill>
        <p:spPr bwMode="auto">
          <a:xfrm>
            <a:off x="2584403" y="2308362"/>
            <a:ext cx="3850857" cy="2592288"/>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26</a:t>
            </a:fld>
            <a:endParaRPr lang="en-US"/>
          </a:p>
        </p:txBody>
      </p:sp>
    </p:spTree>
    <p:extLst>
      <p:ext uri="{BB962C8B-B14F-4D97-AF65-F5344CB8AC3E}">
        <p14:creationId xmlns:p14="http://schemas.microsoft.com/office/powerpoint/2010/main" val="41707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642910" y="1333500"/>
            <a:ext cx="7786742" cy="3556000"/>
          </a:xfrm>
          <a:prstGeom prst="rect">
            <a:avLst/>
          </a:prstGeom>
          <a:solidFill>
            <a:schemeClr val="bg1">
              <a:lumMod val="9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defPPr>
              <a:defRPr lang="en-US"/>
            </a:defPPr>
            <a:lvl1pPr algn="r">
              <a:lnSpc>
                <a:spcPct val="90000"/>
              </a:lnSpc>
              <a:buNone/>
              <a:defRPr b="1">
                <a:solidFill>
                  <a:schemeClr val="tx1"/>
                </a:solidFill>
                <a:latin typeface="Calibri" pitchFamily="34" charset="0"/>
                <a:cs typeface="Times New Roman" pitchFamily="18" charset="0"/>
              </a:defRPr>
            </a:lvl1pPr>
          </a:lstStyle>
          <a:p>
            <a:r>
              <a:rPr lang="en-US" dirty="0"/>
              <a:t/>
            </a:r>
            <a:br>
              <a:rPr lang="en-US" dirty="0"/>
            </a:br>
            <a:r>
              <a:rPr lang="en-US" dirty="0"/>
              <a:t>“is a” Relationship</a:t>
            </a:r>
          </a:p>
        </p:txBody>
      </p:sp>
      <p:cxnSp>
        <p:nvCxnSpPr>
          <p:cNvPr id="13" name="Straight Connector 12"/>
          <p:cNvCxnSpPr/>
          <p:nvPr/>
        </p:nvCxnSpPr>
        <p:spPr>
          <a:xfrm rot="5400000">
            <a:off x="2858294" y="3538598"/>
            <a:ext cx="381000" cy="1588"/>
          </a:xfrm>
          <a:prstGeom prst="line">
            <a:avLst/>
          </a:prstGeom>
          <a:ln w="28575">
            <a:solidFill>
              <a:schemeClr val="tx1"/>
            </a:solidFill>
          </a:ln>
          <a:effectLst>
            <a:outerShdw blurRad="127000" dist="889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830094" y="3538598"/>
            <a:ext cx="381000" cy="1588"/>
          </a:xfrm>
          <a:prstGeom prst="line">
            <a:avLst/>
          </a:prstGeom>
          <a:ln w="28575">
            <a:solidFill>
              <a:schemeClr val="tx1"/>
            </a:solidFill>
          </a:ln>
          <a:effectLst>
            <a:outerShdw blurRad="127000" dist="889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56348" y="3411598"/>
            <a:ext cx="635000" cy="1588"/>
          </a:xfrm>
          <a:prstGeom prst="line">
            <a:avLst/>
          </a:prstGeom>
          <a:ln w="28575">
            <a:solidFill>
              <a:schemeClr val="tx1"/>
            </a:solidFill>
          </a:ln>
          <a:effectLst>
            <a:outerShdw blurRad="127000" dist="889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smtClean="0"/>
              <a:t>Hierarchy: "is a" Relationship</a:t>
            </a:r>
            <a:endParaRPr lang="en-US" dirty="0"/>
          </a:p>
        </p:txBody>
      </p:sp>
      <p:grpSp>
        <p:nvGrpSpPr>
          <p:cNvPr id="3" name="Group 31"/>
          <p:cNvGrpSpPr/>
          <p:nvPr/>
        </p:nvGrpSpPr>
        <p:grpSpPr>
          <a:xfrm>
            <a:off x="3371832" y="2159000"/>
            <a:ext cx="2190768" cy="745393"/>
            <a:chOff x="5357818" y="624380"/>
            <a:chExt cx="2428892" cy="4605064"/>
          </a:xfrm>
          <a:effectLst>
            <a:outerShdw blurRad="190500" dist="127000" dir="7800000" algn="ctr" rotWithShape="0">
              <a:srgbClr val="000000">
                <a:alpha val="40000"/>
              </a:srgbClr>
            </a:outerShdw>
          </a:effectLst>
        </p:grpSpPr>
        <p:sp>
          <p:nvSpPr>
            <p:cNvPr id="22" name="Rectangle 3"/>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Language</a:t>
              </a:r>
              <a:endParaRPr lang="en-IN" sz="1600" b="1" dirty="0"/>
            </a:p>
          </p:txBody>
        </p:sp>
        <p:sp>
          <p:nvSpPr>
            <p:cNvPr id="23" name="Rectangle 4"/>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Program()</a:t>
              </a:r>
              <a:endParaRPr lang="en-IN" sz="1200" dirty="0"/>
            </a:p>
          </p:txBody>
        </p:sp>
      </p:grpSp>
      <p:grpSp>
        <p:nvGrpSpPr>
          <p:cNvPr id="5" name="Group 31"/>
          <p:cNvGrpSpPr/>
          <p:nvPr/>
        </p:nvGrpSpPr>
        <p:grpSpPr>
          <a:xfrm>
            <a:off x="3733800" y="3683000"/>
            <a:ext cx="1524000" cy="745393"/>
            <a:chOff x="5357818" y="624380"/>
            <a:chExt cx="2428892" cy="4605064"/>
          </a:xfrm>
          <a:effectLst>
            <a:outerShdw blurRad="190500" dist="127000" dir="7800000" algn="ctr" rotWithShape="0">
              <a:srgbClr val="000000">
                <a:alpha val="40000"/>
              </a:srgbClr>
            </a:outerShdw>
          </a:effectLst>
        </p:grpSpPr>
        <p:sp>
          <p:nvSpPr>
            <p:cNvPr id="18" name="Rectangle 17"/>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Java</a:t>
              </a:r>
              <a:endParaRPr lang="en-IN" sz="1600" b="1" dirty="0"/>
            </a:p>
          </p:txBody>
        </p:sp>
        <p:sp>
          <p:nvSpPr>
            <p:cNvPr id="19" name="Rectangle 18"/>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Program()</a:t>
              </a:r>
              <a:endParaRPr lang="en-IN" sz="1200" dirty="0"/>
            </a:p>
          </p:txBody>
        </p:sp>
      </p:grpSp>
      <p:grpSp>
        <p:nvGrpSpPr>
          <p:cNvPr id="7" name="Group 31"/>
          <p:cNvGrpSpPr/>
          <p:nvPr/>
        </p:nvGrpSpPr>
        <p:grpSpPr>
          <a:xfrm>
            <a:off x="5410200" y="3683000"/>
            <a:ext cx="1524000" cy="745393"/>
            <a:chOff x="5357818" y="624380"/>
            <a:chExt cx="2428892" cy="4605064"/>
          </a:xfrm>
          <a:effectLst>
            <a:outerShdw blurRad="190500" dist="127000" dir="7800000" algn="ctr" rotWithShape="0">
              <a:srgbClr val="000000">
                <a:alpha val="40000"/>
              </a:srgbClr>
            </a:outerShdw>
          </a:effectLst>
        </p:grpSpPr>
        <p:sp>
          <p:nvSpPr>
            <p:cNvPr id="16" name="Rectangle 15"/>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C#</a:t>
              </a:r>
              <a:endParaRPr lang="en-IN" sz="1600" b="1" dirty="0"/>
            </a:p>
          </p:txBody>
        </p:sp>
        <p:sp>
          <p:nvSpPr>
            <p:cNvPr id="17" name="Rectangle 16"/>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Program()</a:t>
              </a:r>
              <a:endParaRPr lang="en-IN" sz="1200" dirty="0"/>
            </a:p>
          </p:txBody>
        </p:sp>
      </p:grpSp>
      <p:sp>
        <p:nvSpPr>
          <p:cNvPr id="11" name="Isosceles Triangle 10"/>
          <p:cNvSpPr/>
          <p:nvPr/>
        </p:nvSpPr>
        <p:spPr>
          <a:xfrm>
            <a:off x="4343400" y="2904392"/>
            <a:ext cx="239828" cy="178877"/>
          </a:xfrm>
          <a:prstGeom prst="triangle">
            <a:avLst/>
          </a:prstGeom>
          <a:noFill/>
          <a:ln w="28575">
            <a:solidFill>
              <a:schemeClr val="tx1"/>
            </a:solidFill>
          </a:ln>
          <a:effectLst>
            <a:outerShdw blurRad="127000" dist="88900" dir="78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12" name="Straight Connector 11"/>
          <p:cNvCxnSpPr/>
          <p:nvPr/>
        </p:nvCxnSpPr>
        <p:spPr>
          <a:xfrm>
            <a:off x="3048000" y="3348892"/>
            <a:ext cx="2971800" cy="1323"/>
          </a:xfrm>
          <a:prstGeom prst="line">
            <a:avLst/>
          </a:prstGeom>
          <a:ln w="28575">
            <a:solidFill>
              <a:schemeClr val="tx1"/>
            </a:solidFill>
          </a:ln>
          <a:effectLst>
            <a:outerShdw blurRad="127000" dist="889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31"/>
          <p:cNvGrpSpPr/>
          <p:nvPr/>
        </p:nvGrpSpPr>
        <p:grpSpPr>
          <a:xfrm>
            <a:off x="2057400" y="3683000"/>
            <a:ext cx="1524000" cy="745393"/>
            <a:chOff x="5357818" y="624380"/>
            <a:chExt cx="2428892" cy="4605064"/>
          </a:xfrm>
          <a:effectLst>
            <a:outerShdw blurRad="190500" dist="127000" dir="7800000" algn="ctr" rotWithShape="0">
              <a:srgbClr val="000000">
                <a:alpha val="40000"/>
              </a:srgbClr>
            </a:outerShdw>
          </a:effectLst>
        </p:grpSpPr>
        <p:sp>
          <p:nvSpPr>
            <p:cNvPr id="20" name="Rectangle 6"/>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C++</a:t>
              </a:r>
              <a:endParaRPr lang="en-IN" sz="1600" b="1" dirty="0"/>
            </a:p>
          </p:txBody>
        </p:sp>
        <p:sp>
          <p:nvSpPr>
            <p:cNvPr id="21" name="Rectangle 20"/>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Program()</a:t>
              </a:r>
              <a:endParaRPr lang="en-IN" sz="1200" dirty="0"/>
            </a:p>
          </p:txBody>
        </p:sp>
      </p:grpSp>
      <p:sp>
        <p:nvSpPr>
          <p:cNvPr id="4" name="Slide Number Placeholder 3"/>
          <p:cNvSpPr>
            <a:spLocks noGrp="1"/>
          </p:cNvSpPr>
          <p:nvPr>
            <p:ph type="sldNum" sz="quarter" idx="12"/>
          </p:nvPr>
        </p:nvSpPr>
        <p:spPr/>
        <p:txBody>
          <a:bodyPr/>
          <a:lstStyle/>
          <a:p>
            <a:fld id="{6CA6930D-BBCC-4B60-B588-351AC06BFA93}" type="slidenum">
              <a:rPr lang="en-US" smtClean="0"/>
              <a:t>27</a:t>
            </a:fld>
            <a:endParaRPr lang="en-US"/>
          </a:p>
        </p:txBody>
      </p:sp>
    </p:spTree>
    <p:extLst>
      <p:ext uri="{BB962C8B-B14F-4D97-AF65-F5344CB8AC3E}">
        <p14:creationId xmlns:p14="http://schemas.microsoft.com/office/powerpoint/2010/main" val="32444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4" name="Content Placeholder 3"/>
          <p:cNvSpPr>
            <a:spLocks noGrp="1"/>
          </p:cNvSpPr>
          <p:nvPr>
            <p:ph idx="1"/>
          </p:nvPr>
        </p:nvSpPr>
        <p:spPr/>
        <p:txBody>
          <a:bodyPr>
            <a:normAutofit/>
          </a:bodyPr>
          <a:lstStyle/>
          <a:p>
            <a:r>
              <a:rPr lang="en-GB" dirty="0" smtClean="0"/>
              <a:t>Helps in classification of objects based on their behaviour and implementation</a:t>
            </a:r>
          </a:p>
          <a:p>
            <a:r>
              <a:rPr lang="en-GB" dirty="0" smtClean="0"/>
              <a:t>Enables reuse of existing code, thus avoiding code duplication</a:t>
            </a:r>
          </a:p>
          <a:p>
            <a:r>
              <a:rPr lang="en-GB" dirty="0" smtClean="0"/>
              <a:t>Organizes the complexity and breaks it down into manageable chunks</a:t>
            </a:r>
          </a:p>
          <a:p>
            <a:pPr marL="0" indent="0">
              <a:buNone/>
            </a:pPr>
            <a:endParaRPr lang="en-GB" dirty="0"/>
          </a:p>
        </p:txBody>
      </p:sp>
      <p:sp>
        <p:nvSpPr>
          <p:cNvPr id="3" name="Slide Number Placeholder 2"/>
          <p:cNvSpPr>
            <a:spLocks noGrp="1"/>
          </p:cNvSpPr>
          <p:nvPr>
            <p:ph type="sldNum" sz="quarter" idx="12"/>
          </p:nvPr>
        </p:nvSpPr>
        <p:spPr/>
        <p:txBody>
          <a:bodyPr/>
          <a:lstStyle/>
          <a:p>
            <a:fld id="{6CA6930D-BBCC-4B60-B588-351AC06BFA93}" type="slidenum">
              <a:rPr lang="en-US" smtClean="0"/>
              <a:t>28</a:t>
            </a:fld>
            <a:endParaRPr lang="en-US"/>
          </a:p>
        </p:txBody>
      </p:sp>
    </p:spTree>
    <p:extLst>
      <p:ext uri="{BB962C8B-B14F-4D97-AF65-F5344CB8AC3E}">
        <p14:creationId xmlns:p14="http://schemas.microsoft.com/office/powerpoint/2010/main" val="305022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Inheritance</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When using inheritance incorrectly,</a:t>
            </a:r>
          </a:p>
          <a:p>
            <a:pPr lvl="1"/>
            <a:r>
              <a:rPr lang="en-US" dirty="0" smtClean="0"/>
              <a:t>you can’t change the implementations inherited from the parent at run-time</a:t>
            </a:r>
          </a:p>
          <a:p>
            <a:pPr lvl="1"/>
            <a:r>
              <a:rPr lang="en-US" dirty="0" smtClean="0"/>
              <a:t>a subclass is exposed to details of its parent’s implementation, so “inheritance breaks encapsulation”.</a:t>
            </a:r>
          </a:p>
          <a:p>
            <a:pPr lvl="1"/>
            <a:r>
              <a:rPr lang="en-US" dirty="0" smtClean="0"/>
              <a:t>the implementation of a subclass become tightly coupled with its parent’s implementation</a:t>
            </a:r>
          </a:p>
          <a:p>
            <a:pPr lvl="1"/>
            <a:r>
              <a:rPr lang="en-US" dirty="0" smtClean="0"/>
              <a:t>any change in the parent class will force the subclass to change</a:t>
            </a:r>
          </a:p>
          <a:p>
            <a:r>
              <a:rPr lang="en-US" dirty="0" smtClean="0"/>
              <a:t>This creates a dependency which limits flexibility and ultimately, reusability.</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29</a:t>
            </a:fld>
            <a:endParaRPr lang="en-US"/>
          </a:p>
        </p:txBody>
      </p:sp>
    </p:spTree>
    <p:extLst>
      <p:ext uri="{BB962C8B-B14F-4D97-AF65-F5344CB8AC3E}">
        <p14:creationId xmlns:p14="http://schemas.microsoft.com/office/powerpoint/2010/main" val="396250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a:t>
            </a:r>
            <a:endParaRPr lang="en-US" dirty="0"/>
          </a:p>
        </p:txBody>
      </p:sp>
      <p:sp>
        <p:nvSpPr>
          <p:cNvPr id="3" name="Slide Number Placeholder 2"/>
          <p:cNvSpPr>
            <a:spLocks noGrp="1"/>
          </p:cNvSpPr>
          <p:nvPr>
            <p:ph type="sldNum" sz="quarter" idx="12"/>
          </p:nvPr>
        </p:nvSpPr>
        <p:spPr/>
        <p:txBody>
          <a:bodyPr/>
          <a:lstStyle/>
          <a:p>
            <a:fld id="{6CA6930D-BBCC-4B60-B588-351AC06BFA93}" type="slidenum">
              <a:rPr lang="en-US" smtClean="0"/>
              <a:t>3</a:t>
            </a:fld>
            <a:endParaRPr lang="en-US"/>
          </a:p>
        </p:txBody>
      </p:sp>
      <p:pic>
        <p:nvPicPr>
          <p:cNvPr id="6" name="Picture 5"/>
          <p:cNvPicPr>
            <a:picLocks noChangeAspect="1"/>
          </p:cNvPicPr>
          <p:nvPr/>
        </p:nvPicPr>
        <p:blipFill>
          <a:blip r:embed="rId2"/>
          <a:stretch>
            <a:fillRect/>
          </a:stretch>
        </p:blipFill>
        <p:spPr>
          <a:xfrm>
            <a:off x="0" y="913284"/>
            <a:ext cx="3885017" cy="1872208"/>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5436096" y="769268"/>
            <a:ext cx="3030717" cy="1368152"/>
          </a:xfrm>
          <a:prstGeom prst="rect">
            <a:avLst/>
          </a:prstGeom>
          <a:ln>
            <a:solidFill>
              <a:schemeClr val="bg1">
                <a:lumMod val="50000"/>
              </a:schemeClr>
            </a:solidFill>
          </a:ln>
        </p:spPr>
      </p:pic>
      <p:pic>
        <p:nvPicPr>
          <p:cNvPr id="9" name="Picture 8"/>
          <p:cNvPicPr>
            <a:picLocks noChangeAspect="1"/>
          </p:cNvPicPr>
          <p:nvPr/>
        </p:nvPicPr>
        <p:blipFill>
          <a:blip r:embed="rId4"/>
          <a:stretch>
            <a:fillRect/>
          </a:stretch>
        </p:blipFill>
        <p:spPr>
          <a:xfrm>
            <a:off x="4716016" y="1633364"/>
            <a:ext cx="3068325" cy="1368152"/>
          </a:xfrm>
          <a:prstGeom prst="rect">
            <a:avLst/>
          </a:prstGeom>
          <a:ln>
            <a:solidFill>
              <a:schemeClr val="bg1">
                <a:lumMod val="50000"/>
              </a:schemeClr>
            </a:solidFill>
          </a:ln>
        </p:spPr>
      </p:pic>
      <p:pic>
        <p:nvPicPr>
          <p:cNvPr id="10" name="Picture 9"/>
          <p:cNvPicPr>
            <a:picLocks noChangeAspect="1"/>
          </p:cNvPicPr>
          <p:nvPr/>
        </p:nvPicPr>
        <p:blipFill>
          <a:blip r:embed="rId5"/>
          <a:stretch>
            <a:fillRect/>
          </a:stretch>
        </p:blipFill>
        <p:spPr>
          <a:xfrm>
            <a:off x="6012160" y="1921396"/>
            <a:ext cx="3240360" cy="1451730"/>
          </a:xfrm>
          <a:prstGeom prst="rect">
            <a:avLst/>
          </a:prstGeom>
          <a:ln>
            <a:solidFill>
              <a:schemeClr val="bg1">
                <a:lumMod val="50000"/>
              </a:schemeClr>
            </a:solidFill>
          </a:ln>
        </p:spPr>
      </p:pic>
      <p:pic>
        <p:nvPicPr>
          <p:cNvPr id="7" name="Picture 6"/>
          <p:cNvPicPr>
            <a:picLocks noChangeAspect="1"/>
          </p:cNvPicPr>
          <p:nvPr/>
        </p:nvPicPr>
        <p:blipFill>
          <a:blip r:embed="rId6"/>
          <a:stretch>
            <a:fillRect/>
          </a:stretch>
        </p:blipFill>
        <p:spPr>
          <a:xfrm>
            <a:off x="395536" y="2641476"/>
            <a:ext cx="5852649" cy="2736304"/>
          </a:xfrm>
          <a:prstGeom prst="rect">
            <a:avLst/>
          </a:prstGeom>
          <a:ln>
            <a:solidFill>
              <a:schemeClr val="bg1">
                <a:lumMod val="50000"/>
              </a:schemeClr>
            </a:solidFill>
          </a:ln>
        </p:spPr>
      </p:pic>
    </p:spTree>
    <p:extLst>
      <p:ext uri="{BB962C8B-B14F-4D97-AF65-F5344CB8AC3E}">
        <p14:creationId xmlns:p14="http://schemas.microsoft.com/office/powerpoint/2010/main" val="47640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a:xfrm>
            <a:off x="457200" y="1143001"/>
            <a:ext cx="5257800" cy="4127499"/>
          </a:xfrm>
        </p:spPr>
        <p:txBody>
          <a:bodyPr/>
          <a:lstStyle/>
          <a:p>
            <a:pPr>
              <a:buNone/>
            </a:pPr>
            <a:r>
              <a:rPr lang="en-US" dirty="0" smtClean="0"/>
              <a:t>	Abstractions form a hierarchy. In this example, the toy mice are composed of other objects and signifies “part of” relationship</a:t>
            </a:r>
            <a:endParaRPr lang="en-US" dirty="0"/>
          </a:p>
        </p:txBody>
      </p:sp>
      <p:pic>
        <p:nvPicPr>
          <p:cNvPr id="3074" name="Picture 2"/>
          <p:cNvPicPr>
            <a:picLocks noChangeAspect="1" noChangeArrowheads="1"/>
          </p:cNvPicPr>
          <p:nvPr/>
        </p:nvPicPr>
        <p:blipFill>
          <a:blip r:embed="rId3"/>
          <a:srcRect/>
          <a:stretch>
            <a:fillRect/>
          </a:stretch>
        </p:blipFill>
        <p:spPr bwMode="auto">
          <a:xfrm>
            <a:off x="5715001" y="1345332"/>
            <a:ext cx="2980539" cy="3429000"/>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30</a:t>
            </a:fld>
            <a:endParaRPr lang="en-US"/>
          </a:p>
        </p:txBody>
      </p:sp>
    </p:spTree>
    <p:extLst>
      <p:ext uri="{BB962C8B-B14F-4D97-AF65-F5344CB8AC3E}">
        <p14:creationId xmlns:p14="http://schemas.microsoft.com/office/powerpoint/2010/main" val="300009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Hierarchy: "part of" Relationship</a:t>
            </a:r>
            <a:endParaRPr lang="en-US" dirty="0"/>
          </a:p>
        </p:txBody>
      </p:sp>
      <p:sp>
        <p:nvSpPr>
          <p:cNvPr id="6" name="TextBox 10"/>
          <p:cNvSpPr txBox="1"/>
          <p:nvPr/>
        </p:nvSpPr>
        <p:spPr>
          <a:xfrm>
            <a:off x="642910" y="1206500"/>
            <a:ext cx="7786742" cy="4064000"/>
          </a:xfrm>
          <a:prstGeom prst="rect">
            <a:avLst/>
          </a:prstGeom>
          <a:solidFill>
            <a:schemeClr val="bg1">
              <a:lumMod val="9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defPPr>
              <a:defRPr lang="en-US"/>
            </a:defPPr>
            <a:lvl1pPr algn="r">
              <a:lnSpc>
                <a:spcPct val="90000"/>
              </a:lnSpc>
              <a:buNone/>
              <a:defRPr b="1">
                <a:solidFill>
                  <a:schemeClr val="tx1"/>
                </a:solidFill>
                <a:latin typeface="Calibri" pitchFamily="34" charset="0"/>
                <a:cs typeface="Times New Roman" pitchFamily="18" charset="0"/>
              </a:defRPr>
            </a:lvl1pPr>
          </a:lstStyle>
          <a:p>
            <a:r>
              <a:rPr lang="en-US" dirty="0"/>
              <a:t/>
            </a:r>
            <a:br>
              <a:rPr lang="en-US" dirty="0"/>
            </a:br>
            <a:r>
              <a:rPr lang="en-US" dirty="0"/>
              <a:t>“part of” Relationship</a:t>
            </a:r>
          </a:p>
        </p:txBody>
      </p:sp>
      <p:grpSp>
        <p:nvGrpSpPr>
          <p:cNvPr id="3" name="Group 31"/>
          <p:cNvGrpSpPr/>
          <p:nvPr/>
        </p:nvGrpSpPr>
        <p:grpSpPr>
          <a:xfrm>
            <a:off x="5943600" y="2175609"/>
            <a:ext cx="1524000" cy="745393"/>
            <a:chOff x="5357818" y="624380"/>
            <a:chExt cx="2428892" cy="4605064"/>
          </a:xfrm>
          <a:effectLst>
            <a:outerShdw blurRad="190500" dist="127000" dir="7800000" algn="ctr" rotWithShape="0">
              <a:srgbClr val="000000">
                <a:alpha val="50000"/>
              </a:srgbClr>
            </a:outerShdw>
          </a:effectLst>
        </p:grpSpPr>
        <p:sp>
          <p:nvSpPr>
            <p:cNvPr id="21" name="Rectangle 20"/>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Button</a:t>
              </a:r>
              <a:endParaRPr lang="en-IN" sz="1600" b="1" dirty="0"/>
            </a:p>
          </p:txBody>
        </p:sp>
        <p:sp>
          <p:nvSpPr>
            <p:cNvPr id="22" name="Rectangle 7"/>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err="1" smtClean="0"/>
                <a:t>OnClick</a:t>
              </a:r>
              <a:r>
                <a:rPr lang="en-US" sz="1600" dirty="0" smtClean="0"/>
                <a:t>()</a:t>
              </a:r>
              <a:endParaRPr lang="en-IN" sz="1200" dirty="0"/>
            </a:p>
          </p:txBody>
        </p:sp>
      </p:grpSp>
      <p:cxnSp>
        <p:nvCxnSpPr>
          <p:cNvPr id="9" name="Straight Connector 8"/>
          <p:cNvCxnSpPr/>
          <p:nvPr/>
        </p:nvCxnSpPr>
        <p:spPr>
          <a:xfrm>
            <a:off x="3871415" y="2568433"/>
            <a:ext cx="2057400" cy="1323"/>
          </a:xfrm>
          <a:prstGeom prst="line">
            <a:avLst/>
          </a:prstGeom>
          <a:ln w="28575">
            <a:solidFill>
              <a:schemeClr val="tx1"/>
            </a:solidFill>
          </a:ln>
          <a:effectLst>
            <a:outerShdw blurRad="114300" dist="1016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3657600" y="2476500"/>
            <a:ext cx="214314" cy="178596"/>
          </a:xfrm>
          <a:prstGeom prst="diamond">
            <a:avLst/>
          </a:prstGeom>
          <a:solidFill>
            <a:schemeClr val="tx1"/>
          </a:solidFill>
          <a:ln w="28575">
            <a:solidFill>
              <a:schemeClr val="tx1"/>
            </a:solidFill>
          </a:ln>
          <a:effectLst>
            <a:outerShdw blurRad="114300" dist="1016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grpSp>
        <p:nvGrpSpPr>
          <p:cNvPr id="5" name="Group 31"/>
          <p:cNvGrpSpPr/>
          <p:nvPr/>
        </p:nvGrpSpPr>
        <p:grpSpPr>
          <a:xfrm>
            <a:off x="1447800" y="3794075"/>
            <a:ext cx="2190768" cy="745393"/>
            <a:chOff x="5357818" y="624380"/>
            <a:chExt cx="2428892" cy="4605064"/>
          </a:xfrm>
          <a:effectLst>
            <a:outerShdw blurRad="190500" dist="127000" dir="7800000" algn="ctr" rotWithShape="0">
              <a:srgbClr val="000000">
                <a:alpha val="50000"/>
              </a:srgbClr>
            </a:outerShdw>
          </a:effectLst>
        </p:grpSpPr>
        <p:sp>
          <p:nvSpPr>
            <p:cNvPr id="19" name="Rectangle 18"/>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Classroom</a:t>
              </a:r>
              <a:endParaRPr lang="en-IN" sz="1600" b="1" dirty="0"/>
            </a:p>
          </p:txBody>
        </p:sp>
        <p:sp>
          <p:nvSpPr>
            <p:cNvPr id="20" name="Rectangle 19"/>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Train()</a:t>
              </a:r>
              <a:endParaRPr lang="en-IN" sz="1200" dirty="0"/>
            </a:p>
          </p:txBody>
        </p:sp>
      </p:grpSp>
      <p:grpSp>
        <p:nvGrpSpPr>
          <p:cNvPr id="7" name="Group 31"/>
          <p:cNvGrpSpPr/>
          <p:nvPr/>
        </p:nvGrpSpPr>
        <p:grpSpPr>
          <a:xfrm>
            <a:off x="5943600" y="3810684"/>
            <a:ext cx="1524000" cy="745393"/>
            <a:chOff x="5357818" y="624380"/>
            <a:chExt cx="2428892" cy="4605064"/>
          </a:xfrm>
          <a:effectLst>
            <a:outerShdw blurRad="190500" dist="127000" dir="7800000" algn="ctr" rotWithShape="0">
              <a:srgbClr val="000000">
                <a:alpha val="50000"/>
              </a:srgbClr>
            </a:outerShdw>
          </a:effectLst>
        </p:grpSpPr>
        <p:sp>
          <p:nvSpPr>
            <p:cNvPr id="17" name="Rectangle 16"/>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Student</a:t>
              </a:r>
              <a:endParaRPr lang="en-IN" sz="1600" b="1" dirty="0"/>
            </a:p>
          </p:txBody>
        </p:sp>
        <p:sp>
          <p:nvSpPr>
            <p:cNvPr id="18" name="Rectangle 17"/>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Learn()</a:t>
              </a:r>
              <a:endParaRPr lang="en-IN" sz="1200" dirty="0"/>
            </a:p>
          </p:txBody>
        </p:sp>
      </p:grpSp>
      <p:cxnSp>
        <p:nvCxnSpPr>
          <p:cNvPr id="13" name="Straight Connector 12"/>
          <p:cNvCxnSpPr/>
          <p:nvPr/>
        </p:nvCxnSpPr>
        <p:spPr>
          <a:xfrm>
            <a:off x="3871415" y="4203508"/>
            <a:ext cx="2057400" cy="1323"/>
          </a:xfrm>
          <a:prstGeom prst="line">
            <a:avLst/>
          </a:prstGeom>
          <a:ln w="28575">
            <a:solidFill>
              <a:schemeClr val="tx1"/>
            </a:solidFill>
          </a:ln>
          <a:effectLst>
            <a:outerShdw blurRad="114300" dist="1016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3657600" y="4111575"/>
            <a:ext cx="214314" cy="178596"/>
          </a:xfrm>
          <a:prstGeom prst="diamond">
            <a:avLst/>
          </a:prstGeom>
          <a:noFill/>
          <a:ln w="28575">
            <a:solidFill>
              <a:schemeClr val="tx1"/>
            </a:solidFill>
          </a:ln>
          <a:effectLst>
            <a:outerShdw blurRad="114300" dist="101600" dir="78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effectLst>
                <a:outerShdw blurRad="38100" dist="38100" dir="2700000" algn="tl">
                  <a:srgbClr val="000000">
                    <a:alpha val="43137"/>
                  </a:srgbClr>
                </a:outerShdw>
              </a:effectLst>
            </a:endParaRPr>
          </a:p>
        </p:txBody>
      </p:sp>
      <p:sp>
        <p:nvSpPr>
          <p:cNvPr id="15" name="TextBox 14"/>
          <p:cNvSpPr txBox="1"/>
          <p:nvPr/>
        </p:nvSpPr>
        <p:spPr>
          <a:xfrm>
            <a:off x="3886200" y="2984500"/>
            <a:ext cx="1828800" cy="400110"/>
          </a:xfrm>
          <a:prstGeom prst="rect">
            <a:avLst/>
          </a:prstGeom>
          <a:noFill/>
        </p:spPr>
        <p:txBody>
          <a:bodyPr wrap="square" rtlCol="0">
            <a:spAutoFit/>
          </a:bodyPr>
          <a:lstStyle>
            <a:defPPr>
              <a:defRPr lang="en-US"/>
            </a:defPPr>
            <a:lvl1pPr>
              <a:defRPr sz="2000" b="1"/>
            </a:lvl1pPr>
          </a:lstStyle>
          <a:p>
            <a:r>
              <a:rPr lang="en-US" dirty="0" smtClean="0"/>
              <a:t>Containment</a:t>
            </a:r>
            <a:endParaRPr lang="en-US" dirty="0"/>
          </a:p>
        </p:txBody>
      </p:sp>
      <p:sp>
        <p:nvSpPr>
          <p:cNvPr id="16" name="TextBox 15"/>
          <p:cNvSpPr txBox="1"/>
          <p:nvPr/>
        </p:nvSpPr>
        <p:spPr>
          <a:xfrm>
            <a:off x="3962400" y="4683075"/>
            <a:ext cx="1676400" cy="400110"/>
          </a:xfrm>
          <a:prstGeom prst="rect">
            <a:avLst/>
          </a:prstGeom>
          <a:noFill/>
        </p:spPr>
        <p:txBody>
          <a:bodyPr wrap="square" rtlCol="0">
            <a:spAutoFit/>
          </a:bodyPr>
          <a:lstStyle/>
          <a:p>
            <a:r>
              <a:rPr lang="en-US" sz="2000" b="1" dirty="0" smtClean="0"/>
              <a:t>Aggregation</a:t>
            </a:r>
            <a:endParaRPr lang="en-US" sz="2000" b="1" dirty="0"/>
          </a:p>
        </p:txBody>
      </p:sp>
      <p:grpSp>
        <p:nvGrpSpPr>
          <p:cNvPr id="8" name="Group 31"/>
          <p:cNvGrpSpPr/>
          <p:nvPr/>
        </p:nvGrpSpPr>
        <p:grpSpPr>
          <a:xfrm>
            <a:off x="1447800" y="2159000"/>
            <a:ext cx="2190768" cy="914524"/>
            <a:chOff x="5357818" y="624380"/>
            <a:chExt cx="2428892" cy="4605064"/>
          </a:xfrm>
          <a:effectLst>
            <a:outerShdw blurRad="190500" dist="127000" dir="7800000" algn="ctr" rotWithShape="0">
              <a:srgbClr val="000000">
                <a:alpha val="50000"/>
              </a:srgbClr>
            </a:outerShdw>
          </a:effectLst>
        </p:grpSpPr>
        <p:sp>
          <p:nvSpPr>
            <p:cNvPr id="23" name="Rectangle 3"/>
            <p:cNvSpPr/>
            <p:nvPr/>
          </p:nvSpPr>
          <p:spPr>
            <a:xfrm>
              <a:off x="5357818" y="624380"/>
              <a:ext cx="2428892" cy="18044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Window</a:t>
              </a:r>
              <a:endParaRPr lang="en-IN" sz="1600" b="1" dirty="0"/>
            </a:p>
          </p:txBody>
        </p:sp>
        <p:sp>
          <p:nvSpPr>
            <p:cNvPr id="24" name="Rectangle 4"/>
            <p:cNvSpPr/>
            <p:nvPr/>
          </p:nvSpPr>
          <p:spPr>
            <a:xfrm>
              <a:off x="5357818" y="2428868"/>
              <a:ext cx="2428892" cy="2800576"/>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sz="1600" dirty="0" smtClean="0"/>
                <a:t>Show()</a:t>
              </a:r>
            </a:p>
            <a:p>
              <a:r>
                <a:rPr lang="en-US" sz="1600" dirty="0" smtClean="0"/>
                <a:t>Destroy()</a:t>
              </a:r>
              <a:endParaRPr lang="en-IN" sz="1200" dirty="0"/>
            </a:p>
          </p:txBody>
        </p:sp>
      </p:grpSp>
      <p:sp>
        <p:nvSpPr>
          <p:cNvPr id="4" name="Slide Number Placeholder 3"/>
          <p:cNvSpPr>
            <a:spLocks noGrp="1"/>
          </p:cNvSpPr>
          <p:nvPr>
            <p:ph type="sldNum" sz="quarter" idx="12"/>
          </p:nvPr>
        </p:nvSpPr>
        <p:spPr/>
        <p:txBody>
          <a:bodyPr/>
          <a:lstStyle/>
          <a:p>
            <a:fld id="{6CA6930D-BBCC-4B60-B588-351AC06BFA93}" type="slidenum">
              <a:rPr lang="en-US" smtClean="0"/>
              <a:t>31</a:t>
            </a:fld>
            <a:endParaRPr lang="en-US"/>
          </a:p>
        </p:txBody>
      </p:sp>
    </p:spTree>
    <p:extLst>
      <p:ext uri="{BB962C8B-B14F-4D97-AF65-F5344CB8AC3E}">
        <p14:creationId xmlns:p14="http://schemas.microsoft.com/office/powerpoint/2010/main" val="256497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smtClean="0"/>
              <a:t>Composition</a:t>
            </a:r>
            <a:endParaRPr lang="en-IN" dirty="0"/>
          </a:p>
        </p:txBody>
      </p:sp>
      <p:sp>
        <p:nvSpPr>
          <p:cNvPr id="19" name="Content Placeholder 18"/>
          <p:cNvSpPr>
            <a:spLocks noGrp="1"/>
          </p:cNvSpPr>
          <p:nvPr>
            <p:ph idx="1"/>
          </p:nvPr>
        </p:nvSpPr>
        <p:spPr/>
        <p:txBody>
          <a:bodyPr>
            <a:normAutofit fontScale="77500" lnSpcReduction="20000"/>
          </a:bodyPr>
          <a:lstStyle/>
          <a:p>
            <a:r>
              <a:rPr lang="en-US" dirty="0" smtClean="0"/>
              <a:t>Object composition is another form of reuse</a:t>
            </a:r>
          </a:p>
          <a:p>
            <a:pPr lvl="1"/>
            <a:r>
              <a:rPr lang="en-US" dirty="0" smtClean="0"/>
              <a:t>New functionality is obtained by assembling or composing objects to get more complex system</a:t>
            </a:r>
          </a:p>
          <a:p>
            <a:pPr lvl="1"/>
            <a:r>
              <a:rPr lang="en-US" dirty="0" smtClean="0"/>
              <a:t>Known as “black-box reuse”, because no internal details of the objects are visible</a:t>
            </a:r>
          </a:p>
          <a:p>
            <a:pPr lvl="1"/>
            <a:r>
              <a:rPr lang="en-US" dirty="0" smtClean="0"/>
              <a:t>Composition can be defined dynamically at runtime through references or pointers to other objects</a:t>
            </a:r>
          </a:p>
          <a:p>
            <a:r>
              <a:rPr lang="en-US" dirty="0" smtClean="0"/>
              <a:t>Objects are accessed solely through their interfaces that reduces dependencies</a:t>
            </a:r>
          </a:p>
          <a:p>
            <a:r>
              <a:rPr lang="en-US" dirty="0" smtClean="0"/>
              <a:t>Any object can be replaced at runtime by another as long as they are of the same type. </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32</a:t>
            </a:fld>
            <a:endParaRPr lang="en-US"/>
          </a:p>
        </p:txBody>
      </p:sp>
    </p:spTree>
    <p:extLst>
      <p:ext uri="{BB962C8B-B14F-4D97-AF65-F5344CB8AC3E}">
        <p14:creationId xmlns:p14="http://schemas.microsoft.com/office/powerpoint/2010/main" val="136758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Composition</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With composition </a:t>
            </a:r>
          </a:p>
          <a:p>
            <a:pPr lvl="1"/>
            <a:r>
              <a:rPr lang="en-US" dirty="0" smtClean="0"/>
              <a:t>classes are kept encapsulated and are focused on one task unlike inheritance</a:t>
            </a:r>
          </a:p>
          <a:p>
            <a:pPr lvl="1"/>
            <a:r>
              <a:rPr lang="en-US" dirty="0" smtClean="0"/>
              <a:t>class hierarchies remain small and objects are light-weight</a:t>
            </a:r>
          </a:p>
          <a:p>
            <a:pPr lvl="1"/>
            <a:r>
              <a:rPr lang="en-US" dirty="0" smtClean="0"/>
              <a:t>OO systems will have more objects and the system’s behavior will depend on their interrelationships instead of being defined in one class</a:t>
            </a:r>
          </a:p>
          <a:p>
            <a:r>
              <a:rPr lang="en-US" dirty="0" smtClean="0"/>
              <a:t>But composition cannot be effectively used without inheritance</a:t>
            </a:r>
          </a:p>
          <a:p>
            <a:r>
              <a:rPr lang="en-US" dirty="0" smtClean="0"/>
              <a:t>Inheritance and composition thus work together in a well designed OO 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33</a:t>
            </a:fld>
            <a:endParaRPr lang="en-US"/>
          </a:p>
        </p:txBody>
      </p:sp>
    </p:spTree>
    <p:extLst>
      <p:ext uri="{BB962C8B-B14F-4D97-AF65-F5344CB8AC3E}">
        <p14:creationId xmlns:p14="http://schemas.microsoft.com/office/powerpoint/2010/main" val="1256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inheritance?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inheritance </a:t>
            </a:r>
          </a:p>
          <a:p>
            <a:pPr lvl="1"/>
            <a:r>
              <a:rPr lang="en-US" dirty="0" smtClean="0"/>
              <a:t>for representing common behavior</a:t>
            </a:r>
          </a:p>
          <a:p>
            <a:pPr lvl="1"/>
            <a:r>
              <a:rPr lang="en-US" dirty="0" smtClean="0"/>
              <a:t>substitutability</a:t>
            </a:r>
          </a:p>
          <a:p>
            <a:pPr lvl="1"/>
            <a:r>
              <a:rPr lang="en-US" dirty="0" smtClean="0"/>
              <a:t>overriding/polymorphism</a:t>
            </a:r>
          </a:p>
          <a:p>
            <a:r>
              <a:rPr lang="en-US" dirty="0" smtClean="0"/>
              <a:t>Avoid </a:t>
            </a:r>
          </a:p>
          <a:p>
            <a:pPr lvl="1"/>
            <a:r>
              <a:rPr lang="en-US" dirty="0" smtClean="0"/>
              <a:t>using inheritance for inheriting implementation</a:t>
            </a:r>
          </a:p>
          <a:p>
            <a:pPr lvl="1"/>
            <a:r>
              <a:rPr lang="en-US" dirty="0" smtClean="0"/>
              <a:t>inheriting from concrete classes</a:t>
            </a:r>
          </a:p>
          <a:p>
            <a:r>
              <a:rPr lang="en-US" dirty="0" smtClean="0"/>
              <a:t>Ensure the hierarchy satisfies “is a” rule (use LSP)</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34</a:t>
            </a:fld>
            <a:endParaRPr lang="en-US"/>
          </a:p>
        </p:txBody>
      </p:sp>
    </p:spTree>
    <p:extLst>
      <p:ext uri="{BB962C8B-B14F-4D97-AF65-F5344CB8AC3E}">
        <p14:creationId xmlns:p14="http://schemas.microsoft.com/office/powerpoint/2010/main" val="28888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Composition Vs. Inheritance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i="1" dirty="0" smtClean="0">
                <a:solidFill>
                  <a:schemeClr val="tx2">
                    <a:lumMod val="90000"/>
                  </a:schemeClr>
                </a:solidFill>
              </a:rPr>
              <a:t>	Favor composition over inheritance</a:t>
            </a:r>
          </a:p>
          <a:p>
            <a:r>
              <a:rPr lang="en-US" dirty="0"/>
              <a:t>D</a:t>
            </a:r>
            <a:r>
              <a:rPr lang="en-US" dirty="0" smtClean="0"/>
              <a:t>isadvantages of improper inheritance</a:t>
            </a:r>
          </a:p>
          <a:p>
            <a:pPr lvl="1"/>
            <a:r>
              <a:rPr lang="en-US" dirty="0" smtClean="0"/>
              <a:t>defined statically at compile time</a:t>
            </a:r>
          </a:p>
          <a:p>
            <a:pPr lvl="1"/>
            <a:r>
              <a:rPr lang="en-US" dirty="0" smtClean="0"/>
              <a:t>inheritance breaks encapsulation</a:t>
            </a:r>
          </a:p>
          <a:p>
            <a:pPr lvl="1"/>
            <a:r>
              <a:rPr lang="en-US" dirty="0" smtClean="0"/>
              <a:t>dependencies are created</a:t>
            </a:r>
          </a:p>
          <a:p>
            <a:r>
              <a:rPr lang="en-US" dirty="0" smtClean="0"/>
              <a:t>Composition has several advantages over inheritance</a:t>
            </a:r>
          </a:p>
          <a:p>
            <a:pPr lvl="1"/>
            <a:r>
              <a:rPr lang="en-US" dirty="0" smtClean="0"/>
              <a:t>can be defined dynamically at runtime</a:t>
            </a:r>
          </a:p>
          <a:p>
            <a:pPr lvl="1"/>
            <a:r>
              <a:rPr lang="en-US" dirty="0" smtClean="0"/>
              <a:t>does not break encapsulation</a:t>
            </a:r>
          </a:p>
          <a:p>
            <a:pPr lvl="1"/>
            <a:r>
              <a:rPr lang="en-US" dirty="0" smtClean="0"/>
              <a:t>loose coupling between container and contained objects</a:t>
            </a:r>
          </a:p>
        </p:txBody>
      </p:sp>
      <p:sp>
        <p:nvSpPr>
          <p:cNvPr id="4" name="Slide Number Placeholder 3"/>
          <p:cNvSpPr>
            <a:spLocks noGrp="1"/>
          </p:cNvSpPr>
          <p:nvPr>
            <p:ph type="sldNum" sz="quarter" idx="12"/>
          </p:nvPr>
        </p:nvSpPr>
        <p:spPr/>
        <p:txBody>
          <a:bodyPr/>
          <a:lstStyle/>
          <a:p>
            <a:fld id="{6CA6930D-BBCC-4B60-B588-351AC06BFA93}" type="slidenum">
              <a:rPr lang="en-US" smtClean="0"/>
              <a:t>35</a:t>
            </a:fld>
            <a:endParaRPr lang="en-US"/>
          </a:p>
        </p:txBody>
      </p:sp>
    </p:spTree>
    <p:extLst>
      <p:ext uri="{BB962C8B-B14F-4D97-AF65-F5344CB8AC3E}">
        <p14:creationId xmlns:p14="http://schemas.microsoft.com/office/powerpoint/2010/main" val="198328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Polymorphism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single name may denote an operation</a:t>
            </a:r>
          </a:p>
          <a:p>
            <a:r>
              <a:rPr lang="en-US" dirty="0" smtClean="0"/>
              <a:t>Several objects implement the same operation differently</a:t>
            </a:r>
          </a:p>
          <a:p>
            <a:r>
              <a:rPr lang="en-US" dirty="0" smtClean="0"/>
              <a:t>These objects are related through some parent</a:t>
            </a:r>
          </a:p>
          <a:p>
            <a:r>
              <a:rPr lang="en-US" dirty="0" smtClean="0"/>
              <a:t>Through parent, the operation can be called on any object through the common name</a:t>
            </a:r>
          </a:p>
          <a:p>
            <a:r>
              <a:rPr lang="en-US" dirty="0" smtClean="0"/>
              <a:t>Consequently, we get different implementations through the same name (polymorphic behavior)</a:t>
            </a:r>
          </a:p>
          <a:p>
            <a:endParaRPr lang="en-US"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36</a:t>
            </a:fld>
            <a:endParaRPr lang="en-US"/>
          </a:p>
        </p:txBody>
      </p:sp>
    </p:spTree>
    <p:extLst>
      <p:ext uri="{BB962C8B-B14F-4D97-AF65-F5344CB8AC3E}">
        <p14:creationId xmlns:p14="http://schemas.microsoft.com/office/powerpoint/2010/main" val="116359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Polymorphism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OO languages support polymorphism in many ways</a:t>
            </a:r>
          </a:p>
          <a:p>
            <a:r>
              <a:rPr lang="en-US" dirty="0" smtClean="0"/>
              <a:t>Through compile time polymorphism or parametric polymorphism</a:t>
            </a:r>
          </a:p>
          <a:p>
            <a:pPr lvl="1"/>
            <a:r>
              <a:rPr lang="en-US" dirty="0" smtClean="0"/>
              <a:t>types are resolved at compile time (overloading, templates)</a:t>
            </a:r>
          </a:p>
          <a:p>
            <a:r>
              <a:rPr lang="en-US" dirty="0" smtClean="0"/>
              <a:t>dynamic polymorphism</a:t>
            </a:r>
          </a:p>
          <a:p>
            <a:pPr lvl="1"/>
            <a:r>
              <a:rPr lang="en-US" dirty="0" smtClean="0"/>
              <a:t>types are resolved at runtime (virtual mechanism)</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37</a:t>
            </a:fld>
            <a:endParaRPr lang="en-US"/>
          </a:p>
        </p:txBody>
      </p:sp>
    </p:spTree>
    <p:extLst>
      <p:ext uri="{BB962C8B-B14F-4D97-AF65-F5344CB8AC3E}">
        <p14:creationId xmlns:p14="http://schemas.microsoft.com/office/powerpoint/2010/main" val="148405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normAutofit lnSpcReduction="10000"/>
          </a:bodyPr>
          <a:lstStyle/>
          <a:p>
            <a:r>
              <a:rPr lang="en-GB" dirty="0" smtClean="0"/>
              <a:t>Promotes reuse</a:t>
            </a:r>
          </a:p>
          <a:p>
            <a:r>
              <a:rPr lang="en-GB" dirty="0" smtClean="0"/>
              <a:t>More classes can be added without requiring change to existing code</a:t>
            </a:r>
          </a:p>
          <a:p>
            <a:r>
              <a:rPr lang="en-GB" dirty="0" smtClean="0"/>
              <a:t>Certain implementations may not even require a recompilation of the binary</a:t>
            </a:r>
          </a:p>
          <a:p>
            <a:r>
              <a:rPr lang="en-GB" dirty="0" smtClean="0"/>
              <a:t>Works in tandem with composition and inheritance</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38</a:t>
            </a:fld>
            <a:endParaRPr lang="en-US"/>
          </a:p>
        </p:txBody>
      </p:sp>
    </p:spTree>
    <p:extLst>
      <p:ext uri="{BB962C8B-B14F-4D97-AF65-F5344CB8AC3E}">
        <p14:creationId xmlns:p14="http://schemas.microsoft.com/office/powerpoint/2010/main" val="1165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Modularity</a:t>
            </a:r>
            <a:endParaRPr lang="en-US" dirty="0"/>
          </a:p>
        </p:txBody>
      </p:sp>
      <p:sp>
        <p:nvSpPr>
          <p:cNvPr id="3" name="Content Placeholder 2"/>
          <p:cNvSpPr>
            <a:spLocks noGrp="1"/>
          </p:cNvSpPr>
          <p:nvPr>
            <p:ph idx="1"/>
          </p:nvPr>
        </p:nvSpPr>
        <p:spPr/>
        <p:txBody>
          <a:bodyPr>
            <a:normAutofit/>
          </a:bodyPr>
          <a:lstStyle/>
          <a:p>
            <a:pPr>
              <a:buNone/>
            </a:pPr>
            <a:r>
              <a:rPr lang="en-US" sz="2800" dirty="0" smtClean="0"/>
              <a:t>	Modularity packages abstractions into discrete units which are developed independently</a:t>
            </a:r>
            <a:endParaRPr lang="en-US" sz="2800" dirty="0"/>
          </a:p>
        </p:txBody>
      </p:sp>
      <p:pic>
        <p:nvPicPr>
          <p:cNvPr id="2050" name="Picture 2"/>
          <p:cNvPicPr>
            <a:picLocks noChangeAspect="1" noChangeArrowheads="1"/>
          </p:cNvPicPr>
          <p:nvPr/>
        </p:nvPicPr>
        <p:blipFill>
          <a:blip r:embed="rId3"/>
          <a:srcRect/>
          <a:stretch>
            <a:fillRect/>
          </a:stretch>
        </p:blipFill>
        <p:spPr bwMode="auto">
          <a:xfrm>
            <a:off x="2411760" y="2281436"/>
            <a:ext cx="4094625" cy="2648153"/>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39</a:t>
            </a:fld>
            <a:endParaRPr lang="en-US"/>
          </a:p>
        </p:txBody>
      </p:sp>
    </p:spTree>
    <p:extLst>
      <p:ext uri="{BB962C8B-B14F-4D97-AF65-F5344CB8AC3E}">
        <p14:creationId xmlns:p14="http://schemas.microsoft.com/office/powerpoint/2010/main" val="22730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Objectives</a:t>
            </a:r>
            <a:endParaRPr lang="en-IN" dirty="0"/>
          </a:p>
        </p:txBody>
      </p:sp>
      <p:sp>
        <p:nvSpPr>
          <p:cNvPr id="3" name="Content Placeholder 2"/>
          <p:cNvSpPr>
            <a:spLocks noGrp="1"/>
          </p:cNvSpPr>
          <p:nvPr>
            <p:ph idx="1"/>
          </p:nvPr>
        </p:nvSpPr>
        <p:spPr/>
        <p:txBody>
          <a:bodyPr>
            <a:normAutofit/>
          </a:bodyPr>
          <a:lstStyle/>
          <a:p>
            <a:r>
              <a:rPr lang="en-IN" dirty="0" smtClean="0"/>
              <a:t>At the end of this training, you’ll be able to</a:t>
            </a:r>
          </a:p>
          <a:p>
            <a:pPr lvl="1"/>
            <a:r>
              <a:rPr lang="en-IN" dirty="0" smtClean="0"/>
              <a:t>Understand &amp; implement design principles</a:t>
            </a:r>
          </a:p>
          <a:p>
            <a:pPr lvl="1"/>
            <a:r>
              <a:rPr lang="en-IN" dirty="0" smtClean="0"/>
              <a:t>Identify bad design</a:t>
            </a:r>
          </a:p>
          <a:p>
            <a:pPr lvl="1"/>
            <a:r>
              <a:rPr lang="en-IN" dirty="0" smtClean="0"/>
              <a:t>Identify situations that require patterns</a:t>
            </a:r>
          </a:p>
          <a:p>
            <a:pPr lvl="1"/>
            <a:r>
              <a:rPr lang="en-IN" dirty="0" smtClean="0"/>
              <a:t>Identify patterns in existing code</a:t>
            </a:r>
          </a:p>
          <a:p>
            <a:pPr lvl="1"/>
            <a:r>
              <a:rPr lang="en-IN" dirty="0"/>
              <a:t>I</a:t>
            </a:r>
            <a:r>
              <a:rPr lang="en-IN" dirty="0" smtClean="0"/>
              <a:t>mplement </a:t>
            </a:r>
            <a:r>
              <a:rPr lang="en-IN" smtClean="0"/>
              <a:t>patterns in Java</a:t>
            </a:r>
            <a:r>
              <a:rPr lang="en-IN" dirty="0" smtClean="0"/>
              <a:t>, C++ or </a:t>
            </a:r>
            <a:r>
              <a:rPr lang="en-IN" smtClean="0"/>
              <a:t>C# (or any OO language)</a:t>
            </a:r>
            <a:endParaRPr lang="en-IN"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4</a:t>
            </a:fld>
            <a:endParaRPr lang="en-US"/>
          </a:p>
        </p:txBody>
      </p:sp>
    </p:spTree>
    <p:extLst>
      <p:ext uri="{BB962C8B-B14F-4D97-AF65-F5344CB8AC3E}">
        <p14:creationId xmlns:p14="http://schemas.microsoft.com/office/powerpoint/2010/main" val="325682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en-GB" dirty="0"/>
          </a:p>
        </p:txBody>
      </p:sp>
      <p:sp>
        <p:nvSpPr>
          <p:cNvPr id="3" name="Content Placeholder 2"/>
          <p:cNvSpPr>
            <a:spLocks noGrp="1"/>
          </p:cNvSpPr>
          <p:nvPr>
            <p:ph idx="1"/>
          </p:nvPr>
        </p:nvSpPr>
        <p:spPr/>
        <p:txBody>
          <a:bodyPr/>
          <a:lstStyle/>
          <a:p>
            <a:r>
              <a:rPr lang="en-GB" dirty="0" smtClean="0"/>
              <a:t>Manages complexity of writing large applications</a:t>
            </a:r>
          </a:p>
          <a:p>
            <a:r>
              <a:rPr lang="en-GB" dirty="0" smtClean="0"/>
              <a:t>Many teams can work on one application</a:t>
            </a:r>
          </a:p>
          <a:p>
            <a:r>
              <a:rPr lang="en-GB" dirty="0" smtClean="0"/>
              <a:t>Ease of reuse</a:t>
            </a:r>
          </a:p>
          <a:p>
            <a:pPr marL="0" indent="0">
              <a:buNone/>
            </a:pP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40</a:t>
            </a:fld>
            <a:endParaRPr lang="en-US"/>
          </a:p>
        </p:txBody>
      </p:sp>
    </p:spTree>
    <p:extLst>
      <p:ext uri="{BB962C8B-B14F-4D97-AF65-F5344CB8AC3E}">
        <p14:creationId xmlns:p14="http://schemas.microsoft.com/office/powerpoint/2010/main" val="201167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 Implementation of Object Model</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An object of a class will occupy at least 1 byte in memory</a:t>
            </a:r>
          </a:p>
          <a:p>
            <a:r>
              <a:rPr lang="en-GB" dirty="0" smtClean="0"/>
              <a:t>All member variables contribute to the memory requirements of the object</a:t>
            </a:r>
          </a:p>
          <a:p>
            <a:r>
              <a:rPr lang="en-GB" dirty="0" smtClean="0"/>
              <a:t>Member variables are laid out in the memory in the same order as they are declared by the user</a:t>
            </a:r>
          </a:p>
          <a:p>
            <a:r>
              <a:rPr lang="en-GB" dirty="0" smtClean="0"/>
              <a:t>Some features may cause the compiler to allocate more memory for implementing certain language features (e.g. virtual functions/inheritance, RTTI, </a:t>
            </a:r>
            <a:r>
              <a:rPr lang="en-GB" dirty="0" err="1" smtClean="0"/>
              <a:t>etc</a:t>
            </a:r>
            <a:r>
              <a:rPr lang="en-GB" dirty="0" smtClean="0"/>
              <a:t>)</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41</a:t>
            </a:fld>
            <a:endParaRPr lang="en-US"/>
          </a:p>
        </p:txBody>
      </p:sp>
    </p:spTree>
    <p:extLst>
      <p:ext uri="{BB962C8B-B14F-4D97-AF65-F5344CB8AC3E}">
        <p14:creationId xmlns:p14="http://schemas.microsoft.com/office/powerpoint/2010/main" val="109435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Paradigm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Object oriented paradigm was thought to solve problems with procedural paradigm</a:t>
            </a:r>
          </a:p>
          <a:p>
            <a:r>
              <a:rPr lang="en-US" dirty="0" smtClean="0"/>
              <a:t>But realization soon dawned that OOP does not work as promised</a:t>
            </a:r>
          </a:p>
          <a:p>
            <a:pPr lvl="1"/>
            <a:r>
              <a:rPr lang="en-US" dirty="0" smtClean="0"/>
              <a:t>Hierarchy promised reuse &amp; extensibility</a:t>
            </a:r>
          </a:p>
          <a:p>
            <a:pPr lvl="1"/>
            <a:r>
              <a:rPr lang="en-US" dirty="0" smtClean="0"/>
              <a:t>Encapsulation promised safety of data</a:t>
            </a:r>
          </a:p>
          <a:p>
            <a:r>
              <a:rPr lang="en-US" dirty="0" smtClean="0"/>
              <a:t>Designers began to face problems while designing the software using OO paradigm</a:t>
            </a:r>
          </a:p>
          <a:p>
            <a:r>
              <a:rPr lang="en-US" dirty="0" smtClean="0"/>
              <a:t>Good designers solved the problems and documented them, so that same problems in future can be solved readily</a:t>
            </a:r>
          </a:p>
          <a:p>
            <a:r>
              <a:rPr lang="en-US" dirty="0" smtClean="0"/>
              <a:t>This gave birth to design patterns - generic solutions to common problems encountered in object oriented software design</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42</a:t>
            </a:fld>
            <a:endParaRPr lang="en-US"/>
          </a:p>
        </p:txBody>
      </p:sp>
    </p:spTree>
    <p:extLst>
      <p:ext uri="{BB962C8B-B14F-4D97-AF65-F5344CB8AC3E}">
        <p14:creationId xmlns:p14="http://schemas.microsoft.com/office/powerpoint/2010/main" val="16397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defRPr/>
            </a:pPr>
            <a:r>
              <a:rPr lang="en-US" smtClean="0"/>
              <a:t>What is a pattern?</a:t>
            </a:r>
          </a:p>
        </p:txBody>
      </p:sp>
      <p:sp>
        <p:nvSpPr>
          <p:cNvPr id="9219" name="Rectangle 3"/>
          <p:cNvSpPr>
            <a:spLocks noGrp="1" noChangeArrowheads="1"/>
          </p:cNvSpPr>
          <p:nvPr>
            <p:ph idx="1"/>
          </p:nvPr>
        </p:nvSpPr>
        <p:spPr/>
        <p:txBody>
          <a:bodyPr>
            <a:normAutofit fontScale="92500" lnSpcReduction="20000"/>
          </a:bodyPr>
          <a:lstStyle/>
          <a:p>
            <a:pPr eaLnBrk="1" hangingPunct="1">
              <a:defRPr/>
            </a:pPr>
            <a:r>
              <a:rPr lang="en-US" dirty="0" smtClean="0"/>
              <a:t>Keyword </a:t>
            </a:r>
            <a:r>
              <a:rPr lang="en-US" dirty="0"/>
              <a:t>c</a:t>
            </a:r>
            <a:r>
              <a:rPr lang="en-US" dirty="0" smtClean="0"/>
              <a:t>oined by Christopher Alexander. </a:t>
            </a:r>
          </a:p>
          <a:p>
            <a:pPr lvl="1">
              <a:defRPr/>
            </a:pPr>
            <a:r>
              <a:rPr lang="en-US" dirty="0" smtClean="0"/>
              <a:t>he noticed several buildings were constructed with a common pattern</a:t>
            </a:r>
          </a:p>
          <a:p>
            <a:pPr marL="0" indent="0" eaLnBrk="1" hangingPunct="1">
              <a:buNone/>
              <a:defRPr/>
            </a:pPr>
            <a:r>
              <a:rPr lang="en-US" i="1" dirty="0" smtClean="0"/>
              <a:t>Each pattern describes a problem which occurs over and over again in our environment, and then describes the core of the solution to that problem, in such a way that you can use this solution a million times over, without ever doing it the same way twice</a:t>
            </a:r>
          </a:p>
        </p:txBody>
      </p:sp>
      <p:sp>
        <p:nvSpPr>
          <p:cNvPr id="2" name="Slide Number Placeholder 1"/>
          <p:cNvSpPr>
            <a:spLocks noGrp="1"/>
          </p:cNvSpPr>
          <p:nvPr>
            <p:ph type="sldNum" sz="quarter" idx="12"/>
          </p:nvPr>
        </p:nvSpPr>
        <p:spPr/>
        <p:txBody>
          <a:bodyPr/>
          <a:lstStyle/>
          <a:p>
            <a:fld id="{6CA6930D-BBCC-4B60-B588-351AC06BFA93}" type="slidenum">
              <a:rPr lang="en-US" smtClean="0"/>
              <a:t>43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Grp="1" noChangeArrowheads="1"/>
          </p:cNvSpPr>
          <p:nvPr>
            <p:ph type="title"/>
          </p:nvPr>
        </p:nvSpPr>
        <p:spPr/>
        <p:txBody>
          <a:bodyPr/>
          <a:lstStyle/>
          <a:p>
            <a:pPr eaLnBrk="1" hangingPunct="1">
              <a:defRPr/>
            </a:pPr>
            <a:r>
              <a:rPr lang="en-US" dirty="0" smtClean="0"/>
              <a:t>Doors Example</a:t>
            </a:r>
          </a:p>
        </p:txBody>
      </p:sp>
      <p:sp>
        <p:nvSpPr>
          <p:cNvPr id="167940" name="Rectangle 4"/>
          <p:cNvSpPr>
            <a:spLocks noGrp="1" noChangeArrowheads="1"/>
          </p:cNvSpPr>
          <p:nvPr>
            <p:ph sz="half" idx="1"/>
          </p:nvPr>
        </p:nvSpPr>
        <p:spPr>
          <a:xfrm>
            <a:off x="152400" y="1333501"/>
            <a:ext cx="4343400" cy="1019943"/>
          </a:xfrm>
        </p:spPr>
        <p:txBody>
          <a:bodyPr>
            <a:normAutofit/>
          </a:bodyPr>
          <a:lstStyle/>
          <a:p>
            <a:pPr eaLnBrk="1" hangingPunct="1">
              <a:buFont typeface="Wingdings" pitchFamily="2" charset="2"/>
              <a:buNone/>
              <a:defRPr/>
            </a:pPr>
            <a:r>
              <a:rPr lang="en-US" dirty="0" smtClean="0"/>
              <a:t>	Problem: "How do you place doors in a room?</a:t>
            </a:r>
          </a:p>
        </p:txBody>
      </p:sp>
      <p:sp>
        <p:nvSpPr>
          <p:cNvPr id="28677" name="Line 7"/>
          <p:cNvSpPr>
            <a:spLocks noChangeShapeType="1"/>
          </p:cNvSpPr>
          <p:nvPr/>
        </p:nvSpPr>
        <p:spPr bwMode="auto">
          <a:xfrm flipH="1">
            <a:off x="5562600" y="2032000"/>
            <a:ext cx="762000" cy="0"/>
          </a:xfrm>
          <a:prstGeom prst="line">
            <a:avLst/>
          </a:prstGeom>
          <a:noFill/>
          <a:ln w="38100">
            <a:solidFill>
              <a:schemeClr val="tx1"/>
            </a:solidFill>
            <a:round/>
            <a:headEnd/>
            <a:tailEnd/>
          </a:ln>
        </p:spPr>
        <p:txBody>
          <a:bodyPr/>
          <a:lstStyle/>
          <a:p>
            <a:endParaRPr lang="en-IN"/>
          </a:p>
        </p:txBody>
      </p:sp>
      <p:sp>
        <p:nvSpPr>
          <p:cNvPr id="28678" name="Line 8"/>
          <p:cNvSpPr>
            <a:spLocks noChangeShapeType="1"/>
          </p:cNvSpPr>
          <p:nvPr/>
        </p:nvSpPr>
        <p:spPr bwMode="auto">
          <a:xfrm>
            <a:off x="5562600" y="2032000"/>
            <a:ext cx="0" cy="571500"/>
          </a:xfrm>
          <a:prstGeom prst="line">
            <a:avLst/>
          </a:prstGeom>
          <a:noFill/>
          <a:ln w="38100">
            <a:solidFill>
              <a:schemeClr val="tx1"/>
            </a:solidFill>
            <a:round/>
            <a:headEnd/>
            <a:tailEnd/>
          </a:ln>
        </p:spPr>
        <p:txBody>
          <a:bodyPr/>
          <a:lstStyle/>
          <a:p>
            <a:endParaRPr lang="en-IN"/>
          </a:p>
        </p:txBody>
      </p:sp>
      <p:sp>
        <p:nvSpPr>
          <p:cNvPr id="28679" name="Line 9"/>
          <p:cNvSpPr>
            <a:spLocks noChangeShapeType="1"/>
          </p:cNvSpPr>
          <p:nvPr/>
        </p:nvSpPr>
        <p:spPr bwMode="auto">
          <a:xfrm>
            <a:off x="5562600" y="2921000"/>
            <a:ext cx="0" cy="635000"/>
          </a:xfrm>
          <a:prstGeom prst="line">
            <a:avLst/>
          </a:prstGeom>
          <a:noFill/>
          <a:ln w="38100">
            <a:solidFill>
              <a:schemeClr val="tx1"/>
            </a:solidFill>
            <a:round/>
            <a:headEnd/>
            <a:tailEnd/>
          </a:ln>
        </p:spPr>
        <p:txBody>
          <a:bodyPr/>
          <a:lstStyle/>
          <a:p>
            <a:endParaRPr lang="en-IN"/>
          </a:p>
        </p:txBody>
      </p:sp>
      <p:sp>
        <p:nvSpPr>
          <p:cNvPr id="28680" name="Line 10"/>
          <p:cNvSpPr>
            <a:spLocks noChangeShapeType="1"/>
          </p:cNvSpPr>
          <p:nvPr/>
        </p:nvSpPr>
        <p:spPr bwMode="auto">
          <a:xfrm flipH="1">
            <a:off x="5562600" y="3556000"/>
            <a:ext cx="2057400" cy="0"/>
          </a:xfrm>
          <a:prstGeom prst="line">
            <a:avLst/>
          </a:prstGeom>
          <a:noFill/>
          <a:ln w="38100">
            <a:solidFill>
              <a:schemeClr val="tx1"/>
            </a:solidFill>
            <a:round/>
            <a:headEnd/>
            <a:tailEnd/>
          </a:ln>
        </p:spPr>
        <p:txBody>
          <a:bodyPr/>
          <a:lstStyle/>
          <a:p>
            <a:endParaRPr lang="en-IN"/>
          </a:p>
        </p:txBody>
      </p:sp>
      <p:sp>
        <p:nvSpPr>
          <p:cNvPr id="28681" name="Line 11"/>
          <p:cNvSpPr>
            <a:spLocks noChangeShapeType="1"/>
          </p:cNvSpPr>
          <p:nvPr/>
        </p:nvSpPr>
        <p:spPr bwMode="auto">
          <a:xfrm flipV="1">
            <a:off x="7620000" y="2032000"/>
            <a:ext cx="0" cy="1524000"/>
          </a:xfrm>
          <a:prstGeom prst="line">
            <a:avLst/>
          </a:prstGeom>
          <a:noFill/>
          <a:ln w="38100">
            <a:solidFill>
              <a:schemeClr val="tx1"/>
            </a:solidFill>
            <a:round/>
            <a:headEnd/>
            <a:tailEnd/>
          </a:ln>
        </p:spPr>
        <p:txBody>
          <a:bodyPr/>
          <a:lstStyle/>
          <a:p>
            <a:endParaRPr lang="en-IN"/>
          </a:p>
        </p:txBody>
      </p:sp>
      <p:sp>
        <p:nvSpPr>
          <p:cNvPr id="28682" name="Line 12"/>
          <p:cNvSpPr>
            <a:spLocks noChangeShapeType="1"/>
          </p:cNvSpPr>
          <p:nvPr/>
        </p:nvSpPr>
        <p:spPr bwMode="auto">
          <a:xfrm flipH="1">
            <a:off x="6858000" y="2032000"/>
            <a:ext cx="762000" cy="0"/>
          </a:xfrm>
          <a:prstGeom prst="line">
            <a:avLst/>
          </a:prstGeom>
          <a:noFill/>
          <a:ln w="38100">
            <a:solidFill>
              <a:schemeClr val="tx1"/>
            </a:solidFill>
            <a:round/>
            <a:headEnd/>
            <a:tailEnd/>
          </a:ln>
        </p:spPr>
        <p:txBody>
          <a:bodyPr/>
          <a:lstStyle/>
          <a:p>
            <a:endParaRPr lang="en-IN"/>
          </a:p>
        </p:txBody>
      </p:sp>
      <p:sp>
        <p:nvSpPr>
          <p:cNvPr id="28683" name="AutoShape 15"/>
          <p:cNvSpPr>
            <a:spLocks noChangeArrowheads="1"/>
          </p:cNvSpPr>
          <p:nvPr/>
        </p:nvSpPr>
        <p:spPr bwMode="auto">
          <a:xfrm>
            <a:off x="5943600" y="2222500"/>
            <a:ext cx="1295400" cy="1143000"/>
          </a:xfrm>
          <a:prstGeom prst="irregularSeal1">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solidFill>
                  <a:schemeClr val="tx1"/>
                </a:solidFill>
              </a:rPr>
              <a:t>BANG !</a:t>
            </a:r>
          </a:p>
        </p:txBody>
      </p:sp>
      <p:sp>
        <p:nvSpPr>
          <p:cNvPr id="167952" name="AutoShape 16"/>
          <p:cNvSpPr>
            <a:spLocks noChangeArrowheads="1"/>
          </p:cNvSpPr>
          <p:nvPr/>
        </p:nvSpPr>
        <p:spPr bwMode="auto">
          <a:xfrm>
            <a:off x="6477000" y="1524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endParaRPr lang="en-US">
              <a:solidFill>
                <a:schemeClr val="tx1"/>
              </a:solidFill>
            </a:endParaRPr>
          </a:p>
        </p:txBody>
      </p:sp>
      <p:sp>
        <p:nvSpPr>
          <p:cNvPr id="167953" name="AutoShape 17"/>
          <p:cNvSpPr>
            <a:spLocks noChangeArrowheads="1"/>
          </p:cNvSpPr>
          <p:nvPr/>
        </p:nvSpPr>
        <p:spPr bwMode="auto">
          <a:xfrm>
            <a:off x="4953000" y="2667000"/>
            <a:ext cx="762000" cy="190500"/>
          </a:xfrm>
          <a:prstGeom prst="right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endParaRPr lang="en-US">
              <a:solidFill>
                <a:schemeClr val="tx1"/>
              </a:solidFill>
            </a:endParaRPr>
          </a:p>
        </p:txBody>
      </p:sp>
      <p:sp>
        <p:nvSpPr>
          <p:cNvPr id="2" name="Slide Number Placeholder 1"/>
          <p:cNvSpPr>
            <a:spLocks noGrp="1"/>
          </p:cNvSpPr>
          <p:nvPr>
            <p:ph type="sldNum" sz="quarter" idx="12"/>
          </p:nvPr>
        </p:nvSpPr>
        <p:spPr/>
        <p:txBody>
          <a:bodyPr/>
          <a:lstStyle/>
          <a:p>
            <a:fld id="{6CA6930D-BBCC-4B60-B588-351AC06BFA93}" type="slidenum">
              <a:rPr lang="en-US" smtClean="0"/>
              <a:t>44</a:t>
            </a:fld>
            <a:endParaRPr lang="en-US"/>
          </a:p>
        </p:txBody>
      </p:sp>
      <p:sp>
        <p:nvSpPr>
          <p:cNvPr id="14" name="Rectangle 4"/>
          <p:cNvSpPr>
            <a:spLocks noGrp="1" noChangeArrowheads="1"/>
          </p:cNvSpPr>
          <p:nvPr>
            <p:ph sz="half" idx="1"/>
          </p:nvPr>
        </p:nvSpPr>
        <p:spPr>
          <a:xfrm>
            <a:off x="107504" y="2497460"/>
            <a:ext cx="4343400" cy="2683653"/>
          </a:xfrm>
        </p:spPr>
        <p:txBody>
          <a:bodyPr>
            <a:normAutofit/>
          </a:bodyPr>
          <a:lstStyle/>
          <a:p>
            <a:pPr eaLnBrk="1" hangingPunct="1">
              <a:buFont typeface="Wingdings" pitchFamily="2" charset="2"/>
              <a:buNone/>
              <a:defRPr/>
            </a:pPr>
            <a:r>
              <a:rPr lang="en-US" dirty="0" smtClean="0"/>
              <a:t>	</a:t>
            </a:r>
            <a:r>
              <a:rPr lang="en-US" i="1" dirty="0" smtClean="0"/>
              <a:t>“If the doors create a pattern of movement which destroys the places in a room, the room will never allow the people to be comfortable”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animEffect transition="in" filter="fade">
                                      <p:cBhvr>
                                        <p:cTn id="7" dur="500"/>
                                        <p:tgtEl>
                                          <p:spTgt spid="286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animBg="1"/>
      <p:bldP spid="1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AutoShape 2"/>
          <p:cNvSpPr>
            <a:spLocks noGrp="1" noChangeArrowheads="1"/>
          </p:cNvSpPr>
          <p:nvPr>
            <p:ph type="title"/>
          </p:nvPr>
        </p:nvSpPr>
        <p:spPr/>
        <p:txBody>
          <a:bodyPr/>
          <a:lstStyle/>
          <a:p>
            <a:pPr eaLnBrk="1" hangingPunct="1">
              <a:defRPr/>
            </a:pPr>
            <a:r>
              <a:rPr lang="en-US" smtClean="0"/>
              <a:t>Solution</a:t>
            </a:r>
          </a:p>
        </p:txBody>
      </p:sp>
      <p:sp>
        <p:nvSpPr>
          <p:cNvPr id="169988" name="Rectangle 4"/>
          <p:cNvSpPr>
            <a:spLocks noGrp="1" noChangeArrowheads="1"/>
          </p:cNvSpPr>
          <p:nvPr>
            <p:ph sz="half" idx="1"/>
          </p:nvPr>
        </p:nvSpPr>
        <p:spPr>
          <a:xfrm>
            <a:off x="152400" y="1333501"/>
            <a:ext cx="4343400" cy="3775604"/>
          </a:xfrm>
        </p:spPr>
        <p:txBody>
          <a:bodyPr>
            <a:normAutofit lnSpcReduction="10000"/>
          </a:bodyPr>
          <a:lstStyle/>
          <a:p>
            <a:pPr eaLnBrk="1" hangingPunct="1">
              <a:buFont typeface="Wingdings" pitchFamily="2" charset="2"/>
              <a:buNone/>
              <a:defRPr/>
            </a:pPr>
            <a:r>
              <a:rPr lang="en-US" smtClean="0"/>
              <a:t>	Solution: </a:t>
            </a:r>
            <a:r>
              <a:rPr lang="en-US" i="1" smtClean="0"/>
              <a:t>“...in most rooms, especially small ones, put the doors as near the corners of the room as possible”.</a:t>
            </a:r>
          </a:p>
          <a:p>
            <a:pPr eaLnBrk="1" hangingPunct="1">
              <a:buFont typeface="Wingdings" pitchFamily="2" charset="2"/>
              <a:buNone/>
              <a:defRPr/>
            </a:pPr>
            <a:r>
              <a:rPr lang="en-US" smtClean="0"/>
              <a:t>	</a:t>
            </a:r>
            <a:r>
              <a:rPr lang="en-US" i="1" smtClean="0"/>
              <a:t>“If a room has two doors, and people move through it, keep both doors at one end of the room”</a:t>
            </a:r>
          </a:p>
        </p:txBody>
      </p:sp>
      <p:sp>
        <p:nvSpPr>
          <p:cNvPr id="29701" name="Line 6"/>
          <p:cNvSpPr>
            <a:spLocks noChangeShapeType="1"/>
          </p:cNvSpPr>
          <p:nvPr/>
        </p:nvSpPr>
        <p:spPr bwMode="auto">
          <a:xfrm flipH="1">
            <a:off x="5562600" y="2032000"/>
            <a:ext cx="1447800" cy="0"/>
          </a:xfrm>
          <a:prstGeom prst="line">
            <a:avLst/>
          </a:prstGeom>
          <a:noFill/>
          <a:ln w="38100">
            <a:solidFill>
              <a:schemeClr val="tx1"/>
            </a:solidFill>
            <a:round/>
            <a:headEnd/>
            <a:tailEnd/>
          </a:ln>
        </p:spPr>
        <p:txBody>
          <a:bodyPr/>
          <a:lstStyle/>
          <a:p>
            <a:endParaRPr lang="en-IN"/>
          </a:p>
        </p:txBody>
      </p:sp>
      <p:sp>
        <p:nvSpPr>
          <p:cNvPr id="29702" name="Line 8"/>
          <p:cNvSpPr>
            <a:spLocks noChangeShapeType="1"/>
          </p:cNvSpPr>
          <p:nvPr/>
        </p:nvSpPr>
        <p:spPr bwMode="auto">
          <a:xfrm>
            <a:off x="5562600" y="2032000"/>
            <a:ext cx="0" cy="1524000"/>
          </a:xfrm>
          <a:prstGeom prst="line">
            <a:avLst/>
          </a:prstGeom>
          <a:noFill/>
          <a:ln w="38100">
            <a:solidFill>
              <a:schemeClr val="tx1"/>
            </a:solidFill>
            <a:round/>
            <a:headEnd/>
            <a:tailEnd/>
          </a:ln>
        </p:spPr>
        <p:txBody>
          <a:bodyPr/>
          <a:lstStyle/>
          <a:p>
            <a:endParaRPr lang="en-IN"/>
          </a:p>
        </p:txBody>
      </p:sp>
      <p:sp>
        <p:nvSpPr>
          <p:cNvPr id="29703" name="Line 10"/>
          <p:cNvSpPr>
            <a:spLocks noChangeShapeType="1"/>
          </p:cNvSpPr>
          <p:nvPr/>
        </p:nvSpPr>
        <p:spPr bwMode="auto">
          <a:xfrm flipV="1">
            <a:off x="7620000" y="2032000"/>
            <a:ext cx="0" cy="1524000"/>
          </a:xfrm>
          <a:prstGeom prst="line">
            <a:avLst/>
          </a:prstGeom>
          <a:noFill/>
          <a:ln w="38100">
            <a:solidFill>
              <a:schemeClr val="tx1"/>
            </a:solidFill>
            <a:round/>
            <a:headEnd/>
            <a:tailEnd/>
          </a:ln>
        </p:spPr>
        <p:txBody>
          <a:bodyPr/>
          <a:lstStyle/>
          <a:p>
            <a:endParaRPr lang="en-IN"/>
          </a:p>
        </p:txBody>
      </p:sp>
      <p:sp>
        <p:nvSpPr>
          <p:cNvPr id="29704" name="Line 11"/>
          <p:cNvSpPr>
            <a:spLocks noChangeShapeType="1"/>
          </p:cNvSpPr>
          <p:nvPr/>
        </p:nvSpPr>
        <p:spPr bwMode="auto">
          <a:xfrm flipH="1">
            <a:off x="7467600" y="2032000"/>
            <a:ext cx="152400" cy="0"/>
          </a:xfrm>
          <a:prstGeom prst="line">
            <a:avLst/>
          </a:prstGeom>
          <a:noFill/>
          <a:ln w="38100">
            <a:solidFill>
              <a:schemeClr val="tx1"/>
            </a:solidFill>
            <a:round/>
            <a:headEnd/>
            <a:tailEnd/>
          </a:ln>
        </p:spPr>
        <p:txBody>
          <a:bodyPr/>
          <a:lstStyle/>
          <a:p>
            <a:endParaRPr lang="en-IN"/>
          </a:p>
        </p:txBody>
      </p:sp>
      <p:sp>
        <p:nvSpPr>
          <p:cNvPr id="169997" name="AutoShape 13"/>
          <p:cNvSpPr>
            <a:spLocks noChangeArrowheads="1"/>
          </p:cNvSpPr>
          <p:nvPr/>
        </p:nvSpPr>
        <p:spPr bwMode="auto">
          <a:xfrm>
            <a:off x="7162800" y="1524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29706" name="Line 15"/>
          <p:cNvSpPr>
            <a:spLocks noChangeShapeType="1"/>
          </p:cNvSpPr>
          <p:nvPr/>
        </p:nvSpPr>
        <p:spPr bwMode="auto">
          <a:xfrm flipH="1">
            <a:off x="5562600" y="3556000"/>
            <a:ext cx="1447800" cy="0"/>
          </a:xfrm>
          <a:prstGeom prst="line">
            <a:avLst/>
          </a:prstGeom>
          <a:noFill/>
          <a:ln w="38100">
            <a:solidFill>
              <a:schemeClr val="tx1"/>
            </a:solidFill>
            <a:round/>
            <a:headEnd/>
            <a:tailEnd/>
          </a:ln>
        </p:spPr>
        <p:txBody>
          <a:bodyPr/>
          <a:lstStyle/>
          <a:p>
            <a:endParaRPr lang="en-IN"/>
          </a:p>
        </p:txBody>
      </p:sp>
      <p:sp>
        <p:nvSpPr>
          <p:cNvPr id="29707" name="Line 16"/>
          <p:cNvSpPr>
            <a:spLocks noChangeShapeType="1"/>
          </p:cNvSpPr>
          <p:nvPr/>
        </p:nvSpPr>
        <p:spPr bwMode="auto">
          <a:xfrm flipH="1">
            <a:off x="7467600" y="3556000"/>
            <a:ext cx="152400" cy="0"/>
          </a:xfrm>
          <a:prstGeom prst="line">
            <a:avLst/>
          </a:prstGeom>
          <a:noFill/>
          <a:ln w="38100">
            <a:solidFill>
              <a:schemeClr val="tx1"/>
            </a:solidFill>
            <a:round/>
            <a:headEnd/>
            <a:tailEnd/>
          </a:ln>
        </p:spPr>
        <p:txBody>
          <a:bodyPr/>
          <a:lstStyle/>
          <a:p>
            <a:endParaRPr lang="en-IN"/>
          </a:p>
        </p:txBody>
      </p:sp>
      <p:sp>
        <p:nvSpPr>
          <p:cNvPr id="170001" name="AutoShape 17"/>
          <p:cNvSpPr>
            <a:spLocks noChangeArrowheads="1"/>
          </p:cNvSpPr>
          <p:nvPr/>
        </p:nvSpPr>
        <p:spPr bwMode="auto">
          <a:xfrm>
            <a:off x="7162800" y="23495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170002" name="AutoShape 18"/>
          <p:cNvSpPr>
            <a:spLocks noChangeArrowheads="1"/>
          </p:cNvSpPr>
          <p:nvPr/>
        </p:nvSpPr>
        <p:spPr bwMode="auto">
          <a:xfrm>
            <a:off x="7162800" y="3175000"/>
            <a:ext cx="228600" cy="635000"/>
          </a:xfrm>
          <a:prstGeom prst="downArrow">
            <a:avLst>
              <a:gd name="adj1" fmla="val 50000"/>
              <a:gd name="adj2" fmla="val 83333"/>
            </a:avLst>
          </a:prstGeom>
          <a:solidFill>
            <a:srgbClr val="FFD347"/>
          </a:solidFill>
          <a:ln w="9525">
            <a:solidFill>
              <a:srgbClr val="FFC000"/>
            </a:solidFill>
            <a:miter lim="800000"/>
            <a:headEnd/>
            <a:tailEnd/>
          </a:ln>
          <a:effectLst/>
        </p:spPr>
        <p:txBody>
          <a:bodyPr vert="eaVert" wrap="none" anchor="ctr"/>
          <a:lstStyle/>
          <a:p>
            <a:pPr>
              <a:defRPr/>
            </a:pPr>
            <a:endParaRPr lang="en-US"/>
          </a:p>
        </p:txBody>
      </p:sp>
      <p:sp>
        <p:nvSpPr>
          <p:cNvPr id="29710" name="Oval 19"/>
          <p:cNvSpPr>
            <a:spLocks noChangeArrowheads="1"/>
          </p:cNvSpPr>
          <p:nvPr/>
        </p:nvSpPr>
        <p:spPr bwMode="auto">
          <a:xfrm>
            <a:off x="5715000" y="2159000"/>
            <a:ext cx="1295400" cy="1270000"/>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anchor="ctr"/>
          <a:lstStyle/>
          <a:p>
            <a:pPr algn="ctr"/>
            <a:r>
              <a:rPr lang="en-US" sz="1200" dirty="0">
                <a:solidFill>
                  <a:schemeClr val="tx1"/>
                </a:solidFill>
              </a:rPr>
              <a:t>Untouched by movement</a:t>
            </a:r>
          </a:p>
        </p:txBody>
      </p:sp>
      <p:sp>
        <p:nvSpPr>
          <p:cNvPr id="2" name="Slide Number Placeholder 1"/>
          <p:cNvSpPr>
            <a:spLocks noGrp="1"/>
          </p:cNvSpPr>
          <p:nvPr>
            <p:ph type="sldNum" sz="quarter" idx="12"/>
          </p:nvPr>
        </p:nvSpPr>
        <p:spPr/>
        <p:txBody>
          <a:bodyPr/>
          <a:lstStyle/>
          <a:p>
            <a:fld id="{6CA6930D-BBCC-4B60-B588-351AC06BFA93}" type="slidenum">
              <a:rPr lang="en-US" smtClean="0"/>
              <a:t>45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Patterns</a:t>
            </a:r>
            <a:endParaRPr lang="en-GB" dirty="0"/>
          </a:p>
        </p:txBody>
      </p:sp>
      <p:sp>
        <p:nvSpPr>
          <p:cNvPr id="3" name="Content Placeholder 2"/>
          <p:cNvSpPr>
            <a:spLocks noGrp="1"/>
          </p:cNvSpPr>
          <p:nvPr>
            <p:ph idx="1"/>
          </p:nvPr>
        </p:nvSpPr>
        <p:spPr/>
        <p:txBody>
          <a:bodyPr/>
          <a:lstStyle/>
          <a:p>
            <a:r>
              <a:rPr lang="en-US" dirty="0"/>
              <a:t>In software, “</a:t>
            </a:r>
            <a:r>
              <a:rPr lang="en-IN" dirty="0"/>
              <a:t>design patterns are language &amp; domain independent strategies for solving common object-oriented design problems”. </a:t>
            </a:r>
            <a:r>
              <a:rPr lang="en-IN" i="1" dirty="0"/>
              <a:t>The proposed solution can have different implementation alternatives, depending on the programming language or specific platform</a:t>
            </a:r>
            <a:endParaRPr lang="en-US" i="1" dirty="0"/>
          </a:p>
          <a:p>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46</a:t>
            </a:fld>
            <a:endParaRPr lang="en-US"/>
          </a:p>
        </p:txBody>
      </p:sp>
    </p:spTree>
    <p:extLst>
      <p:ext uri="{BB962C8B-B14F-4D97-AF65-F5344CB8AC3E}">
        <p14:creationId xmlns:p14="http://schemas.microsoft.com/office/powerpoint/2010/main" val="19512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a:t>
            </a:r>
            <a:endParaRPr lang="en-GB" dirty="0"/>
          </a:p>
        </p:txBody>
      </p:sp>
      <p:sp>
        <p:nvSpPr>
          <p:cNvPr id="3" name="Content Placeholder 2"/>
          <p:cNvSpPr>
            <a:spLocks noGrp="1"/>
          </p:cNvSpPr>
          <p:nvPr>
            <p:ph idx="1"/>
          </p:nvPr>
        </p:nvSpPr>
        <p:spPr/>
        <p:txBody>
          <a:bodyPr/>
          <a:lstStyle/>
          <a:p>
            <a:r>
              <a:rPr lang="en-GB" dirty="0" smtClean="0"/>
              <a:t>Design Patterns are solutions to common and recurring design problems</a:t>
            </a:r>
          </a:p>
          <a:p>
            <a:r>
              <a:rPr lang="en-GB" dirty="0" smtClean="0"/>
              <a:t>Readily available solution</a:t>
            </a:r>
          </a:p>
          <a:p>
            <a:r>
              <a:rPr lang="en-GB" dirty="0" smtClean="0"/>
              <a:t>Save time</a:t>
            </a:r>
          </a:p>
          <a:p>
            <a:r>
              <a:rPr lang="en-GB" dirty="0" smtClean="0"/>
              <a:t>Can be integrated in existing code</a:t>
            </a:r>
          </a:p>
          <a:p>
            <a:r>
              <a:rPr lang="en-GB" dirty="0" smtClean="0"/>
              <a:t>Independent of language</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47</a:t>
            </a:fld>
            <a:endParaRPr lang="en-US"/>
          </a:p>
        </p:txBody>
      </p:sp>
    </p:spTree>
    <p:extLst>
      <p:ext uri="{BB962C8B-B14F-4D97-AF65-F5344CB8AC3E}">
        <p14:creationId xmlns:p14="http://schemas.microsoft.com/office/powerpoint/2010/main" val="223016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Describing Design Patterns</a:t>
            </a:r>
            <a:endParaRPr lang="en-IN" dirty="0"/>
          </a:p>
        </p:txBody>
      </p:sp>
      <p:sp>
        <p:nvSpPr>
          <p:cNvPr id="3" name="Content Placeholder 2"/>
          <p:cNvSpPr>
            <a:spLocks noGrp="1"/>
          </p:cNvSpPr>
          <p:nvPr>
            <p:ph idx="1"/>
          </p:nvPr>
        </p:nvSpPr>
        <p:spPr/>
        <p:txBody>
          <a:bodyPr>
            <a:normAutofit fontScale="92500"/>
          </a:bodyPr>
          <a:lstStyle/>
          <a:p>
            <a:r>
              <a:rPr lang="en-US" dirty="0" smtClean="0"/>
              <a:t>Design patterns are described using a consistent format and each pattern is divided into sections</a:t>
            </a:r>
          </a:p>
          <a:p>
            <a:r>
              <a:rPr lang="en-US" dirty="0" smtClean="0"/>
              <a:t>These sections are based on a template. This template gives a uniform structure to the pattern and makes it easy to learn and apply</a:t>
            </a:r>
          </a:p>
          <a:p>
            <a:r>
              <a:rPr lang="en-US" dirty="0" smtClean="0"/>
              <a:t>Examples are also provided to help you see the design in action. Most of the examples are in C++</a:t>
            </a:r>
            <a:endParaRPr lang="en-IN" dirty="0"/>
          </a:p>
        </p:txBody>
      </p:sp>
      <p:sp>
        <p:nvSpPr>
          <p:cNvPr id="5" name="Slide Number Placeholder 4"/>
          <p:cNvSpPr>
            <a:spLocks noGrp="1"/>
          </p:cNvSpPr>
          <p:nvPr>
            <p:ph type="sldNum" sz="quarter" idx="12"/>
          </p:nvPr>
        </p:nvSpPr>
        <p:spPr/>
        <p:txBody>
          <a:bodyPr/>
          <a:lstStyle/>
          <a:p>
            <a:fld id="{6CA6930D-BBCC-4B60-B588-351AC06BFA93}" type="slidenum">
              <a:rPr lang="en-US" smtClean="0"/>
              <a:t>48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Pattern Template</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49</a:t>
            </a:fld>
            <a:endParaRPr lang="en-US"/>
          </a:p>
        </p:txBody>
      </p:sp>
      <p:graphicFrame>
        <p:nvGraphicFramePr>
          <p:cNvPr id="6" name="Group 98"/>
          <p:cNvGraphicFramePr>
            <a:graphicFrameLocks/>
          </p:cNvGraphicFramePr>
          <p:nvPr>
            <p:extLst>
              <p:ext uri="{D42A27DB-BD31-4B8C-83A1-F6EECF244321}">
                <p14:modId xmlns:p14="http://schemas.microsoft.com/office/powerpoint/2010/main" val="2775593707"/>
              </p:ext>
            </p:extLst>
          </p:nvPr>
        </p:nvGraphicFramePr>
        <p:xfrm>
          <a:off x="899592" y="1345332"/>
          <a:ext cx="7344816" cy="3597136"/>
        </p:xfrm>
        <a:graphic>
          <a:graphicData uri="http://schemas.openxmlformats.org/drawingml/2006/table">
            <a:tbl>
              <a:tblPr>
                <a:tableStyleId>{10A1B5D5-9B99-4C35-A422-299274C87663}</a:tableStyleId>
              </a:tblPr>
              <a:tblGrid>
                <a:gridCol w="1584176"/>
                <a:gridCol w="5760640"/>
              </a:tblGrid>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Name</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smtClean="0">
                          <a:ln>
                            <a:noFill/>
                          </a:ln>
                          <a:effectLst/>
                        </a:rPr>
                        <a:t>All patterns have a unique name that identifies them</a:t>
                      </a:r>
                      <a:endParaRPr kumimoji="0" lang="en-US" sz="1600" b="0" i="1" u="none" strike="noStrike" cap="none" normalizeH="0" baseline="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Intent</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The purpose of the pattern</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3945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Applicability</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Situations in which the design pattern can be applied</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Structure</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A graphical representation of the classes in the pattern</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578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Motivation</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A scenario that illustrates a design problem and how the class </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and object structures in the pattern solve the problem</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395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Participants</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The entities involved in the pattern.</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578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Consequences</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The consequences of using the pattern. Investigates</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the forces at play in the pattern.</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r h="3945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u="none" strike="noStrike" cap="none" normalizeH="0" baseline="0" dirty="0" smtClean="0">
                          <a:ln>
                            <a:noFill/>
                          </a:ln>
                          <a:effectLst/>
                        </a:rPr>
                        <a:t>Implementation</a:t>
                      </a:r>
                      <a:endParaRPr kumimoji="0" lang="en-US" sz="1600" b="1" i="0"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i="1" u="none" strike="noStrike" cap="none" normalizeH="0" baseline="0" dirty="0" smtClean="0">
                          <a:ln>
                            <a:noFill/>
                          </a:ln>
                          <a:effectLst/>
                        </a:rPr>
                        <a:t>How the pattern can be implemented.</a:t>
                      </a:r>
                      <a:endParaRPr kumimoji="0" lang="en-US" sz="1600" b="0" i="1" u="none" strike="noStrike" cap="none" normalizeH="0" baseline="0" dirty="0" smtClean="0">
                        <a:ln>
                          <a:noFill/>
                        </a:ln>
                        <a:solidFill>
                          <a:schemeClr val="tx1"/>
                        </a:solidFill>
                        <a:effectLst/>
                        <a:latin typeface="Arial" charset="0"/>
                      </a:endParaRPr>
                    </a:p>
                  </a:txBody>
                  <a:tcPr marT="38100" marB="38100" horzOverflow="overflow">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E69F"/>
                    </a:solidFill>
                  </a:tcPr>
                </a:tc>
              </a:tr>
            </a:tbl>
          </a:graphicData>
        </a:graphic>
      </p:graphicFrame>
    </p:spTree>
    <p:extLst>
      <p:ext uri="{BB962C8B-B14F-4D97-AF65-F5344CB8AC3E}">
        <p14:creationId xmlns:p14="http://schemas.microsoft.com/office/powerpoint/2010/main" val="311971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048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769268"/>
            <a:ext cx="64389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fld id="{6CA6930D-BBCC-4B60-B588-351AC06BFA93}" type="slidenum">
              <a:rPr lang="en-US" smtClean="0"/>
              <a:t>5</a:t>
            </a:fld>
            <a:endParaRPr lang="en-US"/>
          </a:p>
        </p:txBody>
      </p:sp>
    </p:spTree>
    <p:extLst>
      <p:ext uri="{BB962C8B-B14F-4D97-AF65-F5344CB8AC3E}">
        <p14:creationId xmlns:p14="http://schemas.microsoft.com/office/powerpoint/2010/main" val="103626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Organizing Design Patterns</a:t>
            </a:r>
            <a:endParaRPr lang="en-IN" dirty="0"/>
          </a:p>
        </p:txBody>
      </p:sp>
      <p:sp>
        <p:nvSpPr>
          <p:cNvPr id="3" name="Content Placeholder 2"/>
          <p:cNvSpPr>
            <a:spLocks noGrp="1"/>
          </p:cNvSpPr>
          <p:nvPr>
            <p:ph idx="1"/>
          </p:nvPr>
        </p:nvSpPr>
        <p:spPr/>
        <p:txBody>
          <a:bodyPr>
            <a:normAutofit lnSpcReduction="10000"/>
          </a:bodyPr>
          <a:lstStyle/>
          <a:p>
            <a:r>
              <a:rPr lang="en-US" sz="2800" dirty="0" smtClean="0"/>
              <a:t>Design patterns are organized based on two criteria</a:t>
            </a:r>
          </a:p>
          <a:p>
            <a:pPr lvl="1"/>
            <a:r>
              <a:rPr lang="en-US" sz="2400" dirty="0" smtClean="0"/>
              <a:t>Purpose : Reflects what a pattern does. Can be of following types</a:t>
            </a:r>
          </a:p>
          <a:p>
            <a:pPr lvl="2"/>
            <a:r>
              <a:rPr lang="en-US" sz="2000" i="1" dirty="0" smtClean="0"/>
              <a:t>Creational – object creation</a:t>
            </a:r>
          </a:p>
          <a:p>
            <a:pPr lvl="2"/>
            <a:r>
              <a:rPr lang="en-US" sz="2000" i="1" dirty="0" smtClean="0"/>
              <a:t>Structural – deal with class &amp; object structures</a:t>
            </a:r>
          </a:p>
          <a:p>
            <a:pPr lvl="2"/>
            <a:r>
              <a:rPr lang="en-US" sz="2000" i="1" dirty="0" smtClean="0"/>
              <a:t>Behavioral – interaction between classes or objects</a:t>
            </a:r>
          </a:p>
          <a:p>
            <a:pPr lvl="1"/>
            <a:r>
              <a:rPr lang="en-US" sz="2400" dirty="0" smtClean="0"/>
              <a:t>Scope : Specifies whether the pattern applies primarily to classes or to objects. Class patterns deal with relationships between classes and their derivatives. Object patterns deal with object relationships which can be changed at runtime</a:t>
            </a:r>
            <a:endParaRPr lang="en-IN" sz="2400" dirty="0"/>
          </a:p>
        </p:txBody>
      </p:sp>
      <p:sp>
        <p:nvSpPr>
          <p:cNvPr id="4" name="Slide Number Placeholder 3"/>
          <p:cNvSpPr>
            <a:spLocks noGrp="1"/>
          </p:cNvSpPr>
          <p:nvPr>
            <p:ph type="sldNum" sz="quarter" idx="12"/>
          </p:nvPr>
        </p:nvSpPr>
        <p:spPr/>
        <p:txBody>
          <a:bodyPr/>
          <a:lstStyle/>
          <a:p>
            <a:fld id="{6CA6930D-BBCC-4B60-B588-351AC06BFA93}" type="slidenum">
              <a:rPr lang="en-US" smtClean="0"/>
              <a:t>50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Creational Patterns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Creational patterns encapsulate the instantiation process. This helps to make a system independent of how the objects are created, composed &amp; represented</a:t>
            </a:r>
          </a:p>
          <a:p>
            <a:r>
              <a:rPr lang="en-US" dirty="0" smtClean="0"/>
              <a:t>Creational patterns have two advantages – they encapsulate concrete classes from the client, and they hide the knowledge of how the instances of the classes are put together</a:t>
            </a:r>
          </a:p>
          <a:p>
            <a:r>
              <a:rPr lang="en-US" dirty="0" smtClean="0"/>
              <a:t>The system only knows about the abstract interfaces of the object. Consequently, you get greater flexibility in what gets created, who creates it, how it gets created and when</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51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Factory Method</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i="1" spc="-150" dirty="0" smtClean="0"/>
              <a:t>	</a:t>
            </a:r>
            <a:r>
              <a:rPr lang="en-US" sz="2400" i="1" dirty="0" smtClean="0"/>
              <a:t>Define an interface for creating an object, but let subclasses decide which class to instantiate. Factory method lets class defer instantiation to subclasses</a:t>
            </a:r>
            <a:endParaRPr lang="en-US" i="1" dirty="0" smtClean="0"/>
          </a:p>
          <a:p>
            <a:r>
              <a:rPr lang="en-US" dirty="0" smtClean="0"/>
              <a:t>Factory method is used to decouple the clients from the concrete classes they instantiate and encapsulates creation</a:t>
            </a:r>
          </a:p>
          <a:p>
            <a:r>
              <a:rPr lang="en-US" dirty="0" smtClean="0"/>
              <a:t>Factory Method relies on inheritance; object creation is delegated to subclasses which implement the factory method to create objects</a:t>
            </a:r>
          </a:p>
          <a:p>
            <a:r>
              <a:rPr lang="en-US" dirty="0" smtClean="0"/>
              <a:t>Factory Method is also called as </a:t>
            </a:r>
            <a:r>
              <a:rPr lang="en-US" i="1" dirty="0" smtClean="0"/>
              <a:t>virtual constructor</a:t>
            </a:r>
          </a:p>
          <a:p>
            <a:endParaRPr lang="en-US"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52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p:nvPr/>
        </p:nvSpPr>
        <p:spPr>
          <a:xfrm>
            <a:off x="500034" y="1250147"/>
            <a:ext cx="8286808" cy="3690963"/>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lnSpc>
                <a:spcPct val="90000"/>
              </a:lnSpc>
              <a:buNone/>
              <a:defRPr/>
            </a:pPr>
            <a:endParaRPr lang="en-US" sz="2400" b="1" dirty="0" smtClean="0">
              <a:solidFill>
                <a:schemeClr val="bg1"/>
              </a:solidFill>
              <a:latin typeface="Calibri" pitchFamily="34" charset="0"/>
              <a:cs typeface="Times New Roman" pitchFamily="18" charset="0"/>
            </a:endParaRPr>
          </a:p>
        </p:txBody>
      </p:sp>
      <p:sp>
        <p:nvSpPr>
          <p:cNvPr id="3" name="Rectangle 2"/>
          <p:cNvSpPr/>
          <p:nvPr/>
        </p:nvSpPr>
        <p:spPr>
          <a:xfrm>
            <a:off x="3571868" y="1821386"/>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Creator</a:t>
            </a:r>
            <a:endParaRPr lang="en-IN" b="1" i="1" dirty="0"/>
          </a:p>
        </p:txBody>
      </p:sp>
      <p:sp>
        <p:nvSpPr>
          <p:cNvPr id="4" name="Isosceles Triangle 3"/>
          <p:cNvSpPr/>
          <p:nvPr/>
        </p:nvSpPr>
        <p:spPr>
          <a:xfrm>
            <a:off x="4389491" y="2705036"/>
            <a:ext cx="214314" cy="165684"/>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rot="5400000">
            <a:off x="4191454" y="3173682"/>
            <a:ext cx="619803"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571868" y="2152754"/>
            <a:ext cx="1857388" cy="5522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i="1" dirty="0" err="1" smtClean="0"/>
              <a:t>FactoryMethod</a:t>
            </a:r>
            <a:r>
              <a:rPr lang="en-US" sz="1600" i="1" dirty="0" smtClean="0"/>
              <a:t>()</a:t>
            </a:r>
          </a:p>
          <a:p>
            <a:r>
              <a:rPr lang="en-US" sz="1600" dirty="0" err="1" smtClean="0"/>
              <a:t>AnOperation</a:t>
            </a:r>
            <a:r>
              <a:rPr lang="en-US" sz="1600" dirty="0" smtClean="0"/>
              <a:t>()</a:t>
            </a:r>
          </a:p>
        </p:txBody>
      </p:sp>
      <p:sp>
        <p:nvSpPr>
          <p:cNvPr id="7" name="Rectangle 6"/>
          <p:cNvSpPr/>
          <p:nvPr/>
        </p:nvSpPr>
        <p:spPr>
          <a:xfrm>
            <a:off x="3571868" y="3484378"/>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ConcreteCreator</a:t>
            </a:r>
            <a:endParaRPr lang="en-IN" b="1" dirty="0"/>
          </a:p>
        </p:txBody>
      </p:sp>
      <p:sp>
        <p:nvSpPr>
          <p:cNvPr id="8" name="Rectangle 7"/>
          <p:cNvSpPr/>
          <p:nvPr/>
        </p:nvSpPr>
        <p:spPr>
          <a:xfrm>
            <a:off x="3571868" y="3815747"/>
            <a:ext cx="1857388" cy="4970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err="1" smtClean="0"/>
              <a:t>FactoryMethod</a:t>
            </a:r>
            <a:r>
              <a:rPr lang="en-US" sz="1600" dirty="0" smtClean="0"/>
              <a:t>()</a:t>
            </a:r>
          </a:p>
          <a:p>
            <a:endParaRPr lang="en-US" sz="1600" dirty="0" smtClean="0"/>
          </a:p>
        </p:txBody>
      </p:sp>
      <p:sp>
        <p:nvSpPr>
          <p:cNvPr id="9" name="Rectangle 8"/>
          <p:cNvSpPr/>
          <p:nvPr/>
        </p:nvSpPr>
        <p:spPr>
          <a:xfrm>
            <a:off x="785786" y="3484378"/>
            <a:ext cx="1857388"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ConcreteProduct</a:t>
            </a:r>
            <a:endParaRPr lang="en-IN" b="1" dirty="0"/>
          </a:p>
        </p:txBody>
      </p:sp>
      <p:sp>
        <p:nvSpPr>
          <p:cNvPr id="10" name="Rectangle 9"/>
          <p:cNvSpPr/>
          <p:nvPr/>
        </p:nvSpPr>
        <p:spPr>
          <a:xfrm>
            <a:off x="1000100" y="2048446"/>
            <a:ext cx="1357322" cy="33136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Product</a:t>
            </a:r>
            <a:endParaRPr lang="en-IN" b="1" i="1" dirty="0"/>
          </a:p>
        </p:txBody>
      </p:sp>
      <p:sp>
        <p:nvSpPr>
          <p:cNvPr id="11" name="Isosceles Triangle 10"/>
          <p:cNvSpPr/>
          <p:nvPr/>
        </p:nvSpPr>
        <p:spPr>
          <a:xfrm>
            <a:off x="1603409" y="2385961"/>
            <a:ext cx="214314" cy="165684"/>
          </a:xfrm>
          <a:prstGeom prst="triangl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a:endCxn id="9" idx="0"/>
          </p:cNvCxnSpPr>
          <p:nvPr/>
        </p:nvCxnSpPr>
        <p:spPr>
          <a:xfrm rot="5400000">
            <a:off x="1245836" y="3014144"/>
            <a:ext cx="938879" cy="1588"/>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a:endCxn id="9" idx="3"/>
          </p:cNvCxnSpPr>
          <p:nvPr/>
        </p:nvCxnSpPr>
        <p:spPr>
          <a:xfrm rot="10800000">
            <a:off x="2643174" y="3650062"/>
            <a:ext cx="928694" cy="1228"/>
          </a:xfrm>
          <a:prstGeom prst="straightConnector1">
            <a:avLst/>
          </a:prstGeom>
          <a:ln w="28575">
            <a:solidFill>
              <a:schemeClr val="tx1"/>
            </a:solidFill>
            <a:prstDash val="dash"/>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4067067305"/>
              </p:ext>
            </p:extLst>
          </p:nvPr>
        </p:nvGraphicFramePr>
        <p:xfrm>
          <a:off x="6000760" y="1888406"/>
          <a:ext cx="2387193" cy="1043689"/>
        </p:xfrm>
        <a:graphic>
          <a:graphicData uri="http://schemas.openxmlformats.org/presentationml/2006/ole">
            <mc:AlternateContent xmlns:mc="http://schemas.openxmlformats.org/markup-compatibility/2006">
              <mc:Choice xmlns:v="urn:schemas-microsoft-com:vml" Requires="v">
                <p:oleObj spid="_x0000_s544072" name="Visio" r:id="rId4" imgW="717499" imgH="488899" progId="Visio.Drawing.11">
                  <p:embed/>
                </p:oleObj>
              </mc:Choice>
              <mc:Fallback>
                <p:oleObj name="Visio" r:id="rId4" imgW="717499" imgH="488899"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60" y="1888406"/>
                        <a:ext cx="2387193" cy="104368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6"/>
          <p:cNvSpPr txBox="1">
            <a:spLocks noChangeArrowheads="1"/>
          </p:cNvSpPr>
          <p:nvPr/>
        </p:nvSpPr>
        <p:spPr bwMode="auto">
          <a:xfrm>
            <a:off x="6072198" y="2051406"/>
            <a:ext cx="2148497" cy="707822"/>
          </a:xfrm>
          <a:prstGeom prst="rect">
            <a:avLst/>
          </a:prstGeom>
          <a:noFill/>
          <a:ln w="9525">
            <a:noFill/>
            <a:miter lim="800000"/>
            <a:headEnd/>
            <a:tailEnd/>
          </a:ln>
        </p:spPr>
        <p:txBody>
          <a:bodyPr wrap="square">
            <a:spAutoFit/>
          </a:bodyPr>
          <a:lstStyle/>
          <a:p>
            <a:pPr>
              <a:lnSpc>
                <a:spcPts val="1000"/>
              </a:lnSpc>
              <a:spcBef>
                <a:spcPct val="50000"/>
              </a:spcBef>
            </a:pPr>
            <a:r>
              <a:rPr lang="en-US" sz="1400" dirty="0" smtClean="0">
                <a:solidFill>
                  <a:srgbClr val="000000"/>
                </a:solidFill>
              </a:rPr>
              <a:t>…</a:t>
            </a:r>
            <a:endParaRPr lang="en-US" sz="1400" dirty="0">
              <a:solidFill>
                <a:srgbClr val="000000"/>
              </a:solidFill>
            </a:endParaRPr>
          </a:p>
          <a:p>
            <a:pPr>
              <a:lnSpc>
                <a:spcPts val="1000"/>
              </a:lnSpc>
              <a:spcBef>
                <a:spcPct val="50000"/>
              </a:spcBef>
            </a:pPr>
            <a:r>
              <a:rPr lang="en-US" sz="1400" dirty="0">
                <a:solidFill>
                  <a:srgbClr val="000000"/>
                </a:solidFill>
              </a:rPr>
              <a:t>product=</a:t>
            </a:r>
            <a:r>
              <a:rPr lang="en-US" sz="1400" dirty="0" err="1">
                <a:solidFill>
                  <a:srgbClr val="000000"/>
                </a:solidFill>
              </a:rPr>
              <a:t>FactoryMethod</a:t>
            </a:r>
            <a:r>
              <a:rPr lang="en-US" sz="1400" dirty="0" smtClean="0">
                <a:solidFill>
                  <a:srgbClr val="000000"/>
                </a:solidFill>
              </a:rPr>
              <a:t>()</a:t>
            </a:r>
          </a:p>
          <a:p>
            <a:pPr>
              <a:lnSpc>
                <a:spcPts val="1000"/>
              </a:lnSpc>
              <a:spcBef>
                <a:spcPct val="50000"/>
              </a:spcBef>
            </a:pPr>
            <a:r>
              <a:rPr lang="en-US" sz="1400" dirty="0" smtClean="0">
                <a:solidFill>
                  <a:srgbClr val="000000"/>
                </a:solidFill>
              </a:rPr>
              <a:t>…</a:t>
            </a:r>
            <a:endParaRPr lang="en-US" sz="1400" dirty="0">
              <a:solidFill>
                <a:srgbClr val="000000"/>
              </a:solidFill>
            </a:endParaRPr>
          </a:p>
        </p:txBody>
      </p:sp>
      <p:graphicFrame>
        <p:nvGraphicFramePr>
          <p:cNvPr id="17" name="Object 17"/>
          <p:cNvGraphicFramePr>
            <a:graphicFrameLocks noChangeAspect="1"/>
          </p:cNvGraphicFramePr>
          <p:nvPr>
            <p:extLst>
              <p:ext uri="{D42A27DB-BD31-4B8C-83A1-F6EECF244321}">
                <p14:modId xmlns:p14="http://schemas.microsoft.com/office/powerpoint/2010/main" val="1076677885"/>
              </p:ext>
            </p:extLst>
          </p:nvPr>
        </p:nvGraphicFramePr>
        <p:xfrm>
          <a:off x="6072198" y="3484378"/>
          <a:ext cx="2428892" cy="824735"/>
        </p:xfrm>
        <a:graphic>
          <a:graphicData uri="http://schemas.openxmlformats.org/presentationml/2006/ole">
            <mc:AlternateContent xmlns:mc="http://schemas.openxmlformats.org/markup-compatibility/2006">
              <mc:Choice xmlns:v="urn:schemas-microsoft-com:vml" Requires="v">
                <p:oleObj spid="_x0000_s544073" name="Visio" r:id="rId6" imgW="717499" imgH="488899" progId="Visio.Drawing.11">
                  <p:embed/>
                </p:oleObj>
              </mc:Choice>
              <mc:Fallback>
                <p:oleObj name="Visio" r:id="rId6" imgW="717499" imgH="488899" progId="Visio.Drawing.11">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198" y="3484378"/>
                        <a:ext cx="2428892" cy="82473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8"/>
          <p:cNvSpPr txBox="1">
            <a:spLocks noChangeArrowheads="1"/>
          </p:cNvSpPr>
          <p:nvPr/>
        </p:nvSpPr>
        <p:spPr bwMode="auto">
          <a:xfrm>
            <a:off x="6096000" y="3815748"/>
            <a:ext cx="2619404" cy="307777"/>
          </a:xfrm>
          <a:prstGeom prst="rect">
            <a:avLst/>
          </a:prstGeom>
          <a:noFill/>
          <a:ln w="9525">
            <a:noFill/>
            <a:miter lim="800000"/>
            <a:headEnd/>
            <a:tailEnd/>
          </a:ln>
        </p:spPr>
        <p:txBody>
          <a:bodyPr wrap="square">
            <a:spAutoFit/>
          </a:bodyPr>
          <a:lstStyle/>
          <a:p>
            <a:pPr>
              <a:spcBef>
                <a:spcPct val="50000"/>
              </a:spcBef>
            </a:pPr>
            <a:r>
              <a:rPr lang="en-US" sz="1400" dirty="0">
                <a:solidFill>
                  <a:srgbClr val="000000"/>
                </a:solidFill>
              </a:rPr>
              <a:t>return new </a:t>
            </a:r>
            <a:r>
              <a:rPr lang="en-US" sz="1400" dirty="0" err="1">
                <a:solidFill>
                  <a:srgbClr val="000000"/>
                </a:solidFill>
              </a:rPr>
              <a:t>ConcreteProduct</a:t>
            </a:r>
            <a:endParaRPr lang="en-US" sz="1400" dirty="0">
              <a:solidFill>
                <a:srgbClr val="000000"/>
              </a:solidFill>
            </a:endParaRPr>
          </a:p>
        </p:txBody>
      </p:sp>
      <p:sp>
        <p:nvSpPr>
          <p:cNvPr id="19" name="Oval 35"/>
          <p:cNvSpPr>
            <a:spLocks noChangeArrowheads="1"/>
          </p:cNvSpPr>
          <p:nvPr/>
        </p:nvSpPr>
        <p:spPr bwMode="auto">
          <a:xfrm>
            <a:off x="5214942" y="2508683"/>
            <a:ext cx="76200" cy="58910"/>
          </a:xfrm>
          <a:prstGeom prst="ellipse">
            <a:avLst/>
          </a:prstGeom>
          <a:noFill/>
          <a:ln w="28575">
            <a:solidFill>
              <a:schemeClr val="tx1"/>
            </a:solidFill>
            <a:round/>
            <a:headEnd/>
            <a:tailEnd/>
          </a:ln>
        </p:spPr>
        <p:txBody>
          <a:bodyPr wrap="none" anchor="ctr"/>
          <a:lstStyle/>
          <a:p>
            <a:endParaRPr lang="en-US"/>
          </a:p>
        </p:txBody>
      </p:sp>
      <p:cxnSp>
        <p:nvCxnSpPr>
          <p:cNvPr id="20" name="Straight Connector 19"/>
          <p:cNvCxnSpPr/>
          <p:nvPr/>
        </p:nvCxnSpPr>
        <p:spPr>
          <a:xfrm>
            <a:off x="5286380" y="2545499"/>
            <a:ext cx="785818" cy="12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Oval 35"/>
          <p:cNvSpPr>
            <a:spLocks noChangeArrowheads="1"/>
          </p:cNvSpPr>
          <p:nvPr/>
        </p:nvSpPr>
        <p:spPr bwMode="auto">
          <a:xfrm>
            <a:off x="5214942" y="3944615"/>
            <a:ext cx="76200" cy="58910"/>
          </a:xfrm>
          <a:prstGeom prst="ellipse">
            <a:avLst/>
          </a:prstGeom>
          <a:noFill/>
          <a:ln w="28575">
            <a:solidFill>
              <a:schemeClr val="tx1"/>
            </a:solidFill>
            <a:round/>
            <a:headEnd/>
            <a:tailEnd/>
          </a:ln>
        </p:spPr>
        <p:txBody>
          <a:bodyPr wrap="none" anchor="ctr"/>
          <a:lstStyle/>
          <a:p>
            <a:endParaRPr lang="en-US"/>
          </a:p>
        </p:txBody>
      </p:sp>
      <p:cxnSp>
        <p:nvCxnSpPr>
          <p:cNvPr id="25" name="Straight Connector 24"/>
          <p:cNvCxnSpPr/>
          <p:nvPr/>
        </p:nvCxnSpPr>
        <p:spPr>
          <a:xfrm>
            <a:off x="5286380" y="3981431"/>
            <a:ext cx="785818" cy="12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p:txBody>
          <a:bodyPr/>
          <a:lstStyle/>
          <a:p>
            <a:r>
              <a:rPr lang="en-US" dirty="0"/>
              <a:t>Structure</a:t>
            </a:r>
            <a:endParaRPr lang="en-IN" dirty="0"/>
          </a:p>
        </p:txBody>
      </p:sp>
      <p:sp>
        <p:nvSpPr>
          <p:cNvPr id="14" name="Slide Number Placeholder 13"/>
          <p:cNvSpPr>
            <a:spLocks noGrp="1"/>
          </p:cNvSpPr>
          <p:nvPr>
            <p:ph type="sldNum" sz="quarter" idx="12"/>
          </p:nvPr>
        </p:nvSpPr>
        <p:spPr/>
        <p:txBody>
          <a:bodyPr/>
          <a:lstStyle/>
          <a:p>
            <a:fld id="{6CA6930D-BBCC-4B60-B588-351AC06BFA93}" type="slidenum">
              <a:rPr lang="en-US" smtClean="0"/>
              <a:t>53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sp>
        <p:nvSpPr>
          <p:cNvPr id="3" name="Content Placeholder 2"/>
          <p:cNvSpPr>
            <a:spLocks noGrp="1"/>
          </p:cNvSpPr>
          <p:nvPr>
            <p:ph idx="1"/>
          </p:nvPr>
        </p:nvSpPr>
        <p:spPr/>
        <p:txBody>
          <a:bodyPr/>
          <a:lstStyle/>
          <a:p>
            <a:endParaRPr lang="en-IN" dirty="0"/>
          </a:p>
        </p:txBody>
      </p:sp>
      <p:pic>
        <p:nvPicPr>
          <p:cNvPr id="548866" name="Picture 2"/>
          <p:cNvPicPr>
            <a:picLocks noChangeAspect="1" noChangeArrowheads="1"/>
          </p:cNvPicPr>
          <p:nvPr/>
        </p:nvPicPr>
        <p:blipFill>
          <a:blip r:embed="rId3"/>
          <a:srcRect/>
          <a:stretch>
            <a:fillRect/>
          </a:stretch>
        </p:blipFill>
        <p:spPr bwMode="auto">
          <a:xfrm>
            <a:off x="2843808" y="1537354"/>
            <a:ext cx="3786214" cy="3165038"/>
          </a:xfrm>
          <a:prstGeom prst="rect">
            <a:avLst/>
          </a:prstGeom>
          <a:noFill/>
          <a:ln w="9525">
            <a:solidFill>
              <a:schemeClr val="bg1">
                <a:lumMod val="85000"/>
              </a:schemeClr>
            </a:solidFill>
            <a:miter lim="800000"/>
            <a:headEnd/>
            <a:tailEnd/>
          </a:ln>
          <a:effectLst>
            <a:reflection blurRad="6350" stA="52000" endA="300" endPos="350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54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Factory method can have one of the several implementations depending on the type of problem</a:t>
            </a:r>
          </a:p>
          <a:p>
            <a:pPr lvl="1"/>
            <a:r>
              <a:rPr lang="en-US" dirty="0" smtClean="0"/>
              <a:t>Make the Creator as an abstract class and do not provide an implementation for the factory method it declares </a:t>
            </a:r>
          </a:p>
          <a:p>
            <a:pPr lvl="1"/>
            <a:r>
              <a:rPr lang="en-US" dirty="0" smtClean="0"/>
              <a:t>Make the Creator as a concrete class and provide a default implementation for the Factory method</a:t>
            </a:r>
          </a:p>
          <a:p>
            <a:pPr lvl="1"/>
            <a:r>
              <a:rPr lang="en-US" dirty="0" smtClean="0"/>
              <a:t>Use parameterized factory method to create multiple kinds of products</a:t>
            </a:r>
          </a:p>
          <a:p>
            <a:pPr lvl="2"/>
            <a:r>
              <a:rPr lang="en-US" dirty="0" smtClean="0"/>
              <a:t>make the factory method as an instance member</a:t>
            </a:r>
          </a:p>
          <a:p>
            <a:pPr lvl="2"/>
            <a:r>
              <a:rPr lang="en-US" dirty="0" smtClean="0"/>
              <a:t>make the factory method as a static member (but you lose the power of polymorphism)</a:t>
            </a:r>
          </a:p>
          <a:p>
            <a:pPr lvl="1"/>
            <a:r>
              <a:rPr lang="en-US" dirty="0" smtClean="0"/>
              <a:t>Templates can also be used to avoid </a:t>
            </a:r>
            <a:r>
              <a:rPr lang="en-US" dirty="0" err="1" smtClean="0"/>
              <a:t>subclassing</a:t>
            </a:r>
            <a:r>
              <a:rPr lang="en-US" dirty="0" smtClean="0"/>
              <a:t> every time to create a new product(Used extensively in ATL COM)</a:t>
            </a:r>
          </a:p>
          <a:p>
            <a:r>
              <a:rPr lang="en-US" dirty="0" smtClean="0"/>
              <a:t>It is a good practice to use naming conventions that make it clear that you’re using Factory methods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55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Promote loose coupling</a:t>
            </a:r>
          </a:p>
          <a:p>
            <a:pPr lvl="1"/>
            <a:r>
              <a:rPr lang="en-US" dirty="0" smtClean="0"/>
              <a:t>No need to deal with concrete classes directly</a:t>
            </a:r>
          </a:p>
          <a:p>
            <a:r>
              <a:rPr lang="en-US" dirty="0" smtClean="0"/>
              <a:t>Encapsulate creation</a:t>
            </a:r>
          </a:p>
          <a:p>
            <a:pPr lvl="1"/>
            <a:r>
              <a:rPr lang="en-US" dirty="0" smtClean="0"/>
              <a:t>prevent unauthorized creation</a:t>
            </a:r>
          </a:p>
          <a:p>
            <a:r>
              <a:rPr lang="en-US" dirty="0" smtClean="0"/>
              <a:t>Behaves like a virtual constructor</a:t>
            </a:r>
          </a:p>
          <a:p>
            <a:pPr lvl="1"/>
            <a:r>
              <a:rPr lang="en-US" dirty="0" smtClean="0"/>
              <a:t>instance is created virtually</a:t>
            </a:r>
          </a:p>
          <a:p>
            <a:r>
              <a:rPr lang="en-US" dirty="0" smtClean="0"/>
              <a:t>Factory methods may not create a new object upon each invocation</a:t>
            </a:r>
          </a:p>
          <a:p>
            <a:pPr lvl="1"/>
            <a:r>
              <a:rPr lang="en-US" dirty="0" smtClean="0"/>
              <a:t>objects can be cached and reused, if necessary</a:t>
            </a:r>
          </a:p>
        </p:txBody>
      </p:sp>
      <p:sp>
        <p:nvSpPr>
          <p:cNvPr id="4" name="Slide Number Placeholder 3"/>
          <p:cNvSpPr>
            <a:spLocks noGrp="1"/>
          </p:cNvSpPr>
          <p:nvPr>
            <p:ph type="sldNum" sz="quarter" idx="12"/>
          </p:nvPr>
        </p:nvSpPr>
        <p:spPr/>
        <p:txBody>
          <a:bodyPr/>
          <a:lstStyle/>
          <a:p>
            <a:fld id="{6CA6930D-BBCC-4B60-B588-351AC06BFA93}" type="slidenum">
              <a:rPr lang="en-US" smtClean="0"/>
              <a:t>56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May lead to large number of classes in an application</a:t>
            </a:r>
            <a:endParaRPr lang="en-US" dirty="0"/>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57</a:t>
            </a:fld>
            <a:endParaRPr lang="en-US"/>
          </a:p>
        </p:txBody>
      </p:sp>
    </p:spTree>
    <p:extLst>
      <p:ext uri="{BB962C8B-B14F-4D97-AF65-F5344CB8AC3E}">
        <p14:creationId xmlns:p14="http://schemas.microsoft.com/office/powerpoint/2010/main" val="379305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Applicability</a:t>
            </a:r>
            <a:endParaRPr lang="en-IN" dirty="0"/>
          </a:p>
        </p:txBody>
      </p:sp>
      <p:sp>
        <p:nvSpPr>
          <p:cNvPr id="6" name="Content Placeholder 5"/>
          <p:cNvSpPr>
            <a:spLocks noGrp="1"/>
          </p:cNvSpPr>
          <p:nvPr>
            <p:ph idx="1"/>
          </p:nvPr>
        </p:nvSpPr>
        <p:spPr/>
        <p:txBody>
          <a:bodyPr>
            <a:normAutofit fontScale="85000" lnSpcReduction="10000"/>
          </a:bodyPr>
          <a:lstStyle/>
          <a:p>
            <a:r>
              <a:rPr lang="en-US" dirty="0" smtClean="0"/>
              <a:t>Use the Factory Method pattern when</a:t>
            </a:r>
          </a:p>
          <a:p>
            <a:pPr lvl="1"/>
            <a:r>
              <a:rPr lang="en-US" dirty="0" smtClean="0"/>
              <a:t>a class doesn’t know which instance it requires until runtime</a:t>
            </a:r>
          </a:p>
          <a:p>
            <a:pPr lvl="1"/>
            <a:r>
              <a:rPr lang="en-US" dirty="0" smtClean="0"/>
              <a:t>a class wants its subclasses to specify the objects it creates</a:t>
            </a:r>
          </a:p>
          <a:p>
            <a:pPr lvl="1"/>
            <a:r>
              <a:rPr lang="en-US" dirty="0" smtClean="0"/>
              <a:t>you want to control the instantiation process of a class</a:t>
            </a:r>
          </a:p>
          <a:p>
            <a:pPr lvl="1"/>
            <a:r>
              <a:rPr lang="en-US" dirty="0" smtClean="0"/>
              <a:t>object instance has to be initialized with some data not available to the client</a:t>
            </a:r>
          </a:p>
          <a:p>
            <a:pPr lvl="1"/>
            <a:r>
              <a:rPr lang="en-US" dirty="0" smtClean="0"/>
              <a:t>a client needs a flexible way of creating the object (named constructor)</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58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Known Uses</a:t>
            </a:r>
          </a:p>
        </p:txBody>
      </p:sp>
      <p:sp>
        <p:nvSpPr>
          <p:cNvPr id="3" name="Content Placeholder 2"/>
          <p:cNvSpPr>
            <a:spLocks noGrp="1"/>
          </p:cNvSpPr>
          <p:nvPr>
            <p:ph idx="1"/>
          </p:nvPr>
        </p:nvSpPr>
        <p:spPr/>
        <p:txBody>
          <a:bodyPr>
            <a:normAutofit fontScale="62500" lnSpcReduction="20000"/>
          </a:bodyPr>
          <a:lstStyle/>
          <a:p>
            <a:r>
              <a:rPr lang="en-US" dirty="0" smtClean="0"/>
              <a:t>Factory methods are mostly used in toolkits and frameworks</a:t>
            </a:r>
          </a:p>
          <a:p>
            <a:r>
              <a:rPr lang="en-US" dirty="0" smtClean="0"/>
              <a:t>COM contains an interface </a:t>
            </a:r>
            <a:r>
              <a:rPr lang="en-US" i="1" dirty="0" err="1" smtClean="0"/>
              <a:t>IClassFactory</a:t>
            </a:r>
            <a:r>
              <a:rPr lang="en-US" dirty="0" smtClean="0"/>
              <a:t> that has a method called </a:t>
            </a:r>
            <a:r>
              <a:rPr lang="en-US" i="1" dirty="0" err="1" smtClean="0"/>
              <a:t>CreateInstance</a:t>
            </a:r>
            <a:r>
              <a:rPr lang="en-US" i="1" dirty="0" smtClean="0"/>
              <a:t>()</a:t>
            </a:r>
          </a:p>
          <a:p>
            <a:r>
              <a:rPr lang="en-US" dirty="0" smtClean="0"/>
              <a:t>In STL, you get the instance of a particular </a:t>
            </a:r>
            <a:r>
              <a:rPr lang="en-US" dirty="0" err="1" smtClean="0"/>
              <a:t>iterator</a:t>
            </a:r>
            <a:r>
              <a:rPr lang="en-US" dirty="0" smtClean="0"/>
              <a:t> through </a:t>
            </a:r>
            <a:r>
              <a:rPr lang="en-US" i="1" dirty="0" smtClean="0"/>
              <a:t>begin()</a:t>
            </a:r>
            <a:r>
              <a:rPr lang="en-US" dirty="0" smtClean="0"/>
              <a:t> &amp; </a:t>
            </a:r>
            <a:r>
              <a:rPr lang="en-US" i="1" dirty="0" smtClean="0"/>
              <a:t>end()</a:t>
            </a:r>
            <a:endParaRPr lang="en-US" dirty="0" smtClean="0"/>
          </a:p>
          <a:p>
            <a:r>
              <a:rPr lang="en-US" dirty="0" smtClean="0"/>
              <a:t>In C#, the </a:t>
            </a:r>
            <a:r>
              <a:rPr lang="en-US" i="1" dirty="0" smtClean="0"/>
              <a:t>Array</a:t>
            </a:r>
            <a:r>
              <a:rPr lang="en-US" dirty="0" smtClean="0"/>
              <a:t> class implements a static factory called as </a:t>
            </a:r>
            <a:r>
              <a:rPr lang="en-US" i="1" dirty="0" err="1" smtClean="0"/>
              <a:t>CreateInstance</a:t>
            </a:r>
            <a:r>
              <a:rPr lang="en-US" i="1" dirty="0" smtClean="0"/>
              <a:t>()</a:t>
            </a:r>
          </a:p>
          <a:p>
            <a:r>
              <a:rPr lang="en-US" i="1" dirty="0" smtClean="0"/>
              <a:t>In C#, </a:t>
            </a:r>
            <a:r>
              <a:rPr lang="en-US" i="1" dirty="0" err="1" smtClean="0"/>
              <a:t>DbCommand</a:t>
            </a:r>
            <a:r>
              <a:rPr lang="en-US" i="1" dirty="0" smtClean="0"/>
              <a:t> </a:t>
            </a:r>
            <a:r>
              <a:rPr lang="en-US" dirty="0" smtClean="0"/>
              <a:t>class contains a method called </a:t>
            </a:r>
            <a:r>
              <a:rPr lang="en-US" i="1" dirty="0" err="1" smtClean="0"/>
              <a:t>ExecuteReader</a:t>
            </a:r>
            <a:r>
              <a:rPr lang="en-US" i="1" dirty="0" smtClean="0"/>
              <a:t>() </a:t>
            </a:r>
            <a:r>
              <a:rPr lang="en-US" dirty="0" smtClean="0"/>
              <a:t>that returns an instance of a</a:t>
            </a:r>
            <a:r>
              <a:rPr lang="en-US" i="1" dirty="0" smtClean="0"/>
              <a:t> </a:t>
            </a:r>
            <a:r>
              <a:rPr lang="en-US" i="1" dirty="0" err="1" smtClean="0"/>
              <a:t>Datareader</a:t>
            </a:r>
            <a:r>
              <a:rPr lang="en-US" dirty="0" smtClean="0"/>
              <a:t>  that is used to traverse the rows of a table</a:t>
            </a:r>
          </a:p>
          <a:p>
            <a:r>
              <a:rPr lang="en-US" dirty="0" smtClean="0"/>
              <a:t>In Java, </a:t>
            </a:r>
            <a:r>
              <a:rPr lang="en-US" i="1" dirty="0" err="1" smtClean="0"/>
              <a:t>SAXParserFactory</a:t>
            </a:r>
            <a:r>
              <a:rPr lang="en-US" dirty="0" smtClean="0"/>
              <a:t> is used to return a </a:t>
            </a:r>
            <a:r>
              <a:rPr lang="en-US" i="1" dirty="0" err="1" smtClean="0"/>
              <a:t>SAXParser</a:t>
            </a:r>
            <a:r>
              <a:rPr lang="en-US" dirty="0" smtClean="0"/>
              <a:t> to parse XML documents.</a:t>
            </a:r>
          </a:p>
          <a:p>
            <a:r>
              <a:rPr lang="en-US" dirty="0" smtClean="0"/>
              <a:t>In Java, </a:t>
            </a:r>
            <a:r>
              <a:rPr lang="en-US" i="1" dirty="0" err="1" smtClean="0"/>
              <a:t>ContentHandlerFactory</a:t>
            </a:r>
            <a:r>
              <a:rPr lang="en-US" dirty="0" smtClean="0"/>
              <a:t> returns instance of a </a:t>
            </a:r>
            <a:r>
              <a:rPr lang="en-US" i="1" dirty="0" err="1" smtClean="0"/>
              <a:t>ContentHandler</a:t>
            </a:r>
            <a:r>
              <a:rPr lang="en-US" dirty="0" smtClean="0"/>
              <a:t> subclass to handle specific content from </a:t>
            </a:r>
            <a:r>
              <a:rPr lang="en-US" i="1" dirty="0" err="1" smtClean="0"/>
              <a:t>URLConnection</a:t>
            </a:r>
            <a:endParaRPr lang="en-US" i="1" dirty="0" smtClean="0"/>
          </a:p>
          <a:p>
            <a:endParaRPr lang="en-US" i="1"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59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Software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do we write software?</a:t>
            </a:r>
          </a:p>
          <a:p>
            <a:pPr lvl="1"/>
            <a:r>
              <a:rPr lang="en-US" dirty="0" smtClean="0"/>
              <a:t>to solve problems</a:t>
            </a:r>
          </a:p>
          <a:p>
            <a:pPr lvl="1"/>
            <a:r>
              <a:rPr lang="en-US" dirty="0" smtClean="0"/>
              <a:t>to ease complexity</a:t>
            </a:r>
          </a:p>
          <a:p>
            <a:pPr lvl="1"/>
            <a:r>
              <a:rPr lang="en-US" dirty="0" smtClean="0"/>
              <a:t>to automate tasks</a:t>
            </a:r>
          </a:p>
          <a:p>
            <a:pPr lvl="1"/>
            <a:r>
              <a:rPr lang="en-US" dirty="0" smtClean="0"/>
              <a:t>to work efficiently</a:t>
            </a:r>
          </a:p>
          <a:p>
            <a:pPr lvl="1"/>
            <a:r>
              <a:rPr lang="en-US" dirty="0" smtClean="0"/>
              <a:t>…</a:t>
            </a:r>
          </a:p>
          <a:p>
            <a:r>
              <a:rPr lang="en-US" dirty="0" smtClean="0"/>
              <a:t>Is writing software easy?</a:t>
            </a:r>
          </a:p>
          <a:p>
            <a:r>
              <a:rPr lang="en-US" dirty="0" smtClean="0"/>
              <a:t>Software is complex!!!</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6</a:t>
            </a:fld>
            <a:endParaRPr lang="en-US"/>
          </a:p>
        </p:txBody>
      </p:sp>
    </p:spTree>
    <p:extLst>
      <p:ext uri="{BB962C8B-B14F-4D97-AF65-F5344CB8AC3E}">
        <p14:creationId xmlns:p14="http://schemas.microsoft.com/office/powerpoint/2010/main" val="75441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Singleton Pattern</a:t>
            </a:r>
            <a:endParaRPr lang="en-IN" dirty="0"/>
          </a:p>
        </p:txBody>
      </p:sp>
      <p:sp>
        <p:nvSpPr>
          <p:cNvPr id="3" name="Content Placeholder 2"/>
          <p:cNvSpPr>
            <a:spLocks noGrp="1"/>
          </p:cNvSpPr>
          <p:nvPr>
            <p:ph idx="1"/>
          </p:nvPr>
        </p:nvSpPr>
        <p:spPr/>
        <p:txBody>
          <a:bodyPr>
            <a:normAutofit fontScale="92500"/>
          </a:bodyPr>
          <a:lstStyle/>
          <a:p>
            <a:pPr>
              <a:buNone/>
            </a:pPr>
            <a:r>
              <a:rPr lang="en-US" sz="2400" i="1" dirty="0" smtClean="0">
                <a:solidFill>
                  <a:prstClr val="white"/>
                </a:solidFill>
              </a:rPr>
              <a:t>	</a:t>
            </a:r>
            <a:r>
              <a:rPr lang="en-US" sz="2400" i="1" dirty="0" smtClean="0"/>
              <a:t>Ensure a class only has one instance, and provide a global point of access to it</a:t>
            </a:r>
            <a:endParaRPr lang="en-US" dirty="0" smtClean="0"/>
          </a:p>
          <a:p>
            <a:r>
              <a:rPr lang="en-US" dirty="0" smtClean="0"/>
              <a:t>A singleton class has one and only one instance</a:t>
            </a:r>
          </a:p>
          <a:p>
            <a:r>
              <a:rPr lang="en-US" dirty="0" smtClean="0"/>
              <a:t>Useful when an object should have only one instance </a:t>
            </a:r>
          </a:p>
          <a:p>
            <a:pPr lvl="1"/>
            <a:r>
              <a:rPr lang="en-US" dirty="0" smtClean="0"/>
              <a:t>database connection, a random number generator or even a factory</a:t>
            </a:r>
          </a:p>
          <a:p>
            <a:r>
              <a:rPr lang="en-US" dirty="0" smtClean="0"/>
              <a:t>Globally accessible</a:t>
            </a:r>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60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p:nvPr/>
        </p:nvSpPr>
        <p:spPr>
          <a:xfrm>
            <a:off x="1230310" y="1425341"/>
            <a:ext cx="6969131" cy="3452837"/>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endParaRPr lang="en-US" sz="2400" b="1" dirty="0" smtClean="0">
              <a:solidFill>
                <a:schemeClr val="bg1"/>
              </a:solidFill>
              <a:latin typeface="Calibri" pitchFamily="34" charset="0"/>
              <a:cs typeface="Times New Roman" pitchFamily="18" charset="0"/>
            </a:endParaRPr>
          </a:p>
          <a:p>
            <a:pPr algn="ctr"/>
            <a:endParaRPr lang="en-US" sz="2400" b="1" dirty="0" smtClean="0">
              <a:solidFill>
                <a:schemeClr val="bg1"/>
              </a:solidFill>
              <a:latin typeface="Calibri" pitchFamily="34" charset="0"/>
              <a:cs typeface="Times New Roman" pitchFamily="18" charset="0"/>
            </a:endParaRPr>
          </a:p>
        </p:txBody>
      </p:sp>
      <p:sp>
        <p:nvSpPr>
          <p:cNvPr id="3" name="Rectangle 2"/>
          <p:cNvSpPr/>
          <p:nvPr/>
        </p:nvSpPr>
        <p:spPr>
          <a:xfrm>
            <a:off x="2214546" y="2381247"/>
            <a:ext cx="2214578"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Singleton</a:t>
            </a:r>
            <a:endParaRPr lang="en-IN" sz="2000" b="1" dirty="0"/>
          </a:p>
        </p:txBody>
      </p:sp>
      <p:sp>
        <p:nvSpPr>
          <p:cNvPr id="4" name="Rectangle 3"/>
          <p:cNvSpPr/>
          <p:nvPr/>
        </p:nvSpPr>
        <p:spPr>
          <a:xfrm>
            <a:off x="2214546" y="2738436"/>
            <a:ext cx="2214578" cy="892976"/>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smtClean="0"/>
              <a:t>static Instance()</a:t>
            </a:r>
          </a:p>
          <a:p>
            <a:r>
              <a:rPr lang="en-US" dirty="0" err="1" smtClean="0"/>
              <a:t>SingletonOperation</a:t>
            </a:r>
            <a:r>
              <a:rPr lang="en-US" dirty="0" smtClean="0"/>
              <a:t>()</a:t>
            </a:r>
          </a:p>
          <a:p>
            <a:r>
              <a:rPr lang="en-US" dirty="0" err="1" smtClean="0"/>
              <a:t>GetSingletonData</a:t>
            </a:r>
            <a:r>
              <a:rPr lang="en-US" dirty="0" smtClean="0"/>
              <a:t>()</a:t>
            </a:r>
          </a:p>
        </p:txBody>
      </p:sp>
      <p:sp>
        <p:nvSpPr>
          <p:cNvPr id="5" name="Rectangle 4"/>
          <p:cNvSpPr/>
          <p:nvPr/>
        </p:nvSpPr>
        <p:spPr>
          <a:xfrm>
            <a:off x="2214546" y="3631413"/>
            <a:ext cx="2214578" cy="595317"/>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smtClean="0"/>
              <a:t>static </a:t>
            </a:r>
            <a:r>
              <a:rPr lang="en-US" dirty="0" err="1" smtClean="0"/>
              <a:t>uniqueInstance</a:t>
            </a:r>
            <a:endParaRPr lang="en-US" dirty="0" smtClean="0"/>
          </a:p>
          <a:p>
            <a:r>
              <a:rPr lang="en-US" dirty="0" err="1" smtClean="0"/>
              <a:t>singletonData</a:t>
            </a:r>
            <a:endParaRPr lang="en-IN" dirty="0"/>
          </a:p>
        </p:txBody>
      </p:sp>
      <p:grpSp>
        <p:nvGrpSpPr>
          <p:cNvPr id="8" name="Group 7"/>
          <p:cNvGrpSpPr/>
          <p:nvPr/>
        </p:nvGrpSpPr>
        <p:grpSpPr>
          <a:xfrm>
            <a:off x="5143508" y="2619375"/>
            <a:ext cx="2387193" cy="648762"/>
            <a:chOff x="5286380" y="2857496"/>
            <a:chExt cx="2387193" cy="778515"/>
          </a:xfrm>
        </p:grpSpPr>
        <p:graphicFrame>
          <p:nvGraphicFramePr>
            <p:cNvPr id="6" name="Object 13"/>
            <p:cNvGraphicFramePr>
              <a:graphicFrameLocks noChangeAspect="1"/>
            </p:cNvGraphicFramePr>
            <p:nvPr/>
          </p:nvGraphicFramePr>
          <p:xfrm>
            <a:off x="5286380" y="2857496"/>
            <a:ext cx="2387193" cy="778515"/>
          </p:xfrm>
          <a:graphic>
            <a:graphicData uri="http://schemas.openxmlformats.org/presentationml/2006/ole">
              <mc:AlternateContent xmlns:mc="http://schemas.openxmlformats.org/markup-compatibility/2006">
                <mc:Choice xmlns:v="urn:schemas-microsoft-com:vml" Requires="v">
                  <p:oleObj spid="_x0000_s3777" name="Visio" r:id="rId3" imgW="717499" imgH="488899" progId="Visio.Drawing.11">
                    <p:embed/>
                  </p:oleObj>
                </mc:Choice>
                <mc:Fallback>
                  <p:oleObj name="Visio" r:id="rId3" imgW="717499" imgH="488899"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2857496"/>
                          <a:ext cx="2387193" cy="77851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6"/>
            <p:cNvSpPr txBox="1">
              <a:spLocks noChangeArrowheads="1"/>
            </p:cNvSpPr>
            <p:nvPr/>
          </p:nvSpPr>
          <p:spPr bwMode="auto">
            <a:xfrm>
              <a:off x="5429256" y="3071809"/>
              <a:ext cx="2148497" cy="406265"/>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000000"/>
                  </a:solidFill>
                </a:rPr>
                <a:t>return </a:t>
              </a:r>
              <a:r>
                <a:rPr lang="en-US" sz="1600" dirty="0" err="1" smtClean="0">
                  <a:solidFill>
                    <a:srgbClr val="000000"/>
                  </a:solidFill>
                </a:rPr>
                <a:t>uniqueInstance</a:t>
              </a:r>
              <a:endParaRPr lang="en-US" sz="1600" dirty="0" smtClean="0">
                <a:solidFill>
                  <a:srgbClr val="000000"/>
                </a:solidFill>
              </a:endParaRPr>
            </a:p>
          </p:txBody>
        </p:sp>
      </p:grpSp>
      <p:sp>
        <p:nvSpPr>
          <p:cNvPr id="9" name="Oval 8"/>
          <p:cNvSpPr/>
          <p:nvPr/>
        </p:nvSpPr>
        <p:spPr>
          <a:xfrm>
            <a:off x="4000496" y="2857502"/>
            <a:ext cx="142876" cy="119063"/>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4214810" y="2917034"/>
            <a:ext cx="1000132" cy="13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p:txBody>
          <a:bodyPr/>
          <a:lstStyle/>
          <a:p>
            <a:r>
              <a:rPr lang="en-IN" dirty="0"/>
              <a:t>Structure</a:t>
            </a:r>
          </a:p>
        </p:txBody>
      </p:sp>
      <p:sp>
        <p:nvSpPr>
          <p:cNvPr id="10" name="Slide Number Placeholder 9"/>
          <p:cNvSpPr>
            <a:spLocks noGrp="1"/>
          </p:cNvSpPr>
          <p:nvPr>
            <p:ph type="sldNum" sz="quarter" idx="12"/>
          </p:nvPr>
        </p:nvSpPr>
        <p:spPr/>
        <p:txBody>
          <a:bodyPr/>
          <a:lstStyle/>
          <a:p>
            <a:fld id="{6CA6930D-BBCC-4B60-B588-351AC06BFA93}" type="slidenum">
              <a:rPr lang="en-US" smtClean="0"/>
              <a:t>61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a:t>
            </a:r>
            <a:r>
              <a:rPr lang="en-US" dirty="0" smtClean="0"/>
              <a:t>Example</a:t>
            </a:r>
            <a:endParaRPr lang="en-IN" dirty="0"/>
          </a:p>
        </p:txBody>
      </p:sp>
      <p:pic>
        <p:nvPicPr>
          <p:cNvPr id="550914" name="Picture 2"/>
          <p:cNvPicPr>
            <a:picLocks noChangeAspect="1" noChangeArrowheads="1"/>
          </p:cNvPicPr>
          <p:nvPr/>
        </p:nvPicPr>
        <p:blipFill>
          <a:blip r:embed="rId3"/>
          <a:srcRect/>
          <a:stretch>
            <a:fillRect/>
          </a:stretch>
        </p:blipFill>
        <p:spPr bwMode="auto">
          <a:xfrm>
            <a:off x="2214546" y="1849388"/>
            <a:ext cx="4857784" cy="2154540"/>
          </a:xfrm>
          <a:prstGeom prst="rect">
            <a:avLst/>
          </a:prstGeom>
          <a:noFill/>
          <a:ln w="9525">
            <a:noFill/>
            <a:miter lim="800000"/>
            <a:headEnd/>
            <a:tailEnd/>
          </a:ln>
          <a:effectLst>
            <a:reflection blurRad="6350" stA="52000" endA="300" endPos="35000" dir="5400000" sy="-100000" algn="bl" rotWithShape="0"/>
          </a:effectLst>
        </p:spPr>
      </p:pic>
      <p:sp>
        <p:nvSpPr>
          <p:cNvPr id="3" name="Slide Number Placeholder 2"/>
          <p:cNvSpPr>
            <a:spLocks noGrp="1"/>
          </p:cNvSpPr>
          <p:nvPr>
            <p:ph type="sldNum" sz="quarter" idx="12"/>
          </p:nvPr>
        </p:nvSpPr>
        <p:spPr/>
        <p:txBody>
          <a:bodyPr/>
          <a:lstStyle/>
          <a:p>
            <a:fld id="{6CA6930D-BBCC-4B60-B588-351AC06BFA93}" type="slidenum">
              <a:rPr lang="en-US" smtClean="0"/>
              <a:t>62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Implementation</a:t>
            </a:r>
          </a:p>
        </p:txBody>
      </p:sp>
      <p:sp>
        <p:nvSpPr>
          <p:cNvPr id="4" name="Content Placeholder 3"/>
          <p:cNvSpPr>
            <a:spLocks noGrp="1"/>
          </p:cNvSpPr>
          <p:nvPr>
            <p:ph idx="1"/>
          </p:nvPr>
        </p:nvSpPr>
        <p:spPr/>
        <p:txBody>
          <a:bodyPr>
            <a:normAutofit fontScale="92500" lnSpcReduction="20000"/>
          </a:bodyPr>
          <a:lstStyle/>
          <a:p>
            <a:r>
              <a:rPr lang="en-US" dirty="0" smtClean="0"/>
              <a:t>Usually implemented through static methods. </a:t>
            </a:r>
          </a:p>
          <a:p>
            <a:pPr lvl="1"/>
            <a:r>
              <a:rPr lang="en-US" dirty="0" smtClean="0"/>
              <a:t>returns the instance of the class</a:t>
            </a:r>
          </a:p>
          <a:p>
            <a:r>
              <a:rPr lang="en-US" dirty="0" smtClean="0"/>
              <a:t>This instance could be</a:t>
            </a:r>
          </a:p>
          <a:p>
            <a:pPr lvl="1"/>
            <a:r>
              <a:rPr lang="en-US" dirty="0" smtClean="0"/>
              <a:t>eagerly created instance (always thread-safe)</a:t>
            </a:r>
          </a:p>
          <a:p>
            <a:pPr lvl="1"/>
            <a:r>
              <a:rPr lang="en-US" dirty="0" smtClean="0"/>
              <a:t>lazily created instance (not thread-safe)</a:t>
            </a:r>
          </a:p>
          <a:p>
            <a:r>
              <a:rPr lang="en-US" dirty="0" smtClean="0"/>
              <a:t>Lazily created instance can be made thread-safe through double-checked locking pattern</a:t>
            </a:r>
          </a:p>
          <a:p>
            <a:r>
              <a:rPr lang="en-US" dirty="0" smtClean="0"/>
              <a:t>Can also be implemented by creating a registry of singletons</a:t>
            </a:r>
          </a:p>
        </p:txBody>
      </p:sp>
      <p:sp>
        <p:nvSpPr>
          <p:cNvPr id="2" name="Slide Number Placeholder 1"/>
          <p:cNvSpPr>
            <a:spLocks noGrp="1"/>
          </p:cNvSpPr>
          <p:nvPr>
            <p:ph type="sldNum" sz="quarter" idx="12"/>
          </p:nvPr>
        </p:nvSpPr>
        <p:spPr/>
        <p:txBody>
          <a:bodyPr/>
          <a:lstStyle/>
          <a:p>
            <a:fld id="{6CA6930D-BBCC-4B60-B588-351AC06BFA93}" type="slidenum">
              <a:rPr lang="en-US" smtClean="0"/>
              <a:t>63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Freeing the memory of a lazily created instance is an issue</a:t>
            </a:r>
          </a:p>
          <a:p>
            <a:pPr lvl="1"/>
            <a:r>
              <a:rPr lang="en-US" dirty="0" smtClean="0"/>
              <a:t>who will free the memory</a:t>
            </a:r>
          </a:p>
          <a:p>
            <a:r>
              <a:rPr lang="en-US" dirty="0"/>
              <a:t>P</a:t>
            </a:r>
            <a:r>
              <a:rPr lang="en-US" dirty="0" smtClean="0"/>
              <a:t>ossible through</a:t>
            </a:r>
          </a:p>
          <a:p>
            <a:pPr lvl="1"/>
            <a:r>
              <a:rPr lang="en-US" i="1" dirty="0" err="1" smtClean="0"/>
              <a:t>atexit</a:t>
            </a:r>
            <a:r>
              <a:rPr lang="en-US" i="1" dirty="0" smtClean="0"/>
              <a:t>() </a:t>
            </a:r>
            <a:r>
              <a:rPr lang="en-US" dirty="0" smtClean="0"/>
              <a:t>function</a:t>
            </a:r>
          </a:p>
          <a:p>
            <a:pPr lvl="1"/>
            <a:r>
              <a:rPr lang="en-US" dirty="0" smtClean="0"/>
              <a:t>using static instance of another class (usually a smart pointer)</a:t>
            </a:r>
          </a:p>
          <a:p>
            <a:r>
              <a:rPr lang="en-US" dirty="0" smtClean="0"/>
              <a:t>May not work always</a:t>
            </a:r>
          </a:p>
          <a:p>
            <a:pPr lvl="1"/>
            <a:r>
              <a:rPr lang="en-US" dirty="0" smtClean="0"/>
              <a:t>order of static initialization &amp; destruction is not specified in the C++ standard</a:t>
            </a:r>
          </a:p>
          <a:p>
            <a:r>
              <a:rPr lang="en-US" dirty="0" smtClean="0"/>
              <a:t>Use </a:t>
            </a:r>
            <a:r>
              <a:rPr lang="en-US" i="1" dirty="0" err="1" smtClean="0"/>
              <a:t>std</a:t>
            </a:r>
            <a:r>
              <a:rPr lang="en-US" i="1" dirty="0" smtClean="0"/>
              <a:t>::</a:t>
            </a:r>
            <a:r>
              <a:rPr lang="en-US" i="1" dirty="0" err="1" smtClean="0"/>
              <a:t>call_once</a:t>
            </a:r>
            <a:r>
              <a:rPr lang="en-US" i="1" dirty="0" smtClean="0"/>
              <a:t> </a:t>
            </a:r>
            <a:r>
              <a:rPr lang="en-US" dirty="0" smtClean="0"/>
              <a:t>as alternative to double checked locking</a:t>
            </a:r>
          </a:p>
          <a:p>
            <a:r>
              <a:rPr lang="en-US" dirty="0" smtClean="0"/>
              <a:t>Use Meyer’s singleton if using C++11</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64</a:t>
            </a:fld>
            <a:endParaRPr lang="en-US"/>
          </a:p>
        </p:txBody>
      </p:sp>
    </p:spTree>
    <p:extLst>
      <p:ext uri="{BB962C8B-B14F-4D97-AF65-F5344CB8AC3E}">
        <p14:creationId xmlns:p14="http://schemas.microsoft.com/office/powerpoint/2010/main" val="29450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CRTP</a:t>
            </a:r>
            <a:endParaRPr lang="en-IN" dirty="0"/>
          </a:p>
        </p:txBody>
      </p:sp>
      <p:sp>
        <p:nvSpPr>
          <p:cNvPr id="3" name="Content Placeholder 2"/>
          <p:cNvSpPr>
            <a:spLocks noGrp="1"/>
          </p:cNvSpPr>
          <p:nvPr>
            <p:ph idx="1"/>
          </p:nvPr>
        </p:nvSpPr>
        <p:spPr/>
        <p:txBody>
          <a:bodyPr/>
          <a:lstStyle/>
          <a:p>
            <a:r>
              <a:rPr lang="en-IN" dirty="0" smtClean="0"/>
              <a:t>CRTP idiom can be used to make any class singleton</a:t>
            </a:r>
          </a:p>
          <a:p>
            <a:r>
              <a:rPr lang="en-IN" dirty="0" smtClean="0"/>
              <a:t>Involves writing a class template that acts as a base class</a:t>
            </a:r>
          </a:p>
          <a:p>
            <a:r>
              <a:rPr lang="en-IN" dirty="0" smtClean="0"/>
              <a:t>The child class inherits from base, while making it a friend (so that the base can access the private constructor of the child)</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65</a:t>
            </a:fld>
            <a:endParaRPr lang="en-US"/>
          </a:p>
        </p:txBody>
      </p:sp>
    </p:spTree>
    <p:extLst>
      <p:ext uri="{BB962C8B-B14F-4D97-AF65-F5344CB8AC3E}">
        <p14:creationId xmlns:p14="http://schemas.microsoft.com/office/powerpoint/2010/main" val="35117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Implementation</a:t>
            </a:r>
            <a:endParaRPr lang="en-US" dirty="0"/>
          </a:p>
        </p:txBody>
      </p:sp>
      <p:sp>
        <p:nvSpPr>
          <p:cNvPr id="3" name="Content Placeholder 2"/>
          <p:cNvSpPr>
            <a:spLocks noGrp="1"/>
          </p:cNvSpPr>
          <p:nvPr>
            <p:ph idx="1"/>
          </p:nvPr>
        </p:nvSpPr>
        <p:spPr/>
        <p:txBody>
          <a:bodyPr/>
          <a:lstStyle/>
          <a:p>
            <a:r>
              <a:rPr lang="en-US" dirty="0" smtClean="0"/>
              <a:t>Eagerly created instances could be garbage collected in JDK 1.2 versions &amp; below due to a bug in the garbage collector</a:t>
            </a:r>
          </a:p>
          <a:p>
            <a:r>
              <a:rPr lang="en-US" dirty="0" smtClean="0"/>
              <a:t>Use of volatile in double-checked locking had a bug in JDK versions prior to 1.5 and may not work</a:t>
            </a:r>
          </a:p>
          <a:p>
            <a:r>
              <a:rPr lang="en-US" dirty="0" smtClean="0"/>
              <a:t>Use Bill Pugh’s solution</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66</a:t>
            </a:fld>
            <a:endParaRPr lang="en-US"/>
          </a:p>
        </p:txBody>
      </p:sp>
    </p:spTree>
    <p:extLst>
      <p:ext uri="{BB962C8B-B14F-4D97-AF65-F5344CB8AC3E}">
        <p14:creationId xmlns:p14="http://schemas.microsoft.com/office/powerpoint/2010/main" val="237465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Intialization</a:t>
            </a:r>
            <a:r>
              <a:rPr lang="en-GB" dirty="0" smtClean="0"/>
              <a:t>-on-Demand Holder Idiom</a:t>
            </a:r>
            <a:endParaRPr lang="en-GB" dirty="0"/>
          </a:p>
        </p:txBody>
      </p:sp>
      <p:sp>
        <p:nvSpPr>
          <p:cNvPr id="3" name="Content Placeholder 2"/>
          <p:cNvSpPr>
            <a:spLocks noGrp="1"/>
          </p:cNvSpPr>
          <p:nvPr>
            <p:ph idx="1"/>
          </p:nvPr>
        </p:nvSpPr>
        <p:spPr/>
        <p:txBody>
          <a:bodyPr>
            <a:normAutofit fontScale="85000" lnSpcReduction="20000"/>
          </a:bodyPr>
          <a:lstStyle/>
          <a:p>
            <a:r>
              <a:rPr lang="en-GB" dirty="0"/>
              <a:t>Suggested by Bill Pugh</a:t>
            </a:r>
          </a:p>
          <a:p>
            <a:r>
              <a:rPr lang="en-GB" dirty="0" smtClean="0"/>
              <a:t>This idiom gives the flexibility of serial creation with lazy initialization</a:t>
            </a:r>
          </a:p>
          <a:p>
            <a:r>
              <a:rPr lang="en-GB" dirty="0" smtClean="0"/>
              <a:t>Implemented through a nested static class in Java</a:t>
            </a:r>
          </a:p>
          <a:p>
            <a:r>
              <a:rPr lang="en-GB" dirty="0" smtClean="0"/>
              <a:t>The instance is created only when the instance creation method is invoked </a:t>
            </a:r>
          </a:p>
          <a:p>
            <a:r>
              <a:rPr lang="en-GB" dirty="0" smtClean="0"/>
              <a:t>Useful in JDK versions that do not have correct implementation of volatile keyword (and DCLP cannot be used safely)</a:t>
            </a:r>
          </a:p>
          <a:p>
            <a:pPr lvl="1"/>
            <a:r>
              <a:rPr lang="en-GB" dirty="0" smtClean="0"/>
              <a:t>works in all versions of Java</a:t>
            </a:r>
            <a:endParaRPr lang="en-GB" dirty="0"/>
          </a:p>
        </p:txBody>
      </p:sp>
      <p:sp>
        <p:nvSpPr>
          <p:cNvPr id="4" name="Slide Number Placeholder 3"/>
          <p:cNvSpPr>
            <a:spLocks noGrp="1"/>
          </p:cNvSpPr>
          <p:nvPr>
            <p:ph type="sldNum" sz="quarter" idx="12"/>
          </p:nvPr>
        </p:nvSpPr>
        <p:spPr/>
        <p:txBody>
          <a:bodyPr/>
          <a:lstStyle/>
          <a:p>
            <a:fld id="{6CA6930D-BBCC-4B60-B588-351AC06BFA93}" type="slidenum">
              <a:rPr lang="en-US" smtClean="0"/>
              <a:t>67</a:t>
            </a:fld>
            <a:endParaRPr lang="en-US"/>
          </a:p>
        </p:txBody>
      </p:sp>
    </p:spTree>
    <p:extLst>
      <p:ext uri="{BB962C8B-B14F-4D97-AF65-F5344CB8AC3E}">
        <p14:creationId xmlns:p14="http://schemas.microsoft.com/office/powerpoint/2010/main" val="324409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Implementation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An alternative to Singleton is </a:t>
            </a:r>
            <a:r>
              <a:rPr lang="en-US" dirty="0" err="1" smtClean="0"/>
              <a:t>Monostate</a:t>
            </a:r>
            <a:r>
              <a:rPr lang="en-US" dirty="0" smtClean="0"/>
              <a:t> pattern</a:t>
            </a:r>
          </a:p>
          <a:p>
            <a:r>
              <a:rPr lang="en-US" dirty="0" smtClean="0"/>
              <a:t>Singular behavior is enforced through behavior rather than structure</a:t>
            </a:r>
          </a:p>
          <a:p>
            <a:r>
              <a:rPr lang="en-US" dirty="0" smtClean="0"/>
              <a:t>All the attributes are made static</a:t>
            </a:r>
          </a:p>
          <a:p>
            <a:r>
              <a:rPr lang="en-US" dirty="0" smtClean="0"/>
              <a:t>Clients may create any number of instances, but all the instances will share the same data</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68</a:t>
            </a:fld>
            <a:endParaRPr lang="en-US"/>
          </a:p>
        </p:txBody>
      </p:sp>
    </p:spTree>
    <p:extLst>
      <p:ext uri="{BB962C8B-B14F-4D97-AF65-F5344CB8AC3E}">
        <p14:creationId xmlns:p14="http://schemas.microsoft.com/office/powerpoint/2010/main" val="125650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Singleton class has strict control over its instance creation</a:t>
            </a:r>
          </a:p>
          <a:p>
            <a:pPr lvl="1"/>
            <a:r>
              <a:rPr lang="en-US" dirty="0" smtClean="0"/>
              <a:t>may deny creation based on some rules</a:t>
            </a:r>
          </a:p>
          <a:p>
            <a:pPr lvl="1"/>
            <a:r>
              <a:rPr lang="en-US" dirty="0" smtClean="0"/>
              <a:t>may be configured to create a fixed set of instances (</a:t>
            </a:r>
            <a:r>
              <a:rPr lang="en-US" dirty="0" err="1" smtClean="0"/>
              <a:t>multiton</a:t>
            </a:r>
            <a:r>
              <a:rPr lang="en-US" smtClean="0"/>
              <a:t>) later</a:t>
            </a:r>
            <a:endParaRPr lang="en-US" dirty="0" smtClean="0"/>
          </a:p>
          <a:p>
            <a:r>
              <a:rPr lang="en-US" dirty="0" smtClean="0"/>
              <a:t>More flexible than </a:t>
            </a:r>
            <a:r>
              <a:rPr lang="en-US" dirty="0" err="1" smtClean="0"/>
              <a:t>Monostate</a:t>
            </a:r>
            <a:r>
              <a:rPr lang="en-US" dirty="0" smtClean="0"/>
              <a:t> (</a:t>
            </a:r>
            <a:r>
              <a:rPr lang="en-US" dirty="0" err="1" smtClean="0"/>
              <a:t>monostates</a:t>
            </a:r>
            <a:r>
              <a:rPr lang="en-US" dirty="0" smtClean="0"/>
              <a:t> cannot be polymorphic)</a:t>
            </a:r>
          </a:p>
          <a:p>
            <a:r>
              <a:rPr lang="en-US" dirty="0" smtClean="0"/>
              <a:t>Better than global variables that store single state</a:t>
            </a:r>
          </a:p>
          <a:p>
            <a:r>
              <a:rPr lang="en-US" dirty="0" smtClean="0"/>
              <a:t>A singleton can be sub classed</a:t>
            </a:r>
          </a:p>
          <a:p>
            <a:pPr lvl="1"/>
            <a:endParaRPr lang="en-US"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69</a:t>
            </a:fld>
            <a:endParaRPr lang="en-US"/>
          </a:p>
        </p:txBody>
      </p:sp>
    </p:spTree>
    <p:extLst>
      <p:ext uri="{BB962C8B-B14F-4D97-AF65-F5344CB8AC3E}">
        <p14:creationId xmlns:p14="http://schemas.microsoft.com/office/powerpoint/2010/main" val="38305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Software Is Complex?</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Grady </a:t>
            </a:r>
            <a:r>
              <a:rPr lang="en-US" dirty="0" err="1" smtClean="0"/>
              <a:t>Booch</a:t>
            </a:r>
            <a:r>
              <a:rPr lang="en-US" dirty="0" smtClean="0"/>
              <a:t> mentions following elements that are responsible for the complexity of the software</a:t>
            </a:r>
          </a:p>
          <a:p>
            <a:pPr lvl="1"/>
            <a:r>
              <a:rPr lang="en-US" dirty="0" smtClean="0"/>
              <a:t>Unavoidable domain complexity</a:t>
            </a:r>
          </a:p>
          <a:p>
            <a:pPr lvl="1"/>
            <a:r>
              <a:rPr lang="en-US" dirty="0"/>
              <a:t>I</a:t>
            </a:r>
            <a:r>
              <a:rPr lang="en-US" dirty="0" smtClean="0"/>
              <a:t>mpedance mismatch between users &amp; developers</a:t>
            </a:r>
          </a:p>
          <a:p>
            <a:pPr lvl="2"/>
            <a:r>
              <a:rPr lang="en-US" dirty="0" smtClean="0"/>
              <a:t>users may find it difficult to express their requirements</a:t>
            </a:r>
          </a:p>
          <a:p>
            <a:pPr lvl="1"/>
            <a:r>
              <a:rPr lang="en-US" dirty="0"/>
              <a:t>C</a:t>
            </a:r>
            <a:r>
              <a:rPr lang="en-US" dirty="0" smtClean="0"/>
              <a:t>hanging nature of requirements</a:t>
            </a:r>
          </a:p>
          <a:p>
            <a:pPr lvl="1"/>
            <a:r>
              <a:rPr lang="en-US" dirty="0" smtClean="0"/>
              <a:t>Difficulty in managing the developmental process</a:t>
            </a:r>
          </a:p>
          <a:p>
            <a:pPr lvl="2"/>
            <a:r>
              <a:rPr lang="en-US" dirty="0" smtClean="0"/>
              <a:t>big teams</a:t>
            </a:r>
          </a:p>
          <a:p>
            <a:pPr lvl="1"/>
            <a:r>
              <a:rPr lang="en-US" dirty="0" smtClean="0"/>
              <a:t>Flexibility possible through software</a:t>
            </a:r>
          </a:p>
          <a:p>
            <a:pPr lvl="1"/>
            <a:r>
              <a:rPr lang="en-US" dirty="0" smtClean="0"/>
              <a:t>Problems of characterizing the behavior of discrete systems</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Difficult to code in multithreaded environment</a:t>
            </a:r>
          </a:p>
          <a:p>
            <a:pPr lvl="1"/>
            <a:r>
              <a:rPr lang="en-US" dirty="0" smtClean="0"/>
              <a:t>DCLP does not always work</a:t>
            </a:r>
          </a:p>
          <a:p>
            <a:r>
              <a:rPr lang="en-US" dirty="0" smtClean="0"/>
              <a:t>Bugs in older Java implementations make it harder to implement Singleton</a:t>
            </a:r>
          </a:p>
          <a:p>
            <a:r>
              <a:rPr lang="en-US" dirty="0" smtClean="0"/>
              <a:t>Multiple class loaders/runtimes will lead to multiple instances of the class</a:t>
            </a:r>
          </a:p>
          <a:p>
            <a:r>
              <a:rPr lang="en-US" dirty="0" smtClean="0"/>
              <a:t>C++ implementation is difficult when lazily created instance is used</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70</a:t>
            </a:fld>
            <a:endParaRPr lang="en-US"/>
          </a:p>
        </p:txBody>
      </p:sp>
    </p:spTree>
    <p:extLst>
      <p:ext uri="{BB962C8B-B14F-4D97-AF65-F5344CB8AC3E}">
        <p14:creationId xmlns:p14="http://schemas.microsoft.com/office/powerpoint/2010/main" val="227213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endParaRPr lang="en-IN" dirty="0"/>
          </a:p>
        </p:txBody>
      </p:sp>
      <p:sp>
        <p:nvSpPr>
          <p:cNvPr id="3" name="Content Placeholder 2"/>
          <p:cNvSpPr>
            <a:spLocks noGrp="1"/>
          </p:cNvSpPr>
          <p:nvPr>
            <p:ph idx="1"/>
          </p:nvPr>
        </p:nvSpPr>
        <p:spPr/>
        <p:txBody>
          <a:bodyPr>
            <a:normAutofit lnSpcReduction="10000"/>
          </a:bodyPr>
          <a:lstStyle/>
          <a:p>
            <a:r>
              <a:rPr lang="en-US" dirty="0" smtClean="0"/>
              <a:t>Use the Singleton pattern when</a:t>
            </a:r>
          </a:p>
          <a:p>
            <a:pPr lvl="1"/>
            <a:r>
              <a:rPr lang="en-US" dirty="0" smtClean="0"/>
              <a:t>exactly one instance of a class is required, and it must be accessible to clients from a well-known access point</a:t>
            </a:r>
          </a:p>
          <a:p>
            <a:pPr lvl="1"/>
            <a:r>
              <a:rPr lang="en-US" dirty="0" smtClean="0"/>
              <a:t>you have a class whose objects are intended to be used as read-only</a:t>
            </a:r>
          </a:p>
          <a:p>
            <a:pPr lvl="1"/>
            <a:r>
              <a:rPr lang="en-US" dirty="0" smtClean="0"/>
              <a:t>a class has no state and you don’t want to create lots of stateless objects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92500" lnSpcReduction="10000"/>
          </a:bodyPr>
          <a:lstStyle/>
          <a:p>
            <a:r>
              <a:rPr lang="en-US" dirty="0" smtClean="0"/>
              <a:t>In COM, all the factory classes are singletons</a:t>
            </a:r>
          </a:p>
          <a:p>
            <a:r>
              <a:rPr lang="en-US" dirty="0" smtClean="0"/>
              <a:t>The application object in many GUI frameworks are singletons (MFC, Android, </a:t>
            </a:r>
            <a:r>
              <a:rPr lang="en-US" dirty="0" err="1" smtClean="0"/>
              <a:t>iOS</a:t>
            </a:r>
            <a:r>
              <a:rPr lang="en-US" dirty="0" smtClean="0"/>
              <a:t>, </a:t>
            </a:r>
            <a:r>
              <a:rPr lang="en-US" dirty="0" err="1" smtClean="0"/>
              <a:t>etc</a:t>
            </a:r>
            <a:r>
              <a:rPr lang="en-US" dirty="0" smtClean="0"/>
              <a:t>)</a:t>
            </a:r>
          </a:p>
          <a:p>
            <a:r>
              <a:rPr lang="en-US" dirty="0" smtClean="0"/>
              <a:t>.NET applications also have a single instance of the </a:t>
            </a:r>
            <a:r>
              <a:rPr lang="en-US" i="1" dirty="0" smtClean="0"/>
              <a:t>Application</a:t>
            </a:r>
            <a:r>
              <a:rPr lang="en-US" dirty="0" smtClean="0"/>
              <a:t> class that can be accessed from anywhere in the application</a:t>
            </a:r>
          </a:p>
          <a:p>
            <a:r>
              <a:rPr lang="en-US" dirty="0" smtClean="0"/>
              <a:t>Java has several singletons in its framework. e.g. </a:t>
            </a:r>
            <a:r>
              <a:rPr lang="en-US" i="1" dirty="0" err="1" smtClean="0"/>
              <a:t>java.util.logging.Logger</a:t>
            </a:r>
            <a:r>
              <a:rPr lang="en-US" i="1" dirty="0" smtClean="0"/>
              <a:t>, </a:t>
            </a:r>
            <a:r>
              <a:rPr lang="en-US" i="1" dirty="0" err="1" smtClean="0"/>
              <a:t>java.awt.ToolKit</a:t>
            </a:r>
            <a:r>
              <a:rPr lang="en-US" i="1" dirty="0" smtClean="0"/>
              <a:t>, </a:t>
            </a:r>
            <a:r>
              <a:rPr lang="en-US" i="1" dirty="0" err="1" smtClean="0"/>
              <a:t>etc</a:t>
            </a:r>
            <a:endParaRPr lang="en-US" i="1" dirty="0" smtClean="0"/>
          </a:p>
          <a:p>
            <a:endParaRPr lang="en-US" dirty="0" smtClean="0"/>
          </a:p>
          <a:p>
            <a:endParaRPr lang="en-US" dirty="0" smtClean="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Structural Patterns</a:t>
            </a:r>
            <a:endParaRPr lang="en-IN" dirty="0"/>
          </a:p>
        </p:txBody>
      </p:sp>
      <p:sp>
        <p:nvSpPr>
          <p:cNvPr id="7" name="Content Placeholder 6"/>
          <p:cNvSpPr>
            <a:spLocks noGrp="1"/>
          </p:cNvSpPr>
          <p:nvPr>
            <p:ph idx="1"/>
          </p:nvPr>
        </p:nvSpPr>
        <p:spPr/>
        <p:txBody>
          <a:bodyPr>
            <a:normAutofit fontScale="85000" lnSpcReduction="10000"/>
          </a:bodyPr>
          <a:lstStyle/>
          <a:p>
            <a:r>
              <a:rPr lang="en-US" dirty="0" smtClean="0"/>
              <a:t>Structural patterns use class inheritance &amp; object composition to form larger structures</a:t>
            </a:r>
          </a:p>
          <a:p>
            <a:r>
              <a:rPr lang="en-US" dirty="0" smtClean="0"/>
              <a:t>Structural class patterns use inheritance to compose interfaces or implementations. A simple example would be a class inheriting from two base classes</a:t>
            </a:r>
          </a:p>
          <a:p>
            <a:r>
              <a:rPr lang="en-US" dirty="0" smtClean="0"/>
              <a:t>In structural object patterns, objects are composed to realize new functionality. An advantage over class patterns is that new functionality can be added dynamically at runtime</a:t>
            </a:r>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73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Adapter Pattern</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sz="2400" i="1" dirty="0" smtClean="0"/>
              <a:t>	Convert the interface of a class into another interface clients expect. Adapter lets classes work together that  couldn’t otherwise because of incompatible interfaces</a:t>
            </a:r>
            <a:endParaRPr lang="en-US" dirty="0" smtClean="0"/>
          </a:p>
          <a:p>
            <a:r>
              <a:rPr lang="en-US" dirty="0" smtClean="0"/>
              <a:t>Used for interface conversion</a:t>
            </a:r>
          </a:p>
          <a:p>
            <a:r>
              <a:rPr lang="en-US" dirty="0" smtClean="0"/>
              <a:t>New code may use a legacy component that has a different interface</a:t>
            </a:r>
          </a:p>
          <a:p>
            <a:pPr lvl="1"/>
            <a:r>
              <a:rPr lang="en-US" dirty="0" smtClean="0"/>
              <a:t>adapters help in reuse</a:t>
            </a:r>
          </a:p>
          <a:p>
            <a:r>
              <a:rPr lang="en-US" dirty="0" smtClean="0"/>
              <a:t>Also known as </a:t>
            </a:r>
            <a:r>
              <a:rPr lang="en-US" i="1" dirty="0" smtClean="0"/>
              <a:t>wrapper</a:t>
            </a:r>
          </a:p>
          <a:p>
            <a:r>
              <a:rPr lang="en-US" dirty="0" smtClean="0"/>
              <a:t>Adapters can be created as object adapters or class adapters</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74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
          <p:cNvSpPr txBox="1"/>
          <p:nvPr/>
        </p:nvSpPr>
        <p:spPr>
          <a:xfrm>
            <a:off x="816459" y="1200153"/>
            <a:ext cx="7429552" cy="3817588"/>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buNone/>
              <a:defRPr/>
            </a:pPr>
            <a:endParaRPr lang="en-US" sz="1600" b="1" dirty="0" smtClean="0">
              <a:solidFill>
                <a:srgbClr val="C00000"/>
              </a:solidFill>
              <a:latin typeface="Calibri" pitchFamily="34" charset="0"/>
              <a:cs typeface="Times New Roman" pitchFamily="18" charset="0"/>
            </a:endParaRPr>
          </a:p>
        </p:txBody>
      </p:sp>
      <p:grpSp>
        <p:nvGrpSpPr>
          <p:cNvPr id="4" name="Group 4"/>
          <p:cNvGrpSpPr/>
          <p:nvPr/>
        </p:nvGrpSpPr>
        <p:grpSpPr>
          <a:xfrm>
            <a:off x="3316789" y="1656051"/>
            <a:ext cx="1357322" cy="1082391"/>
            <a:chOff x="2214546" y="2857496"/>
            <a:chExt cx="2214578" cy="1500198"/>
          </a:xfrm>
        </p:grpSpPr>
        <p:sp>
          <p:nvSpPr>
            <p:cNvPr id="29" name="Rectangle 15"/>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Target</a:t>
              </a:r>
              <a:endParaRPr lang="en-IN" b="1" i="1" dirty="0"/>
            </a:p>
          </p:txBody>
        </p:sp>
        <p:sp>
          <p:nvSpPr>
            <p:cNvPr id="30" name="Rectangle 3"/>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Request()</a:t>
              </a:r>
            </a:p>
          </p:txBody>
        </p:sp>
      </p:grpSp>
      <p:grpSp>
        <p:nvGrpSpPr>
          <p:cNvPr id="5" name="Group 5"/>
          <p:cNvGrpSpPr/>
          <p:nvPr/>
        </p:nvGrpSpPr>
        <p:grpSpPr>
          <a:xfrm>
            <a:off x="5959995" y="1723704"/>
            <a:ext cx="2071702" cy="947095"/>
            <a:chOff x="2214546" y="2857496"/>
            <a:chExt cx="2214578" cy="1500198"/>
          </a:xfrm>
        </p:grpSpPr>
        <p:sp>
          <p:nvSpPr>
            <p:cNvPr id="27" name="Rectangle 13"/>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Adaptee</a:t>
              </a:r>
              <a:endParaRPr lang="en-IN" b="1" dirty="0"/>
            </a:p>
          </p:txBody>
        </p:sp>
        <p:sp>
          <p:nvSpPr>
            <p:cNvPr id="28" name="Rectangle 14"/>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err="1" smtClean="0"/>
                <a:t>SpecificRequest</a:t>
              </a:r>
              <a:r>
                <a:rPr lang="en-US" sz="1600" dirty="0" smtClean="0"/>
                <a:t>()</a:t>
              </a:r>
            </a:p>
          </p:txBody>
        </p:sp>
      </p:grpSp>
      <p:cxnSp>
        <p:nvCxnSpPr>
          <p:cNvPr id="7" name="Straight Arrow Connector 6"/>
          <p:cNvCxnSpPr/>
          <p:nvPr/>
        </p:nvCxnSpPr>
        <p:spPr>
          <a:xfrm>
            <a:off x="2316657" y="1858998"/>
            <a:ext cx="1000132" cy="1502"/>
          </a:xfrm>
          <a:prstGeom prst="straightConnector1">
            <a:avLst/>
          </a:prstGeom>
          <a:ln w="12700">
            <a:solidFill>
              <a:schemeClr val="tx1"/>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9" name="Group 5"/>
          <p:cNvGrpSpPr/>
          <p:nvPr/>
        </p:nvGrpSpPr>
        <p:grpSpPr>
          <a:xfrm>
            <a:off x="3245351" y="3535642"/>
            <a:ext cx="1357322" cy="1122058"/>
            <a:chOff x="2214546" y="2857496"/>
            <a:chExt cx="2214578" cy="1500198"/>
          </a:xfrm>
        </p:grpSpPr>
        <p:sp>
          <p:nvSpPr>
            <p:cNvPr id="20" name="Rectangle 19"/>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Adapter</a:t>
              </a:r>
              <a:endParaRPr lang="en-IN" b="1" dirty="0"/>
            </a:p>
          </p:txBody>
        </p:sp>
        <p:sp>
          <p:nvSpPr>
            <p:cNvPr id="21" name="Rectangle 20"/>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Request()</a:t>
              </a:r>
            </a:p>
          </p:txBody>
        </p:sp>
      </p:grpSp>
      <p:sp>
        <p:nvSpPr>
          <p:cNvPr id="10" name="Isosceles Triangle 9"/>
          <p:cNvSpPr/>
          <p:nvPr/>
        </p:nvSpPr>
        <p:spPr>
          <a:xfrm>
            <a:off x="3876787" y="2763641"/>
            <a:ext cx="168390" cy="163155"/>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11" name="Straight Connector 10"/>
          <p:cNvCxnSpPr/>
          <p:nvPr/>
        </p:nvCxnSpPr>
        <p:spPr>
          <a:xfrm rot="5400000">
            <a:off x="3654686" y="3230595"/>
            <a:ext cx="608845" cy="124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02805" y="1926650"/>
            <a:ext cx="357190" cy="1503"/>
          </a:xfrm>
          <a:prstGeom prst="straightConnector1">
            <a:avLst/>
          </a:prstGeom>
          <a:ln w="12700">
            <a:solidFill>
              <a:schemeClr val="tx1"/>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3" name="Group 38"/>
          <p:cNvGrpSpPr/>
          <p:nvPr/>
        </p:nvGrpSpPr>
        <p:grpSpPr>
          <a:xfrm>
            <a:off x="5531367" y="3888478"/>
            <a:ext cx="2714644" cy="879442"/>
            <a:chOff x="3571868" y="4786322"/>
            <a:chExt cx="2464199" cy="1135705"/>
          </a:xfrm>
        </p:grpSpPr>
        <p:graphicFrame>
          <p:nvGraphicFramePr>
            <p:cNvPr id="18" name="Object 13"/>
            <p:cNvGraphicFramePr>
              <a:graphicFrameLocks noChangeAspect="1"/>
            </p:cNvGraphicFramePr>
            <p:nvPr/>
          </p:nvGraphicFramePr>
          <p:xfrm>
            <a:off x="3571868" y="4786322"/>
            <a:ext cx="2387193" cy="1135705"/>
          </p:xfrm>
          <a:graphic>
            <a:graphicData uri="http://schemas.openxmlformats.org/presentationml/2006/ole">
              <mc:AlternateContent xmlns:mc="http://schemas.openxmlformats.org/markup-compatibility/2006">
                <mc:Choice xmlns:v="urn:schemas-microsoft-com:vml" Requires="v">
                  <p:oleObj spid="_x0000_s80577" name="Visio" r:id="rId3" imgW="717499" imgH="488899" progId="Visio.Drawing.11">
                    <p:embed/>
                  </p:oleObj>
                </mc:Choice>
                <mc:Fallback>
                  <p:oleObj name="Visio" r:id="rId3" imgW="717499" imgH="488899"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4786322"/>
                          <a:ext cx="2387193" cy="113570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6"/>
            <p:cNvSpPr txBox="1">
              <a:spLocks noChangeArrowheads="1"/>
            </p:cNvSpPr>
            <p:nvPr/>
          </p:nvSpPr>
          <p:spPr bwMode="auto">
            <a:xfrm>
              <a:off x="3648874" y="5223129"/>
              <a:ext cx="2387193" cy="397461"/>
            </a:xfrm>
            <a:prstGeom prst="rect">
              <a:avLst/>
            </a:prstGeom>
            <a:noFill/>
            <a:ln w="9525">
              <a:noFill/>
              <a:miter lim="800000"/>
              <a:headEnd/>
              <a:tailEnd/>
            </a:ln>
          </p:spPr>
          <p:txBody>
            <a:bodyPr wrap="square">
              <a:spAutoFit/>
            </a:bodyPr>
            <a:lstStyle/>
            <a:p>
              <a:pPr>
                <a:spcBef>
                  <a:spcPct val="50000"/>
                </a:spcBef>
              </a:pPr>
              <a:r>
                <a:rPr lang="en-US" sz="1400" dirty="0" err="1" smtClean="0">
                  <a:solidFill>
                    <a:srgbClr val="000000"/>
                  </a:solidFill>
                </a:rPr>
                <a:t>adaptee</a:t>
              </a:r>
              <a:r>
                <a:rPr lang="en-US" sz="1400" dirty="0" smtClean="0">
                  <a:solidFill>
                    <a:srgbClr val="000000"/>
                  </a:solidFill>
                </a:rPr>
                <a:t>-&gt;</a:t>
              </a:r>
              <a:r>
                <a:rPr lang="en-US" sz="1400" dirty="0" err="1" smtClean="0">
                  <a:solidFill>
                    <a:srgbClr val="000000"/>
                  </a:solidFill>
                </a:rPr>
                <a:t>SpecificRequest</a:t>
              </a:r>
              <a:r>
                <a:rPr lang="en-US" sz="1400" dirty="0" smtClean="0">
                  <a:solidFill>
                    <a:srgbClr val="000000"/>
                  </a:solidFill>
                </a:rPr>
                <a:t>()</a:t>
              </a:r>
            </a:p>
          </p:txBody>
        </p:sp>
      </p:grpSp>
      <p:sp>
        <p:nvSpPr>
          <p:cNvPr id="14" name="Oval 13"/>
          <p:cNvSpPr/>
          <p:nvPr/>
        </p:nvSpPr>
        <p:spPr>
          <a:xfrm>
            <a:off x="4388359" y="3956129"/>
            <a:ext cx="142876" cy="135298"/>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15" name="Straight Connector 14"/>
          <p:cNvCxnSpPr/>
          <p:nvPr/>
        </p:nvCxnSpPr>
        <p:spPr>
          <a:xfrm>
            <a:off x="4531235" y="4023777"/>
            <a:ext cx="1071570" cy="150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4688372" y="2840247"/>
            <a:ext cx="1827284" cy="1588"/>
          </a:xfrm>
          <a:prstGeom prst="straightConnector1">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02673" y="3753180"/>
            <a:ext cx="1000132" cy="1503"/>
          </a:xfrm>
          <a:prstGeom prst="straightConnector1">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959335" y="1723701"/>
            <a:ext cx="1357322" cy="3092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Client</a:t>
            </a:r>
            <a:endParaRPr lang="en-IN" b="1" dirty="0"/>
          </a:p>
        </p:txBody>
      </p:sp>
      <p:sp>
        <p:nvSpPr>
          <p:cNvPr id="66" name="TextBox 65"/>
          <p:cNvSpPr txBox="1"/>
          <p:nvPr/>
        </p:nvSpPr>
        <p:spPr>
          <a:xfrm>
            <a:off x="4674111" y="3432580"/>
            <a:ext cx="1214446" cy="307777"/>
          </a:xfrm>
          <a:prstGeom prst="rect">
            <a:avLst/>
          </a:prstGeom>
          <a:noFill/>
        </p:spPr>
        <p:txBody>
          <a:bodyPr wrap="square" rtlCol="0">
            <a:spAutoFit/>
          </a:bodyPr>
          <a:lstStyle/>
          <a:p>
            <a:r>
              <a:rPr lang="en-US" sz="1400" dirty="0" err="1" smtClean="0">
                <a:effectLst>
                  <a:outerShdw blurRad="38100" dist="38100" dir="2700000" algn="tl">
                    <a:srgbClr val="000000">
                      <a:alpha val="43137"/>
                    </a:srgbClr>
                  </a:outerShdw>
                </a:effectLst>
              </a:rPr>
              <a:t>adaptee</a:t>
            </a:r>
            <a:endParaRPr lang="en-IN" sz="1400" dirty="0">
              <a:effectLst>
                <a:outerShdw blurRad="38100" dist="38100" dir="2700000" algn="tl">
                  <a:srgbClr val="000000">
                    <a:alpha val="43137"/>
                  </a:srgbClr>
                </a:outerShdw>
              </a:effectLst>
            </a:endParaRPr>
          </a:p>
        </p:txBody>
      </p:sp>
      <p:sp>
        <p:nvSpPr>
          <p:cNvPr id="73" name="Title 72"/>
          <p:cNvSpPr>
            <a:spLocks noGrp="1"/>
          </p:cNvSpPr>
          <p:nvPr>
            <p:ph type="title"/>
          </p:nvPr>
        </p:nvSpPr>
        <p:spPr/>
        <p:txBody>
          <a:bodyPr/>
          <a:lstStyle/>
          <a:p>
            <a:r>
              <a:rPr smtClean="0"/>
              <a:t>Object Adapter</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75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
          <p:cNvSpPr txBox="1"/>
          <p:nvPr/>
        </p:nvSpPr>
        <p:spPr>
          <a:xfrm>
            <a:off x="744243" y="1432382"/>
            <a:ext cx="7619123" cy="3377022"/>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noAutofit/>
          </a:bodyPr>
          <a:lstStyle>
            <a:defPPr>
              <a:defRPr lang="en-US"/>
            </a:defPPr>
            <a:lvl1pPr algn="r">
              <a:lnSpc>
                <a:spcPct val="90000"/>
              </a:lnSpc>
              <a:buNone/>
              <a:defRPr sz="1600" b="1">
                <a:solidFill>
                  <a:srgbClr val="C00000"/>
                </a:solidFill>
                <a:latin typeface="Calibri" pitchFamily="34" charset="0"/>
                <a:cs typeface="Times New Roman" pitchFamily="18" charset="0"/>
              </a:defRPr>
            </a:lvl1pPr>
          </a:lstStyle>
          <a:p>
            <a:endParaRPr lang="en-US" dirty="0"/>
          </a:p>
        </p:txBody>
      </p:sp>
      <p:grpSp>
        <p:nvGrpSpPr>
          <p:cNvPr id="2" name="Group 4"/>
          <p:cNvGrpSpPr/>
          <p:nvPr/>
        </p:nvGrpSpPr>
        <p:grpSpPr>
          <a:xfrm>
            <a:off x="2870703" y="1850301"/>
            <a:ext cx="1229959" cy="931803"/>
            <a:chOff x="2214546" y="2857496"/>
            <a:chExt cx="2214578" cy="1500198"/>
          </a:xfrm>
        </p:grpSpPr>
        <p:sp>
          <p:nvSpPr>
            <p:cNvPr id="29" name="Rectangle 15"/>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Target</a:t>
              </a:r>
              <a:endParaRPr lang="en-IN" b="1" i="1" dirty="0"/>
            </a:p>
          </p:txBody>
        </p:sp>
        <p:sp>
          <p:nvSpPr>
            <p:cNvPr id="30" name="Rectangle 3"/>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i="1" dirty="0" smtClean="0"/>
                <a:t>Request()</a:t>
              </a:r>
            </a:p>
          </p:txBody>
        </p:sp>
      </p:grpSp>
      <p:grpSp>
        <p:nvGrpSpPr>
          <p:cNvPr id="4" name="Group 5"/>
          <p:cNvGrpSpPr/>
          <p:nvPr/>
        </p:nvGrpSpPr>
        <p:grpSpPr>
          <a:xfrm>
            <a:off x="4553805" y="1850301"/>
            <a:ext cx="1812572" cy="931808"/>
            <a:chOff x="2214546" y="2643177"/>
            <a:chExt cx="2214578" cy="1714517"/>
          </a:xfrm>
        </p:grpSpPr>
        <p:sp>
          <p:nvSpPr>
            <p:cNvPr id="27" name="Rectangle 13"/>
            <p:cNvSpPr/>
            <p:nvPr/>
          </p:nvSpPr>
          <p:spPr>
            <a:xfrm>
              <a:off x="2214546" y="2643177"/>
              <a:ext cx="2214578" cy="6429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Adaptee</a:t>
              </a:r>
              <a:endParaRPr lang="en-IN" b="1" dirty="0"/>
            </a:p>
          </p:txBody>
        </p:sp>
        <p:sp>
          <p:nvSpPr>
            <p:cNvPr id="28" name="Rectangle 14"/>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err="1" smtClean="0"/>
                <a:t>SpecificRequest</a:t>
              </a:r>
              <a:r>
                <a:rPr lang="en-US" sz="1600" dirty="0" smtClean="0"/>
                <a:t>()</a:t>
              </a:r>
            </a:p>
          </p:txBody>
        </p:sp>
      </p:grpSp>
      <p:cxnSp>
        <p:nvCxnSpPr>
          <p:cNvPr id="7" name="Straight Arrow Connector 6"/>
          <p:cNvCxnSpPr/>
          <p:nvPr/>
        </p:nvCxnSpPr>
        <p:spPr>
          <a:xfrm>
            <a:off x="2223356" y="2025013"/>
            <a:ext cx="647347" cy="1293"/>
          </a:xfrm>
          <a:prstGeom prst="straightConnector1">
            <a:avLst/>
          </a:prstGeom>
          <a:ln w="12700">
            <a:solidFill>
              <a:schemeClr val="tx1"/>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5"/>
          <p:cNvGrpSpPr/>
          <p:nvPr/>
        </p:nvGrpSpPr>
        <p:grpSpPr>
          <a:xfrm>
            <a:off x="3906458" y="3655664"/>
            <a:ext cx="1229959" cy="1002036"/>
            <a:chOff x="2214546" y="2857496"/>
            <a:chExt cx="2214578" cy="1097882"/>
          </a:xfrm>
        </p:grpSpPr>
        <p:sp>
          <p:nvSpPr>
            <p:cNvPr id="20" name="Rectangle 19"/>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Adapter</a:t>
              </a:r>
              <a:endParaRPr lang="en-IN" b="1" dirty="0"/>
            </a:p>
          </p:txBody>
        </p:sp>
        <p:sp>
          <p:nvSpPr>
            <p:cNvPr id="21" name="Rectangle 20"/>
            <p:cNvSpPr/>
            <p:nvPr/>
          </p:nvSpPr>
          <p:spPr>
            <a:xfrm>
              <a:off x="2214546" y="3286124"/>
              <a:ext cx="2214578" cy="669254"/>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sz="1600" dirty="0" smtClean="0"/>
                <a:t>Request()</a:t>
              </a:r>
            </a:p>
          </p:txBody>
        </p:sp>
      </p:grpSp>
      <p:sp>
        <p:nvSpPr>
          <p:cNvPr id="10" name="Isosceles Triangle 9"/>
          <p:cNvSpPr/>
          <p:nvPr/>
        </p:nvSpPr>
        <p:spPr>
          <a:xfrm>
            <a:off x="3378152" y="2803798"/>
            <a:ext cx="152589" cy="140456"/>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endParaRPr>
          </a:p>
        </p:txBody>
      </p:sp>
      <p:cxnSp>
        <p:nvCxnSpPr>
          <p:cNvPr id="11" name="Straight Connector 10"/>
          <p:cNvCxnSpPr/>
          <p:nvPr/>
        </p:nvCxnSpPr>
        <p:spPr>
          <a:xfrm rot="5400000">
            <a:off x="3308286" y="3101842"/>
            <a:ext cx="291190" cy="113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 name="Group 38"/>
          <p:cNvGrpSpPr/>
          <p:nvPr/>
        </p:nvGrpSpPr>
        <p:grpSpPr>
          <a:xfrm>
            <a:off x="5652120" y="3865612"/>
            <a:ext cx="2006776" cy="757089"/>
            <a:chOff x="3569281" y="4926540"/>
            <a:chExt cx="2387193" cy="1135705"/>
          </a:xfrm>
        </p:grpSpPr>
        <p:graphicFrame>
          <p:nvGraphicFramePr>
            <p:cNvPr id="18" name="Object 13"/>
            <p:cNvGraphicFramePr>
              <a:graphicFrameLocks noChangeAspect="1"/>
            </p:cNvGraphicFramePr>
            <p:nvPr>
              <p:extLst>
                <p:ext uri="{D42A27DB-BD31-4B8C-83A1-F6EECF244321}">
                  <p14:modId xmlns:p14="http://schemas.microsoft.com/office/powerpoint/2010/main" val="4288392291"/>
                </p:ext>
              </p:extLst>
            </p:nvPr>
          </p:nvGraphicFramePr>
          <p:xfrm>
            <a:off x="3569281" y="4926540"/>
            <a:ext cx="2387193" cy="1135705"/>
          </p:xfrm>
          <a:graphic>
            <a:graphicData uri="http://schemas.openxmlformats.org/presentationml/2006/ole">
              <mc:AlternateContent xmlns:mc="http://schemas.openxmlformats.org/markup-compatibility/2006">
                <mc:Choice xmlns:v="urn:schemas-microsoft-com:vml" Requires="v">
                  <p:oleObj spid="_x0000_s81601" name="Visio" r:id="rId3" imgW="717499" imgH="488899" progId="Visio.Drawing.11">
                    <p:embed/>
                  </p:oleObj>
                </mc:Choice>
                <mc:Fallback>
                  <p:oleObj name="Visio" r:id="rId3" imgW="717499" imgH="488899"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281" y="4926540"/>
                          <a:ext cx="2387193" cy="113570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6"/>
            <p:cNvSpPr txBox="1">
              <a:spLocks noChangeArrowheads="1"/>
            </p:cNvSpPr>
            <p:nvPr/>
          </p:nvSpPr>
          <p:spPr bwMode="auto">
            <a:xfrm>
              <a:off x="3648874" y="5223132"/>
              <a:ext cx="2148497" cy="451658"/>
            </a:xfrm>
            <a:prstGeom prst="rect">
              <a:avLst/>
            </a:prstGeom>
            <a:noFill/>
            <a:ln w="9525">
              <a:noFill/>
              <a:miter lim="800000"/>
              <a:headEnd/>
              <a:tailEnd/>
            </a:ln>
          </p:spPr>
          <p:txBody>
            <a:bodyPr wrap="square">
              <a:spAutoFit/>
            </a:bodyPr>
            <a:lstStyle/>
            <a:p>
              <a:pPr>
                <a:spcBef>
                  <a:spcPct val="50000"/>
                </a:spcBef>
              </a:pPr>
              <a:r>
                <a:rPr lang="en-US" sz="1400" dirty="0" err="1" smtClean="0">
                  <a:solidFill>
                    <a:srgbClr val="000000"/>
                  </a:solidFill>
                </a:rPr>
                <a:t>SpecificRequest</a:t>
              </a:r>
              <a:r>
                <a:rPr lang="en-US" sz="1400" dirty="0" smtClean="0">
                  <a:solidFill>
                    <a:srgbClr val="000000"/>
                  </a:solidFill>
                </a:rPr>
                <a:t>()</a:t>
              </a:r>
            </a:p>
          </p:txBody>
        </p:sp>
      </p:grpSp>
      <p:sp>
        <p:nvSpPr>
          <p:cNvPr id="14" name="Oval 13"/>
          <p:cNvSpPr/>
          <p:nvPr/>
        </p:nvSpPr>
        <p:spPr>
          <a:xfrm>
            <a:off x="5018594" y="4167415"/>
            <a:ext cx="129469" cy="116475"/>
          </a:xfrm>
          <a:prstGeom prst="ellipse">
            <a:avLst/>
          </a:prstGeom>
          <a:no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tx1"/>
              </a:solidFill>
            </a:endParaRPr>
          </a:p>
        </p:txBody>
      </p:sp>
      <p:cxnSp>
        <p:nvCxnSpPr>
          <p:cNvPr id="15" name="Straight Connector 14"/>
          <p:cNvCxnSpPr/>
          <p:nvPr/>
        </p:nvCxnSpPr>
        <p:spPr>
          <a:xfrm>
            <a:off x="5148064" y="4225652"/>
            <a:ext cx="582612" cy="12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Rectangle 15"/>
          <p:cNvSpPr/>
          <p:nvPr/>
        </p:nvSpPr>
        <p:spPr>
          <a:xfrm>
            <a:off x="993397" y="1908539"/>
            <a:ext cx="1229959" cy="26623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Client</a:t>
            </a:r>
            <a:endParaRPr lang="en-IN" b="1" dirty="0"/>
          </a:p>
        </p:txBody>
      </p:sp>
      <p:sp>
        <p:nvSpPr>
          <p:cNvPr id="26" name="Isosceles Triangle 25"/>
          <p:cNvSpPr/>
          <p:nvPr/>
        </p:nvSpPr>
        <p:spPr>
          <a:xfrm>
            <a:off x="5383796" y="2803798"/>
            <a:ext cx="152589" cy="140456"/>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endParaRPr>
          </a:p>
        </p:txBody>
      </p:sp>
      <p:cxnSp>
        <p:nvCxnSpPr>
          <p:cNvPr id="31" name="Straight Connector 30"/>
          <p:cNvCxnSpPr/>
          <p:nvPr/>
        </p:nvCxnSpPr>
        <p:spPr>
          <a:xfrm rot="5400000">
            <a:off x="5315065" y="3101842"/>
            <a:ext cx="291189" cy="113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453316" y="3248004"/>
            <a:ext cx="2006776" cy="1294"/>
          </a:xfrm>
          <a:prstGeom prst="straightConnector1">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4351305" y="3452446"/>
            <a:ext cx="405722" cy="719"/>
          </a:xfrm>
          <a:prstGeom prst="straightConnector1">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18540" y="3248002"/>
            <a:ext cx="1683102" cy="338554"/>
          </a:xfrm>
          <a:prstGeom prst="rect">
            <a:avLst/>
          </a:prstGeom>
          <a:noFill/>
          <a:ln>
            <a:noFill/>
          </a:ln>
        </p:spPr>
        <p:txBody>
          <a:bodyPr wrap="square" rtlCol="0">
            <a:spAutoFit/>
          </a:bodyPr>
          <a:lstStyle/>
          <a:p>
            <a:r>
              <a:rPr lang="en-US" sz="1600" dirty="0" smtClean="0"/>
              <a:t>(implementation)</a:t>
            </a:r>
            <a:endParaRPr lang="en-IN" sz="1600" dirty="0"/>
          </a:p>
        </p:txBody>
      </p:sp>
      <p:sp>
        <p:nvSpPr>
          <p:cNvPr id="42" name="Title 41"/>
          <p:cNvSpPr>
            <a:spLocks noGrp="1"/>
          </p:cNvSpPr>
          <p:nvPr>
            <p:ph type="title"/>
          </p:nvPr>
        </p:nvSpPr>
        <p:spPr/>
        <p:txBody>
          <a:bodyPr/>
          <a:lstStyle/>
          <a:p>
            <a:r>
              <a:rPr lang="en-IN" dirty="0" smtClean="0"/>
              <a:t>Class Adapter</a:t>
            </a:r>
            <a:endParaRPr lang="en-IN" dirty="0"/>
          </a:p>
        </p:txBody>
      </p:sp>
      <p:sp>
        <p:nvSpPr>
          <p:cNvPr id="8" name="Slide Number Placeholder 7"/>
          <p:cNvSpPr>
            <a:spLocks noGrp="1"/>
          </p:cNvSpPr>
          <p:nvPr>
            <p:ph type="sldNum" sz="quarter" idx="12"/>
          </p:nvPr>
        </p:nvSpPr>
        <p:spPr/>
        <p:txBody>
          <a:bodyPr/>
          <a:lstStyle/>
          <a:p>
            <a:fld id="{6CA6930D-BBCC-4B60-B588-351AC06BFA93}" type="slidenum">
              <a:rPr lang="en-US" smtClean="0"/>
              <a:t>76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Non-Software Example</a:t>
            </a:r>
            <a:endParaRPr lang="en-GB" dirty="0"/>
          </a:p>
        </p:txBody>
      </p:sp>
      <p:sp>
        <p:nvSpPr>
          <p:cNvPr id="3" name="Slide Number Placeholder 2"/>
          <p:cNvSpPr>
            <a:spLocks noGrp="1"/>
          </p:cNvSpPr>
          <p:nvPr>
            <p:ph type="sldNum" sz="quarter" idx="12"/>
          </p:nvPr>
        </p:nvSpPr>
        <p:spPr/>
        <p:txBody>
          <a:bodyPr/>
          <a:lstStyle/>
          <a:p>
            <a:fld id="{6CA6930D-BBCC-4B60-B588-351AC06BFA93}" type="slidenum">
              <a:rPr lang="en-US" smtClean="0"/>
              <a:t>77</a:t>
            </a:fld>
            <a:endParaRPr lang="en-US"/>
          </a:p>
        </p:txBody>
      </p:sp>
      <p:pic>
        <p:nvPicPr>
          <p:cNvPr id="4" name="Picture 3"/>
          <p:cNvPicPr>
            <a:picLocks noChangeAspect="1"/>
          </p:cNvPicPr>
          <p:nvPr/>
        </p:nvPicPr>
        <p:blipFill>
          <a:blip r:embed="rId2"/>
          <a:stretch>
            <a:fillRect/>
          </a:stretch>
        </p:blipFill>
        <p:spPr>
          <a:xfrm>
            <a:off x="1763688" y="1489348"/>
            <a:ext cx="5790853" cy="3312368"/>
          </a:xfrm>
          <a:prstGeom prst="rect">
            <a:avLst/>
          </a:prstGeom>
        </p:spPr>
      </p:pic>
    </p:spTree>
    <p:extLst>
      <p:ext uri="{BB962C8B-B14F-4D97-AF65-F5344CB8AC3E}">
        <p14:creationId xmlns:p14="http://schemas.microsoft.com/office/powerpoint/2010/main" val="98124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be implemented either through composition or inheritance</a:t>
            </a:r>
          </a:p>
          <a:p>
            <a:r>
              <a:rPr lang="en-US" dirty="0" smtClean="0"/>
              <a:t>Object adapter uses composition</a:t>
            </a:r>
          </a:p>
          <a:p>
            <a:pPr lvl="1"/>
            <a:r>
              <a:rPr lang="en-US" dirty="0" smtClean="0"/>
              <a:t>adapter composes the </a:t>
            </a:r>
            <a:r>
              <a:rPr lang="en-US" dirty="0" err="1" smtClean="0"/>
              <a:t>adaptee</a:t>
            </a:r>
            <a:r>
              <a:rPr lang="en-US" dirty="0" smtClean="0"/>
              <a:t> and calls its methods through the reference/pointer indirection</a:t>
            </a:r>
          </a:p>
          <a:p>
            <a:r>
              <a:rPr lang="en-US" dirty="0" smtClean="0"/>
              <a:t>Class adapter uses inheritance</a:t>
            </a:r>
          </a:p>
          <a:p>
            <a:pPr lvl="1"/>
            <a:r>
              <a:rPr lang="en-US" dirty="0" smtClean="0"/>
              <a:t>adapter inherits from the </a:t>
            </a:r>
            <a:r>
              <a:rPr lang="en-US" dirty="0" err="1" smtClean="0"/>
              <a:t>adaptee</a:t>
            </a:r>
            <a:endParaRPr lang="en-US" dirty="0" smtClean="0"/>
          </a:p>
          <a:p>
            <a:r>
              <a:rPr lang="en-US" dirty="0" smtClean="0"/>
              <a:t>Adapters may only convert the interfaces or also support other processing along with interface conversion</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78</a:t>
            </a:fld>
            <a:endParaRPr lang="en-US"/>
          </a:p>
        </p:txBody>
      </p:sp>
    </p:spTree>
    <p:extLst>
      <p:ext uri="{BB962C8B-B14F-4D97-AF65-F5344CB8AC3E}">
        <p14:creationId xmlns:p14="http://schemas.microsoft.com/office/powerpoint/2010/main" val="182195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Implementation</a:t>
            </a:r>
            <a:endParaRPr lang="en-US" dirty="0"/>
          </a:p>
        </p:txBody>
      </p:sp>
      <p:sp>
        <p:nvSpPr>
          <p:cNvPr id="3" name="Content Placeholder 2"/>
          <p:cNvSpPr>
            <a:spLocks noGrp="1"/>
          </p:cNvSpPr>
          <p:nvPr>
            <p:ph idx="1"/>
          </p:nvPr>
        </p:nvSpPr>
        <p:spPr/>
        <p:txBody>
          <a:bodyPr/>
          <a:lstStyle/>
          <a:p>
            <a:r>
              <a:rPr lang="en-US" dirty="0" smtClean="0"/>
              <a:t>Implementing class adapter may not always be possible in all the languages (Java &amp; C#)</a:t>
            </a:r>
          </a:p>
          <a:p>
            <a:pPr lvl="1"/>
            <a:r>
              <a:rPr lang="en-US" dirty="0" smtClean="0"/>
              <a:t>especially when adapter is already inheriting from a class</a:t>
            </a:r>
          </a:p>
          <a:p>
            <a:r>
              <a:rPr lang="en-US" dirty="0" smtClean="0"/>
              <a:t>In C++, the adapter can inherit privately from the </a:t>
            </a:r>
            <a:r>
              <a:rPr lang="en-US" dirty="0" err="1" smtClean="0"/>
              <a:t>adaptee</a:t>
            </a:r>
            <a:r>
              <a:rPr lang="en-US" dirty="0" smtClean="0"/>
              <a:t>, so that its methods are not visible to the adapter’s clients</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79</a:t>
            </a:fld>
            <a:endParaRPr lang="en-US"/>
          </a:p>
        </p:txBody>
      </p:sp>
    </p:spTree>
    <p:extLst>
      <p:ext uri="{BB962C8B-B14F-4D97-AF65-F5344CB8AC3E}">
        <p14:creationId xmlns:p14="http://schemas.microsoft.com/office/powerpoint/2010/main" val="385294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Complexity</a:t>
            </a:r>
            <a:endParaRPr lang="en-US" dirty="0"/>
          </a:p>
        </p:txBody>
      </p:sp>
      <p:sp>
        <p:nvSpPr>
          <p:cNvPr id="3" name="Content Placeholder 2"/>
          <p:cNvSpPr>
            <a:spLocks noGrp="1"/>
          </p:cNvSpPr>
          <p:nvPr>
            <p:ph idx="1"/>
          </p:nvPr>
        </p:nvSpPr>
        <p:spPr/>
        <p:txBody>
          <a:bodyPr/>
          <a:lstStyle/>
          <a:p>
            <a:r>
              <a:rPr lang="en-US" dirty="0" smtClean="0"/>
              <a:t>Software developers strive to create an illusion of simplicity</a:t>
            </a:r>
            <a:endParaRPr lang="en-US" dirty="0"/>
          </a:p>
        </p:txBody>
      </p:sp>
      <p:pic>
        <p:nvPicPr>
          <p:cNvPr id="1026" name="Picture 2"/>
          <p:cNvPicPr>
            <a:picLocks noChangeAspect="1" noChangeArrowheads="1"/>
          </p:cNvPicPr>
          <p:nvPr/>
        </p:nvPicPr>
        <p:blipFill>
          <a:blip r:embed="rId2"/>
          <a:srcRect/>
          <a:stretch>
            <a:fillRect/>
          </a:stretch>
        </p:blipFill>
        <p:spPr bwMode="auto">
          <a:xfrm>
            <a:off x="2127641" y="2569468"/>
            <a:ext cx="4724400" cy="2294273"/>
          </a:xfrm>
          <a:prstGeom prst="rect">
            <a:avLst/>
          </a:prstGeom>
          <a:noFill/>
          <a:ln w="9525">
            <a:solidFill>
              <a:schemeClr val="bg1">
                <a:lumMod val="85000"/>
              </a:schemeClr>
            </a:solidFill>
            <a:miter lim="800000"/>
            <a:headEnd/>
            <a:tailEnd/>
          </a:ln>
          <a:effectLst>
            <a:reflection blurRad="6350" stA="50000" endA="300" endPos="38500" dist="50800" dir="5400000" sy="-100000" algn="bl" rotWithShape="0"/>
          </a:effectLst>
        </p:spPr>
      </p:pic>
      <p:sp>
        <p:nvSpPr>
          <p:cNvPr id="4" name="Slide Number Placeholder 3"/>
          <p:cNvSpPr>
            <a:spLocks noGrp="1"/>
          </p:cNvSpPr>
          <p:nvPr>
            <p:ph type="sldNum" sz="quarter" idx="12"/>
          </p:nvPr>
        </p:nvSpPr>
        <p:spPr/>
        <p:txBody>
          <a:bodyPr/>
          <a:lstStyle/>
          <a:p>
            <a:fld id="{6CA6930D-BBCC-4B60-B588-351AC06BFA93}"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class adapter</a:t>
            </a:r>
          </a:p>
          <a:p>
            <a:pPr lvl="1"/>
            <a:r>
              <a:rPr lang="en-US" dirty="0" smtClean="0"/>
              <a:t>uses the </a:t>
            </a:r>
            <a:r>
              <a:rPr lang="en-US" dirty="0" err="1" smtClean="0"/>
              <a:t>Adaptee</a:t>
            </a:r>
            <a:r>
              <a:rPr lang="en-US" dirty="0" smtClean="0"/>
              <a:t> directly by calling the inherited methods</a:t>
            </a:r>
          </a:p>
          <a:p>
            <a:pPr lvl="1"/>
            <a:r>
              <a:rPr lang="en-US" dirty="0" smtClean="0"/>
              <a:t>can override </a:t>
            </a:r>
            <a:r>
              <a:rPr lang="en-US" dirty="0" err="1" smtClean="0"/>
              <a:t>Adaptee’s</a:t>
            </a:r>
            <a:r>
              <a:rPr lang="en-US" dirty="0" smtClean="0"/>
              <a:t> behavior</a:t>
            </a:r>
          </a:p>
          <a:p>
            <a:pPr lvl="1"/>
            <a:r>
              <a:rPr lang="en-US" dirty="0" smtClean="0"/>
              <a:t>there is no additional pointer indirection </a:t>
            </a:r>
          </a:p>
          <a:p>
            <a:r>
              <a:rPr lang="en-US" dirty="0" smtClean="0"/>
              <a:t>An object adapter</a:t>
            </a:r>
          </a:p>
          <a:p>
            <a:pPr lvl="1"/>
            <a:r>
              <a:rPr lang="en-US" dirty="0" smtClean="0"/>
              <a:t>lets a single Adapter work with many </a:t>
            </a:r>
            <a:r>
              <a:rPr lang="en-US" dirty="0" err="1" smtClean="0"/>
              <a:t>Adaptees</a:t>
            </a:r>
            <a:endParaRPr lang="en-US" dirty="0" smtClean="0"/>
          </a:p>
          <a:p>
            <a:pPr lvl="1"/>
            <a:r>
              <a:rPr lang="en-US" dirty="0" smtClean="0"/>
              <a:t>can always adapt to an existing class</a:t>
            </a:r>
          </a:p>
        </p:txBody>
      </p:sp>
      <p:sp>
        <p:nvSpPr>
          <p:cNvPr id="4" name="Slide Number Placeholder 3"/>
          <p:cNvSpPr>
            <a:spLocks noGrp="1"/>
          </p:cNvSpPr>
          <p:nvPr>
            <p:ph type="sldNum" sz="quarter" idx="12"/>
          </p:nvPr>
        </p:nvSpPr>
        <p:spPr/>
        <p:txBody>
          <a:bodyPr/>
          <a:lstStyle/>
          <a:p>
            <a:fld id="{6CA6930D-BBCC-4B60-B588-351AC06BFA93}" type="slidenum">
              <a:rPr lang="en-US" smtClean="0"/>
              <a:t>80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Class adapter</a:t>
            </a:r>
          </a:p>
          <a:p>
            <a:pPr lvl="1"/>
            <a:r>
              <a:rPr lang="en-US" dirty="0" smtClean="0"/>
              <a:t>cannot be used if subclasses of </a:t>
            </a:r>
            <a:r>
              <a:rPr lang="en-US" dirty="0" err="1" smtClean="0"/>
              <a:t>adaptee</a:t>
            </a:r>
            <a:r>
              <a:rPr lang="en-US" dirty="0" smtClean="0"/>
              <a:t> have to be used as well</a:t>
            </a:r>
          </a:p>
          <a:p>
            <a:pPr lvl="1"/>
            <a:r>
              <a:rPr lang="en-US" dirty="0" smtClean="0"/>
              <a:t>not possible in all languages</a:t>
            </a:r>
          </a:p>
          <a:p>
            <a:r>
              <a:rPr lang="en-US" dirty="0" smtClean="0"/>
              <a:t>Object adapter</a:t>
            </a:r>
          </a:p>
          <a:p>
            <a:pPr lvl="1"/>
            <a:r>
              <a:rPr lang="en-US" dirty="0" smtClean="0"/>
              <a:t>cannot override </a:t>
            </a:r>
            <a:r>
              <a:rPr lang="en-US" dirty="0" err="1" smtClean="0"/>
              <a:t>adaptee’s</a:t>
            </a:r>
            <a:r>
              <a:rPr lang="en-US" dirty="0" smtClean="0"/>
              <a:t> behavior</a:t>
            </a:r>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81</a:t>
            </a:fld>
            <a:endParaRPr lang="en-US"/>
          </a:p>
        </p:txBody>
      </p:sp>
    </p:spTree>
    <p:extLst>
      <p:ext uri="{BB962C8B-B14F-4D97-AF65-F5344CB8AC3E}">
        <p14:creationId xmlns:p14="http://schemas.microsoft.com/office/powerpoint/2010/main" val="112775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Applicability</a:t>
            </a:r>
            <a:endParaRPr lang="en-US" dirty="0"/>
          </a:p>
        </p:txBody>
      </p:sp>
      <p:sp>
        <p:nvSpPr>
          <p:cNvPr id="7" name="Content Placeholder 6"/>
          <p:cNvSpPr>
            <a:spLocks noGrp="1"/>
          </p:cNvSpPr>
          <p:nvPr>
            <p:ph idx="1"/>
          </p:nvPr>
        </p:nvSpPr>
        <p:spPr/>
        <p:txBody>
          <a:bodyPr>
            <a:normAutofit fontScale="92500" lnSpcReduction="20000"/>
          </a:bodyPr>
          <a:lstStyle/>
          <a:p>
            <a:r>
              <a:rPr lang="en-US" dirty="0" smtClean="0"/>
              <a:t>Use when</a:t>
            </a:r>
          </a:p>
          <a:p>
            <a:pPr lvl="1"/>
            <a:r>
              <a:rPr lang="en-US" dirty="0" smtClean="0"/>
              <a:t>you want to use an existing class, and it has an incompatible interface</a:t>
            </a:r>
          </a:p>
          <a:p>
            <a:pPr lvl="1"/>
            <a:r>
              <a:rPr lang="en-US" dirty="0" smtClean="0"/>
              <a:t>you want to create a reusable class that cooperates with unrelated or unforeseen classes, which don’t have compatible interfaces</a:t>
            </a:r>
          </a:p>
          <a:p>
            <a:pPr lvl="1"/>
            <a:r>
              <a:rPr lang="en-US" dirty="0" smtClean="0"/>
              <a:t>(object adapter) you need to use classes from an existing hierarchy</a:t>
            </a:r>
          </a:p>
          <a:p>
            <a:pPr lvl="1"/>
            <a:r>
              <a:rPr lang="en-US" dirty="0" smtClean="0"/>
              <a:t> (class adapter) you need to modify some behavior of the </a:t>
            </a:r>
            <a:r>
              <a:rPr lang="en-US" dirty="0" err="1" smtClean="0"/>
              <a:t>adaptee</a:t>
            </a:r>
            <a:r>
              <a:rPr lang="en-US" dirty="0" smtClean="0"/>
              <a:t> </a:t>
            </a:r>
            <a:endParaRPr lang="en-IN" dirty="0"/>
          </a:p>
        </p:txBody>
      </p:sp>
      <p:sp>
        <p:nvSpPr>
          <p:cNvPr id="2" name="Slide Number Placeholder 1"/>
          <p:cNvSpPr>
            <a:spLocks noGrp="1"/>
          </p:cNvSpPr>
          <p:nvPr>
            <p:ph type="sldNum" sz="quarter" idx="12"/>
          </p:nvPr>
        </p:nvSpPr>
        <p:spPr/>
        <p:txBody>
          <a:bodyPr/>
          <a:lstStyle/>
          <a:p>
            <a:fld id="{6CA6930D-BBCC-4B60-B588-351AC06BFA93}" type="slidenum">
              <a:rPr lang="en-US" smtClean="0"/>
              <a:t>82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85000" lnSpcReduction="20000"/>
          </a:bodyPr>
          <a:lstStyle/>
          <a:p>
            <a:r>
              <a:rPr lang="en-US" dirty="0" smtClean="0"/>
              <a:t>Binders in STL can convert a binary function into a unary function</a:t>
            </a:r>
          </a:p>
          <a:p>
            <a:r>
              <a:rPr lang="en-US" dirty="0" smtClean="0"/>
              <a:t>In STL, </a:t>
            </a:r>
            <a:r>
              <a:rPr lang="en-US" dirty="0" err="1" smtClean="0"/>
              <a:t>std</a:t>
            </a:r>
            <a:r>
              <a:rPr lang="en-US" dirty="0" smtClean="0"/>
              <a:t>::stack class uses a </a:t>
            </a:r>
            <a:r>
              <a:rPr lang="en-US" dirty="0" err="1" smtClean="0"/>
              <a:t>std</a:t>
            </a:r>
            <a:r>
              <a:rPr lang="en-US" dirty="0" smtClean="0"/>
              <a:t>::</a:t>
            </a:r>
            <a:r>
              <a:rPr lang="en-US" dirty="0" err="1" smtClean="0"/>
              <a:t>deque</a:t>
            </a:r>
            <a:r>
              <a:rPr lang="en-US" dirty="0" smtClean="0"/>
              <a:t> internally for data storage and provides a simplified interface to the user to access it</a:t>
            </a:r>
          </a:p>
          <a:p>
            <a:r>
              <a:rPr lang="en-US" dirty="0" smtClean="0"/>
              <a:t>JNI enables you to access C/C++ code from Java</a:t>
            </a:r>
          </a:p>
          <a:p>
            <a:r>
              <a:rPr lang="en-US" dirty="0" smtClean="0"/>
              <a:t>In Java, </a:t>
            </a:r>
            <a:r>
              <a:rPr lang="en-US" i="1" dirty="0" err="1" smtClean="0"/>
              <a:t>ParserAdapter</a:t>
            </a:r>
            <a:r>
              <a:rPr lang="en-US" dirty="0" smtClean="0"/>
              <a:t> can convert a SAX1 </a:t>
            </a:r>
            <a:r>
              <a:rPr lang="en-US" i="1" dirty="0" smtClean="0"/>
              <a:t>Parser</a:t>
            </a:r>
            <a:r>
              <a:rPr lang="en-US" dirty="0" smtClean="0"/>
              <a:t> into SAX2 </a:t>
            </a:r>
            <a:r>
              <a:rPr lang="en-US" i="1" dirty="0" err="1" smtClean="0"/>
              <a:t>XMLReader</a:t>
            </a:r>
            <a:endParaRPr lang="en-US" i="1" dirty="0" smtClean="0"/>
          </a:p>
          <a:p>
            <a:r>
              <a:rPr lang="en-US" i="1" dirty="0" err="1" smtClean="0"/>
              <a:t>XMLReaderAdapter</a:t>
            </a:r>
            <a:r>
              <a:rPr lang="en-US" dirty="0" smtClean="0"/>
              <a:t> wraps </a:t>
            </a:r>
            <a:r>
              <a:rPr lang="en-US" i="1" dirty="0" err="1" smtClean="0"/>
              <a:t>XMLReader</a:t>
            </a:r>
            <a:r>
              <a:rPr lang="en-US" dirty="0" smtClean="0"/>
              <a:t> and makes it act like a SAX1 </a:t>
            </a:r>
            <a:r>
              <a:rPr lang="en-US" i="1" dirty="0" smtClean="0"/>
              <a:t>Parser</a:t>
            </a:r>
            <a:endParaRPr lang="en-IN" i="1" dirty="0" smtClean="0"/>
          </a:p>
        </p:txBody>
      </p:sp>
      <p:sp>
        <p:nvSpPr>
          <p:cNvPr id="4" name="Slide Number Placeholder 3"/>
          <p:cNvSpPr>
            <a:spLocks noGrp="1"/>
          </p:cNvSpPr>
          <p:nvPr>
            <p:ph type="sldNum" sz="quarter" idx="12"/>
          </p:nvPr>
        </p:nvSpPr>
        <p:spPr/>
        <p:txBody>
          <a:bodyPr/>
          <a:lstStyle/>
          <a:p>
            <a:fld id="{6CA6930D-BBCC-4B60-B588-351AC06BFA93}" type="slidenum">
              <a:rPr lang="en-US" smtClean="0"/>
              <a:t>83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a:t>
            </a:r>
            <a:r>
              <a:rPr lang="en-IN" smtClean="0"/>
              <a:t>ç</a:t>
            </a:r>
            <a:r>
              <a:rPr smtClean="0"/>
              <a:t>ade Pattern</a:t>
            </a:r>
            <a:endParaRPr lang="en-IN" dirty="0"/>
          </a:p>
        </p:txBody>
      </p:sp>
      <p:sp>
        <p:nvSpPr>
          <p:cNvPr id="3" name="Content Placeholder 2"/>
          <p:cNvSpPr>
            <a:spLocks noGrp="1"/>
          </p:cNvSpPr>
          <p:nvPr>
            <p:ph idx="1"/>
          </p:nvPr>
        </p:nvSpPr>
        <p:spPr/>
        <p:txBody>
          <a:bodyPr>
            <a:noAutofit/>
          </a:bodyPr>
          <a:lstStyle/>
          <a:p>
            <a:pPr>
              <a:buNone/>
            </a:pPr>
            <a:r>
              <a:rPr lang="en-US" sz="1400" i="1" dirty="0" smtClean="0"/>
              <a:t>	</a:t>
            </a:r>
            <a:r>
              <a:rPr lang="en-IN" sz="1400" i="1" dirty="0" smtClean="0"/>
              <a:t> Provide a unified interface to a set of interfaces in a subsystem. Façade defines a higher-level interface that makes the subsystem easier to use</a:t>
            </a:r>
            <a:endParaRPr lang="en-US" sz="1400" dirty="0" smtClean="0"/>
          </a:p>
          <a:p>
            <a:r>
              <a:rPr lang="en-US" sz="2000" dirty="0" smtClean="0"/>
              <a:t>Provide a simplified interface to the functionality of a complex subsystem</a:t>
            </a:r>
          </a:p>
          <a:p>
            <a:pPr lvl="1"/>
            <a:r>
              <a:rPr lang="en-US" sz="1800" dirty="0" smtClean="0"/>
              <a:t>The subsystem classes still remain available to direct use by the clients</a:t>
            </a:r>
          </a:p>
          <a:p>
            <a:r>
              <a:rPr lang="en-US" sz="2000" dirty="0" smtClean="0"/>
              <a:t>Facades generally don’t “encapsulate” the subsystem classes</a:t>
            </a:r>
          </a:p>
          <a:p>
            <a:r>
              <a:rPr lang="en-US" sz="2000" dirty="0" smtClean="0"/>
              <a:t>A Façade might pass a client request directly to the subsystem or add some extra functionality </a:t>
            </a:r>
          </a:p>
          <a:p>
            <a:r>
              <a:rPr lang="en-US" sz="2000" dirty="0" smtClean="0"/>
              <a:t>Similar to an Adapter, but the difference is that Adapter alters an interface that matches one the client expects and Façade provides a simplified interface for the client</a:t>
            </a:r>
          </a:p>
          <a:p>
            <a:pPr lvl="1"/>
            <a:r>
              <a:rPr lang="en-US" sz="1800" dirty="0" smtClean="0"/>
              <a:t>client can still access the subsystem classes in Façade, but not in Adapter</a:t>
            </a:r>
            <a:endParaRPr lang="en-IN" sz="1800" dirty="0"/>
          </a:p>
        </p:txBody>
      </p:sp>
      <p:sp>
        <p:nvSpPr>
          <p:cNvPr id="4" name="Slide Number Placeholder 3"/>
          <p:cNvSpPr>
            <a:spLocks noGrp="1"/>
          </p:cNvSpPr>
          <p:nvPr>
            <p:ph type="sldNum" sz="quarter" idx="12"/>
          </p:nvPr>
        </p:nvSpPr>
        <p:spPr/>
        <p:txBody>
          <a:bodyPr/>
          <a:lstStyle/>
          <a:p>
            <a:fld id="{6CA6930D-BBCC-4B60-B588-351AC06BFA93}" type="slidenum">
              <a:rPr lang="en-US" smtClean="0"/>
              <a:t>84</a:t>
            </a:fld>
            <a:endParaRPr lang="en-US"/>
          </a:p>
        </p:txBody>
      </p:sp>
    </p:spTree>
    <p:extLst>
      <p:ext uri="{BB962C8B-B14F-4D97-AF65-F5344CB8AC3E}">
        <p14:creationId xmlns:p14="http://schemas.microsoft.com/office/powerpoint/2010/main" val="192370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p:cNvSpPr txBox="1"/>
          <p:nvPr/>
        </p:nvSpPr>
        <p:spPr>
          <a:xfrm>
            <a:off x="642910" y="1587500"/>
            <a:ext cx="8001056" cy="3591736"/>
          </a:xfrm>
          <a:prstGeom prst="rect">
            <a:avLst/>
          </a:prstGeom>
          <a:solidFill>
            <a:schemeClr val="bg1">
              <a:lumMod val="95000"/>
            </a:schemeClr>
          </a:solidFill>
          <a:ln>
            <a:solidFill>
              <a:schemeClr val="bg1">
                <a:lumMod val="8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buNone/>
              <a:defRPr/>
            </a:pPr>
            <a:endParaRPr lang="en-US" b="1" dirty="0" smtClean="0">
              <a:solidFill>
                <a:schemeClr val="tx1"/>
              </a:solidFill>
              <a:latin typeface="Calibri" pitchFamily="34" charset="0"/>
              <a:cs typeface="Times New Roman" pitchFamily="18" charset="0"/>
            </a:endParaRPr>
          </a:p>
        </p:txBody>
      </p:sp>
      <p:sp>
        <p:nvSpPr>
          <p:cNvPr id="7" name="Rectangle 20"/>
          <p:cNvSpPr>
            <a:spLocks noChangeArrowheads="1"/>
          </p:cNvSpPr>
          <p:nvPr/>
        </p:nvSpPr>
        <p:spPr bwMode="auto">
          <a:xfrm>
            <a:off x="1000100" y="2398801"/>
            <a:ext cx="7105672" cy="2514109"/>
          </a:xfrm>
          <a:prstGeom prst="rect">
            <a:avLst/>
          </a:prstGeom>
          <a:solidFill>
            <a:schemeClr val="accent1">
              <a:alpha val="0"/>
            </a:schemeClr>
          </a:solidFill>
          <a:ln w="28575">
            <a:solidFill>
              <a:schemeClr val="tx1"/>
            </a:solidFill>
            <a:miter lim="800000"/>
            <a:headEnd/>
            <a:tailEnd/>
          </a:ln>
        </p:spPr>
        <p:txBody>
          <a:bodyPr wrap="none"/>
          <a:lstStyle/>
          <a:p>
            <a:r>
              <a:rPr lang="en-US" i="1" dirty="0"/>
              <a:t>subsystem classes</a:t>
            </a:r>
          </a:p>
        </p:txBody>
      </p:sp>
      <p:sp>
        <p:nvSpPr>
          <p:cNvPr id="13" name="Rectangle 15"/>
          <p:cNvSpPr/>
          <p:nvPr/>
        </p:nvSpPr>
        <p:spPr>
          <a:xfrm>
            <a:off x="2500298" y="2945220"/>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sp>
        <p:nvSpPr>
          <p:cNvPr id="30" name="Rectangle 15"/>
          <p:cNvSpPr/>
          <p:nvPr/>
        </p:nvSpPr>
        <p:spPr>
          <a:xfrm>
            <a:off x="3929058" y="1849388"/>
            <a:ext cx="1500198" cy="36527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Façade </a:t>
            </a:r>
            <a:endParaRPr lang="en-IN" sz="2000" b="1" dirty="0"/>
          </a:p>
        </p:txBody>
      </p:sp>
      <p:cxnSp>
        <p:nvCxnSpPr>
          <p:cNvPr id="46" name="Straight Connector 45"/>
          <p:cNvCxnSpPr>
            <a:stCxn id="30" idx="2"/>
            <a:endCxn id="13" idx="0"/>
          </p:cNvCxnSpPr>
          <p:nvPr/>
        </p:nvCxnSpPr>
        <p:spPr>
          <a:xfrm rot="5400000">
            <a:off x="3563782" y="1829843"/>
            <a:ext cx="730556" cy="1500198"/>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2" name="Rectangle 15"/>
          <p:cNvSpPr/>
          <p:nvPr/>
        </p:nvSpPr>
        <p:spPr>
          <a:xfrm>
            <a:off x="1214414" y="4345450"/>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cxnSp>
        <p:nvCxnSpPr>
          <p:cNvPr id="55" name="Straight Connector 54"/>
          <p:cNvCxnSpPr>
            <a:stCxn id="30" idx="2"/>
            <a:endCxn id="59" idx="0"/>
          </p:cNvCxnSpPr>
          <p:nvPr/>
        </p:nvCxnSpPr>
        <p:spPr>
          <a:xfrm rot="5400000">
            <a:off x="3423376" y="2541752"/>
            <a:ext cx="1582868" cy="928694"/>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Rectangle 15"/>
          <p:cNvSpPr/>
          <p:nvPr/>
        </p:nvSpPr>
        <p:spPr>
          <a:xfrm>
            <a:off x="3071802" y="3797534"/>
            <a:ext cx="1357322" cy="278307"/>
          </a:xfrm>
          <a:prstGeom prst="rect">
            <a:avLst/>
          </a:prstGeom>
          <a:ln w="127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sp>
        <p:nvSpPr>
          <p:cNvPr id="60" name="Rectangle 15"/>
          <p:cNvSpPr/>
          <p:nvPr/>
        </p:nvSpPr>
        <p:spPr>
          <a:xfrm>
            <a:off x="5857884" y="3249618"/>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sp>
        <p:nvSpPr>
          <p:cNvPr id="61" name="Rectangle 15"/>
          <p:cNvSpPr/>
          <p:nvPr/>
        </p:nvSpPr>
        <p:spPr>
          <a:xfrm>
            <a:off x="6643702" y="4284571"/>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sp>
        <p:nvSpPr>
          <p:cNvPr id="62" name="Rectangle 15"/>
          <p:cNvSpPr/>
          <p:nvPr/>
        </p:nvSpPr>
        <p:spPr>
          <a:xfrm>
            <a:off x="5000628" y="4284571"/>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cxnSp>
        <p:nvCxnSpPr>
          <p:cNvPr id="63" name="Straight Connector 62"/>
          <p:cNvCxnSpPr>
            <a:stCxn id="30" idx="2"/>
          </p:cNvCxnSpPr>
          <p:nvPr/>
        </p:nvCxnSpPr>
        <p:spPr>
          <a:xfrm rot="16200000" flipH="1">
            <a:off x="3983535" y="2910289"/>
            <a:ext cx="2069907" cy="678660"/>
          </a:xfrm>
          <a:prstGeom prst="line">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Rectangle 15"/>
          <p:cNvSpPr/>
          <p:nvPr/>
        </p:nvSpPr>
        <p:spPr>
          <a:xfrm>
            <a:off x="1214414" y="3371376"/>
            <a:ext cx="1357322" cy="278307"/>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endParaRPr lang="en-IN" sz="2000" b="1" dirty="0"/>
          </a:p>
        </p:txBody>
      </p:sp>
      <p:cxnSp>
        <p:nvCxnSpPr>
          <p:cNvPr id="73" name="Elbow Connector 72"/>
          <p:cNvCxnSpPr>
            <a:stCxn id="70" idx="3"/>
            <a:endCxn id="59" idx="1"/>
          </p:cNvCxnSpPr>
          <p:nvPr/>
        </p:nvCxnSpPr>
        <p:spPr>
          <a:xfrm>
            <a:off x="2571736" y="3510531"/>
            <a:ext cx="500066" cy="426157"/>
          </a:xfrm>
          <a:prstGeom prst="bentConnector3">
            <a:avLst>
              <a:gd name="adj1" fmla="val 50000"/>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Isosceles Triangle 73"/>
          <p:cNvSpPr/>
          <p:nvPr/>
        </p:nvSpPr>
        <p:spPr>
          <a:xfrm>
            <a:off x="1810128" y="3675774"/>
            <a:ext cx="239828" cy="182639"/>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75" name="Straight Connector 74"/>
          <p:cNvCxnSpPr/>
          <p:nvPr/>
        </p:nvCxnSpPr>
        <p:spPr>
          <a:xfrm rot="5400000">
            <a:off x="1685899" y="4101308"/>
            <a:ext cx="487037" cy="124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0" name="Isosceles Triangle 79"/>
          <p:cNvSpPr/>
          <p:nvPr/>
        </p:nvSpPr>
        <p:spPr>
          <a:xfrm>
            <a:off x="6461193" y="3554014"/>
            <a:ext cx="239828" cy="182639"/>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81" name="Straight Connector 80"/>
          <p:cNvCxnSpPr/>
          <p:nvPr/>
        </p:nvCxnSpPr>
        <p:spPr>
          <a:xfrm rot="5400000">
            <a:off x="6451130" y="3857789"/>
            <a:ext cx="243519" cy="1248"/>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62" idx="0"/>
            <a:endCxn id="61" idx="0"/>
          </p:cNvCxnSpPr>
          <p:nvPr/>
        </p:nvCxnSpPr>
        <p:spPr>
          <a:xfrm rot="5400000" flipH="1" flipV="1">
            <a:off x="6500944" y="3463033"/>
            <a:ext cx="1353" cy="1643074"/>
          </a:xfrm>
          <a:prstGeom prst="bentConnector3">
            <a:avLst>
              <a:gd name="adj1" fmla="val 21593206"/>
            </a:avLst>
          </a:prstGeom>
          <a:ln w="127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Shape 90"/>
          <p:cNvCxnSpPr>
            <a:endCxn id="52" idx="3"/>
          </p:cNvCxnSpPr>
          <p:nvPr/>
        </p:nvCxnSpPr>
        <p:spPr>
          <a:xfrm rot="5400000">
            <a:off x="2503059" y="2344222"/>
            <a:ext cx="2209058" cy="2071702"/>
          </a:xfrm>
          <a:prstGeom prst="bentConnector2">
            <a:avLst/>
          </a:prstGeom>
          <a:ln w="1270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6" name="Title 95"/>
          <p:cNvSpPr>
            <a:spLocks noGrp="1"/>
          </p:cNvSpPr>
          <p:nvPr>
            <p:ph type="title"/>
          </p:nvPr>
        </p:nvSpPr>
        <p:spPr/>
        <p:txBody>
          <a:bodyPr/>
          <a:lstStyle/>
          <a:p>
            <a:r>
              <a:rPr lang="en-IN" dirty="0"/>
              <a:t>Structure</a:t>
            </a:r>
          </a:p>
        </p:txBody>
      </p:sp>
      <p:sp>
        <p:nvSpPr>
          <p:cNvPr id="2" name="Slide Number Placeholder 1"/>
          <p:cNvSpPr>
            <a:spLocks noGrp="1"/>
          </p:cNvSpPr>
          <p:nvPr>
            <p:ph type="sldNum" sz="quarter" idx="12"/>
          </p:nvPr>
        </p:nvSpPr>
        <p:spPr/>
        <p:txBody>
          <a:bodyPr/>
          <a:lstStyle/>
          <a:p>
            <a:fld id="{6CA6930D-BBCC-4B60-B588-351AC06BFA93}" type="slidenum">
              <a:rPr lang="en-US" smtClean="0"/>
              <a:t>85</a:t>
            </a:fld>
            <a:endParaRPr lang="en-US"/>
          </a:p>
        </p:txBody>
      </p:sp>
    </p:spTree>
    <p:extLst>
      <p:ext uri="{BB962C8B-B14F-4D97-AF65-F5344CB8AC3E}">
        <p14:creationId xmlns:p14="http://schemas.microsoft.com/office/powerpoint/2010/main" val="318649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Non-software Example</a:t>
            </a:r>
          </a:p>
        </p:txBody>
      </p:sp>
      <p:pic>
        <p:nvPicPr>
          <p:cNvPr id="551938" name="Picture 2"/>
          <p:cNvPicPr>
            <a:picLocks noChangeAspect="1" noChangeArrowheads="1"/>
          </p:cNvPicPr>
          <p:nvPr/>
        </p:nvPicPr>
        <p:blipFill>
          <a:blip r:embed="rId3"/>
          <a:srcRect/>
          <a:stretch>
            <a:fillRect/>
          </a:stretch>
        </p:blipFill>
        <p:spPr bwMode="auto">
          <a:xfrm>
            <a:off x="1828801" y="1524000"/>
            <a:ext cx="5195087" cy="3048000"/>
          </a:xfrm>
          <a:prstGeom prst="rect">
            <a:avLst/>
          </a:prstGeom>
          <a:noFill/>
          <a:ln w="9525">
            <a:solidFill>
              <a:schemeClr val="tx1"/>
            </a:solidFill>
            <a:miter lim="800000"/>
            <a:headEnd/>
            <a:tailEnd/>
          </a:ln>
          <a:effectLst>
            <a:reflection blurRad="6350" stA="50000" endA="300" endPos="38500" dist="50800" dir="5400000" sy="-100000" algn="bl" rotWithShape="0"/>
          </a:effectLst>
        </p:spPr>
      </p:pic>
      <p:sp>
        <p:nvSpPr>
          <p:cNvPr id="3" name="Slide Number Placeholder 2"/>
          <p:cNvSpPr>
            <a:spLocks noGrp="1"/>
          </p:cNvSpPr>
          <p:nvPr>
            <p:ph type="sldNum" sz="quarter" idx="12"/>
          </p:nvPr>
        </p:nvSpPr>
        <p:spPr/>
        <p:txBody>
          <a:bodyPr/>
          <a:lstStyle/>
          <a:p>
            <a:fld id="{6CA6930D-BBCC-4B60-B588-351AC06BFA93}" type="slidenum">
              <a:rPr lang="en-US" smtClean="0"/>
              <a:t>86</a:t>
            </a:fld>
            <a:endParaRPr lang="en-US"/>
          </a:p>
        </p:txBody>
      </p:sp>
    </p:spTree>
    <p:extLst>
      <p:ext uri="{BB962C8B-B14F-4D97-AF65-F5344CB8AC3E}">
        <p14:creationId xmlns:p14="http://schemas.microsoft.com/office/powerpoint/2010/main" val="174299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Slide Number Placeholder 2"/>
          <p:cNvSpPr>
            <a:spLocks noGrp="1"/>
          </p:cNvSpPr>
          <p:nvPr>
            <p:ph type="sldNum" sz="quarter" idx="12"/>
          </p:nvPr>
        </p:nvSpPr>
        <p:spPr/>
        <p:txBody>
          <a:bodyPr/>
          <a:lstStyle/>
          <a:p>
            <a:fld id="{6CA6930D-BBCC-4B60-B588-351AC06BFA93}" type="slidenum">
              <a:rPr lang="en-US" smtClean="0"/>
              <a:t>87</a:t>
            </a:fld>
            <a:endParaRPr lang="en-US"/>
          </a:p>
        </p:txBody>
      </p:sp>
      <p:pic>
        <p:nvPicPr>
          <p:cNvPr id="4" name="Picture 3"/>
          <p:cNvPicPr>
            <a:picLocks noChangeAspect="1"/>
          </p:cNvPicPr>
          <p:nvPr/>
        </p:nvPicPr>
        <p:blipFill>
          <a:blip r:embed="rId2"/>
          <a:stretch>
            <a:fillRect/>
          </a:stretch>
        </p:blipFill>
        <p:spPr>
          <a:xfrm>
            <a:off x="539552" y="1417340"/>
            <a:ext cx="2675497" cy="1368152"/>
          </a:xfrm>
          <a:prstGeom prst="rect">
            <a:avLst/>
          </a:prstGeom>
          <a:ln>
            <a:solidFill>
              <a:srgbClr val="D9D9D9"/>
            </a:solidFill>
          </a:ln>
          <a:effectLst>
            <a:reflection blurRad="6350" stA="50000" endA="300" endPos="38500" dist="50800" dir="5400000" sy="-100000" algn="bl" rotWithShape="0"/>
          </a:effectLst>
        </p:spPr>
      </p:pic>
      <p:pic>
        <p:nvPicPr>
          <p:cNvPr id="5" name="Picture 4"/>
          <p:cNvPicPr>
            <a:picLocks noChangeAspect="1"/>
          </p:cNvPicPr>
          <p:nvPr/>
        </p:nvPicPr>
        <p:blipFill>
          <a:blip r:embed="rId3"/>
          <a:stretch>
            <a:fillRect/>
          </a:stretch>
        </p:blipFill>
        <p:spPr>
          <a:xfrm>
            <a:off x="539552" y="3433564"/>
            <a:ext cx="3960440" cy="1369776"/>
          </a:xfrm>
          <a:prstGeom prst="rect">
            <a:avLst/>
          </a:prstGeom>
          <a:ln>
            <a:solidFill>
              <a:srgbClr val="D9D9D9"/>
            </a:solidFill>
          </a:ln>
          <a:effectLst>
            <a:reflection blurRad="6350" stA="50000" endA="300" endPos="38500" dist="50800" dir="5400000" sy="-100000" algn="bl" rotWithShape="0"/>
          </a:effectLst>
        </p:spPr>
      </p:pic>
      <p:pic>
        <p:nvPicPr>
          <p:cNvPr id="6" name="Picture 5"/>
          <p:cNvPicPr>
            <a:picLocks noChangeAspect="1"/>
          </p:cNvPicPr>
          <p:nvPr/>
        </p:nvPicPr>
        <p:blipFill>
          <a:blip r:embed="rId4"/>
          <a:stretch>
            <a:fillRect/>
          </a:stretch>
        </p:blipFill>
        <p:spPr>
          <a:xfrm>
            <a:off x="4427984" y="1489348"/>
            <a:ext cx="4357092" cy="1624678"/>
          </a:xfrm>
          <a:prstGeom prst="rect">
            <a:avLst/>
          </a:prstGeom>
          <a:ln>
            <a:solidFill>
              <a:srgbClr val="D9D9D9"/>
            </a:solidFill>
          </a:ln>
          <a:effectLst>
            <a:reflection blurRad="6350" stA="50000" endA="300" endPos="38500" dist="50800" dir="5400000" sy="-100000" algn="bl" rotWithShape="0"/>
          </a:effectLst>
        </p:spPr>
      </p:pic>
      <p:cxnSp>
        <p:nvCxnSpPr>
          <p:cNvPr id="8" name="Straight Arrow Connector 7"/>
          <p:cNvCxnSpPr/>
          <p:nvPr/>
        </p:nvCxnSpPr>
        <p:spPr>
          <a:xfrm flipH="1">
            <a:off x="3275856" y="2209428"/>
            <a:ext cx="108012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75856" y="1849388"/>
            <a:ext cx="1152128" cy="307777"/>
          </a:xfrm>
          <a:prstGeom prst="rect">
            <a:avLst/>
          </a:prstGeom>
          <a:noFill/>
        </p:spPr>
        <p:txBody>
          <a:bodyPr wrap="square" rtlCol="0">
            <a:spAutoFit/>
          </a:bodyPr>
          <a:lstStyle/>
          <a:p>
            <a:r>
              <a:rPr lang="en-US" sz="1400" dirty="0" smtClean="0"/>
              <a:t>Dependency</a:t>
            </a:r>
            <a:endParaRPr lang="en-US" sz="1400" dirty="0"/>
          </a:p>
        </p:txBody>
      </p:sp>
    </p:spTree>
    <p:extLst>
      <p:ext uri="{BB962C8B-B14F-4D97-AF65-F5344CB8AC3E}">
        <p14:creationId xmlns:p14="http://schemas.microsoft.com/office/powerpoint/2010/main" val="54003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Least Knowledge</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Façade is a classical example of Principle of Least Knowledge (alias Law Of Demeter)</a:t>
            </a:r>
          </a:p>
          <a:p>
            <a:pPr lvl="1"/>
            <a:r>
              <a:rPr lang="en-US" dirty="0" smtClean="0"/>
              <a:t>talk only to your immediate friends</a:t>
            </a:r>
          </a:p>
          <a:p>
            <a:r>
              <a:rPr lang="en-US" dirty="0" smtClean="0"/>
              <a:t>Suggests that you reduce the number of classes your object interacts with</a:t>
            </a:r>
          </a:p>
          <a:p>
            <a:pPr lvl="1"/>
            <a:r>
              <a:rPr lang="en-US" dirty="0" smtClean="0"/>
              <a:t>Leads to flexible design as objects are loosely coupled</a:t>
            </a:r>
          </a:p>
          <a:p>
            <a:r>
              <a:rPr lang="en-US" dirty="0" smtClean="0"/>
              <a:t>Otherwise, lots of dependencies will be created between objects</a:t>
            </a:r>
          </a:p>
          <a:p>
            <a:pPr lvl="1"/>
            <a:r>
              <a:rPr lang="en-US" dirty="0" smtClean="0"/>
              <a:t>Leads to a fragile system that breaks often and is costly to maintain</a:t>
            </a:r>
            <a:endParaRPr lang="en-US" dirty="0"/>
          </a:p>
        </p:txBody>
      </p:sp>
      <p:sp>
        <p:nvSpPr>
          <p:cNvPr id="3" name="Slide Number Placeholder 2"/>
          <p:cNvSpPr>
            <a:spLocks noGrp="1"/>
          </p:cNvSpPr>
          <p:nvPr>
            <p:ph type="sldNum" sz="quarter" idx="12"/>
          </p:nvPr>
        </p:nvSpPr>
        <p:spPr/>
        <p:txBody>
          <a:bodyPr/>
          <a:lstStyle/>
          <a:p>
            <a:fld id="{6CA6930D-BBCC-4B60-B588-351AC06BFA93}" type="slidenum">
              <a:rPr lang="en-US" smtClean="0"/>
              <a:t>88</a:t>
            </a:fld>
            <a:endParaRPr lang="en-US"/>
          </a:p>
        </p:txBody>
      </p:sp>
    </p:spTree>
    <p:extLst>
      <p:ext uri="{BB962C8B-B14F-4D97-AF65-F5344CB8AC3E}">
        <p14:creationId xmlns:p14="http://schemas.microsoft.com/office/powerpoint/2010/main" val="24901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Least Knowledge</a:t>
            </a:r>
            <a:endParaRPr lang="en-US" dirty="0"/>
          </a:p>
        </p:txBody>
      </p:sp>
      <p:sp>
        <p:nvSpPr>
          <p:cNvPr id="3" name="Content Placeholder 2"/>
          <p:cNvSpPr>
            <a:spLocks noGrp="1"/>
          </p:cNvSpPr>
          <p:nvPr>
            <p:ph idx="1"/>
          </p:nvPr>
        </p:nvSpPr>
        <p:spPr>
          <a:xfrm>
            <a:off x="457200" y="1333500"/>
            <a:ext cx="8229600" cy="2100064"/>
          </a:xfrm>
        </p:spPr>
        <p:txBody>
          <a:bodyPr>
            <a:normAutofit/>
          </a:bodyPr>
          <a:lstStyle/>
          <a:p>
            <a:r>
              <a:rPr lang="en-US" sz="2400" dirty="0" smtClean="0"/>
              <a:t>Any object should only invoke methods that belong to</a:t>
            </a:r>
          </a:p>
          <a:p>
            <a:pPr lvl="1"/>
            <a:r>
              <a:rPr lang="en-US" sz="2000" dirty="0" smtClean="0"/>
              <a:t>the object itself</a:t>
            </a:r>
          </a:p>
          <a:p>
            <a:pPr lvl="1"/>
            <a:r>
              <a:rPr lang="en-US" sz="2000" dirty="0" smtClean="0"/>
              <a:t>objects passed in as a parameter to the method</a:t>
            </a:r>
          </a:p>
          <a:p>
            <a:pPr lvl="1"/>
            <a:r>
              <a:rPr lang="en-US" sz="2000" dirty="0" smtClean="0"/>
              <a:t>any object the method creates or instantiates</a:t>
            </a:r>
          </a:p>
          <a:p>
            <a:pPr lvl="1"/>
            <a:r>
              <a:rPr lang="en-US" sz="2000" dirty="0" smtClean="0"/>
              <a:t>any components(contained objects) of the object</a:t>
            </a:r>
          </a:p>
          <a:p>
            <a:endParaRPr lang="en-US" sz="2400" dirty="0"/>
          </a:p>
        </p:txBody>
      </p:sp>
      <p:sp>
        <p:nvSpPr>
          <p:cNvPr id="8" name="TextBox 7"/>
          <p:cNvSpPr txBox="1"/>
          <p:nvPr/>
        </p:nvSpPr>
        <p:spPr>
          <a:xfrm>
            <a:off x="2267744" y="3361556"/>
            <a:ext cx="4536504" cy="338554"/>
          </a:xfrm>
          <a:prstGeom prst="rect">
            <a:avLst/>
          </a:prstGeom>
          <a:solidFill>
            <a:srgbClr val="FFC000"/>
          </a:solidFill>
          <a:ln>
            <a:solidFill>
              <a:srgbClr val="EAB200"/>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t>With Principle of Least Knowledge</a:t>
            </a:r>
            <a:endParaRPr lang="en-US"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721596"/>
            <a:ext cx="4536504" cy="1368152"/>
          </a:xfrm>
          <a:prstGeom prst="rect">
            <a:avLst/>
          </a:prstGeom>
          <a:noFill/>
          <a:ln w="9525">
            <a:solidFill>
              <a:srgbClr val="EAB200"/>
            </a:solidFill>
            <a:miter lim="800000"/>
            <a:headEnd/>
            <a:tailEnd/>
          </a:ln>
          <a:effectLst>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CA6930D-BBCC-4B60-B588-351AC06BFA93}" type="slidenum">
              <a:rPr lang="en-US" smtClean="0"/>
              <a:t>89</a:t>
            </a:fld>
            <a:endParaRPr lang="en-US"/>
          </a:p>
        </p:txBody>
      </p:sp>
    </p:spTree>
    <p:extLst>
      <p:ext uri="{BB962C8B-B14F-4D97-AF65-F5344CB8AC3E}">
        <p14:creationId xmlns:p14="http://schemas.microsoft.com/office/powerpoint/2010/main" val="103906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To Resolve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software development, the complexity can be resolved in two ways</a:t>
            </a:r>
          </a:p>
          <a:p>
            <a:pPr lvl="1"/>
            <a:r>
              <a:rPr lang="en-US" dirty="0" smtClean="0"/>
              <a:t>algorithmic decomposition</a:t>
            </a:r>
          </a:p>
          <a:p>
            <a:pPr lvl="1"/>
            <a:r>
              <a:rPr lang="en-US" dirty="0" smtClean="0"/>
              <a:t>object oriented decomposition</a:t>
            </a:r>
          </a:p>
          <a:p>
            <a:r>
              <a:rPr lang="en-US" dirty="0" smtClean="0"/>
              <a:t>Algorithmic decomposition is concerned with the decomposition of problem into algorithms</a:t>
            </a:r>
          </a:p>
          <a:p>
            <a:r>
              <a:rPr lang="en-US" dirty="0" smtClean="0"/>
              <a:t>In object oriented decomposition, we identify players or objects that are part of the system. These objects collaborate with each other to give rise to the functionality of the 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Least Knowledge</a:t>
            </a:r>
            <a:endParaRPr lang="en-US" dirty="0"/>
          </a:p>
        </p:txBody>
      </p:sp>
      <p:sp>
        <p:nvSpPr>
          <p:cNvPr id="3" name="Content Placeholder 2"/>
          <p:cNvSpPr>
            <a:spLocks noGrp="1"/>
          </p:cNvSpPr>
          <p:nvPr>
            <p:ph idx="1"/>
          </p:nvPr>
        </p:nvSpPr>
        <p:spPr/>
        <p:txBody>
          <a:bodyPr>
            <a:normAutofit/>
          </a:bodyPr>
          <a:lstStyle/>
          <a:p>
            <a:r>
              <a:rPr lang="en-US" sz="2000" dirty="0" smtClean="0"/>
              <a:t>Any object should only invoke methods that belong to</a:t>
            </a:r>
          </a:p>
          <a:p>
            <a:pPr lvl="1"/>
            <a:r>
              <a:rPr lang="en-US" sz="1800" dirty="0" smtClean="0"/>
              <a:t>the object itself</a:t>
            </a:r>
          </a:p>
          <a:p>
            <a:pPr lvl="1"/>
            <a:r>
              <a:rPr lang="en-US" sz="1800" dirty="0" smtClean="0"/>
              <a:t>objects passed in as a parameter to the method</a:t>
            </a:r>
          </a:p>
          <a:p>
            <a:pPr lvl="1"/>
            <a:r>
              <a:rPr lang="en-US" sz="1800" dirty="0" smtClean="0"/>
              <a:t>any object the method creates or instantiates</a:t>
            </a:r>
          </a:p>
          <a:p>
            <a:pPr lvl="1"/>
            <a:r>
              <a:rPr lang="en-US" sz="1800" dirty="0" smtClean="0"/>
              <a:t>any components(contained objects) of the object</a:t>
            </a:r>
          </a:p>
          <a:p>
            <a:endParaRPr lang="en-US" sz="2000" dirty="0"/>
          </a:p>
        </p:txBody>
      </p:sp>
      <p:sp>
        <p:nvSpPr>
          <p:cNvPr id="5" name="TextBox 4"/>
          <p:cNvSpPr txBox="1"/>
          <p:nvPr/>
        </p:nvSpPr>
        <p:spPr>
          <a:xfrm>
            <a:off x="899592" y="3091709"/>
            <a:ext cx="3302291" cy="338554"/>
          </a:xfrm>
          <a:prstGeom prst="rect">
            <a:avLst/>
          </a:prstGeom>
          <a:solidFill>
            <a:srgbClr val="FFC000"/>
          </a:solidFill>
          <a:ln>
            <a:solidFill>
              <a:srgbClr val="EAB200"/>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ctr">
              <a:defRPr sz="1600"/>
            </a:lvl1pPr>
          </a:lstStyle>
          <a:p>
            <a:r>
              <a:rPr lang="en-US" dirty="0"/>
              <a:t>Without Principle of Least Knowledge</a:t>
            </a:r>
          </a:p>
        </p:txBody>
      </p:sp>
      <p:sp>
        <p:nvSpPr>
          <p:cNvPr id="8" name="TextBox 7"/>
          <p:cNvSpPr txBox="1"/>
          <p:nvPr/>
        </p:nvSpPr>
        <p:spPr>
          <a:xfrm>
            <a:off x="4626429" y="3095774"/>
            <a:ext cx="3535263" cy="338554"/>
          </a:xfrm>
          <a:prstGeom prst="rect">
            <a:avLst/>
          </a:prstGeom>
          <a:solidFill>
            <a:srgbClr val="FFC000"/>
          </a:solidFill>
          <a:ln>
            <a:solidFill>
              <a:srgbClr val="EAB200"/>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t>With Principle of Least Knowledge</a:t>
            </a:r>
            <a:endParaRPr lang="en-US" sz="1600" dirty="0"/>
          </a:p>
        </p:txBody>
      </p:sp>
      <p:pic>
        <p:nvPicPr>
          <p:cNvPr id="506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30263"/>
            <a:ext cx="3302291" cy="1587477"/>
          </a:xfrm>
          <a:prstGeom prst="rect">
            <a:avLst/>
          </a:prstGeom>
          <a:noFill/>
          <a:ln w="9525">
            <a:solidFill>
              <a:srgbClr val="EAB200"/>
            </a:solidFill>
            <a:miter lim="800000"/>
            <a:headEnd/>
            <a:tailEnd/>
          </a:ln>
          <a:effectLst>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68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917" y="3430263"/>
            <a:ext cx="3533775" cy="1562100"/>
          </a:xfrm>
          <a:prstGeom prst="rect">
            <a:avLst/>
          </a:prstGeom>
          <a:noFill/>
          <a:ln w="9525">
            <a:solidFill>
              <a:srgbClr val="EAB200"/>
            </a:solidFill>
            <a:miter lim="800000"/>
            <a:headEnd/>
            <a:tailEnd/>
          </a:ln>
          <a:effectLst>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6CA6930D-BBCC-4B60-B588-351AC06BFA93}" type="slidenum">
              <a:rPr lang="en-US" smtClean="0"/>
              <a:t>90</a:t>
            </a:fld>
            <a:endParaRPr lang="en-US"/>
          </a:p>
        </p:txBody>
      </p:sp>
    </p:spTree>
    <p:extLst>
      <p:ext uri="{BB962C8B-B14F-4D97-AF65-F5344CB8AC3E}">
        <p14:creationId xmlns:p14="http://schemas.microsoft.com/office/powerpoint/2010/main" val="336340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Façade can be a class or a set of classes</a:t>
            </a:r>
          </a:p>
          <a:p>
            <a:r>
              <a:rPr lang="en-US" dirty="0" smtClean="0"/>
              <a:t>Façade can be an abstract class with concrete subclasses for different implementations of the subsystem</a:t>
            </a:r>
          </a:p>
          <a:p>
            <a:pPr lvl="1"/>
            <a:r>
              <a:rPr lang="en-US" dirty="0"/>
              <a:t>The coupling between the clients and the subsystem can be further reduced </a:t>
            </a:r>
            <a:endParaRPr lang="en-US" dirty="0" smtClean="0"/>
          </a:p>
          <a:p>
            <a:r>
              <a:rPr lang="en-US" dirty="0" smtClean="0"/>
              <a:t>Often implemented as Singletons</a:t>
            </a:r>
          </a:p>
          <a:p>
            <a:r>
              <a:rPr lang="en-US" dirty="0" smtClean="0"/>
              <a:t>Can be implemented as transparent or opaque facade</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91</a:t>
            </a:fld>
            <a:endParaRPr lang="en-US"/>
          </a:p>
        </p:txBody>
      </p:sp>
    </p:spTree>
    <p:extLst>
      <p:ext uri="{BB962C8B-B14F-4D97-AF65-F5344CB8AC3E}">
        <p14:creationId xmlns:p14="http://schemas.microsoft.com/office/powerpoint/2010/main" val="210390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Façade isolates the clients from complex subsystem classes</a:t>
            </a:r>
          </a:p>
          <a:p>
            <a:pPr lvl="1"/>
            <a:r>
              <a:rPr lang="en-US" dirty="0" smtClean="0"/>
              <a:t>reduces the number of objects the clients interact with</a:t>
            </a:r>
          </a:p>
          <a:p>
            <a:pPr lvl="1"/>
            <a:r>
              <a:rPr lang="en-US" dirty="0" smtClean="0"/>
              <a:t>reduces compilation dependencies in large systems</a:t>
            </a:r>
          </a:p>
          <a:p>
            <a:r>
              <a:rPr lang="en-US" dirty="0" smtClean="0"/>
              <a:t>There is a weak coupling between the clients and the subsystem. </a:t>
            </a:r>
          </a:p>
          <a:p>
            <a:pPr lvl="1"/>
            <a:r>
              <a:rPr lang="en-US" dirty="0" smtClean="0"/>
              <a:t>the subsystem components can vary without causing the clients change</a:t>
            </a:r>
          </a:p>
          <a:p>
            <a:r>
              <a:rPr lang="en-US" dirty="0" smtClean="0"/>
              <a:t>Façade does not prevent applications from using subsystem classes if they need to</a:t>
            </a:r>
          </a:p>
          <a:p>
            <a:r>
              <a:rPr lang="en-US" dirty="0" smtClean="0"/>
              <a:t>Provides </a:t>
            </a:r>
            <a:r>
              <a:rPr lang="en-US" dirty="0"/>
              <a:t>an Object Oriented interface to low-level functions &amp; data structures, thereby reducing programming </a:t>
            </a:r>
            <a:r>
              <a:rPr lang="en-US" dirty="0" smtClean="0"/>
              <a:t>errors (MFC, ACE, </a:t>
            </a:r>
            <a:r>
              <a:rPr lang="en-US" dirty="0" err="1" smtClean="0"/>
              <a:t>etc</a:t>
            </a:r>
            <a:r>
              <a:rPr lang="en-US" dirty="0" smtClean="0"/>
              <a:t>)</a:t>
            </a:r>
            <a:endParaRPr lang="en-US" dirty="0"/>
          </a:p>
          <a:p>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92</a:t>
            </a:fld>
            <a:endParaRPr lang="en-US"/>
          </a:p>
        </p:txBody>
      </p:sp>
    </p:spTree>
    <p:extLst>
      <p:ext uri="{BB962C8B-B14F-4D97-AF65-F5344CB8AC3E}">
        <p14:creationId xmlns:p14="http://schemas.microsoft.com/office/powerpoint/2010/main" val="296981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Overuse leads to too many layers</a:t>
            </a:r>
          </a:p>
          <a:p>
            <a:pPr lvl="1"/>
            <a:r>
              <a:rPr lang="en-US" dirty="0" smtClean="0"/>
              <a:t>impacts the performance of the system</a:t>
            </a:r>
          </a:p>
          <a:p>
            <a:pPr lvl="1"/>
            <a:r>
              <a:rPr lang="en-US" dirty="0" smtClean="0"/>
              <a:t>choice between flexibility &amp; speed</a:t>
            </a:r>
          </a:p>
          <a:p>
            <a:endParaRPr lang="en-US" dirty="0"/>
          </a:p>
        </p:txBody>
      </p:sp>
      <p:sp>
        <p:nvSpPr>
          <p:cNvPr id="4" name="Slide Number Placeholder 3"/>
          <p:cNvSpPr>
            <a:spLocks noGrp="1"/>
          </p:cNvSpPr>
          <p:nvPr>
            <p:ph type="sldNum" sz="quarter" idx="12"/>
          </p:nvPr>
        </p:nvSpPr>
        <p:spPr/>
        <p:txBody>
          <a:bodyPr/>
          <a:lstStyle/>
          <a:p>
            <a:fld id="{6CA6930D-BBCC-4B60-B588-351AC06BFA93}" type="slidenum">
              <a:rPr lang="en-US" smtClean="0"/>
              <a:t>93</a:t>
            </a:fld>
            <a:endParaRPr lang="en-US"/>
          </a:p>
        </p:txBody>
      </p:sp>
    </p:spTree>
    <p:extLst>
      <p:ext uri="{BB962C8B-B14F-4D97-AF65-F5344CB8AC3E}">
        <p14:creationId xmlns:p14="http://schemas.microsoft.com/office/powerpoint/2010/main" val="241770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When you want to provide a simple interface to a complex system</a:t>
            </a:r>
          </a:p>
          <a:p>
            <a:r>
              <a:rPr lang="en-US" dirty="0" smtClean="0"/>
              <a:t>A system has evolved and gets more complex</a:t>
            </a:r>
          </a:p>
          <a:p>
            <a:pPr lvl="1"/>
            <a:r>
              <a:rPr lang="en-US" dirty="0" smtClean="0"/>
              <a:t>early users might want to retain their views of the system</a:t>
            </a:r>
          </a:p>
          <a:p>
            <a:r>
              <a:rPr lang="en-US" dirty="0" smtClean="0"/>
              <a:t>Team members with different level of experience use the system</a:t>
            </a:r>
          </a:p>
          <a:p>
            <a:pPr lvl="1"/>
            <a:r>
              <a:rPr lang="en-US" dirty="0" smtClean="0"/>
              <a:t>you might want to provide </a:t>
            </a:r>
            <a:r>
              <a:rPr lang="en-US" i="1" dirty="0" smtClean="0"/>
              <a:t>novice</a:t>
            </a:r>
            <a:r>
              <a:rPr lang="en-US" dirty="0" smtClean="0"/>
              <a:t> or </a:t>
            </a:r>
            <a:r>
              <a:rPr lang="en-US" i="1" dirty="0" smtClean="0"/>
              <a:t>power user </a:t>
            </a:r>
            <a:r>
              <a:rPr lang="en-US" dirty="0" smtClean="0"/>
              <a:t>interfaces</a:t>
            </a:r>
          </a:p>
          <a:p>
            <a:r>
              <a:rPr lang="en-US" dirty="0" smtClean="0"/>
              <a:t>Too many dependencies between clients and the implementation classes of a subsystem</a:t>
            </a:r>
          </a:p>
        </p:txBody>
      </p:sp>
      <p:sp>
        <p:nvSpPr>
          <p:cNvPr id="4" name="Slide Number Placeholder 3"/>
          <p:cNvSpPr>
            <a:spLocks noGrp="1"/>
          </p:cNvSpPr>
          <p:nvPr>
            <p:ph type="sldNum" sz="quarter" idx="12"/>
          </p:nvPr>
        </p:nvSpPr>
        <p:spPr/>
        <p:txBody>
          <a:bodyPr/>
          <a:lstStyle/>
          <a:p>
            <a:fld id="{6CA6930D-BBCC-4B60-B588-351AC06BFA93}" type="slidenum">
              <a:rPr lang="en-US" smtClean="0"/>
              <a:t>94</a:t>
            </a:fld>
            <a:endParaRPr lang="en-US"/>
          </a:p>
        </p:txBody>
      </p:sp>
    </p:spTree>
    <p:extLst>
      <p:ext uri="{BB962C8B-B14F-4D97-AF65-F5344CB8AC3E}">
        <p14:creationId xmlns:p14="http://schemas.microsoft.com/office/powerpoint/2010/main" val="185873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Known Uses</a:t>
            </a:r>
          </a:p>
        </p:txBody>
      </p:sp>
      <p:sp>
        <p:nvSpPr>
          <p:cNvPr id="10" name="Content Placeholder 9"/>
          <p:cNvSpPr>
            <a:spLocks noGrp="1"/>
          </p:cNvSpPr>
          <p:nvPr>
            <p:ph idx="1"/>
          </p:nvPr>
        </p:nvSpPr>
        <p:spPr/>
        <p:txBody>
          <a:bodyPr>
            <a:normAutofit/>
          </a:bodyPr>
          <a:lstStyle/>
          <a:p>
            <a:r>
              <a:rPr lang="en-US" sz="1800" dirty="0" smtClean="0"/>
              <a:t>Façade is used extensively in J2EE</a:t>
            </a:r>
            <a:r>
              <a:rPr lang="en-US" sz="1800" dirty="0"/>
              <a:t> </a:t>
            </a:r>
            <a:r>
              <a:rPr lang="en-US" sz="1800" dirty="0" smtClean="0"/>
              <a:t>as a session manager</a:t>
            </a:r>
          </a:p>
          <a:p>
            <a:r>
              <a:rPr lang="en-US" sz="1800" dirty="0" smtClean="0"/>
              <a:t>Libraries like MFC, ACE, and Boost encapsulate native OS C APIs, such as sockets, </a:t>
            </a:r>
            <a:r>
              <a:rPr lang="en-US" sz="1800" dirty="0" err="1" smtClean="0"/>
              <a:t>pthreads</a:t>
            </a:r>
            <a:r>
              <a:rPr lang="en-US" sz="1800" dirty="0" smtClean="0"/>
              <a:t>, or GUI functions and provide an easy interface to such APIs</a:t>
            </a:r>
          </a:p>
        </p:txBody>
      </p:sp>
      <p:pic>
        <p:nvPicPr>
          <p:cNvPr id="1107970" name="Picture 2"/>
          <p:cNvPicPr>
            <a:picLocks noChangeAspect="1" noChangeArrowheads="1"/>
          </p:cNvPicPr>
          <p:nvPr/>
        </p:nvPicPr>
        <p:blipFill>
          <a:blip r:embed="rId3"/>
          <a:srcRect/>
          <a:stretch>
            <a:fillRect/>
          </a:stretch>
        </p:blipFill>
        <p:spPr bwMode="auto">
          <a:xfrm>
            <a:off x="5508104" y="2973392"/>
            <a:ext cx="2452506" cy="1961086"/>
          </a:xfrm>
          <a:prstGeom prst="rect">
            <a:avLst/>
          </a:prstGeom>
          <a:noFill/>
          <a:ln w="9525">
            <a:solidFill>
              <a:schemeClr val="tx1"/>
            </a:solidFill>
            <a:miter lim="800000"/>
            <a:headEnd/>
            <a:tailEnd/>
          </a:ln>
          <a:effectLst>
            <a:outerShdw dist="35921" sx="1000" sy="1000" algn="ctr" rotWithShape="0">
              <a:schemeClr val="bg2"/>
            </a:outerShdw>
            <a:reflection blurRad="6350" stA="50000" endA="300" endPos="38500" dist="50800" dir="5400000" sy="-100000" algn="bl" rotWithShape="0"/>
          </a:effectLst>
        </p:spPr>
      </p:pic>
      <p:pic>
        <p:nvPicPr>
          <p:cNvPr id="342017" name="Picture 1"/>
          <p:cNvPicPr>
            <a:picLocks noChangeAspect="1" noChangeArrowheads="1"/>
          </p:cNvPicPr>
          <p:nvPr/>
        </p:nvPicPr>
        <p:blipFill>
          <a:blip r:embed="rId4"/>
          <a:srcRect/>
          <a:stretch>
            <a:fillRect/>
          </a:stretch>
        </p:blipFill>
        <p:spPr bwMode="auto">
          <a:xfrm>
            <a:off x="2483768" y="2929508"/>
            <a:ext cx="1681186" cy="2004970"/>
          </a:xfrm>
          <a:prstGeom prst="rect">
            <a:avLst/>
          </a:prstGeom>
          <a:noFill/>
          <a:ln w="9525">
            <a:solidFill>
              <a:schemeClr val="tx1"/>
            </a:solidFill>
            <a:miter lim="800000"/>
            <a:headEnd/>
            <a:tailEnd/>
          </a:ln>
          <a:effectLst>
            <a:outerShdw dist="35921" sx="1000" sy="1000" algn="ctr" rotWithShape="0">
              <a:schemeClr val="bg2"/>
            </a:outerShdw>
            <a:reflection blurRad="6350" stA="50000" endA="300" endPos="38500" dist="50800" dir="5400000" sy="-100000" algn="bl" rotWithShape="0"/>
          </a:effectLst>
        </p:spPr>
      </p:pic>
      <p:sp>
        <p:nvSpPr>
          <p:cNvPr id="2" name="Slide Number Placeholder 1"/>
          <p:cNvSpPr>
            <a:spLocks noGrp="1"/>
          </p:cNvSpPr>
          <p:nvPr>
            <p:ph type="sldNum" sz="quarter" idx="12"/>
          </p:nvPr>
        </p:nvSpPr>
        <p:spPr/>
        <p:txBody>
          <a:bodyPr/>
          <a:lstStyle/>
          <a:p>
            <a:fld id="{6CA6930D-BBCC-4B60-B588-351AC06BFA93}" type="slidenum">
              <a:rPr lang="en-US" smtClean="0"/>
              <a:t>95</a:t>
            </a:fld>
            <a:endParaRPr lang="en-US"/>
          </a:p>
        </p:txBody>
      </p:sp>
    </p:spTree>
    <p:extLst>
      <p:ext uri="{BB962C8B-B14F-4D97-AF65-F5344CB8AC3E}">
        <p14:creationId xmlns:p14="http://schemas.microsoft.com/office/powerpoint/2010/main" val="205755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Adapter &amp; Facade</a:t>
            </a:r>
            <a:endParaRPr lang="en-IN" dirty="0"/>
          </a:p>
        </p:txBody>
      </p:sp>
      <p:sp>
        <p:nvSpPr>
          <p:cNvPr id="7" name="Content Placeholder 6"/>
          <p:cNvSpPr>
            <a:spLocks noGrp="1"/>
          </p:cNvSpPr>
          <p:nvPr>
            <p:ph sz="half" idx="1"/>
          </p:nvPr>
        </p:nvSpPr>
        <p:spPr/>
        <p:txBody>
          <a:bodyPr>
            <a:normAutofit fontScale="85000" lnSpcReduction="10000"/>
          </a:bodyPr>
          <a:lstStyle/>
          <a:p>
            <a:r>
              <a:rPr lang="en-US" dirty="0" smtClean="0"/>
              <a:t>Adapter converts an incompatible interface into a required one</a:t>
            </a:r>
          </a:p>
          <a:p>
            <a:r>
              <a:rPr lang="en-US" dirty="0" smtClean="0"/>
              <a:t>Clients cannot directly access the underlying class</a:t>
            </a:r>
          </a:p>
          <a:p>
            <a:r>
              <a:rPr lang="en-US" dirty="0" smtClean="0"/>
              <a:t>Adapter might perform some work before and after the actual class is used</a:t>
            </a:r>
            <a:endParaRPr lang="en-IN" dirty="0"/>
          </a:p>
        </p:txBody>
      </p:sp>
      <p:sp>
        <p:nvSpPr>
          <p:cNvPr id="8" name="Content Placeholder 7"/>
          <p:cNvSpPr>
            <a:spLocks noGrp="1"/>
          </p:cNvSpPr>
          <p:nvPr>
            <p:ph sz="half" idx="2"/>
          </p:nvPr>
        </p:nvSpPr>
        <p:spPr/>
        <p:txBody>
          <a:bodyPr>
            <a:normAutofit fontScale="85000" lnSpcReduction="10000"/>
          </a:bodyPr>
          <a:lstStyle/>
          <a:p>
            <a:r>
              <a:rPr lang="en-US" dirty="0" smtClean="0"/>
              <a:t>Façade provides a simplified interface to a system</a:t>
            </a:r>
          </a:p>
          <a:p>
            <a:r>
              <a:rPr lang="en-US" dirty="0" smtClean="0"/>
              <a:t>Clients can still access the underlying modules directly</a:t>
            </a:r>
          </a:p>
          <a:p>
            <a:r>
              <a:rPr lang="en-US" dirty="0" smtClean="0"/>
              <a:t>Façade usually does not perform any processing before delegating the call to the subsystem (depends on the required functionality)</a:t>
            </a:r>
            <a:endParaRPr lang="en-IN" dirty="0"/>
          </a:p>
        </p:txBody>
      </p:sp>
      <p:sp>
        <p:nvSpPr>
          <p:cNvPr id="3" name="Slide Number Placeholder 2"/>
          <p:cNvSpPr>
            <a:spLocks noGrp="1"/>
          </p:cNvSpPr>
          <p:nvPr>
            <p:ph type="sldNum" sz="quarter" idx="12"/>
          </p:nvPr>
        </p:nvSpPr>
        <p:spPr/>
        <p:txBody>
          <a:bodyPr/>
          <a:lstStyle/>
          <a:p>
            <a:fld id="{6CA6930D-BBCC-4B60-B588-351AC06BFA93}" type="slidenum">
              <a:rPr lang="en-US" smtClean="0"/>
              <a:t>96</a:t>
            </a:fld>
            <a:endParaRPr lang="en-US"/>
          </a:p>
        </p:txBody>
      </p:sp>
    </p:spTree>
    <p:extLst>
      <p:ext uri="{BB962C8B-B14F-4D97-AF65-F5344CB8AC3E}">
        <p14:creationId xmlns:p14="http://schemas.microsoft.com/office/powerpoint/2010/main" val="27924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Proxy</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 person having a bank account never interacts with the account physically. If he wants to withdraw money, he can use an ATM card or a cheque</a:t>
            </a:r>
          </a:p>
          <a:p>
            <a:r>
              <a:rPr lang="en-US" dirty="0" smtClean="0"/>
              <a:t>The ATM or cheque act as representatives of the account. They can be called as proxies</a:t>
            </a:r>
          </a:p>
          <a:p>
            <a:r>
              <a:rPr lang="en-US" dirty="0" smtClean="0"/>
              <a:t>A proxy is an object that represents another object. There can be several reasons for using a proxy to access the real object</a:t>
            </a:r>
          </a:p>
          <a:p>
            <a:r>
              <a:rPr lang="en-US" dirty="0" smtClean="0"/>
              <a:t>In OO programming, a proxy is required to control access to the real object</a:t>
            </a:r>
            <a:endParaRPr lang="en-IN" dirty="0"/>
          </a:p>
        </p:txBody>
      </p:sp>
      <p:sp>
        <p:nvSpPr>
          <p:cNvPr id="4" name="Slide Number Placeholder 3"/>
          <p:cNvSpPr>
            <a:spLocks noGrp="1"/>
          </p:cNvSpPr>
          <p:nvPr>
            <p:ph type="sldNum" sz="quarter" idx="12"/>
          </p:nvPr>
        </p:nvSpPr>
        <p:spPr/>
        <p:txBody>
          <a:bodyPr/>
          <a:lstStyle/>
          <a:p>
            <a:fld id="{6CA6930D-BBCC-4B60-B588-351AC06BFA93}" type="slidenum">
              <a:rPr lang="en-US" smtClean="0"/>
              <a:t>97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Proxy Pattern</a:t>
            </a:r>
            <a:endParaRPr lang="en-IN" dirty="0"/>
          </a:p>
        </p:txBody>
      </p:sp>
      <p:sp>
        <p:nvSpPr>
          <p:cNvPr id="3" name="Content Placeholder 2"/>
          <p:cNvSpPr>
            <a:spLocks noGrp="1"/>
          </p:cNvSpPr>
          <p:nvPr>
            <p:ph idx="1"/>
          </p:nvPr>
        </p:nvSpPr>
        <p:spPr/>
        <p:txBody>
          <a:bodyPr>
            <a:noAutofit/>
          </a:bodyPr>
          <a:lstStyle/>
          <a:p>
            <a:pPr>
              <a:buNone/>
            </a:pPr>
            <a:r>
              <a:rPr lang="en-US" sz="2000" i="1" dirty="0" smtClean="0"/>
              <a:t>	Provide a surrogate or placeholder for another object to control access to it</a:t>
            </a:r>
            <a:endParaRPr lang="en-US" sz="2000" dirty="0" smtClean="0"/>
          </a:p>
          <a:p>
            <a:r>
              <a:rPr lang="en-US" sz="2400" dirty="0" smtClean="0"/>
              <a:t>Proxy is used whenever the real object may not be accessed directly</a:t>
            </a:r>
          </a:p>
          <a:p>
            <a:pPr lvl="1"/>
            <a:r>
              <a:rPr lang="en-US" sz="2000" dirty="0" smtClean="0"/>
              <a:t>e.g. loading a document with lots of images</a:t>
            </a:r>
          </a:p>
          <a:p>
            <a:pPr lvl="1"/>
            <a:r>
              <a:rPr lang="en-US" sz="2000" dirty="0" smtClean="0"/>
              <a:t>desirable to load images only when they are required</a:t>
            </a:r>
          </a:p>
          <a:p>
            <a:r>
              <a:rPr lang="en-US" sz="2400" dirty="0" smtClean="0"/>
              <a:t>To save memory, the images are represented by proxies (default images)that act as substitutes for real images</a:t>
            </a:r>
          </a:p>
          <a:p>
            <a:r>
              <a:rPr lang="en-US" sz="2400" dirty="0" smtClean="0"/>
              <a:t>Proxy is also known as a </a:t>
            </a:r>
            <a:r>
              <a:rPr lang="en-US" sz="2400" i="1" dirty="0" smtClean="0"/>
              <a:t>surrogate</a:t>
            </a:r>
            <a:endParaRPr lang="en-IN" sz="2400" i="1" dirty="0"/>
          </a:p>
        </p:txBody>
      </p:sp>
      <p:sp>
        <p:nvSpPr>
          <p:cNvPr id="4" name="Slide Number Placeholder 3"/>
          <p:cNvSpPr>
            <a:spLocks noGrp="1"/>
          </p:cNvSpPr>
          <p:nvPr>
            <p:ph type="sldNum" sz="quarter" idx="12"/>
          </p:nvPr>
        </p:nvSpPr>
        <p:spPr/>
        <p:txBody>
          <a:bodyPr/>
          <a:lstStyle/>
          <a:p>
            <a:fld id="{6CA6930D-BBCC-4B60-B588-351AC06BFA93}" type="slidenum">
              <a:rPr lang="en-US" smtClean="0"/>
              <a:t>98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Structure</a:t>
            </a:r>
          </a:p>
        </p:txBody>
      </p:sp>
      <p:sp>
        <p:nvSpPr>
          <p:cNvPr id="42" name="TextBox 10"/>
          <p:cNvSpPr txBox="1"/>
          <p:nvPr/>
        </p:nvSpPr>
        <p:spPr>
          <a:xfrm>
            <a:off x="938190" y="1352790"/>
            <a:ext cx="7162202" cy="3457458"/>
          </a:xfrm>
          <a:prstGeom prst="rect">
            <a:avLst/>
          </a:prstGeom>
          <a:solidFill>
            <a:schemeClr val="bg1">
              <a:lumMod val="9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wrap="square" rtlCol="0">
            <a:noAutofit/>
          </a:bodyPr>
          <a:lstStyle/>
          <a:p>
            <a:pPr algn="r">
              <a:lnSpc>
                <a:spcPct val="90000"/>
              </a:lnSpc>
              <a:buNone/>
              <a:defRPr/>
            </a:pPr>
            <a:endParaRPr lang="en-US" b="1" dirty="0" smtClean="0">
              <a:solidFill>
                <a:srgbClr val="C00000"/>
              </a:solidFill>
              <a:latin typeface="Calibri" pitchFamily="34" charset="0"/>
              <a:cs typeface="Times New Roman" pitchFamily="18" charset="0"/>
            </a:endParaRPr>
          </a:p>
          <a:p>
            <a:pPr algn="ctr">
              <a:lnSpc>
                <a:spcPct val="90000"/>
              </a:lnSpc>
              <a:buNone/>
              <a:defRPr/>
            </a:pPr>
            <a:endParaRPr lang="en-US" sz="2400" b="1" dirty="0" smtClean="0">
              <a:solidFill>
                <a:schemeClr val="bg1"/>
              </a:solidFill>
              <a:latin typeface="Calibri" pitchFamily="34" charset="0"/>
              <a:cs typeface="Times New Roman" pitchFamily="18" charset="0"/>
            </a:endParaRPr>
          </a:p>
        </p:txBody>
      </p:sp>
      <p:grpSp>
        <p:nvGrpSpPr>
          <p:cNvPr id="43" name="Group 4"/>
          <p:cNvGrpSpPr/>
          <p:nvPr/>
        </p:nvGrpSpPr>
        <p:grpSpPr>
          <a:xfrm>
            <a:off x="3652834" y="1653656"/>
            <a:ext cx="1357322" cy="952507"/>
            <a:chOff x="2214546" y="2857496"/>
            <a:chExt cx="2214578" cy="1218308"/>
          </a:xfrm>
        </p:grpSpPr>
        <p:sp>
          <p:nvSpPr>
            <p:cNvPr id="44" name="Rectangle 15"/>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i="1" dirty="0" smtClean="0"/>
                <a:t>Subject</a:t>
              </a:r>
              <a:endParaRPr lang="en-IN" b="1" i="1" dirty="0"/>
            </a:p>
          </p:txBody>
        </p:sp>
        <p:sp>
          <p:nvSpPr>
            <p:cNvPr id="45" name="Rectangle 3"/>
            <p:cNvSpPr/>
            <p:nvPr/>
          </p:nvSpPr>
          <p:spPr>
            <a:xfrm>
              <a:off x="2214546" y="3286123"/>
              <a:ext cx="2214578" cy="789681"/>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i="1" dirty="0" smtClean="0"/>
                <a:t>Request()</a:t>
              </a:r>
            </a:p>
            <a:p>
              <a:r>
                <a:rPr lang="en-US" i="1" dirty="0" smtClean="0"/>
                <a:t>…</a:t>
              </a:r>
            </a:p>
          </p:txBody>
        </p:sp>
      </p:grpSp>
      <p:grpSp>
        <p:nvGrpSpPr>
          <p:cNvPr id="46" name="Group 5"/>
          <p:cNvGrpSpPr/>
          <p:nvPr/>
        </p:nvGrpSpPr>
        <p:grpSpPr>
          <a:xfrm>
            <a:off x="3509958" y="3380076"/>
            <a:ext cx="1571636" cy="1026288"/>
            <a:chOff x="2214546" y="2857496"/>
            <a:chExt cx="2214578" cy="1500198"/>
          </a:xfrm>
        </p:grpSpPr>
        <p:sp>
          <p:nvSpPr>
            <p:cNvPr id="47" name="Rectangle 13"/>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Proxy</a:t>
              </a:r>
              <a:endParaRPr lang="en-IN" b="1" dirty="0"/>
            </a:p>
          </p:txBody>
        </p:sp>
        <p:sp>
          <p:nvSpPr>
            <p:cNvPr id="48" name="Rectangle 14"/>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smtClean="0"/>
                <a:t>Request()</a:t>
              </a:r>
            </a:p>
            <a:p>
              <a:r>
                <a:rPr lang="en-US" dirty="0" smtClean="0"/>
                <a:t>…</a:t>
              </a:r>
            </a:p>
          </p:txBody>
        </p:sp>
      </p:grpSp>
      <p:cxnSp>
        <p:nvCxnSpPr>
          <p:cNvPr id="49" name="Straight Arrow Connector 48"/>
          <p:cNvCxnSpPr/>
          <p:nvPr/>
        </p:nvCxnSpPr>
        <p:spPr>
          <a:xfrm>
            <a:off x="2652702" y="1832252"/>
            <a:ext cx="1000132" cy="1322"/>
          </a:xfrm>
          <a:prstGeom prst="straightConnector1">
            <a:avLst/>
          </a:prstGeom>
          <a:ln w="12700">
            <a:solidFill>
              <a:schemeClr val="tx1"/>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0" name="Group 5"/>
          <p:cNvGrpSpPr/>
          <p:nvPr/>
        </p:nvGrpSpPr>
        <p:grpSpPr>
          <a:xfrm>
            <a:off x="1223942" y="3380079"/>
            <a:ext cx="1571636" cy="1026288"/>
            <a:chOff x="2214546" y="2857496"/>
            <a:chExt cx="2214578" cy="1500198"/>
          </a:xfrm>
        </p:grpSpPr>
        <p:sp>
          <p:nvSpPr>
            <p:cNvPr id="51" name="Rectangle 50"/>
            <p:cNvSpPr/>
            <p:nvPr/>
          </p:nvSpPr>
          <p:spPr>
            <a:xfrm>
              <a:off x="2214546" y="2857496"/>
              <a:ext cx="2214578"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RealSubject</a:t>
              </a:r>
              <a:endParaRPr lang="en-IN" b="1" dirty="0"/>
            </a:p>
          </p:txBody>
        </p:sp>
        <p:sp>
          <p:nvSpPr>
            <p:cNvPr id="52" name="Rectangle 51"/>
            <p:cNvSpPr/>
            <p:nvPr/>
          </p:nvSpPr>
          <p:spPr>
            <a:xfrm>
              <a:off x="2214546" y="3286124"/>
              <a:ext cx="2214578" cy="1071570"/>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smtClean="0"/>
                <a:t>Request()</a:t>
              </a:r>
            </a:p>
            <a:p>
              <a:r>
                <a:rPr lang="en-US" dirty="0" smtClean="0"/>
                <a:t>…</a:t>
              </a:r>
            </a:p>
          </p:txBody>
        </p:sp>
      </p:grpSp>
      <p:sp>
        <p:nvSpPr>
          <p:cNvPr id="53" name="Isosceles Triangle 52"/>
          <p:cNvSpPr/>
          <p:nvPr/>
        </p:nvSpPr>
        <p:spPr>
          <a:xfrm>
            <a:off x="4211524" y="2606165"/>
            <a:ext cx="168390" cy="176798"/>
          </a:xfrm>
          <a:prstGeom prst="triangl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54" name="Straight Connector 53"/>
          <p:cNvCxnSpPr>
            <a:stCxn id="53" idx="3"/>
            <a:endCxn id="47" idx="0"/>
          </p:cNvCxnSpPr>
          <p:nvPr/>
        </p:nvCxnSpPr>
        <p:spPr>
          <a:xfrm>
            <a:off x="4295719" y="2782963"/>
            <a:ext cx="57" cy="59711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6" name="Group 38"/>
          <p:cNvGrpSpPr/>
          <p:nvPr/>
        </p:nvGrpSpPr>
        <p:grpSpPr>
          <a:xfrm>
            <a:off x="5454272" y="3411165"/>
            <a:ext cx="2500330" cy="773912"/>
            <a:chOff x="3571868" y="4786322"/>
            <a:chExt cx="2387193" cy="1135705"/>
          </a:xfrm>
        </p:grpSpPr>
        <p:graphicFrame>
          <p:nvGraphicFramePr>
            <p:cNvPr id="57" name="Object 13"/>
            <p:cNvGraphicFramePr>
              <a:graphicFrameLocks noChangeAspect="1"/>
            </p:cNvGraphicFramePr>
            <p:nvPr/>
          </p:nvGraphicFramePr>
          <p:xfrm>
            <a:off x="3571868" y="4786322"/>
            <a:ext cx="2387193" cy="1135705"/>
          </p:xfrm>
          <a:graphic>
            <a:graphicData uri="http://schemas.openxmlformats.org/presentationml/2006/ole">
              <mc:AlternateContent xmlns:mc="http://schemas.openxmlformats.org/markup-compatibility/2006">
                <mc:Choice xmlns:v="urn:schemas-microsoft-com:vml" Requires="v">
                  <p:oleObj spid="_x0000_s162497" name="Visio" r:id="rId4" imgW="717499" imgH="488899" progId="Visio.Drawing.11">
                    <p:embed/>
                  </p:oleObj>
                </mc:Choice>
                <mc:Fallback>
                  <p:oleObj name="Visio" r:id="rId4" imgW="717499" imgH="488899"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68" y="4786322"/>
                          <a:ext cx="2387193" cy="113570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 name="Text Box 16"/>
            <p:cNvSpPr txBox="1">
              <a:spLocks noChangeArrowheads="1"/>
            </p:cNvSpPr>
            <p:nvPr/>
          </p:nvSpPr>
          <p:spPr bwMode="auto">
            <a:xfrm>
              <a:off x="3625286" y="5124037"/>
              <a:ext cx="2310187" cy="496823"/>
            </a:xfrm>
            <a:prstGeom prst="rect">
              <a:avLst/>
            </a:prstGeom>
            <a:noFill/>
            <a:ln w="9525">
              <a:noFill/>
              <a:miter lim="800000"/>
              <a:headEnd/>
              <a:tailEnd/>
            </a:ln>
          </p:spPr>
          <p:txBody>
            <a:bodyPr wrap="square">
              <a:spAutoFit/>
            </a:bodyPr>
            <a:lstStyle/>
            <a:p>
              <a:pPr>
                <a:spcBef>
                  <a:spcPct val="50000"/>
                </a:spcBef>
              </a:pPr>
              <a:r>
                <a:rPr lang="en-US" sz="1600" dirty="0" err="1" smtClean="0">
                  <a:solidFill>
                    <a:srgbClr val="000000"/>
                  </a:solidFill>
                </a:rPr>
                <a:t>realSubject</a:t>
              </a:r>
              <a:r>
                <a:rPr lang="en-US" sz="1600" dirty="0" smtClean="0">
                  <a:solidFill>
                    <a:srgbClr val="000000"/>
                  </a:solidFill>
                </a:rPr>
                <a:t>-&gt;Request() ;</a:t>
              </a:r>
            </a:p>
          </p:txBody>
        </p:sp>
      </p:grpSp>
      <p:sp>
        <p:nvSpPr>
          <p:cNvPr id="59" name="Oval 58"/>
          <p:cNvSpPr/>
          <p:nvPr/>
        </p:nvSpPr>
        <p:spPr>
          <a:xfrm>
            <a:off x="4581528" y="3737268"/>
            <a:ext cx="142876" cy="146612"/>
          </a:xfrm>
          <a:prstGeom prst="ellipse">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0" name="Straight Connector 59"/>
          <p:cNvCxnSpPr/>
          <p:nvPr/>
        </p:nvCxnSpPr>
        <p:spPr>
          <a:xfrm>
            <a:off x="4724404" y="3796798"/>
            <a:ext cx="785818" cy="13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15"/>
          <p:cNvSpPr/>
          <p:nvPr/>
        </p:nvSpPr>
        <p:spPr>
          <a:xfrm>
            <a:off x="1295380" y="1713189"/>
            <a:ext cx="1357322" cy="335114"/>
          </a:xfrm>
          <a:prstGeom prst="rect">
            <a:avLst/>
          </a:prstGeom>
          <a:ln w="12700"/>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Client</a:t>
            </a:r>
            <a:endParaRPr lang="en-IN" sz="2000" b="1" dirty="0"/>
          </a:p>
        </p:txBody>
      </p:sp>
      <p:cxnSp>
        <p:nvCxnSpPr>
          <p:cNvPr id="73" name="Straight Connector 72"/>
          <p:cNvCxnSpPr/>
          <p:nvPr/>
        </p:nvCxnSpPr>
        <p:spPr>
          <a:xfrm flipH="1" flipV="1">
            <a:off x="2009760" y="3022889"/>
            <a:ext cx="2286016" cy="1323"/>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1" idx="0"/>
          </p:cNvCxnSpPr>
          <p:nvPr/>
        </p:nvCxnSpPr>
        <p:spPr>
          <a:xfrm flipH="1">
            <a:off x="2009760" y="3022887"/>
            <a:ext cx="6" cy="357192"/>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2795578" y="3507316"/>
            <a:ext cx="714380" cy="0"/>
          </a:xfrm>
          <a:prstGeom prst="straightConnector1">
            <a:avLst/>
          </a:prstGeom>
          <a:ln w="12700">
            <a:solidFill>
              <a:schemeClr val="tx1"/>
            </a:solidFill>
            <a:tailEnd type="arrow"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6CA6930D-BBCC-4B60-B588-351AC06BFA93}" type="slidenum">
              <a:rPr lang="en-US" smtClean="0"/>
              <a:t>99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mpan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200816</TotalTime>
  <Words>11589</Words>
  <Application>Microsoft Macintosh PowerPoint</Application>
  <PresentationFormat>On-screen Show (16:10)</PresentationFormat>
  <Paragraphs>1653</Paragraphs>
  <Slides>197</Slides>
  <Notes>74</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197</vt:i4>
      </vt:variant>
    </vt:vector>
  </HeadingPairs>
  <TitlesOfParts>
    <vt:vector size="199" baseType="lpstr">
      <vt:lpstr>Company Template</vt:lpstr>
      <vt:lpstr>Visio</vt:lpstr>
      <vt:lpstr>Design Patterns</vt:lpstr>
      <vt:lpstr>About</vt:lpstr>
      <vt:lpstr>Apps</vt:lpstr>
      <vt:lpstr>Objectives</vt:lpstr>
      <vt:lpstr>PowerPoint Presentation</vt:lpstr>
      <vt:lpstr>Purpose of Software</vt:lpstr>
      <vt:lpstr>Why Software Is Complex?</vt:lpstr>
      <vt:lpstr>Complexity</vt:lpstr>
      <vt:lpstr>How To Resolve Complexity</vt:lpstr>
      <vt:lpstr>Advantages Of OO Decomposition</vt:lpstr>
      <vt:lpstr>Foundations Of Object Model</vt:lpstr>
      <vt:lpstr>Object-Oriented Analysis</vt:lpstr>
      <vt:lpstr>Object-Oriented Design</vt:lpstr>
      <vt:lpstr>Object-Oriented Programming</vt:lpstr>
      <vt:lpstr>OO Languages</vt:lpstr>
      <vt:lpstr>Abstraction</vt:lpstr>
      <vt:lpstr>Abstraction Example</vt:lpstr>
      <vt:lpstr>Discussion</vt:lpstr>
      <vt:lpstr>Abstraction Example</vt:lpstr>
      <vt:lpstr>Example</vt:lpstr>
      <vt:lpstr>Encapsulation</vt:lpstr>
      <vt:lpstr>Discussion</vt:lpstr>
      <vt:lpstr>Example</vt:lpstr>
      <vt:lpstr>Hierarchy</vt:lpstr>
      <vt:lpstr>Inheritance</vt:lpstr>
      <vt:lpstr>Inheritance</vt:lpstr>
      <vt:lpstr>Hierarchy: "is a" Relationship</vt:lpstr>
      <vt:lpstr>Discussion</vt:lpstr>
      <vt:lpstr>Inheritance</vt:lpstr>
      <vt:lpstr>Composition</vt:lpstr>
      <vt:lpstr>Hierarchy: "part of" Relationship</vt:lpstr>
      <vt:lpstr>Composition</vt:lpstr>
      <vt:lpstr>Composition</vt:lpstr>
      <vt:lpstr>How to use inheritance?</vt:lpstr>
      <vt:lpstr>Composition Vs. Inheritance</vt:lpstr>
      <vt:lpstr>Polymorphism</vt:lpstr>
      <vt:lpstr>Polymorphism</vt:lpstr>
      <vt:lpstr>Discussion</vt:lpstr>
      <vt:lpstr>Modularity</vt:lpstr>
      <vt:lpstr>Discussion</vt:lpstr>
      <vt:lpstr>C++ Implementation of Object Model</vt:lpstr>
      <vt:lpstr>OO Paradigm</vt:lpstr>
      <vt:lpstr>What is a pattern?</vt:lpstr>
      <vt:lpstr>Doors Example</vt:lpstr>
      <vt:lpstr>Solution</vt:lpstr>
      <vt:lpstr>Software Patterns</vt:lpstr>
      <vt:lpstr>Importance?</vt:lpstr>
      <vt:lpstr>Describing Design Patterns</vt:lpstr>
      <vt:lpstr>Pattern Template</vt:lpstr>
      <vt:lpstr>Organizing Design Patterns</vt:lpstr>
      <vt:lpstr>Creational Patterns</vt:lpstr>
      <vt:lpstr>Factory Method</vt:lpstr>
      <vt:lpstr>Structure</vt:lpstr>
      <vt:lpstr>Non-software Example</vt:lpstr>
      <vt:lpstr>Implementation</vt:lpstr>
      <vt:lpstr>Advantages</vt:lpstr>
      <vt:lpstr>Disadvantages</vt:lpstr>
      <vt:lpstr>Applicability</vt:lpstr>
      <vt:lpstr>Known Uses</vt:lpstr>
      <vt:lpstr>Singleton Pattern</vt:lpstr>
      <vt:lpstr>Structure</vt:lpstr>
      <vt:lpstr>Non-software Example</vt:lpstr>
      <vt:lpstr>Implementation</vt:lpstr>
      <vt:lpstr>C++ Implementation</vt:lpstr>
      <vt:lpstr>Using CRTP</vt:lpstr>
      <vt:lpstr>Java Implementation</vt:lpstr>
      <vt:lpstr>Intialization-on-Demand Holder Idiom</vt:lpstr>
      <vt:lpstr>Alternative Implementation</vt:lpstr>
      <vt:lpstr>Advantages</vt:lpstr>
      <vt:lpstr>Disadvantages</vt:lpstr>
      <vt:lpstr>Applicability</vt:lpstr>
      <vt:lpstr>Known uses</vt:lpstr>
      <vt:lpstr>Structural Patterns</vt:lpstr>
      <vt:lpstr>Adapter Pattern</vt:lpstr>
      <vt:lpstr>Object Adapter</vt:lpstr>
      <vt:lpstr>Class Adapter</vt:lpstr>
      <vt:lpstr>Non-Software Example</vt:lpstr>
      <vt:lpstr>Implementation</vt:lpstr>
      <vt:lpstr>C++ Implementation</vt:lpstr>
      <vt:lpstr>Advantages</vt:lpstr>
      <vt:lpstr>Disadvantages</vt:lpstr>
      <vt:lpstr>Applicability</vt:lpstr>
      <vt:lpstr>Known Uses</vt:lpstr>
      <vt:lpstr>Façade Pattern</vt:lpstr>
      <vt:lpstr>Structure</vt:lpstr>
      <vt:lpstr>Non-software Example</vt:lpstr>
      <vt:lpstr>Dependencies</vt:lpstr>
      <vt:lpstr>Principle of Least Knowledge</vt:lpstr>
      <vt:lpstr>Principle of Least Knowledge</vt:lpstr>
      <vt:lpstr>Principle of Least Knowledge</vt:lpstr>
      <vt:lpstr>Implementation</vt:lpstr>
      <vt:lpstr>Advantages</vt:lpstr>
      <vt:lpstr>Disadvantages</vt:lpstr>
      <vt:lpstr>Applicability</vt:lpstr>
      <vt:lpstr>Known Uses</vt:lpstr>
      <vt:lpstr>Adapter &amp; Facade</vt:lpstr>
      <vt:lpstr>Proxy</vt:lpstr>
      <vt:lpstr>Proxy Pattern</vt:lpstr>
      <vt:lpstr>Structure</vt:lpstr>
      <vt:lpstr>Non-software Examples</vt:lpstr>
      <vt:lpstr>Implementation</vt:lpstr>
      <vt:lpstr>Advantages</vt:lpstr>
      <vt:lpstr>Disadvantages</vt:lpstr>
      <vt:lpstr>Applicability</vt:lpstr>
      <vt:lpstr>Known Uses</vt:lpstr>
      <vt:lpstr>Decorator</vt:lpstr>
      <vt:lpstr>Structure</vt:lpstr>
      <vt:lpstr>Non-software Example </vt:lpstr>
      <vt:lpstr>Implementation</vt:lpstr>
      <vt:lpstr>Advantages</vt:lpstr>
      <vt:lpstr>Disadvantages</vt:lpstr>
      <vt:lpstr>Applicability</vt:lpstr>
      <vt:lpstr>Known Uses</vt:lpstr>
      <vt:lpstr>Assignment</vt:lpstr>
      <vt:lpstr>Bridge</vt:lpstr>
      <vt:lpstr>Structure</vt:lpstr>
      <vt:lpstr>Non-software Example</vt:lpstr>
      <vt:lpstr>Implementation</vt:lpstr>
      <vt:lpstr>Advantages</vt:lpstr>
      <vt:lpstr>Applicability</vt:lpstr>
      <vt:lpstr>Known Uses</vt:lpstr>
      <vt:lpstr>Behavioral Patterns</vt:lpstr>
      <vt:lpstr>Model View Controller</vt:lpstr>
      <vt:lpstr>Model View Controller</vt:lpstr>
      <vt:lpstr>MVC</vt:lpstr>
      <vt:lpstr>MVC</vt:lpstr>
      <vt:lpstr>MVC Models</vt:lpstr>
      <vt:lpstr>MVC Using Observer Pattern</vt:lpstr>
      <vt:lpstr>MVC Variations</vt:lpstr>
      <vt:lpstr>Observer Pattern</vt:lpstr>
      <vt:lpstr>Structure</vt:lpstr>
      <vt:lpstr>Implementation</vt:lpstr>
      <vt:lpstr>Implementation</vt:lpstr>
      <vt:lpstr>Push Model</vt:lpstr>
      <vt:lpstr>Pull Model</vt:lpstr>
      <vt:lpstr>Language Specific Implementation</vt:lpstr>
      <vt:lpstr>Advantages</vt:lpstr>
      <vt:lpstr>Disadvantages</vt:lpstr>
      <vt:lpstr>Applicability</vt:lpstr>
      <vt:lpstr>Known Uses</vt:lpstr>
      <vt:lpstr>Assignment</vt:lpstr>
      <vt:lpstr>Mediator Pattern</vt:lpstr>
      <vt:lpstr>Mediator Pattern</vt:lpstr>
      <vt:lpstr>Structure</vt:lpstr>
      <vt:lpstr>Non-software Example</vt:lpstr>
      <vt:lpstr>Implementation</vt:lpstr>
      <vt:lpstr>Language Specific Implementation</vt:lpstr>
      <vt:lpstr>Consequences</vt:lpstr>
      <vt:lpstr>Applicability</vt:lpstr>
      <vt:lpstr>Known Uses</vt:lpstr>
      <vt:lpstr>Strategy Pattern</vt:lpstr>
      <vt:lpstr>Structure</vt:lpstr>
      <vt:lpstr>Non-software Example</vt:lpstr>
      <vt:lpstr>Implementation</vt:lpstr>
      <vt:lpstr>C++ Implementation</vt:lpstr>
      <vt:lpstr>Java Implementation</vt:lpstr>
      <vt:lpstr>C# Implementation</vt:lpstr>
      <vt:lpstr>Advantage</vt:lpstr>
      <vt:lpstr>Disadvantage</vt:lpstr>
      <vt:lpstr>Applicability</vt:lpstr>
      <vt:lpstr>Known Uses</vt:lpstr>
      <vt:lpstr>Command Pattern</vt:lpstr>
      <vt:lpstr>Non-software Example</vt:lpstr>
      <vt:lpstr>Structure</vt:lpstr>
      <vt:lpstr>Implementation</vt:lpstr>
      <vt:lpstr>Implementation</vt:lpstr>
      <vt:lpstr>C++ Implementation</vt:lpstr>
      <vt:lpstr>C# Implementation</vt:lpstr>
      <vt:lpstr>Advantages</vt:lpstr>
      <vt:lpstr>Applicability</vt:lpstr>
      <vt:lpstr>Known Uses</vt:lpstr>
      <vt:lpstr>State Pattern</vt:lpstr>
      <vt:lpstr>Structure</vt:lpstr>
      <vt:lpstr>Non-software Example</vt:lpstr>
      <vt:lpstr>Implementation</vt:lpstr>
      <vt:lpstr>Advantages</vt:lpstr>
      <vt:lpstr>Disadvantages</vt:lpstr>
      <vt:lpstr>Applicability</vt:lpstr>
      <vt:lpstr>Visitor Pattern</vt:lpstr>
      <vt:lpstr>Structure</vt:lpstr>
      <vt:lpstr>Non-Software Example</vt:lpstr>
      <vt:lpstr>Implementation</vt:lpstr>
      <vt:lpstr>Advantages</vt:lpstr>
      <vt:lpstr>Disadvantages</vt:lpstr>
      <vt:lpstr>Applicability</vt:lpstr>
      <vt:lpstr>Known Uses</vt:lpstr>
      <vt:lpstr>Understanding Patterns</vt:lpstr>
      <vt:lpstr>Design Patterns Advantages</vt:lpstr>
      <vt:lpstr>Design Patterns Disadvantages</vt:lpstr>
      <vt:lpstr>Design Patterns Usage</vt:lpstr>
      <vt:lpstr>Design Pattern Guidelines</vt:lpstr>
      <vt:lpstr>A Caveat</vt:lpstr>
      <vt:lpstr>Anti Patterns</vt:lpstr>
      <vt:lpstr>Examples</vt:lpstr>
      <vt:lpstr>Connect</vt:lpstr>
      <vt:lpstr>References</vt:lpstr>
      <vt:lpstr>URLs</vt:lpstr>
    </vt:vector>
  </TitlesOfParts>
  <Manager/>
  <Company>Poash Technologies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GoF Design Patterns</dc:title>
  <dc:subject/>
  <dc:creator>Umar Majid Lone</dc:creator>
  <cp:keywords/>
  <dc:description>Please email your comments to umar.lone@poash.com._x000d_www.poash.com</dc:description>
  <cp:lastModifiedBy>Umar Lone</cp:lastModifiedBy>
  <cp:revision>2515</cp:revision>
  <dcterms:created xsi:type="dcterms:W3CDTF">2007-10-30T01:26:38Z</dcterms:created>
  <dcterms:modified xsi:type="dcterms:W3CDTF">2016-01-17T07:19:42Z</dcterms:modified>
  <cp:category/>
</cp:coreProperties>
</file>