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300" r:id="rId4"/>
    <p:sldId id="260" r:id="rId5"/>
    <p:sldId id="261" r:id="rId6"/>
    <p:sldId id="287" r:id="rId7"/>
    <p:sldId id="286" r:id="rId8"/>
    <p:sldId id="288" r:id="rId9"/>
    <p:sldId id="289" r:id="rId10"/>
    <p:sldId id="265" r:id="rId11"/>
    <p:sldId id="290" r:id="rId12"/>
    <p:sldId id="291" r:id="rId13"/>
    <p:sldId id="292" r:id="rId14"/>
    <p:sldId id="295" r:id="rId15"/>
    <p:sldId id="293" r:id="rId16"/>
    <p:sldId id="269" r:id="rId17"/>
    <p:sldId id="294" r:id="rId18"/>
    <p:sldId id="296" r:id="rId19"/>
    <p:sldId id="297" r:id="rId20"/>
    <p:sldId id="29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NPi1QU2M/0nB4IotnhZVyA==" hashData="9FGvcqr1+Di+yBiJa154LD+N2sw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46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AAF5-58A5-CA44-9933-E9EAE55DDB87}" type="datetimeFigureOut">
              <a:rPr lang="en-US" smtClean="0"/>
              <a:t>08/12/14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6AB61-B49E-3B44-BFAF-282EA0806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0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83718-F624-4B15-990C-0962BE8941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Consider an application that regulates the temperature of a furnace</a:t>
            </a:r>
          </a:p>
          <a:p>
            <a:r>
              <a:rPr lang="en-US" sz="1200" dirty="0" smtClean="0"/>
              <a:t>The regulator reads the temperature from the thermometer &amp; regulates the temperature of the furnace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99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problems: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Button</a:t>
            </a:r>
            <a:r>
              <a:rPr lang="en-US" baseline="0" dirty="0" smtClean="0"/>
              <a:t> directly depends on lamp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Any change in lamp will effect the button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cannot be reused with any other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problems: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Button</a:t>
            </a:r>
            <a:r>
              <a:rPr lang="en-US" baseline="0" dirty="0" smtClean="0"/>
              <a:t> directly depends on lamp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Any change in lamp will effect the button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Button cannot be reused with any other application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baseline="0" dirty="0" smtClean="0"/>
              <a:t> first case violates ISP.</a:t>
            </a:r>
          </a:p>
          <a:p>
            <a:r>
              <a:rPr lang="en-IN" baseline="0" dirty="0" smtClean="0"/>
              <a:t>Use containment in the second case.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F3A21-406D-4276-9E59-70AD5CC0C72D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6643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360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5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71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71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255454"/>
            <a:ext cx="9144000" cy="45710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294251"/>
            <a:ext cx="2133600" cy="30427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47F26AC8-0FD1-E947-B43A-3C08CAEB3928}" type="datetimeFigureOut">
              <a:rPr lang="en-US" smtClean="0"/>
              <a:t>08/12/14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38" y="5294251"/>
            <a:ext cx="508462" cy="30427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18614ED3-B6D5-FD42-9264-D21CDA22B6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2296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0" y="5595205"/>
            <a:ext cx="1219200" cy="157896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600" dirty="0" smtClean="0"/>
              <a:t>Umar Lone</a:t>
            </a:r>
            <a:endParaRPr lang="en-US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7848600" y="10893"/>
            <a:ext cx="1321288" cy="34543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/>
              <a:t>Poash</a:t>
            </a:r>
            <a:r>
              <a:rPr lang="en-US" sz="1100" b="0" dirty="0" smtClean="0"/>
              <a:t>™ </a:t>
            </a:r>
            <a:r>
              <a:rPr lang="en-US" sz="800" b="0" dirty="0" smtClean="0"/>
              <a:t>Technologies</a:t>
            </a:r>
            <a:endParaRPr lang="en-US" sz="1100" b="0" dirty="0" smtClean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848600" y="102832"/>
            <a:ext cx="252774" cy="240068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1993"/>
            <a:ext cx="2895600" cy="303212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8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3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Open Closed Principle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i="1" dirty="0" smtClean="0">
                <a:latin typeface="Times New Roman" pitchFamily="18" charset="0"/>
              </a:rPr>
              <a:t>	</a:t>
            </a:r>
            <a:r>
              <a:rPr lang="en-US" sz="2800" i="1" dirty="0" smtClean="0">
                <a:solidFill>
                  <a:schemeClr val="tx2">
                    <a:lumMod val="90000"/>
                  </a:schemeClr>
                </a:solidFill>
              </a:rPr>
              <a:t>A module should be open for extension but closed for modification</a:t>
            </a:r>
          </a:p>
          <a:p>
            <a:pPr eaLnBrk="1" hangingPunct="1">
              <a:defRPr/>
            </a:pPr>
            <a:r>
              <a:rPr lang="en-US" sz="2800" dirty="0" smtClean="0"/>
              <a:t>Most important design principle</a:t>
            </a:r>
          </a:p>
          <a:p>
            <a:pPr eaLnBrk="1" hangingPunct="1">
              <a:defRPr/>
            </a:pPr>
            <a:r>
              <a:rPr lang="en-US" sz="2800" dirty="0" smtClean="0"/>
              <a:t>Modules implementing OCP have two attributes</a:t>
            </a:r>
          </a:p>
          <a:p>
            <a:pPr lvl="1">
              <a:defRPr/>
            </a:pPr>
            <a:r>
              <a:rPr lang="en-US" sz="2400" dirty="0" smtClean="0"/>
              <a:t>open for extension and their behavior can be changed through extension. </a:t>
            </a:r>
          </a:p>
          <a:p>
            <a:pPr lvl="1">
              <a:defRPr/>
            </a:pPr>
            <a:r>
              <a:rPr lang="en-US" sz="2400" dirty="0" smtClean="0"/>
              <a:t>closed for modification. Extending the behavior of the module does not result in a change to the source or the binary of the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3" y="1534677"/>
            <a:ext cx="4165600" cy="227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99" y="1534677"/>
            <a:ext cx="2489200" cy="609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39922" y="1865664"/>
            <a:ext cx="2629831" cy="157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Not easy to add new features</a:t>
            </a:r>
          </a:p>
          <a:p>
            <a:r>
              <a:rPr lang="en-GB" dirty="0" smtClean="0"/>
              <a:t>Adding a new account will cause a cascade of changes in the class</a:t>
            </a:r>
          </a:p>
          <a:p>
            <a:r>
              <a:rPr lang="en-GB" dirty="0" smtClean="0"/>
              <a:t>Other classes that use Account class will also change</a:t>
            </a:r>
          </a:p>
          <a:p>
            <a:r>
              <a:rPr lang="en-GB" dirty="0" smtClean="0"/>
              <a:t>Each change may introduce bugs and require re-testing, re-deployment</a:t>
            </a:r>
          </a:p>
          <a:p>
            <a:r>
              <a:rPr lang="en-GB" dirty="0" smtClean="0"/>
              <a:t>Not object-oriented!!!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9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Implementing OCP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 for OO approach</a:t>
            </a:r>
          </a:p>
          <a:p>
            <a:r>
              <a:rPr lang="en-GB" dirty="0" smtClean="0"/>
              <a:t>Using enums for behaviour through conditionals can be converted to classes</a:t>
            </a:r>
          </a:p>
          <a:p>
            <a:r>
              <a:rPr lang="en-GB" dirty="0" smtClean="0"/>
              <a:t>May extend a common base class</a:t>
            </a:r>
          </a:p>
        </p:txBody>
      </p:sp>
    </p:spTree>
    <p:extLst>
      <p:ext uri="{BB962C8B-B14F-4D97-AF65-F5344CB8AC3E}">
        <p14:creationId xmlns:p14="http://schemas.microsoft.com/office/powerpoint/2010/main" val="30632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63" y="1642570"/>
            <a:ext cx="4845812" cy="33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Simplified extension</a:t>
            </a:r>
          </a:p>
          <a:p>
            <a:r>
              <a:rPr lang="en-GB" dirty="0" smtClean="0"/>
              <a:t>Loose coupling</a:t>
            </a:r>
          </a:p>
          <a:p>
            <a:r>
              <a:rPr lang="en-GB" dirty="0" smtClean="0"/>
              <a:t>Less dependencies</a:t>
            </a:r>
          </a:p>
          <a:p>
            <a:r>
              <a:rPr lang="en-GB" dirty="0" smtClean="0"/>
              <a:t>Maintainability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5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Subtypes must be substitutable for their base types</a:t>
            </a:r>
          </a:p>
          <a:p>
            <a:pPr>
              <a:lnSpc>
                <a:spcPct val="80000"/>
              </a:lnSpc>
              <a:defRPr/>
            </a:pPr>
            <a:r>
              <a:rPr lang="en-US" sz="3200" dirty="0" smtClean="0"/>
              <a:t>Devised by Barbara </a:t>
            </a:r>
            <a:r>
              <a:rPr lang="en-US" sz="3200" dirty="0" err="1" smtClean="0"/>
              <a:t>Liskov</a:t>
            </a:r>
            <a:r>
              <a:rPr lang="en-US" sz="3200" dirty="0" smtClean="0"/>
              <a:t> in her work regarding data abstraction in 1988</a:t>
            </a:r>
          </a:p>
          <a:p>
            <a:pPr>
              <a:lnSpc>
                <a:spcPct val="80000"/>
              </a:lnSpc>
              <a:defRPr/>
            </a:pPr>
            <a:r>
              <a:rPr lang="en-US" sz="3200" dirty="0" smtClean="0"/>
              <a:t>A user of a base class should continue to function properly if a derivative of that base class is passed to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Substitutability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 classes </a:t>
            </a:r>
          </a:p>
          <a:p>
            <a:pPr lvl="1"/>
            <a:r>
              <a:rPr lang="en-GB" dirty="0" smtClean="0"/>
              <a:t>should not require calling code to know they are different from their base type</a:t>
            </a:r>
          </a:p>
          <a:p>
            <a:pPr lvl="1"/>
            <a:r>
              <a:rPr lang="en-GB" dirty="0" smtClean="0"/>
              <a:t>must not remove parent class behaviour</a:t>
            </a:r>
          </a:p>
          <a:p>
            <a:r>
              <a:rPr lang="en-GB" dirty="0" smtClean="0"/>
              <a:t>Clients make assumptions based on the base class and won’t know about the derived types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7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Is-a Relationship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20" y="1281545"/>
            <a:ext cx="4851146" cy="33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Square may be a type of Rectangle, but a Square object cannot substitute a Rectangle object</a:t>
            </a:r>
          </a:p>
          <a:p>
            <a:r>
              <a:rPr lang="en-GB" dirty="0" smtClean="0"/>
              <a:t>We have to change behaviour of base class to make Square work</a:t>
            </a:r>
          </a:p>
          <a:p>
            <a:r>
              <a:rPr lang="en-GB" dirty="0" smtClean="0"/>
              <a:t>Unnecessary patching required in Square</a:t>
            </a:r>
          </a:p>
          <a:p>
            <a:r>
              <a:rPr lang="en-GB" dirty="0" smtClean="0"/>
              <a:t>Unnecessary fields in Square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46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934171" y="2065412"/>
            <a:ext cx="5014093" cy="17867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Umar Lone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Founder of Poash Technologies [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</a:rPr>
              <a:t>www.poash.com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Trainer, developer, mentor, consultant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C/C++, STL, Win32 SDK, MFC, COM, ATL, Design Patterns, Linux, Bash Shell Scripting, Core Java, .NET Framework, C#, Android, Objective C, </a:t>
            </a:r>
            <a:r>
              <a:rPr lang="en-US" sz="1600" b="1" dirty="0" err="1" smtClean="0">
                <a:solidFill>
                  <a:schemeClr val="tx2">
                    <a:lumMod val="75000"/>
                  </a:schemeClr>
                </a:solidFill>
              </a:rPr>
              <a:t>iOS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, OOAD, OpenMP</a:t>
            </a:r>
          </a:p>
          <a:p>
            <a:pPr marL="0" indent="0" algn="just">
              <a:buNone/>
            </a:pP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</a:rPr>
              <a:t>umar.lone@poash.com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10" y="1356652"/>
            <a:ext cx="5250957" cy="35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OCP is at the heart of object oriented design</a:t>
            </a:r>
          </a:p>
          <a:p>
            <a:r>
              <a:rPr lang="en-US" dirty="0" smtClean="0"/>
              <a:t>LSP is an important feature of all programs that conform to it</a:t>
            </a:r>
          </a:p>
          <a:p>
            <a:r>
              <a:rPr lang="en-US" dirty="0" smtClean="0"/>
              <a:t>When derived types are completely substitutable for their base types, extension is easy</a:t>
            </a:r>
          </a:p>
          <a:p>
            <a:r>
              <a:rPr lang="en-US" dirty="0" smtClean="0"/>
              <a:t>Existing code will work without any changes with the future subclasses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Program to an interface, not an implementation</a:t>
            </a:r>
          </a:p>
          <a:p>
            <a:r>
              <a:rPr lang="en-US" dirty="0" smtClean="0"/>
              <a:t>The powerful interpretation of DIP is simple: “Depend upon abstractions”. </a:t>
            </a:r>
          </a:p>
          <a:p>
            <a:pPr lvl="1"/>
            <a:r>
              <a:rPr lang="en-US" dirty="0" smtClean="0"/>
              <a:t>no variable should hold a reference to a concrete class</a:t>
            </a:r>
          </a:p>
          <a:p>
            <a:pPr lvl="1"/>
            <a:r>
              <a:rPr lang="en-US" dirty="0" smtClean="0"/>
              <a:t>no class should derive from a concrete class</a:t>
            </a:r>
          </a:p>
          <a:p>
            <a:r>
              <a:rPr lang="en-US" sz="3200" dirty="0" smtClean="0"/>
              <a:t>DIP states the primary mechanism, if OCP states the goal of OO architecture</a:t>
            </a:r>
          </a:p>
          <a:p>
            <a:r>
              <a:rPr lang="en-US" sz="3200" dirty="0" smtClean="0"/>
              <a:t>Abstractions serve as “hinge points” where the design can be bent or extended without themselves being modified</a:t>
            </a:r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10"/>
          <p:cNvSpPr txBox="1"/>
          <p:nvPr/>
        </p:nvSpPr>
        <p:spPr>
          <a:xfrm>
            <a:off x="685800" y="2286000"/>
            <a:ext cx="79248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 fontScale="85000" lnSpcReduction="20000"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</a:lstStyle>
          <a:p>
            <a:r>
              <a:rPr lang="en-US" b="0" dirty="0"/>
              <a:t>class </a:t>
            </a:r>
            <a:r>
              <a:rPr lang="en-US" b="0" dirty="0" smtClean="0"/>
              <a:t>Controller</a:t>
            </a:r>
            <a:endParaRPr lang="en-US" b="0" dirty="0"/>
          </a:p>
          <a:p>
            <a:r>
              <a:rPr lang="en-US" b="0" dirty="0"/>
              <a:t>{</a:t>
            </a:r>
          </a:p>
          <a:p>
            <a:r>
              <a:rPr lang="en-US" b="0" dirty="0"/>
              <a:t>Furnace </a:t>
            </a:r>
            <a:r>
              <a:rPr lang="en-US" b="0" dirty="0" err="1"/>
              <a:t>m_fn</a:t>
            </a:r>
            <a:r>
              <a:rPr lang="en-US" b="0" dirty="0"/>
              <a:t> ;</a:t>
            </a:r>
          </a:p>
          <a:p>
            <a:r>
              <a:rPr lang="en-US" b="0" dirty="0"/>
              <a:t>Thermometer </a:t>
            </a:r>
            <a:r>
              <a:rPr lang="en-US" b="0" dirty="0" err="1"/>
              <a:t>m_thm</a:t>
            </a:r>
            <a:r>
              <a:rPr lang="en-US" b="0" dirty="0"/>
              <a:t> 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/>
              <a:t>   </a:t>
            </a:r>
          </a:p>
          <a:p>
            <a:r>
              <a:rPr lang="en-US" b="0" dirty="0" smtClean="0"/>
              <a:t>public void </a:t>
            </a:r>
            <a:r>
              <a:rPr lang="en-US" b="0" dirty="0"/>
              <a:t>Regulate()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 float temp = </a:t>
            </a:r>
            <a:r>
              <a:rPr lang="en-US" b="0" dirty="0" err="1"/>
              <a:t>m_thm.GetTemperature</a:t>
            </a:r>
            <a:r>
              <a:rPr lang="en-US" b="0" dirty="0"/>
              <a:t>() ;</a:t>
            </a:r>
          </a:p>
          <a:p>
            <a:r>
              <a:rPr lang="en-US" b="0" dirty="0"/>
              <a:t>    if(temp &lt; MINTEMP)</a:t>
            </a:r>
          </a:p>
          <a:p>
            <a:r>
              <a:rPr lang="en-US" b="0" dirty="0"/>
              <a:t>        </a:t>
            </a:r>
            <a:r>
              <a:rPr lang="en-US" b="0" dirty="0" err="1"/>
              <a:t>m_fn.Increase</a:t>
            </a:r>
            <a:r>
              <a:rPr lang="en-US" b="0" dirty="0"/>
              <a:t>() ;</a:t>
            </a:r>
          </a:p>
          <a:p>
            <a:r>
              <a:rPr lang="en-US" b="0" dirty="0"/>
              <a:t>    else if(temp &gt; MAXTEMP)</a:t>
            </a:r>
          </a:p>
          <a:p>
            <a:r>
              <a:rPr lang="en-US" b="0" dirty="0"/>
              <a:t>        </a:t>
            </a:r>
            <a:r>
              <a:rPr lang="en-US" b="0" dirty="0" err="1"/>
              <a:t>m_fn.Decrease</a:t>
            </a:r>
            <a:r>
              <a:rPr lang="en-US" b="0" dirty="0"/>
              <a:t>() ;</a:t>
            </a:r>
          </a:p>
          <a:p>
            <a:r>
              <a:rPr lang="en-US" b="0" dirty="0"/>
              <a:t>}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4975211" y="385748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17" idx="0"/>
          </p:cNvCxnSpPr>
          <p:nvPr/>
        </p:nvCxnSpPr>
        <p:spPr>
          <a:xfrm rot="5400000" flipH="1" flipV="1">
            <a:off x="7708101" y="3857488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409583" y="3559234"/>
            <a:ext cx="238788" cy="794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5153012" y="3696423"/>
            <a:ext cx="2743200" cy="1323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957870" y="2905113"/>
            <a:ext cx="1071570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/>
              <a:t>Controller</a:t>
            </a:r>
            <a:endParaRPr lang="en-IN" sz="1600" dirty="0"/>
          </a:p>
        </p:txBody>
      </p:sp>
      <p:sp>
        <p:nvSpPr>
          <p:cNvPr id="16" name="Rectangle 15"/>
          <p:cNvSpPr/>
          <p:nvPr/>
        </p:nvSpPr>
        <p:spPr>
          <a:xfrm>
            <a:off x="4467204" y="4036215"/>
            <a:ext cx="1371600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/>
              <a:t>Thermometer</a:t>
            </a:r>
            <a:endParaRPr lang="en-IN" sz="16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7315192" y="4036215"/>
            <a:ext cx="1143008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/>
              <a:t>Furnace</a:t>
            </a:r>
            <a:endParaRPr lang="en-IN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high level modules contain the important policy decisions and business models of an application and represent the identity of the application</a:t>
            </a:r>
          </a:p>
          <a:p>
            <a:r>
              <a:rPr lang="en-US" dirty="0" smtClean="0"/>
              <a:t>If such high level modules depend on low level modules, then any change to the low level modules will cause the high level modules to change</a:t>
            </a:r>
          </a:p>
          <a:p>
            <a:r>
              <a:rPr lang="en-US" dirty="0" smtClean="0"/>
              <a:t>This dependency needs to be inverted so that the low level modules are dependent on the high level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Applying DIP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340"/>
            <a:ext cx="4038600" cy="38280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This is how the application looks after applying DIP</a:t>
            </a:r>
          </a:p>
          <a:p>
            <a:r>
              <a:rPr lang="en-US" sz="2400" dirty="0" smtClean="0"/>
              <a:t>Regulator can now be used with any kind of sensor &amp; heater</a:t>
            </a:r>
          </a:p>
          <a:p>
            <a:r>
              <a:rPr lang="en-US" sz="2400" dirty="0" smtClean="0"/>
              <a:t>The low level modules (Thermometer, Furnace) are now dependent on high level module (Controller)</a:t>
            </a:r>
          </a:p>
          <a:p>
            <a:r>
              <a:rPr lang="en-US" sz="2400" dirty="0" smtClean="0"/>
              <a:t>The dependency has been inverted</a:t>
            </a:r>
            <a:endParaRPr lang="en-US" sz="2400" dirty="0"/>
          </a:p>
        </p:txBody>
      </p:sp>
      <p:sp>
        <p:nvSpPr>
          <p:cNvPr id="6" name="TextBox 10"/>
          <p:cNvSpPr txBox="1"/>
          <p:nvPr/>
        </p:nvSpPr>
        <p:spPr>
          <a:xfrm>
            <a:off x="4519099" y="1383114"/>
            <a:ext cx="4197424" cy="2988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156176" y="1680772"/>
            <a:ext cx="1088553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Controller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500692" y="2467252"/>
            <a:ext cx="1023857" cy="5357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Device</a:t>
            </a:r>
            <a:endParaRPr lang="en-IN" sz="1400" i="1" dirty="0"/>
          </a:p>
        </p:txBody>
      </p:sp>
      <p:cxnSp>
        <p:nvCxnSpPr>
          <p:cNvPr id="9" name="Straight Connector 8"/>
          <p:cNvCxnSpPr>
            <a:stCxn id="8" idx="0"/>
          </p:cNvCxnSpPr>
          <p:nvPr/>
        </p:nvCxnSpPr>
        <p:spPr>
          <a:xfrm rot="5400000" flipH="1" flipV="1">
            <a:off x="7768898" y="2222817"/>
            <a:ext cx="488159" cy="711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7244729" y="1889133"/>
            <a:ext cx="767893" cy="178595"/>
            <a:chOff x="5072066" y="1821645"/>
            <a:chExt cx="857256" cy="2143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Diamond 21"/>
            <p:cNvSpPr/>
            <p:nvPr/>
          </p:nvSpPr>
          <p:spPr>
            <a:xfrm>
              <a:off x="5072066" y="1821645"/>
              <a:ext cx="214314" cy="214314"/>
            </a:xfrm>
            <a:prstGeom prst="diamond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Straight Connector 22"/>
            <p:cNvCxnSpPr>
              <a:stCxn id="22" idx="3"/>
            </p:cNvCxnSpPr>
            <p:nvPr/>
          </p:nvCxnSpPr>
          <p:spPr>
            <a:xfrm>
              <a:off x="5286380" y="1928802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4873863" y="2481148"/>
            <a:ext cx="102385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Sensor</a:t>
            </a:r>
            <a:endParaRPr lang="en-IN" sz="1400" i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5142066" y="2236711"/>
            <a:ext cx="488159" cy="717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00692" y="3347659"/>
            <a:ext cx="102385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Furnace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4716016" y="3361556"/>
            <a:ext cx="1501647" cy="535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Thermometer</a:t>
            </a:r>
            <a:endParaRPr lang="en-IN" sz="1400" dirty="0"/>
          </a:p>
        </p:txBody>
      </p:sp>
      <p:sp>
        <p:nvSpPr>
          <p:cNvPr id="16" name="Isosceles Triangle 15"/>
          <p:cNvSpPr/>
          <p:nvPr/>
        </p:nvSpPr>
        <p:spPr>
          <a:xfrm>
            <a:off x="7913129" y="2997095"/>
            <a:ext cx="191973" cy="17859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7" name="Straight Connector 16"/>
          <p:cNvCxnSpPr>
            <a:endCxn id="14" idx="0"/>
          </p:cNvCxnSpPr>
          <p:nvPr/>
        </p:nvCxnSpPr>
        <p:spPr>
          <a:xfrm rot="5400000">
            <a:off x="7924035" y="3257651"/>
            <a:ext cx="178595" cy="142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5321796" y="3016933"/>
            <a:ext cx="191973" cy="178595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5332702" y="3277489"/>
            <a:ext cx="178595" cy="142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"/>
          <p:cNvGrpSpPr/>
          <p:nvPr/>
        </p:nvGrpSpPr>
        <p:grpSpPr>
          <a:xfrm rot="10800000">
            <a:off x="5391088" y="1907600"/>
            <a:ext cx="767893" cy="178595"/>
            <a:chOff x="5072066" y="1821645"/>
            <a:chExt cx="857256" cy="21431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Diamond 19"/>
            <p:cNvSpPr/>
            <p:nvPr/>
          </p:nvSpPr>
          <p:spPr>
            <a:xfrm>
              <a:off x="5072066" y="1821645"/>
              <a:ext cx="214314" cy="214314"/>
            </a:xfrm>
            <a:prstGeom prst="diamond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/>
            <p:cNvCxnSpPr>
              <a:stCxn id="20" idx="3"/>
            </p:cNvCxnSpPr>
            <p:nvPr/>
          </p:nvCxnSpPr>
          <p:spPr>
            <a:xfrm>
              <a:off x="5286380" y="1928802"/>
              <a:ext cx="64294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 dirty="0" smtClean="0"/>
              <a:t>Interface Segregation Principle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/>
              <a:t>	</a:t>
            </a:r>
            <a:r>
              <a:rPr lang="en-IN" sz="2800" i="1" dirty="0" smtClean="0">
                <a:solidFill>
                  <a:schemeClr val="tx2">
                    <a:lumMod val="90000"/>
                  </a:schemeClr>
                </a:solidFill>
              </a:rPr>
              <a:t>Clients should not be forced to depend on methods they do not use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This principle deals with  the disadvantages of fat interfaces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It suggests that interfaces can be broken up into groups of functions and each group will serve a different set of clients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Easier to manage the interfaces in case of a 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8" y="1452563"/>
            <a:ext cx="4394662" cy="379280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design follows OCP, LSP &amp; DIP</a:t>
            </a:r>
          </a:p>
          <a:p>
            <a:pPr lvl="1"/>
            <a:r>
              <a:rPr lang="en-US" sz="2000" dirty="0" smtClean="0"/>
              <a:t>clients use the classes through an interface</a:t>
            </a:r>
          </a:p>
          <a:p>
            <a:pPr lvl="1"/>
            <a:r>
              <a:rPr lang="en-US" sz="2000" dirty="0" smtClean="0"/>
              <a:t>a function taking </a:t>
            </a:r>
            <a:r>
              <a:rPr lang="en-US" sz="2000" i="1" dirty="0" err="1" smtClean="0"/>
              <a:t>IFile</a:t>
            </a:r>
            <a:r>
              <a:rPr lang="en-US" sz="2000" dirty="0" smtClean="0"/>
              <a:t> reference will still work if passed a </a:t>
            </a:r>
            <a:r>
              <a:rPr lang="en-US" sz="2000" i="1" dirty="0" err="1" smtClean="0"/>
              <a:t>TextFile</a:t>
            </a:r>
            <a:r>
              <a:rPr lang="en-US" sz="2000" dirty="0" smtClean="0"/>
              <a:t> or </a:t>
            </a:r>
            <a:r>
              <a:rPr lang="en-US" sz="2000" i="1" dirty="0" err="1" smtClean="0"/>
              <a:t>StreamFile</a:t>
            </a:r>
            <a:r>
              <a:rPr lang="en-US" sz="2000" dirty="0" smtClean="0"/>
              <a:t> object</a:t>
            </a:r>
          </a:p>
          <a:p>
            <a:pPr lvl="1"/>
            <a:r>
              <a:rPr lang="en-US" sz="2000" dirty="0" smtClean="0"/>
              <a:t>More classes can be added without breaking the code</a:t>
            </a:r>
          </a:p>
          <a:p>
            <a:endParaRPr lang="en-IN" sz="2400" dirty="0"/>
          </a:p>
        </p:txBody>
      </p:sp>
      <p:sp>
        <p:nvSpPr>
          <p:cNvPr id="9" name="TextBox 10"/>
          <p:cNvSpPr txBox="1"/>
          <p:nvPr/>
        </p:nvSpPr>
        <p:spPr>
          <a:xfrm>
            <a:off x="4343400" y="1333500"/>
            <a:ext cx="4500594" cy="3690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2" name="Group 31"/>
          <p:cNvGrpSpPr/>
          <p:nvPr/>
        </p:nvGrpSpPr>
        <p:grpSpPr>
          <a:xfrm>
            <a:off x="5915036" y="1452564"/>
            <a:ext cx="1500198" cy="2024076"/>
            <a:chOff x="5357818" y="1545394"/>
            <a:chExt cx="2428892" cy="36840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5357818" y="1545394"/>
              <a:ext cx="2428892" cy="883475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&lt;&lt;interface&gt;&gt;</a:t>
              </a:r>
            </a:p>
            <a:p>
              <a:pPr algn="ctr"/>
              <a:r>
                <a:rPr lang="en-US" sz="1400" b="1" dirty="0" err="1" smtClean="0"/>
                <a:t>IFile</a:t>
              </a:r>
              <a:endParaRPr lang="en-IN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Open</a:t>
              </a:r>
            </a:p>
            <a:p>
              <a:pPr algn="ctr"/>
              <a:r>
                <a:rPr lang="en-US" sz="1400" b="1" dirty="0" smtClean="0"/>
                <a:t>Close</a:t>
              </a:r>
            </a:p>
            <a:p>
              <a:pPr algn="ctr"/>
              <a:r>
                <a:rPr lang="en-US" sz="1400" b="1" dirty="0" smtClean="0"/>
                <a:t>Read</a:t>
              </a:r>
            </a:p>
            <a:p>
              <a:pPr algn="ctr"/>
              <a:r>
                <a:rPr lang="en-US" sz="1400" b="1" dirty="0" smtClean="0"/>
                <a:t>Write</a:t>
              </a:r>
            </a:p>
            <a:p>
              <a:pPr algn="ctr"/>
              <a:r>
                <a:rPr lang="en-US" sz="1400" b="1" dirty="0" smtClean="0"/>
                <a:t>Seek</a:t>
              </a:r>
            </a:p>
            <a:p>
              <a:pPr algn="ctr"/>
              <a:r>
                <a:rPr lang="en-US" sz="1400" b="1" dirty="0" smtClean="0"/>
                <a:t>Tell</a:t>
              </a:r>
            </a:p>
            <a:p>
              <a:pPr algn="ctr"/>
              <a:r>
                <a:rPr lang="en-US" sz="1400" b="1" dirty="0" smtClean="0"/>
                <a:t>Size</a:t>
              </a:r>
              <a:endParaRPr lang="en-IN" sz="1400" b="1" dirty="0"/>
            </a:p>
          </p:txBody>
        </p:sp>
      </p:grpSp>
      <p:sp>
        <p:nvSpPr>
          <p:cNvPr id="15" name="Isosceles Triangle 14"/>
          <p:cNvSpPr/>
          <p:nvPr/>
        </p:nvSpPr>
        <p:spPr>
          <a:xfrm>
            <a:off x="6518345" y="3495797"/>
            <a:ext cx="239828" cy="178595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6521629" y="3787275"/>
            <a:ext cx="238127" cy="12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7846" y="3893362"/>
            <a:ext cx="2214578" cy="132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593829" y="4071824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380045" y="4071163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986606" y="4250552"/>
            <a:ext cx="1500198" cy="485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StreamFile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4772028" y="4250552"/>
            <a:ext cx="1500198" cy="4853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TextFile</a:t>
            </a:r>
            <a:endParaRPr lang="en-IN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Case 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programmer now wants to add support for sockets and pipes</a:t>
            </a:r>
          </a:p>
          <a:p>
            <a:r>
              <a:rPr lang="en-US" dirty="0" smtClean="0"/>
              <a:t>He creates two classes called as </a:t>
            </a:r>
            <a:r>
              <a:rPr lang="en-US" i="1" dirty="0" smtClean="0"/>
              <a:t>Socket</a:t>
            </a:r>
            <a:r>
              <a:rPr lang="en-US" dirty="0" smtClean="0"/>
              <a:t> &amp; </a:t>
            </a:r>
            <a:r>
              <a:rPr lang="en-US" i="1" dirty="0" smtClean="0"/>
              <a:t>Pipe</a:t>
            </a:r>
            <a:r>
              <a:rPr lang="en-US" dirty="0" smtClean="0"/>
              <a:t> and inherits them from the </a:t>
            </a:r>
            <a:r>
              <a:rPr lang="en-US" i="1" dirty="0" err="1" smtClean="0"/>
              <a:t>IFile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But what would the implementation of </a:t>
            </a:r>
            <a:r>
              <a:rPr lang="en-US" i="1" dirty="0" smtClean="0"/>
              <a:t>Seek()</a:t>
            </a:r>
            <a:r>
              <a:rPr lang="en-US" dirty="0" smtClean="0"/>
              <a:t>, </a:t>
            </a:r>
            <a:r>
              <a:rPr lang="en-US" i="1" dirty="0" smtClean="0"/>
              <a:t>Tell() </a:t>
            </a:r>
            <a:r>
              <a:rPr lang="en-US" dirty="0" smtClean="0"/>
              <a:t>&amp; </a:t>
            </a:r>
            <a:r>
              <a:rPr lang="en-US" i="1" dirty="0" smtClean="0"/>
              <a:t>Size()</a:t>
            </a:r>
            <a:r>
              <a:rPr lang="en-US" dirty="0" smtClean="0"/>
              <a:t> be for these classes? These functions are useless for sockets and pipes</a:t>
            </a:r>
          </a:p>
          <a:p>
            <a:r>
              <a:rPr lang="en-US" dirty="0" smtClean="0"/>
              <a:t>One solution is implement the functions and throw a </a:t>
            </a:r>
            <a:r>
              <a:rPr lang="en-US" i="1" dirty="0" err="1" smtClean="0"/>
              <a:t>NotSupportedException</a:t>
            </a:r>
            <a:r>
              <a:rPr lang="en-US" dirty="0" smtClean="0"/>
              <a:t> if these are called from the client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10"/>
          <p:cNvSpPr txBox="1"/>
          <p:nvPr/>
        </p:nvSpPr>
        <p:spPr>
          <a:xfrm>
            <a:off x="609544" y="1333500"/>
            <a:ext cx="8001056" cy="3929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5" name="Group 31"/>
          <p:cNvGrpSpPr/>
          <p:nvPr/>
        </p:nvGrpSpPr>
        <p:grpSpPr>
          <a:xfrm>
            <a:off x="2109742" y="1631157"/>
            <a:ext cx="1500198" cy="2024075"/>
            <a:chOff x="5357818" y="1545394"/>
            <a:chExt cx="2428892" cy="3684050"/>
          </a:xfrm>
        </p:grpSpPr>
        <p:sp>
          <p:nvSpPr>
            <p:cNvPr id="22" name="Rectangle 21"/>
            <p:cNvSpPr/>
            <p:nvPr/>
          </p:nvSpPr>
          <p:spPr>
            <a:xfrm>
              <a:off x="5357818" y="1545394"/>
              <a:ext cx="2428892" cy="883475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&lt;&lt;interface&gt;&gt;</a:t>
              </a:r>
            </a:p>
            <a:p>
              <a:pPr algn="ctr"/>
              <a:r>
                <a:rPr lang="en-US" sz="1400" b="1" dirty="0" err="1" smtClean="0"/>
                <a:t>IFile</a:t>
              </a:r>
              <a:endParaRPr lang="en-IN" sz="14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57818" y="2428868"/>
              <a:ext cx="2428892" cy="2800576"/>
            </a:xfrm>
            <a:prstGeom prst="rect">
              <a:avLst/>
            </a:prstGeom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 smtClean="0"/>
                <a:t>Open</a:t>
              </a:r>
            </a:p>
            <a:p>
              <a:r>
                <a:rPr lang="en-US" sz="1400" b="1" dirty="0" smtClean="0"/>
                <a:t>Close</a:t>
              </a:r>
            </a:p>
            <a:p>
              <a:r>
                <a:rPr lang="en-US" sz="1400" b="1" dirty="0" smtClean="0"/>
                <a:t>Read</a:t>
              </a:r>
            </a:p>
            <a:p>
              <a:r>
                <a:rPr lang="en-US" sz="1400" b="1" dirty="0" smtClean="0"/>
                <a:t>Write</a:t>
              </a:r>
            </a:p>
            <a:p>
              <a:r>
                <a:rPr lang="en-US" sz="1400" b="1" dirty="0" smtClean="0"/>
                <a:t>Seek</a:t>
              </a:r>
            </a:p>
            <a:p>
              <a:r>
                <a:rPr lang="en-US" sz="1400" b="1" dirty="0" smtClean="0"/>
                <a:t>Tell</a:t>
              </a:r>
            </a:p>
            <a:p>
              <a:r>
                <a:rPr lang="en-US" sz="1400" b="1" dirty="0" smtClean="0"/>
                <a:t>Size</a:t>
              </a:r>
              <a:endParaRPr lang="en-IN" sz="14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181312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StreamFile</a:t>
            </a:r>
            <a:endParaRPr lang="en-IN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966734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TextFile</a:t>
            </a:r>
            <a:endParaRPr lang="en-IN" sz="1600" b="1" dirty="0"/>
          </a:p>
        </p:txBody>
      </p:sp>
      <p:sp>
        <p:nvSpPr>
          <p:cNvPr id="13" name="Isosceles Triangle 12"/>
          <p:cNvSpPr/>
          <p:nvPr/>
        </p:nvSpPr>
        <p:spPr>
          <a:xfrm>
            <a:off x="2713051" y="3674392"/>
            <a:ext cx="239828" cy="178595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b="1">
              <a:solidFill>
                <a:schemeClr val="dk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716335" y="3965870"/>
            <a:ext cx="238127" cy="124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552" y="4071957"/>
            <a:ext cx="5857916" cy="132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788535" y="4250419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574751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110138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Socket</a:t>
            </a:r>
            <a:endParaRPr lang="en-IN" sz="1600" b="1" dirty="0">
              <a:solidFill>
                <a:schemeClr val="dk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96088" y="4429147"/>
            <a:ext cx="1500198" cy="485395"/>
          </a:xfrm>
          <a:prstGeom prst="rect">
            <a:avLst/>
          </a:prstGeom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Pipe</a:t>
            </a:r>
            <a:endParaRPr lang="en-IN" sz="1600" b="1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646717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432667" y="4249758"/>
            <a:ext cx="357190" cy="15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139700" dist="88900" dir="8100000" algn="tr" rotWithShape="0">
              <a:prstClr val="black">
                <a:alpha val="54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252882" y="2107410"/>
            <a:ext cx="1975302" cy="1011888"/>
          </a:xfrm>
          <a:prstGeom prst="wedgeRoundRectCallout">
            <a:avLst>
              <a:gd name="adj1" fmla="val -101133"/>
              <a:gd name="adj2" fmla="val 6865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chemeClr val="bg1"/>
                </a:solidFill>
              </a:rPr>
              <a:t>What about these functions?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24122" y="3000387"/>
            <a:ext cx="214314" cy="595317"/>
          </a:xfrm>
          <a:prstGeom prst="rightBrac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7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268"/>
            <a:ext cx="3885017" cy="187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5532"/>
            <a:ext cx="4004444" cy="1872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769268"/>
            <a:ext cx="3030717" cy="1368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1849388"/>
            <a:ext cx="3068325" cy="1368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2929508"/>
            <a:ext cx="3240360" cy="14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7"/>
            <a:ext cx="8229600" cy="3120347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 smtClean="0"/>
              <a:t>ReadData</a:t>
            </a:r>
            <a:r>
              <a:rPr lang="en-US" dirty="0" smtClean="0"/>
              <a:t>() will work fine as long as a </a:t>
            </a:r>
            <a:r>
              <a:rPr lang="en-US" i="1" dirty="0" err="1" smtClean="0"/>
              <a:t>TextFile</a:t>
            </a:r>
            <a:r>
              <a:rPr lang="en-US" dirty="0" smtClean="0"/>
              <a:t> or </a:t>
            </a:r>
            <a:r>
              <a:rPr lang="en-US" i="1" dirty="0" err="1" smtClean="0"/>
              <a:t>StreamFile</a:t>
            </a:r>
            <a:r>
              <a:rPr lang="en-US" dirty="0" smtClean="0"/>
              <a:t> pointers are passed to it</a:t>
            </a:r>
          </a:p>
          <a:p>
            <a:r>
              <a:rPr lang="en-US" dirty="0" smtClean="0"/>
              <a:t>But it would fail if a </a:t>
            </a:r>
            <a:r>
              <a:rPr lang="en-US" i="1" dirty="0" smtClean="0"/>
              <a:t>Socket</a:t>
            </a:r>
            <a:r>
              <a:rPr lang="en-US" dirty="0" smtClean="0"/>
              <a:t> or </a:t>
            </a:r>
            <a:r>
              <a:rPr lang="en-US" i="1" dirty="0" smtClean="0"/>
              <a:t>Pipe</a:t>
            </a:r>
            <a:r>
              <a:rPr lang="en-US" dirty="0" smtClean="0"/>
              <a:t> pointer is passed to it</a:t>
            </a:r>
          </a:p>
          <a:p>
            <a:pPr lvl="1"/>
            <a:r>
              <a:rPr lang="en-US" dirty="0" smtClean="0"/>
              <a:t>violates LSP</a:t>
            </a:r>
          </a:p>
          <a:p>
            <a:r>
              <a:rPr lang="en-US" dirty="0" smtClean="0"/>
              <a:t>The client is not wrong in assuming the correctness of </a:t>
            </a:r>
            <a:r>
              <a:rPr lang="en-US" i="1" dirty="0" err="1" smtClean="0"/>
              <a:t>GetSize</a:t>
            </a:r>
            <a:r>
              <a:rPr lang="en-US" dirty="0" smtClean="0"/>
              <a:t>() method for derivatives of </a:t>
            </a:r>
            <a:r>
              <a:rPr lang="en-US" i="1" dirty="0" err="1" smtClean="0"/>
              <a:t>IFile</a:t>
            </a:r>
            <a:r>
              <a:rPr lang="en-US" dirty="0" smtClean="0"/>
              <a:t>. It is the </a:t>
            </a:r>
            <a:r>
              <a:rPr lang="en-US" i="1" dirty="0" err="1" smtClean="0"/>
              <a:t>IFile</a:t>
            </a:r>
            <a:r>
              <a:rPr lang="en-US" dirty="0" smtClean="0"/>
              <a:t> interface that is violating its part of the contract</a:t>
            </a:r>
          </a:p>
          <a:p>
            <a:r>
              <a:rPr lang="en-US" dirty="0" smtClean="0"/>
              <a:t>It contains functions which are not applicable to all of its derived classes. </a:t>
            </a:r>
          </a:p>
          <a:p>
            <a:r>
              <a:rPr lang="en-US" dirty="0" smtClean="0"/>
              <a:t>Such interface is called as a fat interface because this interface contains methods which are not useful to some of its clients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5257800" y="4000500"/>
            <a:ext cx="3429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 fontScale="92500" lnSpcReduction="10000"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void </a:t>
            </a:r>
            <a:r>
              <a:rPr lang="en-US" dirty="0" err="1"/>
              <a:t>ReadData</a:t>
            </a:r>
            <a:r>
              <a:rPr lang="en-US" dirty="0"/>
              <a:t>(</a:t>
            </a:r>
            <a:r>
              <a:rPr lang="en-US" dirty="0" err="1"/>
              <a:t>IFile</a:t>
            </a:r>
            <a:r>
              <a:rPr lang="en-US" dirty="0"/>
              <a:t> *</a:t>
            </a:r>
            <a:r>
              <a:rPr lang="en-US" dirty="0" err="1"/>
              <a:t>pFile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long size = </a:t>
            </a:r>
            <a:r>
              <a:rPr lang="en-US" dirty="0" err="1"/>
              <a:t>pFile</a:t>
            </a:r>
            <a:r>
              <a:rPr lang="en-US" dirty="0"/>
              <a:t>-&gt;</a:t>
            </a:r>
            <a:r>
              <a:rPr lang="en-US" dirty="0" err="1"/>
              <a:t>GetSize</a:t>
            </a:r>
            <a:r>
              <a:rPr lang="en-US" dirty="0"/>
              <a:t>() ;</a:t>
            </a:r>
          </a:p>
          <a:p>
            <a:r>
              <a:rPr lang="en-US" dirty="0"/>
              <a:t>    char *</a:t>
            </a:r>
            <a:r>
              <a:rPr lang="en-US" dirty="0" err="1"/>
              <a:t>ptr</a:t>
            </a:r>
            <a:r>
              <a:rPr lang="en-US" dirty="0"/>
              <a:t> = new char[size] ;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Applying 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23596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Application of this principle leads to interfaces that are clean, small and easily maintainable</a:t>
            </a:r>
          </a:p>
          <a:p>
            <a:r>
              <a:rPr lang="en-US" sz="2400" dirty="0" smtClean="0"/>
              <a:t>Such interfaces do not violate any of the OO principles and lead to a better design</a:t>
            </a:r>
            <a:endParaRPr lang="en-US" sz="2400" dirty="0"/>
          </a:p>
        </p:txBody>
      </p:sp>
      <p:sp>
        <p:nvSpPr>
          <p:cNvPr id="6" name="TextBox 10"/>
          <p:cNvSpPr txBox="1"/>
          <p:nvPr/>
        </p:nvSpPr>
        <p:spPr>
          <a:xfrm>
            <a:off x="685800" y="2540000"/>
            <a:ext cx="7786742" cy="279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>
            <a:normAutofit/>
          </a:bodyPr>
          <a:lstStyle>
            <a:defPPr>
              <a:defRPr lang="en-US"/>
            </a:defPPr>
            <a:lvl1pPr marL="320040" lvl="0" indent="-32004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 b="1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2043122" y="2747109"/>
            <a:ext cx="1500198" cy="4672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&lt;&lt;interface&gt;&gt;</a:t>
            </a:r>
          </a:p>
          <a:p>
            <a:pPr algn="ctr"/>
            <a:r>
              <a:rPr lang="en-US" sz="1400" b="1" dirty="0" err="1" smtClean="0"/>
              <a:t>IDiskFile</a:t>
            </a:r>
            <a:endParaRPr lang="en-IN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2043122" y="3214392"/>
            <a:ext cx="1500198" cy="725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Seek</a:t>
            </a:r>
          </a:p>
          <a:p>
            <a:pPr algn="ctr"/>
            <a:r>
              <a:rPr lang="en-US" sz="1400" b="1" dirty="0" smtClean="0"/>
              <a:t>Tell</a:t>
            </a:r>
          </a:p>
          <a:p>
            <a:pPr algn="ctr"/>
            <a:r>
              <a:rPr lang="en-US" sz="1400" b="1" dirty="0" smtClean="0"/>
              <a:t>Size</a:t>
            </a:r>
            <a:endParaRPr lang="en-IN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3114692" y="4714748"/>
            <a:ext cx="1500198" cy="486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StreamFile</a:t>
            </a:r>
            <a:endParaRPr lang="en-IN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900114" y="4714748"/>
            <a:ext cx="1500198" cy="4861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TextFile</a:t>
            </a:r>
            <a:endParaRPr lang="en-IN" sz="1400" b="1" dirty="0"/>
          </a:p>
        </p:txBody>
      </p:sp>
      <p:sp>
        <p:nvSpPr>
          <p:cNvPr id="10" name="Isosceles Triangle 9"/>
          <p:cNvSpPr/>
          <p:nvPr/>
        </p:nvSpPr>
        <p:spPr>
          <a:xfrm>
            <a:off x="2646431" y="3958804"/>
            <a:ext cx="239828" cy="178877"/>
          </a:xfrm>
          <a:prstGeom prst="triangle">
            <a:avLst/>
          </a:prstGeom>
          <a:noFill/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649527" y="4250743"/>
            <a:ext cx="238502" cy="124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85932" y="4356995"/>
            <a:ext cx="2214578" cy="1325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721634" y="4535741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507850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043518" y="4714748"/>
            <a:ext cx="1500198" cy="486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dk1"/>
                </a:solidFill>
              </a:rPr>
              <a:t>Socket</a:t>
            </a:r>
            <a:endParaRPr lang="en-IN" sz="1400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9468" y="4714748"/>
            <a:ext cx="1500198" cy="486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dk1"/>
                </a:solidFill>
              </a:rPr>
              <a:t>Pipe</a:t>
            </a:r>
            <a:endParaRPr lang="en-IN" sz="1400" b="1" dirty="0">
              <a:solidFill>
                <a:schemeClr val="dk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579816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365766" y="4535077"/>
            <a:ext cx="357753" cy="1588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5900774" y="2627858"/>
            <a:ext cx="1500198" cy="4505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&lt;&lt;interface&gt;&gt;</a:t>
            </a:r>
          </a:p>
          <a:p>
            <a:pPr algn="ctr"/>
            <a:r>
              <a:rPr lang="en-US" sz="1400" b="1" dirty="0" err="1" smtClean="0"/>
              <a:t>IFile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5900774" y="3078411"/>
            <a:ext cx="1500198" cy="861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Open</a:t>
            </a:r>
          </a:p>
          <a:p>
            <a:pPr algn="ctr"/>
            <a:r>
              <a:rPr lang="en-US" sz="1400" b="1" dirty="0" smtClean="0"/>
              <a:t>Close</a:t>
            </a:r>
          </a:p>
          <a:p>
            <a:pPr algn="ctr"/>
            <a:r>
              <a:rPr lang="en-US" sz="1400" b="1" dirty="0" smtClean="0"/>
              <a:t>Read</a:t>
            </a:r>
          </a:p>
          <a:p>
            <a:pPr algn="ctr"/>
            <a:r>
              <a:rPr lang="en-US" sz="1400" b="1" dirty="0" smtClean="0"/>
              <a:t>Write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6471106" y="3957344"/>
            <a:ext cx="239828" cy="178877"/>
          </a:xfrm>
          <a:prstGeom prst="triangle">
            <a:avLst/>
          </a:prstGeom>
          <a:noFill/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474202" y="4249282"/>
            <a:ext cx="238502" cy="1248"/>
          </a:xfrm>
          <a:prstGeom prst="line">
            <a:avLst/>
          </a:prstGeom>
          <a:ln w="28575"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57898" y="4356995"/>
            <a:ext cx="1785950" cy="1325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/>
          <p:cNvCxnSpPr>
            <a:stCxn id="30" idx="3"/>
          </p:cNvCxnSpPr>
          <p:nvPr/>
        </p:nvCxnSpPr>
        <p:spPr>
          <a:xfrm>
            <a:off x="3543320" y="2980751"/>
            <a:ext cx="2141892" cy="6186"/>
          </a:xfrm>
          <a:prstGeom prst="line">
            <a:avLst/>
          </a:prstGeom>
          <a:ln w="28575">
            <a:prstDash val="sys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9" name="Group 97"/>
          <p:cNvGrpSpPr/>
          <p:nvPr/>
        </p:nvGrpSpPr>
        <p:grpSpPr>
          <a:xfrm>
            <a:off x="5686460" y="2866354"/>
            <a:ext cx="215108" cy="239163"/>
            <a:chOff x="4285454" y="1714488"/>
            <a:chExt cx="215108" cy="286546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25" name="Straight Connector 24"/>
            <p:cNvCxnSpPr/>
            <p:nvPr/>
          </p:nvCxnSpPr>
          <p:spPr>
            <a:xfrm flipV="1">
              <a:off x="4286248" y="1857364"/>
              <a:ext cx="214314" cy="142876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86248" y="1714488"/>
              <a:ext cx="214314" cy="142876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143372" y="1857364"/>
              <a:ext cx="285752" cy="1588"/>
            </a:xfrm>
            <a:prstGeom prst="line">
              <a:avLst/>
            </a:prstGeom>
            <a:grpFill/>
            <a:ln w="28575"/>
            <a:effectLst>
              <a:outerShdw blurRad="139700" dist="88900" dir="8100000" algn="tr" rotWithShape="0">
                <a:prstClr val="black">
                  <a:alpha val="54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 dirty="0" smtClean="0"/>
              <a:t>Assignment</a:t>
            </a:r>
            <a:endParaRPr lang="en-IN" sz="6000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8"/>
            <a:ext cx="8229600" cy="4036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i="1" dirty="0" smtClean="0"/>
              <a:t>	Draw relationships between the following entities. Modify as appropriate. Anticipate future changes.</a:t>
            </a:r>
          </a:p>
          <a:p>
            <a:pPr>
              <a:buFont typeface="Arial" pitchFamily="34" charset="0"/>
              <a:buChar char="•"/>
            </a:pPr>
            <a:endParaRPr lang="en-IN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857224" y="2024058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786050" y="2024058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Lamp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071934" y="1964527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button is used to turn a lamp on or off</a:t>
            </a:r>
            <a:endParaRPr lang="en-IN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071934" y="3220044"/>
            <a:ext cx="2000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Audio player plays MP3 audio format</a:t>
            </a:r>
            <a:endParaRPr lang="en-IN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500034" y="4585692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2786050" y="4585692"/>
            <a:ext cx="107157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143372" y="4585692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process is using a thread</a:t>
            </a:r>
            <a:endParaRPr lang="en-IN" sz="1600" dirty="0" smtClean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83568" y="3001516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3568" y="4297660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32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7544" y="3361556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Player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753560" y="3361556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MP3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-198423" y="47492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0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 smtClean="0"/>
              <a:t>Assignment</a:t>
            </a:r>
            <a:endParaRPr lang="en-IN" sz="6000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328"/>
            <a:ext cx="8229600" cy="40366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i="1" dirty="0" smtClean="0"/>
              <a:t>	Draw relationships between the following entities. Modify as appropriate. Anticipate future changes.</a:t>
            </a:r>
          </a:p>
          <a:p>
            <a:pPr>
              <a:buFont typeface="Arial" pitchFamily="34" charset="0"/>
              <a:buChar char="•"/>
            </a:pPr>
            <a:endParaRPr lang="en-IN" sz="1800" i="1" dirty="0"/>
          </a:p>
        </p:txBody>
      </p:sp>
      <p:sp>
        <p:nvSpPr>
          <p:cNvPr id="4" name="Rectangle 3"/>
          <p:cNvSpPr/>
          <p:nvPr/>
        </p:nvSpPr>
        <p:spPr>
          <a:xfrm>
            <a:off x="2685542" y="2353444"/>
            <a:ext cx="1389242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32040" y="2353444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646024" y="3824984"/>
            <a:ext cx="1428760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932040" y="3824984"/>
            <a:ext cx="1209886" cy="5357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IN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79712" y="3361556"/>
            <a:ext cx="5184576" cy="0"/>
          </a:xfrm>
          <a:prstGeom prst="lin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60232" y="2281436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Driver drives a car</a:t>
            </a:r>
            <a:endParaRPr lang="en-IN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88224" y="3865612"/>
            <a:ext cx="2000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Hard drive contains files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969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6000" spc="600" smtClean="0"/>
              <a:t>Assignment</a:t>
            </a:r>
            <a:endParaRPr lang="en-IN" sz="6000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i="1" dirty="0"/>
              <a:t>Draw relationships between the following entities. Modify </a:t>
            </a:r>
            <a:r>
              <a:rPr lang="en-US" sz="2400" i="1" dirty="0" smtClean="0"/>
              <a:t>as appropriate</a:t>
            </a:r>
            <a:r>
              <a:rPr lang="en-US" sz="2400" i="1" dirty="0"/>
              <a:t>. Anticipate future changes.</a:t>
            </a:r>
          </a:p>
          <a:p>
            <a:pPr marL="0" indent="0">
              <a:buNone/>
            </a:pPr>
            <a:endParaRPr lang="en-IN" sz="2400" i="1" dirty="0"/>
          </a:p>
        </p:txBody>
      </p:sp>
      <p:sp>
        <p:nvSpPr>
          <p:cNvPr id="19" name="Rectangle 18"/>
          <p:cNvSpPr/>
          <p:nvPr/>
        </p:nvSpPr>
        <p:spPr>
          <a:xfrm>
            <a:off x="6372200" y="2209428"/>
            <a:ext cx="1428760" cy="5357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array&lt;T&gt;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372200" y="3459593"/>
            <a:ext cx="1428760" cy="53578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stack&lt;T&gt;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943570" y="4200131"/>
            <a:ext cx="21431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Reuse array&lt;T&gt; in a stack&lt;T&gt; for storage</a:t>
            </a:r>
            <a:endParaRPr lang="en-I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23728" y="2281436"/>
            <a:ext cx="1143008" cy="1785950"/>
            <a:chOff x="4071934" y="2928934"/>
            <a:chExt cx="1143008" cy="2143140"/>
          </a:xfrm>
        </p:grpSpPr>
        <p:sp>
          <p:nvSpPr>
            <p:cNvPr id="21" name="Rectangle 20"/>
            <p:cNvSpPr/>
            <p:nvPr/>
          </p:nvSpPr>
          <p:spPr>
            <a:xfrm>
              <a:off x="4071934" y="2928934"/>
              <a:ext cx="1143008" cy="642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Rectangle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71934" y="4429132"/>
              <a:ext cx="1143008" cy="6429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</a:t>
              </a:r>
              <a:endParaRPr lang="en-IN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23630" y="4245980"/>
            <a:ext cx="257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Window needs a Rectangle (for geometric calculations)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7000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Principles Of Object Oriented Design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3200" dirty="0" smtClean="0"/>
              <a:t>The design patterns are themselves built on the principles of good object oriented design</a:t>
            </a:r>
          </a:p>
          <a:p>
            <a:pPr eaLnBrk="1" hangingPunct="1">
              <a:defRPr/>
            </a:pPr>
            <a:r>
              <a:rPr lang="en-US" dirty="0" smtClean="0"/>
              <a:t>These are known as the SOLID principles</a:t>
            </a:r>
            <a:endParaRPr lang="en-US" sz="3200" dirty="0" smtClean="0"/>
          </a:p>
          <a:p>
            <a:pPr eaLnBrk="1" hangingPunct="1">
              <a:defRPr/>
            </a:pPr>
            <a:r>
              <a:rPr lang="en-US" sz="3200" dirty="0" smtClean="0"/>
              <a:t>Following are some of the principles that can be followed while designing an object oriented system</a:t>
            </a:r>
          </a:p>
          <a:p>
            <a:pPr lvl="1">
              <a:defRPr/>
            </a:pPr>
            <a:r>
              <a:rPr lang="en-US" sz="2800" dirty="0" smtClean="0"/>
              <a:t>Single Responsibility Principle</a:t>
            </a:r>
          </a:p>
          <a:p>
            <a:pPr lvl="1">
              <a:defRPr/>
            </a:pPr>
            <a:r>
              <a:rPr lang="en-US" sz="2800" dirty="0" smtClean="0"/>
              <a:t>The Open Closed Principle</a:t>
            </a:r>
          </a:p>
          <a:p>
            <a:pPr lvl="1">
              <a:defRPr/>
            </a:pPr>
            <a:r>
              <a:rPr lang="en-US" sz="2800" dirty="0" smtClean="0"/>
              <a:t>The </a:t>
            </a:r>
            <a:r>
              <a:rPr lang="en-US" sz="2800" dirty="0" err="1" smtClean="0"/>
              <a:t>Liskov</a:t>
            </a:r>
            <a:r>
              <a:rPr lang="en-US" sz="2800" dirty="0" smtClean="0"/>
              <a:t> Substitution Principle</a:t>
            </a:r>
          </a:p>
          <a:p>
            <a:pPr lvl="1">
              <a:defRPr/>
            </a:pPr>
            <a:r>
              <a:rPr lang="en-US" sz="2800" dirty="0" smtClean="0"/>
              <a:t>The Dependency Inversion Principle</a:t>
            </a:r>
          </a:p>
          <a:p>
            <a:pPr lvl="1">
              <a:defRPr/>
            </a:pPr>
            <a:r>
              <a:rPr lang="en-US" sz="2800" dirty="0" smtClean="0"/>
              <a:t>The Interface Segregation Principle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chemeClr val="tx2">
                    <a:lumMod val="90000"/>
                  </a:schemeClr>
                </a:solidFill>
              </a:rPr>
              <a:t>There should never be more than one reason for a class to change</a:t>
            </a:r>
            <a:endParaRPr lang="en-US" dirty="0" smtClean="0"/>
          </a:p>
          <a:p>
            <a:r>
              <a:rPr lang="en-US" dirty="0" smtClean="0"/>
              <a:t>A class should have only one responsibility</a:t>
            </a:r>
          </a:p>
          <a:p>
            <a:r>
              <a:rPr lang="en-US" dirty="0" smtClean="0"/>
              <a:t>Responsibility is a “reason to change”</a:t>
            </a:r>
          </a:p>
          <a:p>
            <a:pPr lvl="1"/>
            <a:r>
              <a:rPr lang="en-US" dirty="0" smtClean="0"/>
              <a:t>because it is implementing some feature</a:t>
            </a:r>
          </a:p>
          <a:p>
            <a:pPr lvl="1"/>
            <a:r>
              <a:rPr lang="en-US" dirty="0" smtClean="0"/>
              <a:t>that may require a change afterwards (due to client requirement, updates, etc.)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930D-BBCC-4B60-B588-351AC06BF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3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Responsibilities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Unmaintainable class</a:t>
            </a:r>
          </a:p>
          <a:p>
            <a:r>
              <a:rPr lang="en-GB" dirty="0" smtClean="0"/>
              <a:t>Difficult to change</a:t>
            </a:r>
          </a:p>
          <a:p>
            <a:r>
              <a:rPr lang="en-GB" dirty="0" smtClean="0"/>
              <a:t>Breaks when one responsibility is modified</a:t>
            </a:r>
          </a:p>
          <a:p>
            <a:r>
              <a:rPr lang="en-GB" dirty="0" smtClean="0"/>
              <a:t>Unnecessary dependencies on unrelated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15033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62" y="1464995"/>
            <a:ext cx="2438400" cy="328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8644" y="2494710"/>
            <a:ext cx="465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Changing the rendering library will also affect the client, although it doesn’t use 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108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Refactored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3400"/>
            <a:ext cx="3416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SRP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the context in which the class has to be used</a:t>
            </a:r>
          </a:p>
          <a:p>
            <a:r>
              <a:rPr lang="en-GB" dirty="0" smtClean="0"/>
              <a:t>Separate out responsibilities in different classes (based on the context)</a:t>
            </a:r>
          </a:p>
          <a:p>
            <a:r>
              <a:rPr lang="en-GB" dirty="0" smtClean="0"/>
              <a:t>Remove unnecessary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7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ash - Technic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Poash - Technical.potx</Template>
  <TotalTime>3987</TotalTime>
  <Words>1157</Words>
  <Application>Microsoft Macintosh PowerPoint</Application>
  <PresentationFormat>On-screen Show (16:10)</PresentationFormat>
  <Paragraphs>255</Paragraphs>
  <Slides>34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Poash - Technical</vt:lpstr>
      <vt:lpstr>SOLID Principles</vt:lpstr>
      <vt:lpstr>About</vt:lpstr>
      <vt:lpstr>Apps</vt:lpstr>
      <vt:lpstr>Principles Of Object Oriented Design</vt:lpstr>
      <vt:lpstr>Single Responsibility Principle</vt:lpstr>
      <vt:lpstr>Multiple Responsibilities</vt:lpstr>
      <vt:lpstr>Dependencies</vt:lpstr>
      <vt:lpstr>Refactored</vt:lpstr>
      <vt:lpstr>Applying SRP</vt:lpstr>
      <vt:lpstr>The Open Closed Principle</vt:lpstr>
      <vt:lpstr>Example</vt:lpstr>
      <vt:lpstr>Issues</vt:lpstr>
      <vt:lpstr>Implementing OCP</vt:lpstr>
      <vt:lpstr>Refactored</vt:lpstr>
      <vt:lpstr>Advantages</vt:lpstr>
      <vt:lpstr>Liskov Substitution Principle</vt:lpstr>
      <vt:lpstr>Substitutability</vt:lpstr>
      <vt:lpstr>Is-a Relationship</vt:lpstr>
      <vt:lpstr>Issues</vt:lpstr>
      <vt:lpstr>Refactored</vt:lpstr>
      <vt:lpstr>Advantages</vt:lpstr>
      <vt:lpstr>Dependency Inversion Principle</vt:lpstr>
      <vt:lpstr>Example</vt:lpstr>
      <vt:lpstr>Discussion</vt:lpstr>
      <vt:lpstr>Applying DIP</vt:lpstr>
      <vt:lpstr>Interface Segregation Principle</vt:lpstr>
      <vt:lpstr>Example</vt:lpstr>
      <vt:lpstr>Case Study</vt:lpstr>
      <vt:lpstr>File I/O Library</vt:lpstr>
      <vt:lpstr>Discussion</vt:lpstr>
      <vt:lpstr>Applying ISP</vt:lpstr>
      <vt:lpstr>Assignment</vt:lpstr>
      <vt:lpstr>Assignment</vt:lpstr>
      <vt:lpstr>Assignment</vt:lpstr>
    </vt:vector>
  </TitlesOfParts>
  <Manager>Umar Lone</Manager>
  <Company>Poash Technologies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subject>Design</dc:subject>
  <dc:creator>Umar Lone</dc:creator>
  <cp:keywords/>
  <dc:description/>
  <cp:lastModifiedBy>Umar Lone</cp:lastModifiedBy>
  <cp:revision>60</cp:revision>
  <dcterms:created xsi:type="dcterms:W3CDTF">2012-10-09T05:58:46Z</dcterms:created>
  <dcterms:modified xsi:type="dcterms:W3CDTF">2014-12-09T07:45:31Z</dcterms:modified>
  <cp:category/>
</cp:coreProperties>
</file>