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96" r:id="rId4"/>
    <p:sldId id="259" r:id="rId5"/>
    <p:sldId id="260" r:id="rId6"/>
    <p:sldId id="261" r:id="rId7"/>
    <p:sldId id="283" r:id="rId8"/>
    <p:sldId id="262" r:id="rId9"/>
    <p:sldId id="284" r:id="rId10"/>
    <p:sldId id="285" r:id="rId11"/>
    <p:sldId id="263" r:id="rId12"/>
    <p:sldId id="287" r:id="rId13"/>
    <p:sldId id="288" r:id="rId14"/>
    <p:sldId id="289" r:id="rId15"/>
    <p:sldId id="290" r:id="rId16"/>
    <p:sldId id="286" r:id="rId17"/>
    <p:sldId id="291" r:id="rId18"/>
    <p:sldId id="292" r:id="rId19"/>
    <p:sldId id="293" r:id="rId20"/>
    <p:sldId id="294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5" r:id="rId31"/>
    <p:sldId id="276" r:id="rId32"/>
    <p:sldId id="295" r:id="rId33"/>
    <p:sldId id="273" r:id="rId34"/>
    <p:sldId id="274" r:id="rId35"/>
    <p:sldId id="277" r:id="rId36"/>
    <p:sldId id="278" r:id="rId37"/>
    <p:sldId id="280" r:id="rId38"/>
    <p:sldId id="281" r:id="rId39"/>
    <p:sldId id="279" r:id="rId40"/>
    <p:sldId id="28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CB7D2-9621-4671-BB93-9D5AC4B2DEAE}" v="82" dt="2025-01-26T15:43:00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7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Klump" userId="4vULpiblaUCN8lTQveeQJCI3mw6w1i4OvdKNSfUh2Vc=" providerId="None" clId="Web-{364CB7D2-9621-4671-BB93-9D5AC4B2DEAE}"/>
    <pc:docChg chg="delSld modSld">
      <pc:chgData name="Ray Klump" userId="4vULpiblaUCN8lTQveeQJCI3mw6w1i4OvdKNSfUh2Vc=" providerId="None" clId="Web-{364CB7D2-9621-4671-BB93-9D5AC4B2DEAE}" dt="2025-01-26T15:43:00.057" v="79" actId="20577"/>
      <pc:docMkLst>
        <pc:docMk/>
      </pc:docMkLst>
      <pc:sldChg chg="modSp">
        <pc:chgData name="Ray Klump" userId="4vULpiblaUCN8lTQveeQJCI3mw6w1i4OvdKNSfUh2Vc=" providerId="None" clId="Web-{364CB7D2-9621-4671-BB93-9D5AC4B2DEAE}" dt="2025-01-26T15:38:08.056" v="18" actId="20577"/>
        <pc:sldMkLst>
          <pc:docMk/>
          <pc:sldMk cId="3243585555" sldId="257"/>
        </pc:sldMkLst>
        <pc:spChg chg="mod">
          <ac:chgData name="Ray Klump" userId="4vULpiblaUCN8lTQveeQJCI3mw6w1i4OvdKNSfUh2Vc=" providerId="None" clId="Web-{364CB7D2-9621-4671-BB93-9D5AC4B2DEAE}" dt="2025-01-26T15:38:08.056" v="18" actId="20577"/>
          <ac:spMkLst>
            <pc:docMk/>
            <pc:sldMk cId="3243585555" sldId="257"/>
            <ac:spMk id="3" creationId="{66181502-5B5B-756E-F433-E4BF75FC6D68}"/>
          </ac:spMkLst>
        </pc:spChg>
      </pc:sldChg>
      <pc:sldChg chg="del">
        <pc:chgData name="Ray Klump" userId="4vULpiblaUCN8lTQveeQJCI3mw6w1i4OvdKNSfUh2Vc=" providerId="None" clId="Web-{364CB7D2-9621-4671-BB93-9D5AC4B2DEAE}" dt="2025-01-26T15:38:19.649" v="19"/>
        <pc:sldMkLst>
          <pc:docMk/>
          <pc:sldMk cId="884566917" sldId="258"/>
        </pc:sldMkLst>
      </pc:sldChg>
      <pc:sldChg chg="modSp">
        <pc:chgData name="Ray Klump" userId="4vULpiblaUCN8lTQveeQJCI3mw6w1i4OvdKNSfUh2Vc=" providerId="None" clId="Web-{364CB7D2-9621-4671-BB93-9D5AC4B2DEAE}" dt="2025-01-26T15:39:12.258" v="23" actId="20577"/>
        <pc:sldMkLst>
          <pc:docMk/>
          <pc:sldMk cId="2311136715" sldId="259"/>
        </pc:sldMkLst>
        <pc:spChg chg="mod">
          <ac:chgData name="Ray Klump" userId="4vULpiblaUCN8lTQveeQJCI3mw6w1i4OvdKNSfUh2Vc=" providerId="None" clId="Web-{364CB7D2-9621-4671-BB93-9D5AC4B2DEAE}" dt="2025-01-26T15:39:12.258" v="23" actId="20577"/>
          <ac:spMkLst>
            <pc:docMk/>
            <pc:sldMk cId="2311136715" sldId="259"/>
            <ac:spMk id="3" creationId="{18E1CB1D-D154-AE36-4DAD-D85976906440}"/>
          </ac:spMkLst>
        </pc:spChg>
      </pc:sldChg>
      <pc:sldChg chg="modSp">
        <pc:chgData name="Ray Klump" userId="4vULpiblaUCN8lTQveeQJCI3mw6w1i4OvdKNSfUh2Vc=" providerId="None" clId="Web-{364CB7D2-9621-4671-BB93-9D5AC4B2DEAE}" dt="2025-01-26T15:43:00.057" v="79" actId="20577"/>
        <pc:sldMkLst>
          <pc:docMk/>
          <pc:sldMk cId="1101211080" sldId="263"/>
        </pc:sldMkLst>
        <pc:spChg chg="mod">
          <ac:chgData name="Ray Klump" userId="4vULpiblaUCN8lTQveeQJCI3mw6w1i4OvdKNSfUh2Vc=" providerId="None" clId="Web-{364CB7D2-9621-4671-BB93-9D5AC4B2DEAE}" dt="2025-01-26T15:43:00.057" v="79" actId="20577"/>
          <ac:spMkLst>
            <pc:docMk/>
            <pc:sldMk cId="1101211080" sldId="263"/>
            <ac:spMk id="3" creationId="{6AB7A703-F545-5064-DCB1-A61D8CDC9D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4582E-CC3C-48BA-84E8-BC046457091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CDB6-257C-4894-A759-4D5B0F1E5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0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8750-AC46-62AE-1E82-77666B63F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9D1E7-C957-9EE5-46F2-40465C969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600">
                <a:latin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4A9F6-D67A-71BA-73C6-1AD9449B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6A96-95B2-C419-7791-1F67FF2F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D6A3-0045-A392-80FF-137205BD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5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652C-945D-2E8F-8D83-38FFADA1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199D8-10DF-26F2-313E-0AE12F1EF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>
                <a:latin typeface="Consolas" panose="020B0609020204030204" pitchFamily="49" charset="0"/>
              </a:defRPr>
            </a:lvl1pPr>
            <a:lvl2pPr>
              <a:defRPr sz="1600">
                <a:latin typeface="Consolas" panose="020B0609020204030204" pitchFamily="49" charset="0"/>
              </a:defRPr>
            </a:lvl2pPr>
            <a:lvl3pPr>
              <a:defRPr sz="1400">
                <a:latin typeface="Consolas" panose="020B0609020204030204" pitchFamily="49" charset="0"/>
              </a:defRPr>
            </a:lvl3pPr>
            <a:lvl4pPr>
              <a:defRPr sz="1200">
                <a:latin typeface="Consolas" panose="020B0609020204030204" pitchFamily="49" charset="0"/>
              </a:defRPr>
            </a:lvl4pPr>
            <a:lvl5pPr>
              <a:defRPr sz="12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ABC63-8567-49F5-80E4-89FB2338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FBD6-22B9-EBF6-4CF6-069D6BC3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6B065-1CD2-1C2F-8D7B-57155697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32B70-2B63-6B28-D9E6-5E43C2E9C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16BAE-F8E6-9E2A-E8B1-36CEC19A4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2207-5FB9-3C1A-3F88-34FF6656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10B8-8EED-462F-B100-141699C6EEA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0F001-9A86-EBC7-8ACC-E0D85EF1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7B176-BF23-A0D1-5273-E4D71CC4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65A5-4F5D-4C43-A9B4-779FD092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1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C500-4760-600D-30A8-9C3F192D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D26D-9746-299A-9AA0-AEFB127B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Consolas" panose="020B0609020204030204" pitchFamily="49" charset="0"/>
              </a:defRPr>
            </a:lvl1pPr>
            <a:lvl2pPr>
              <a:defRPr sz="1600">
                <a:latin typeface="Consolas" panose="020B0609020204030204" pitchFamily="49" charset="0"/>
              </a:defRPr>
            </a:lvl2pPr>
            <a:lvl3pPr>
              <a:defRPr sz="1400">
                <a:latin typeface="Consolas" panose="020B0609020204030204" pitchFamily="49" charset="0"/>
              </a:defRPr>
            </a:lvl3pPr>
            <a:lvl4pPr>
              <a:defRPr sz="1200">
                <a:latin typeface="Consolas" panose="020B0609020204030204" pitchFamily="49" charset="0"/>
              </a:defRPr>
            </a:lvl4pPr>
            <a:lvl5pPr>
              <a:defRPr sz="12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866D-22F8-BF74-10EE-A6E7D774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A636-A4BC-C850-8607-E42758B2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F895-12AA-5DAD-57E5-2E90943C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1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908A-59AC-8DDF-D8D8-7ADF03CB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D23D4-39C0-75BA-D2AA-8128A6568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F773F-8B57-BEAB-AC98-B4BADFE9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CAA6-1BE2-52D4-C712-93D12EE3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9843-4D6D-268E-6F2D-1FEAA7E3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8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10C3-EA2C-DC0E-954C-756DE56D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B26F-5868-7AE6-77C5-22913E58F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1800">
                <a:latin typeface="Consolas" panose="020B0609020204030204" pitchFamily="49" charset="0"/>
              </a:defRPr>
            </a:lvl1pPr>
            <a:lvl2pPr>
              <a:defRPr sz="1600">
                <a:latin typeface="Consolas" panose="020B0609020204030204" pitchFamily="49" charset="0"/>
              </a:defRPr>
            </a:lvl2pPr>
            <a:lvl3pPr>
              <a:defRPr sz="1400">
                <a:latin typeface="Consolas" panose="020B0609020204030204" pitchFamily="49" charset="0"/>
              </a:defRPr>
            </a:lvl3pPr>
            <a:lvl4pPr>
              <a:defRPr sz="1200">
                <a:latin typeface="Consolas" panose="020B0609020204030204" pitchFamily="49" charset="0"/>
              </a:defRPr>
            </a:lvl4pPr>
            <a:lvl5pPr>
              <a:defRPr sz="12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55EBD-547E-29B2-C2ED-940EABF1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1800">
                <a:latin typeface="Consolas" panose="020B0609020204030204" pitchFamily="49" charset="0"/>
              </a:defRPr>
            </a:lvl1pPr>
            <a:lvl2pPr>
              <a:defRPr sz="1600">
                <a:latin typeface="Consolas" panose="020B0609020204030204" pitchFamily="49" charset="0"/>
              </a:defRPr>
            </a:lvl2pPr>
            <a:lvl3pPr>
              <a:defRPr sz="1400">
                <a:latin typeface="Consolas" panose="020B0609020204030204" pitchFamily="49" charset="0"/>
              </a:defRPr>
            </a:lvl3pPr>
            <a:lvl4pPr>
              <a:defRPr sz="1200">
                <a:latin typeface="Consolas" panose="020B0609020204030204" pitchFamily="49" charset="0"/>
              </a:defRPr>
            </a:lvl4pPr>
            <a:lvl5pPr>
              <a:defRPr sz="12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A8E38-8D61-8C54-53DD-B4F51C84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9698F-6033-5337-4439-CFD406D7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9960C-8415-9D17-A788-AE29AFEF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A12C-AC87-D66C-4B0A-237F8B7A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32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08853-A6F7-C3FE-514D-EA22B0578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600" b="1">
                <a:latin typeface="Consolas" panose="020B0609020204030204" pitchFamily="49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196B5-373A-4E91-241A-83718E2E3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1800">
                <a:latin typeface="Consolas" panose="020B0609020204030204" pitchFamily="49" charset="0"/>
              </a:defRPr>
            </a:lvl1pPr>
            <a:lvl2pPr>
              <a:defRPr sz="1600">
                <a:latin typeface="Consolas" panose="020B0609020204030204" pitchFamily="49" charset="0"/>
              </a:defRPr>
            </a:lvl2pPr>
            <a:lvl3pPr>
              <a:defRPr sz="1400">
                <a:latin typeface="Consolas" panose="020B0609020204030204" pitchFamily="49" charset="0"/>
              </a:defRPr>
            </a:lvl3pPr>
            <a:lvl4pPr>
              <a:defRPr sz="1200">
                <a:latin typeface="Consolas" panose="020B0609020204030204" pitchFamily="49" charset="0"/>
              </a:defRPr>
            </a:lvl4pPr>
            <a:lvl5pPr>
              <a:defRPr sz="12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FB803-31FE-E724-2DA3-204B755F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600" b="1">
                <a:latin typeface="Consolas" panose="020B0609020204030204" pitchFamily="49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92E5B-1BDE-7483-D0A6-3FD5FE822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1800">
                <a:latin typeface="Consolas" panose="020B0609020204030204" pitchFamily="49" charset="0"/>
              </a:defRPr>
            </a:lvl1pPr>
            <a:lvl2pPr>
              <a:defRPr sz="1600">
                <a:latin typeface="Consolas" panose="020B0609020204030204" pitchFamily="49" charset="0"/>
              </a:defRPr>
            </a:lvl2pPr>
            <a:lvl3pPr>
              <a:defRPr sz="1400">
                <a:latin typeface="Consolas" panose="020B0609020204030204" pitchFamily="49" charset="0"/>
              </a:defRPr>
            </a:lvl3pPr>
            <a:lvl4pPr>
              <a:defRPr sz="1200">
                <a:latin typeface="Consolas" panose="020B0609020204030204" pitchFamily="49" charset="0"/>
              </a:defRPr>
            </a:lvl4pPr>
            <a:lvl5pPr>
              <a:defRPr sz="12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07AD6-4D3D-2E53-CB14-DC0B3661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DF0DC-4C6C-40BA-4AFF-C1F22A5D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D73CF-A28C-1062-6F1D-EE089DB0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5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5FAF-722C-BD9D-5BDC-0555114B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043A1-0E1B-8929-65C5-35C0A67C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11AA-703D-B907-FCFE-EB17029A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A2F51-5C9D-F78F-B0AA-2252A290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3A244-CA0A-D518-F561-10719764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10B8-8EED-462F-B100-141699C6EEA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F015F-1C44-07CA-7FE9-902F1688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715DE-4112-72BA-43D1-856A407D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65A5-4F5D-4C43-A9B4-779FD0920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4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8788-C9AF-65A3-6183-910FD99A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30B8-7C69-32BF-FBE8-BA752BEB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>
                <a:latin typeface="Consolas" panose="020B0609020204030204" pitchFamily="49" charset="0"/>
              </a:defRPr>
            </a:lvl1pPr>
            <a:lvl2pPr>
              <a:defRPr sz="1800">
                <a:latin typeface="Consolas" panose="020B0609020204030204" pitchFamily="49" charset="0"/>
              </a:defRPr>
            </a:lvl2pPr>
            <a:lvl3pPr>
              <a:defRPr sz="1600">
                <a:latin typeface="Consolas" panose="020B0609020204030204" pitchFamily="49" charset="0"/>
              </a:defRPr>
            </a:lvl3pPr>
            <a:lvl4pPr>
              <a:defRPr sz="1400">
                <a:latin typeface="Consolas" panose="020B0609020204030204" pitchFamily="49" charset="0"/>
              </a:defRPr>
            </a:lvl4pPr>
            <a:lvl5pPr>
              <a:defRPr sz="1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0E12-5402-C515-1D3A-E28B89667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100">
                <a:latin typeface="Consolas" panose="020B060902020403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11C29-1B75-6584-46EA-1AFB162F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699E4-A587-016F-3A54-05618CB7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91914-E5B7-FD99-B71B-4CEA5F2B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7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61FC-87EB-E10B-DADD-DA058759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0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BB316-1930-7B6D-846B-428F780C7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000">
                <a:latin typeface="Consolas" panose="020B0609020204030204" pitchFamily="49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37462-B1E2-D36E-E438-B0F77F2E1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100">
                <a:latin typeface="Consolas" panose="020B060902020403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8CA62-4013-4AD3-A1A3-ED207052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724A2-1DDE-C72F-2894-A2D72550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DE8D5-8A7C-24A7-74F8-5226F6CE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6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5062E-13D6-8A51-3FEA-395653D4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A762F-633E-3A5D-81E9-F19BA6957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81F0-1DDC-9C4A-E4D7-E9CD5CBBD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82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866A10B8-8EED-462F-B100-141699C6EEAE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86D4-165B-40AA-9138-477F4FDAF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82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D760-A9CC-1CDA-AD7E-48B8D5E82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13F265A5-4F5D-4C43-A9B4-779FD0920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4D39-1791-B8BC-3206-39D8C6787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ED801-4785-F9AF-363F-837038900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CPSC 50900</a:t>
            </a:r>
          </a:p>
        </p:txBody>
      </p:sp>
    </p:spTree>
    <p:extLst>
      <p:ext uri="{BB962C8B-B14F-4D97-AF65-F5344CB8AC3E}">
        <p14:creationId xmlns:p14="http://schemas.microsoft.com/office/powerpoint/2010/main" val="419916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03496-263F-C91A-809B-1A5A6CCC8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B408-2B39-147A-E840-7F4120A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logical model:</a:t>
            </a:r>
            <a:br>
              <a:rPr lang="en-US" dirty="0"/>
            </a:br>
            <a:r>
              <a:rPr lang="en-US" dirty="0"/>
              <a:t>a 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3297-D630-E9F6-2BBD-66803514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  <a:p>
            <a:pPr lvl="1"/>
            <a:r>
              <a:rPr lang="en-US" dirty="0" err="1"/>
              <a:t>BookID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Title 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/>
              <a:t>Author</a:t>
            </a:r>
          </a:p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AuthorID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Country</a:t>
            </a:r>
          </a:p>
          <a:p>
            <a:r>
              <a:rPr lang="en-US" dirty="0"/>
              <a:t>Borrowers:</a:t>
            </a:r>
          </a:p>
          <a:p>
            <a:pPr lvl="1"/>
            <a:r>
              <a:rPr lang="en-US" dirty="0" err="1"/>
              <a:t>BorrowerID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 err="1"/>
              <a:t>MembershipDate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8F6B9-2DE3-7812-69DA-5D163C21A3DD}"/>
              </a:ext>
            </a:extLst>
          </p:cNvPr>
          <p:cNvSpPr txBox="1"/>
          <p:nvPr/>
        </p:nvSpPr>
        <p:spPr>
          <a:xfrm>
            <a:off x="5756222" y="3105834"/>
            <a:ext cx="5246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keys to uniquely identify each entity</a:t>
            </a:r>
          </a:p>
          <a:p>
            <a:endParaRPr lang="en-US" dirty="0"/>
          </a:p>
          <a:p>
            <a:r>
              <a:rPr lang="en-US" dirty="0"/>
              <a:t>These are called primary keys (PK)</a:t>
            </a:r>
          </a:p>
        </p:txBody>
      </p:sp>
    </p:spTree>
    <p:extLst>
      <p:ext uri="{BB962C8B-B14F-4D97-AF65-F5344CB8AC3E}">
        <p14:creationId xmlns:p14="http://schemas.microsoft.com/office/powerpoint/2010/main" val="207349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D0BC-417D-C49A-A558-B12A2638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A703-F545-5064-DCB1-A61D8CDC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Most specific / concrete</a:t>
            </a:r>
          </a:p>
          <a:p>
            <a:r>
              <a:rPr lang="en-US" dirty="0">
                <a:latin typeface="Consolas"/>
              </a:rPr>
              <a:t>Translates the data to model to optimized storage with a particular DBMS</a:t>
            </a:r>
          </a:p>
          <a:p>
            <a:r>
              <a:rPr lang="en-US" dirty="0">
                <a:latin typeface="Consolas"/>
              </a:rPr>
              <a:t>For relational models, this involves mapping</a:t>
            </a:r>
          </a:p>
          <a:p>
            <a:pPr lvl="1"/>
            <a:r>
              <a:rPr lang="en-US" dirty="0"/>
              <a:t>Entities to tables</a:t>
            </a:r>
          </a:p>
          <a:p>
            <a:pPr lvl="1"/>
            <a:r>
              <a:rPr lang="en-US" dirty="0"/>
              <a:t>Attributes to columns of tables</a:t>
            </a:r>
          </a:p>
          <a:p>
            <a:pPr lvl="1"/>
            <a:r>
              <a:rPr lang="en-US" dirty="0"/>
              <a:t>Relationships to columns that are duplicated in two tables</a:t>
            </a:r>
          </a:p>
          <a:p>
            <a:pPr lvl="2"/>
            <a:r>
              <a:rPr lang="en-US" dirty="0"/>
              <a:t>foreign keys</a:t>
            </a:r>
          </a:p>
          <a:p>
            <a:pPr lvl="1"/>
            <a:r>
              <a:rPr lang="en-US" dirty="0"/>
              <a:t>Adding </a:t>
            </a:r>
            <a:r>
              <a:rPr lang="en-US" dirty="0">
                <a:solidFill>
                  <a:srgbClr val="FF0000"/>
                </a:solidFill>
              </a:rPr>
              <a:t>bridge entities </a:t>
            </a:r>
            <a:r>
              <a:rPr lang="en-US" dirty="0"/>
              <a:t>for many-to-many relationships</a:t>
            </a:r>
          </a:p>
          <a:p>
            <a:r>
              <a:rPr lang="en-US" dirty="0"/>
              <a:t>Also considers optimization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Views</a:t>
            </a:r>
          </a:p>
          <a:p>
            <a:pPr lvl="1"/>
            <a:r>
              <a:rPr lang="en-US" dirty="0"/>
              <a:t>Triggers</a:t>
            </a:r>
          </a:p>
          <a:p>
            <a:pPr lvl="1"/>
            <a:r>
              <a:rPr lang="en-US" dirty="0"/>
              <a:t>Partitions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Denormalization</a:t>
            </a:r>
          </a:p>
          <a:p>
            <a:r>
              <a:rPr lang="en-US" dirty="0"/>
              <a:t>End product: SQL scripts for building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110121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72CCF-F17F-A9DD-1778-7143B861F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B558-4A29-05CF-B872-F97FAC40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physical model:</a:t>
            </a:r>
            <a:br>
              <a:rPr lang="en-US" dirty="0"/>
            </a:br>
            <a:r>
              <a:rPr lang="en-US" dirty="0"/>
              <a:t>a 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A6BE-194C-E6E1-D50C-E28BE256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  <a:p>
            <a:pPr lvl="1"/>
            <a:r>
              <a:rPr lang="en-US" dirty="0" err="1"/>
              <a:t>BookID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Title, 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Author</a:t>
            </a:r>
          </a:p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AuthorID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Country</a:t>
            </a:r>
          </a:p>
          <a:p>
            <a:r>
              <a:rPr lang="en-US" dirty="0"/>
              <a:t>Borrowers:</a:t>
            </a:r>
          </a:p>
          <a:p>
            <a:pPr lvl="1"/>
            <a:r>
              <a:rPr lang="en-US" dirty="0" err="1"/>
              <a:t>BorrowerID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 err="1"/>
              <a:t>MembershipDate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A091B-C76D-B9FC-1E99-5221A07D40B3}"/>
              </a:ext>
            </a:extLst>
          </p:cNvPr>
          <p:cNvSpPr txBox="1"/>
          <p:nvPr/>
        </p:nvSpPr>
        <p:spPr>
          <a:xfrm>
            <a:off x="5636300" y="2668249"/>
            <a:ext cx="4272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Relationships:</a:t>
            </a:r>
          </a:p>
          <a:p>
            <a:r>
              <a:rPr lang="en-US" dirty="0">
                <a:solidFill>
                  <a:srgbClr val="FF0000"/>
                </a:solidFill>
              </a:rPr>
              <a:t>A book has an author: </a:t>
            </a:r>
            <a:r>
              <a:rPr lang="en-US" dirty="0" err="1">
                <a:solidFill>
                  <a:srgbClr val="FF0000"/>
                </a:solidFill>
              </a:rPr>
              <a:t>AuthorID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Add a foreign key (FK) to create this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17501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0A4DE-3832-2312-9BD0-4108B4B05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141D-B3AC-631E-7759-A5C55C06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logical model:</a:t>
            </a:r>
            <a:br>
              <a:rPr lang="en-US" dirty="0"/>
            </a:br>
            <a:r>
              <a:rPr lang="en-US" dirty="0"/>
              <a:t>a 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B9AA-9DEF-F6AA-0481-E34A69A25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  <a:p>
            <a:pPr lvl="1"/>
            <a:r>
              <a:rPr lang="en-US" dirty="0" err="1"/>
              <a:t>BookID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Title, 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AuthorID</a:t>
            </a:r>
            <a:r>
              <a:rPr lang="en-US" dirty="0">
                <a:solidFill>
                  <a:srgbClr val="FF0000"/>
                </a:solidFill>
              </a:rPr>
              <a:t> (FK)</a:t>
            </a:r>
          </a:p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AuthorID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Country</a:t>
            </a:r>
          </a:p>
          <a:p>
            <a:r>
              <a:rPr lang="en-US" dirty="0"/>
              <a:t>Borrowers:</a:t>
            </a:r>
          </a:p>
          <a:p>
            <a:pPr lvl="1"/>
            <a:r>
              <a:rPr lang="en-US" dirty="0" err="1"/>
              <a:t>BorrowerID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 err="1"/>
              <a:t>MembershipDate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5BA73-E45A-C051-B650-645C8F7B906A}"/>
              </a:ext>
            </a:extLst>
          </p:cNvPr>
          <p:cNvSpPr txBox="1"/>
          <p:nvPr/>
        </p:nvSpPr>
        <p:spPr>
          <a:xfrm>
            <a:off x="5636300" y="2668249"/>
            <a:ext cx="4272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Relationships:</a:t>
            </a:r>
          </a:p>
          <a:p>
            <a:r>
              <a:rPr lang="en-US" dirty="0"/>
              <a:t>A book has an author: </a:t>
            </a:r>
            <a:r>
              <a:rPr lang="en-US" dirty="0" err="1"/>
              <a:t>AuthorID</a:t>
            </a:r>
            <a:r>
              <a:rPr lang="en-US" dirty="0"/>
              <a:t> (FK)</a:t>
            </a:r>
          </a:p>
        </p:txBody>
      </p:sp>
    </p:spTree>
    <p:extLst>
      <p:ext uri="{BB962C8B-B14F-4D97-AF65-F5344CB8AC3E}">
        <p14:creationId xmlns:p14="http://schemas.microsoft.com/office/powerpoint/2010/main" val="271380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F1799-ACDD-8A1D-C2E9-E8D1E6354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3993-FD9D-603D-5004-D6358760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logical model:</a:t>
            </a:r>
            <a:br>
              <a:rPr lang="en-US" dirty="0"/>
            </a:br>
            <a:r>
              <a:rPr lang="en-US" dirty="0"/>
              <a:t>a 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04AA-C3CF-9371-C238-55A06107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  <a:p>
            <a:pPr lvl="1"/>
            <a:r>
              <a:rPr lang="en-US" dirty="0" err="1"/>
              <a:t>BookID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Title, 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AuthorID</a:t>
            </a:r>
            <a:r>
              <a:rPr lang="en-US" dirty="0">
                <a:solidFill>
                  <a:srgbClr val="FF0000"/>
                </a:solidFill>
              </a:rPr>
              <a:t> (FK)</a:t>
            </a:r>
          </a:p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AuthorID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Country</a:t>
            </a:r>
          </a:p>
          <a:p>
            <a:r>
              <a:rPr lang="en-US" dirty="0"/>
              <a:t>Borrowers:</a:t>
            </a:r>
          </a:p>
          <a:p>
            <a:pPr lvl="1"/>
            <a:r>
              <a:rPr lang="en-US" dirty="0" err="1"/>
              <a:t>BorrowerID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 err="1"/>
              <a:t>MembershipDate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6670D-A27D-FAFE-43ED-73B5A41EAF7E}"/>
              </a:ext>
            </a:extLst>
          </p:cNvPr>
          <p:cNvSpPr txBox="1"/>
          <p:nvPr/>
        </p:nvSpPr>
        <p:spPr>
          <a:xfrm>
            <a:off x="5372723" y="2605345"/>
            <a:ext cx="5981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Relationships:</a:t>
            </a:r>
          </a:p>
          <a:p>
            <a:r>
              <a:rPr lang="en-US" dirty="0"/>
              <a:t>A book has an author: </a:t>
            </a:r>
            <a:r>
              <a:rPr lang="en-US" dirty="0" err="1"/>
              <a:t>AuthorID</a:t>
            </a:r>
            <a:r>
              <a:rPr lang="en-US" dirty="0"/>
              <a:t> (FK)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 borrower can borrow many books</a:t>
            </a:r>
          </a:p>
          <a:p>
            <a:r>
              <a:rPr lang="en-US" dirty="0">
                <a:solidFill>
                  <a:srgbClr val="FF0000"/>
                </a:solidFill>
              </a:rPr>
              <a:t>A book can be borrowed by many borrowers</a:t>
            </a:r>
          </a:p>
        </p:txBody>
      </p:sp>
    </p:spTree>
    <p:extLst>
      <p:ext uri="{BB962C8B-B14F-4D97-AF65-F5344CB8AC3E}">
        <p14:creationId xmlns:p14="http://schemas.microsoft.com/office/powerpoint/2010/main" val="394524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D2FB7-5891-BB5D-6210-E5F42044D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43EE-FC18-43DA-1FE5-B9F3B4AB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logical model:</a:t>
            </a:r>
            <a:br>
              <a:rPr lang="en-US" dirty="0"/>
            </a:br>
            <a:r>
              <a:rPr lang="en-US" dirty="0"/>
              <a:t>a 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C842-2038-96F2-A46E-606DF36D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  <a:p>
            <a:pPr lvl="1"/>
            <a:r>
              <a:rPr lang="en-US" dirty="0" err="1"/>
              <a:t>BookID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Title, 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AuthorID</a:t>
            </a:r>
            <a:r>
              <a:rPr lang="en-US" dirty="0">
                <a:solidFill>
                  <a:srgbClr val="FF0000"/>
                </a:solidFill>
              </a:rPr>
              <a:t> (FK)</a:t>
            </a:r>
          </a:p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AuthorID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Country</a:t>
            </a:r>
          </a:p>
          <a:p>
            <a:r>
              <a:rPr lang="en-US" dirty="0"/>
              <a:t>Borrowers:</a:t>
            </a:r>
          </a:p>
          <a:p>
            <a:pPr lvl="1"/>
            <a:r>
              <a:rPr lang="en-US" dirty="0" err="1"/>
              <a:t>BorrowerID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 err="1"/>
              <a:t>MembershipDate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3D60F-E668-2503-2139-74357E2B0801}"/>
              </a:ext>
            </a:extLst>
          </p:cNvPr>
          <p:cNvSpPr txBox="1"/>
          <p:nvPr/>
        </p:nvSpPr>
        <p:spPr>
          <a:xfrm>
            <a:off x="5372723" y="2605345"/>
            <a:ext cx="5981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Relationships:</a:t>
            </a:r>
          </a:p>
          <a:p>
            <a:r>
              <a:rPr lang="en-US" dirty="0"/>
              <a:t>A book has an author: </a:t>
            </a:r>
            <a:r>
              <a:rPr lang="en-US" dirty="0" err="1"/>
              <a:t>AuthorID</a:t>
            </a:r>
            <a:r>
              <a:rPr lang="en-US" dirty="0"/>
              <a:t> (FK)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 borrower can borrow many books</a:t>
            </a:r>
          </a:p>
          <a:p>
            <a:r>
              <a:rPr lang="en-US" dirty="0">
                <a:solidFill>
                  <a:srgbClr val="FF0000"/>
                </a:solidFill>
              </a:rPr>
              <a:t>A book can be borrowed by many borrowers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F5E257-6BB4-271E-108E-B782A7FC0100}"/>
              </a:ext>
            </a:extLst>
          </p:cNvPr>
          <p:cNvSpPr/>
          <p:nvPr/>
        </p:nvSpPr>
        <p:spPr>
          <a:xfrm>
            <a:off x="4601981" y="4732011"/>
            <a:ext cx="692545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probably will need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place to store borrowing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7215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D3864-7FC3-B955-2A04-774FCCE0D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E414-A1FA-A3DF-738E-0798903B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physical model:</a:t>
            </a:r>
            <a:br>
              <a:rPr lang="en-US" dirty="0"/>
            </a:br>
            <a:r>
              <a:rPr lang="en-US" dirty="0"/>
              <a:t>adding a bridge entity to 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22AD-80DF-ABE6-92AD-C20414DD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Books</a:t>
            </a:r>
          </a:p>
          <a:p>
            <a:pPr lvl="1"/>
            <a:r>
              <a:rPr lang="en-US" dirty="0" err="1"/>
              <a:t>BookID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Title, 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 err="1"/>
              <a:t>AuthorID</a:t>
            </a:r>
            <a:r>
              <a:rPr lang="en-US" dirty="0"/>
              <a:t> (FK)</a:t>
            </a:r>
          </a:p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AuthorID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Country</a:t>
            </a:r>
          </a:p>
          <a:p>
            <a:r>
              <a:rPr lang="en-US" dirty="0"/>
              <a:t>Borrowers:</a:t>
            </a:r>
          </a:p>
          <a:p>
            <a:pPr lvl="1"/>
            <a:r>
              <a:rPr lang="en-US" dirty="0" err="1"/>
              <a:t>BorrowerID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 err="1"/>
              <a:t>MembershipDate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BookLending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Borrower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Book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DateLent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DateDue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79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744B8-FB28-A4BE-3BC3-B851CE3D1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BAA8-4A6A-D2B5-CA07-5474AFB8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physical model:</a:t>
            </a:r>
            <a:br>
              <a:rPr lang="en-US" dirty="0"/>
            </a:br>
            <a:r>
              <a:rPr lang="en-US" dirty="0"/>
              <a:t>adding a bridge entity to 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2CF0-1612-D115-420E-57499C1FD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Books</a:t>
            </a:r>
          </a:p>
          <a:p>
            <a:pPr lvl="1"/>
            <a:r>
              <a:rPr lang="en-US" dirty="0" err="1"/>
              <a:t>BookID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Title, 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 err="1"/>
              <a:t>AuthorID</a:t>
            </a:r>
            <a:r>
              <a:rPr lang="en-US" dirty="0"/>
              <a:t> (FK)</a:t>
            </a:r>
          </a:p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AuthorID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Country</a:t>
            </a:r>
          </a:p>
          <a:p>
            <a:r>
              <a:rPr lang="en-US" dirty="0"/>
              <a:t>Borrowers:</a:t>
            </a:r>
          </a:p>
          <a:p>
            <a:pPr lvl="1"/>
            <a:r>
              <a:rPr lang="en-US" dirty="0" err="1"/>
              <a:t>BorrowerID</a:t>
            </a:r>
            <a:r>
              <a:rPr lang="en-US" dirty="0"/>
              <a:t> (PK)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 err="1"/>
              <a:t>MembershipDate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BookLending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BookLendingID</a:t>
            </a:r>
            <a:r>
              <a:rPr lang="en-US" dirty="0">
                <a:solidFill>
                  <a:srgbClr val="FF0000"/>
                </a:solidFill>
              </a:rPr>
              <a:t> (PK)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BorrowerID</a:t>
            </a:r>
            <a:r>
              <a:rPr lang="en-US" dirty="0">
                <a:solidFill>
                  <a:srgbClr val="FF0000"/>
                </a:solidFill>
              </a:rPr>
              <a:t> (FK)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BookID</a:t>
            </a:r>
            <a:r>
              <a:rPr lang="en-US" dirty="0">
                <a:solidFill>
                  <a:srgbClr val="FF0000"/>
                </a:solidFill>
              </a:rPr>
              <a:t> (FK)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DateLent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DateDue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4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D250-749A-17BF-4938-37829021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physical model:</a:t>
            </a:r>
            <a:br>
              <a:rPr lang="en-US" dirty="0"/>
            </a:br>
            <a:r>
              <a:rPr lang="en-US" dirty="0"/>
              <a:t>Optimization of 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CBAA-FD22-5A4A-261F-D8D498C4B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index on </a:t>
            </a:r>
            <a:r>
              <a:rPr lang="en-US" dirty="0" err="1"/>
              <a:t>AuthorID</a:t>
            </a:r>
            <a:r>
              <a:rPr lang="en-US" dirty="0"/>
              <a:t> in the Book table for faster lookup by author</a:t>
            </a:r>
          </a:p>
          <a:p>
            <a:r>
              <a:rPr lang="en-US" dirty="0"/>
              <a:t>Add index on </a:t>
            </a:r>
            <a:r>
              <a:rPr lang="en-US" dirty="0" err="1"/>
              <a:t>BorrowerID</a:t>
            </a:r>
            <a:r>
              <a:rPr lang="en-US" dirty="0"/>
              <a:t> and </a:t>
            </a:r>
            <a:r>
              <a:rPr lang="en-US" dirty="0" err="1"/>
              <a:t>BookID</a:t>
            </a:r>
            <a:r>
              <a:rPr lang="en-US" dirty="0"/>
              <a:t> in the </a:t>
            </a:r>
            <a:r>
              <a:rPr lang="en-US" dirty="0" err="1"/>
              <a:t>BookLending</a:t>
            </a:r>
            <a:r>
              <a:rPr lang="en-US" dirty="0"/>
              <a:t> table for faster lookup by borrower and book</a:t>
            </a:r>
          </a:p>
        </p:txBody>
      </p:sp>
    </p:spTree>
    <p:extLst>
      <p:ext uri="{BB962C8B-B14F-4D97-AF65-F5344CB8AC3E}">
        <p14:creationId xmlns:p14="http://schemas.microsoft.com/office/powerpoint/2010/main" val="1338960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0B05-330F-ADB0-2D14-AD283710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physical model:</a:t>
            </a:r>
            <a:br>
              <a:rPr lang="en-US" dirty="0"/>
            </a:br>
            <a:r>
              <a:rPr lang="en-US" dirty="0"/>
              <a:t>Write the SQL scripts to build the actual physical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4794C-6620-ABB9-A3F4-E44C973DC389}"/>
              </a:ext>
            </a:extLst>
          </p:cNvPr>
          <p:cNvSpPr txBox="1"/>
          <p:nvPr/>
        </p:nvSpPr>
        <p:spPr>
          <a:xfrm>
            <a:off x="483433" y="2004855"/>
            <a:ext cx="6093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CREATE TABLE Books (</a:t>
            </a:r>
          </a:p>
          <a:p>
            <a:r>
              <a:rPr lang="en-US"/>
              <a:t>    BookID INT PRIMARY KEY AUTO_INCREMENT,</a:t>
            </a:r>
          </a:p>
          <a:p>
            <a:r>
              <a:rPr lang="en-US"/>
              <a:t>    Title VARCHAR(255),</a:t>
            </a:r>
          </a:p>
          <a:p>
            <a:r>
              <a:rPr lang="en-US"/>
              <a:t>    Genre VARCHAR(50),</a:t>
            </a:r>
          </a:p>
          <a:p>
            <a:r>
              <a:rPr lang="en-US"/>
              <a:t>    AuthorID INT,</a:t>
            </a:r>
          </a:p>
          <a:p>
            <a:r>
              <a:rPr lang="en-US"/>
              <a:t>    FOREIGN KEY (AuthorID) REFERENCES Authors(AuthorID)</a:t>
            </a:r>
          </a:p>
          <a:p>
            <a:r>
              <a:rPr lang="en-US"/>
              <a:t>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B4FF7-9956-8B48-0D05-66145BEB111D}"/>
              </a:ext>
            </a:extLst>
          </p:cNvPr>
          <p:cNvSpPr txBox="1"/>
          <p:nvPr/>
        </p:nvSpPr>
        <p:spPr>
          <a:xfrm>
            <a:off x="5615067" y="3787200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TABLE Authors (</a:t>
            </a:r>
          </a:p>
          <a:p>
            <a:r>
              <a:rPr lang="en-US" dirty="0"/>
              <a:t>    </a:t>
            </a:r>
            <a:r>
              <a:rPr lang="en-US" dirty="0" err="1"/>
              <a:t>AuthorID</a:t>
            </a:r>
            <a:r>
              <a:rPr lang="en-US" dirty="0"/>
              <a:t> INT PRIMARY KEY AUTO_INCREMENT,</a:t>
            </a:r>
          </a:p>
          <a:p>
            <a:r>
              <a:rPr lang="en-US" dirty="0"/>
              <a:t>    Name VARCHAR(255),</a:t>
            </a:r>
          </a:p>
          <a:p>
            <a:r>
              <a:rPr lang="en-US" dirty="0"/>
              <a:t>    Country VARCHAR(100)</a:t>
            </a:r>
          </a:p>
          <a:p>
            <a:r>
              <a:rPr lang="en-US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86EDD-2AA8-097E-9327-AE8865514FB0}"/>
              </a:ext>
            </a:extLst>
          </p:cNvPr>
          <p:cNvSpPr txBox="1"/>
          <p:nvPr/>
        </p:nvSpPr>
        <p:spPr>
          <a:xfrm>
            <a:off x="548392" y="5015547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TABLE Borrowers (</a:t>
            </a:r>
          </a:p>
          <a:p>
            <a:r>
              <a:rPr lang="en-US" dirty="0"/>
              <a:t>    </a:t>
            </a:r>
            <a:r>
              <a:rPr lang="en-US" dirty="0" err="1"/>
              <a:t>BorrowerID</a:t>
            </a:r>
            <a:r>
              <a:rPr lang="en-US" dirty="0"/>
              <a:t> INT PRIMARY KEY AUTO_INCREMENT,</a:t>
            </a:r>
          </a:p>
          <a:p>
            <a:r>
              <a:rPr lang="en-US" dirty="0"/>
              <a:t>    Name VARCHAR(255),</a:t>
            </a:r>
          </a:p>
          <a:p>
            <a:r>
              <a:rPr lang="en-US" dirty="0"/>
              <a:t>    </a:t>
            </a:r>
            <a:r>
              <a:rPr lang="en-US" dirty="0" err="1"/>
              <a:t>MembershipDate</a:t>
            </a:r>
            <a:r>
              <a:rPr lang="en-US" dirty="0"/>
              <a:t> DATE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791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7DC7-647B-18C4-ECED-F8127B3F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we studied storage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1502-5B5B-756E-F433-E4BF75FC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Storage models concern </a:t>
            </a:r>
          </a:p>
          <a:p>
            <a:pPr lvl="1"/>
            <a:r>
              <a:rPr lang="en-US" dirty="0"/>
              <a:t>How the files that store the data are arranged on a disk</a:t>
            </a:r>
          </a:p>
          <a:p>
            <a:pPr lvl="1"/>
            <a:r>
              <a:rPr lang="en-US" dirty="0"/>
              <a:t>How the data within each file are organized with respect to other data</a:t>
            </a:r>
          </a:p>
          <a:p>
            <a:r>
              <a:rPr lang="en-US" dirty="0"/>
              <a:t>We saw five different storage models</a:t>
            </a:r>
          </a:p>
          <a:p>
            <a:pPr lvl="1"/>
            <a:r>
              <a:rPr lang="en-US" dirty="0"/>
              <a:t>Hierarchical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Object-Oriented</a:t>
            </a:r>
          </a:p>
          <a:p>
            <a:pPr lvl="1"/>
            <a:r>
              <a:rPr lang="en-US" dirty="0"/>
              <a:t>NoSQL</a:t>
            </a:r>
          </a:p>
          <a:p>
            <a:pPr lvl="1"/>
            <a:r>
              <a:rPr lang="en-US" dirty="0"/>
              <a:t>Relational</a:t>
            </a:r>
          </a:p>
          <a:p>
            <a:r>
              <a:rPr lang="en-US" dirty="0"/>
              <a:t>We saw several advantages to the Relational Model</a:t>
            </a:r>
          </a:p>
          <a:p>
            <a:r>
              <a:rPr lang="en-US" dirty="0"/>
              <a:t>We saw that a Relational Database Management System can maximize these advantages and offer additional benefits</a:t>
            </a:r>
          </a:p>
        </p:txBody>
      </p:sp>
    </p:spTree>
    <p:extLst>
      <p:ext uri="{BB962C8B-B14F-4D97-AF65-F5344CB8AC3E}">
        <p14:creationId xmlns:p14="http://schemas.microsoft.com/office/powerpoint/2010/main" val="32435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689C-118C-AF3A-4912-F9D7F9B5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9250"/>
            <a:ext cx="10515600" cy="1325563"/>
          </a:xfrm>
        </p:spPr>
        <p:txBody>
          <a:bodyPr/>
          <a:lstStyle/>
          <a:p>
            <a:r>
              <a:rPr lang="en-US" dirty="0"/>
              <a:t>Let’s do more examples, </a:t>
            </a:r>
            <a:br>
              <a:rPr lang="en-US" dirty="0"/>
            </a:br>
            <a:r>
              <a:rPr lang="en-US" dirty="0"/>
              <a:t>focusing on conceptual models</a:t>
            </a:r>
          </a:p>
        </p:txBody>
      </p:sp>
    </p:spTree>
    <p:extLst>
      <p:ext uri="{BB962C8B-B14F-4D97-AF65-F5344CB8AC3E}">
        <p14:creationId xmlns:p14="http://schemas.microsoft.com/office/powerpoint/2010/main" val="1660319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7BA4-9A12-0820-21BE-79696F24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71AB-71EC-C1C3-4BA7-B968E14D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 storing data about?</a:t>
            </a:r>
          </a:p>
          <a:p>
            <a:pPr lvl="1"/>
            <a:r>
              <a:rPr lang="en-US" dirty="0"/>
              <a:t>What are the </a:t>
            </a:r>
            <a:r>
              <a:rPr lang="en-US" b="1" i="1" dirty="0"/>
              <a:t>entities</a:t>
            </a:r>
            <a:r>
              <a:rPr lang="en-US" dirty="0"/>
              <a:t>?</a:t>
            </a:r>
          </a:p>
          <a:p>
            <a:r>
              <a:rPr lang="en-US" dirty="0"/>
              <a:t>How are those things related to each other?</a:t>
            </a:r>
          </a:p>
          <a:p>
            <a:pPr lvl="1"/>
            <a:r>
              <a:rPr lang="en-US" dirty="0"/>
              <a:t>What are the </a:t>
            </a:r>
            <a:r>
              <a:rPr lang="en-US" b="1" i="1" dirty="0"/>
              <a:t>relationships</a:t>
            </a:r>
            <a:r>
              <a:rPr lang="en-US" dirty="0"/>
              <a:t> among the entities?</a:t>
            </a:r>
          </a:p>
        </p:txBody>
      </p:sp>
    </p:spTree>
    <p:extLst>
      <p:ext uri="{BB962C8B-B14F-4D97-AF65-F5344CB8AC3E}">
        <p14:creationId xmlns:p14="http://schemas.microsoft.com/office/powerpoint/2010/main" val="3759596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D41D-494A-CC90-1C71-84952B3C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Movie Rentals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0DBB-9D6D-5088-2D2E-8990DEBC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Concerning movie rentals, what might we store data about?</a:t>
            </a:r>
          </a:p>
          <a:p>
            <a:pPr lvl="1"/>
            <a:r>
              <a:rPr lang="en-US" dirty="0"/>
              <a:t>The movie</a:t>
            </a:r>
          </a:p>
          <a:p>
            <a:pPr lvl="1"/>
            <a:r>
              <a:rPr lang="en-US" dirty="0"/>
              <a:t>The renter</a:t>
            </a:r>
          </a:p>
          <a:p>
            <a:pPr lvl="1"/>
            <a:r>
              <a:rPr lang="en-US" dirty="0"/>
              <a:t>The streaming service we rented it from</a:t>
            </a:r>
          </a:p>
          <a:p>
            <a:pPr lvl="1"/>
            <a:r>
              <a:rPr lang="en-US" dirty="0"/>
              <a:t>The rental reservation</a:t>
            </a:r>
          </a:p>
          <a:p>
            <a:pPr lvl="1"/>
            <a:endParaRPr lang="en-US" dirty="0"/>
          </a:p>
          <a:p>
            <a:r>
              <a:rPr lang="en-US" dirty="0"/>
              <a:t>These are the </a:t>
            </a:r>
            <a:r>
              <a:rPr lang="en-US" b="1" i="1" dirty="0"/>
              <a:t>entities </a:t>
            </a:r>
            <a:r>
              <a:rPr lang="en-US" dirty="0"/>
              <a:t>that make up our data model</a:t>
            </a:r>
          </a:p>
        </p:txBody>
      </p:sp>
    </p:spTree>
    <p:extLst>
      <p:ext uri="{BB962C8B-B14F-4D97-AF65-F5344CB8AC3E}">
        <p14:creationId xmlns:p14="http://schemas.microsoft.com/office/powerpoint/2010/main" val="40164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D931-5AAC-D82C-D59C-84802960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entities related to each other in the movie rental example?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5770-2D97-C781-E6D0-5466A180B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renter makes several rental reservations.</a:t>
            </a:r>
            <a:br>
              <a:rPr lang="en-US" dirty="0"/>
            </a:br>
            <a:r>
              <a:rPr lang="en-US" dirty="0"/>
              <a:t>Each rental reservation is made by a renter.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rental reservation is made from one streaming service.</a:t>
            </a:r>
            <a:br>
              <a:rPr lang="en-US" dirty="0"/>
            </a:br>
            <a:r>
              <a:rPr lang="en-US" dirty="0"/>
              <a:t>A streaming service fulfills several rental reservations.</a:t>
            </a:r>
          </a:p>
          <a:p>
            <a:endParaRPr lang="en-US" dirty="0"/>
          </a:p>
          <a:p>
            <a:r>
              <a:rPr lang="en-US" dirty="0"/>
              <a:t>A rental reservation is made for one movie.</a:t>
            </a:r>
            <a:br>
              <a:rPr lang="en-US" dirty="0"/>
            </a:br>
            <a:r>
              <a:rPr lang="en-US" dirty="0"/>
              <a:t>A movie may be rented through several rental reservations over time.</a:t>
            </a:r>
          </a:p>
        </p:txBody>
      </p:sp>
    </p:spTree>
    <p:extLst>
      <p:ext uri="{BB962C8B-B14F-4D97-AF65-F5344CB8AC3E}">
        <p14:creationId xmlns:p14="http://schemas.microsoft.com/office/powerpoint/2010/main" val="260479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065C-1024-8D99-BD81-77572E47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University course 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E064-CBA8-16BC-0260-FE335600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entities we want to store data about?</a:t>
            </a:r>
          </a:p>
          <a:p>
            <a:pPr lvl="1"/>
            <a:r>
              <a:rPr lang="en-US" dirty="0"/>
              <a:t>Academic department</a:t>
            </a:r>
          </a:p>
          <a:p>
            <a:pPr lvl="1"/>
            <a:r>
              <a:rPr lang="en-US" dirty="0"/>
              <a:t>Course</a:t>
            </a:r>
          </a:p>
          <a:p>
            <a:pPr lvl="1"/>
            <a:r>
              <a:rPr lang="en-US" dirty="0"/>
              <a:t>Course Section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226432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8347-D3B7-31BE-2CD8-510F21F2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relationships among these entities in the University catalog example?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C446-119B-93E0-AC15-90A458D0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department offers many courses</a:t>
            </a:r>
            <a:br>
              <a:rPr lang="en-US" dirty="0"/>
            </a:br>
            <a:r>
              <a:rPr lang="en-US" dirty="0"/>
              <a:t>Each course is offered by one department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course has many course sections.</a:t>
            </a:r>
            <a:br>
              <a:rPr lang="en-US" dirty="0"/>
            </a:br>
            <a:r>
              <a:rPr lang="en-US" dirty="0"/>
              <a:t>Each course section belongs to a course.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course section is taught by one teacher.</a:t>
            </a:r>
            <a:br>
              <a:rPr lang="en-US" dirty="0"/>
            </a:br>
            <a:r>
              <a:rPr lang="en-US" dirty="0"/>
              <a:t>A teacher can teach many course sections.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student takes many course sections.</a:t>
            </a:r>
            <a:br>
              <a:rPr lang="en-US" dirty="0"/>
            </a:br>
            <a:r>
              <a:rPr lang="en-US" dirty="0"/>
              <a:t>Each course section is taken by many students.</a:t>
            </a:r>
          </a:p>
        </p:txBody>
      </p:sp>
    </p:spTree>
    <p:extLst>
      <p:ext uri="{BB962C8B-B14F-4D97-AF65-F5344CB8AC3E}">
        <p14:creationId xmlns:p14="http://schemas.microsoft.com/office/powerpoint/2010/main" val="214900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CCB8-7DB6-AB65-442A-0D10DAC1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Auto insurance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8F71-661D-3230-F180-D8289436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entities we want to store data about?</a:t>
            </a:r>
          </a:p>
          <a:p>
            <a:pPr lvl="1"/>
            <a:r>
              <a:rPr lang="en-US" dirty="0"/>
              <a:t>Customer</a:t>
            </a:r>
          </a:p>
          <a:p>
            <a:pPr lvl="1"/>
            <a:r>
              <a:rPr lang="en-US" dirty="0"/>
              <a:t>Driver</a:t>
            </a:r>
          </a:p>
          <a:p>
            <a:pPr lvl="1"/>
            <a:r>
              <a:rPr lang="en-US" dirty="0"/>
              <a:t>Agent</a:t>
            </a:r>
          </a:p>
          <a:p>
            <a:pPr lvl="1"/>
            <a:r>
              <a:rPr lang="en-US" dirty="0"/>
              <a:t>Insurance plan</a:t>
            </a:r>
          </a:p>
          <a:p>
            <a:pPr lvl="1"/>
            <a:r>
              <a:rPr lang="en-US" dirty="0"/>
              <a:t>Coverage</a:t>
            </a:r>
          </a:p>
          <a:p>
            <a:pPr lvl="1"/>
            <a:r>
              <a:rPr lang="en-US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57324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B991-0CC7-A409-791F-937575AD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relationships among the entities in the insurance example?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7F6E-DC9A-974F-5117-FF18CEFF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customer has perhaps several insurance plans.</a:t>
            </a:r>
            <a:br>
              <a:rPr lang="en-US" dirty="0"/>
            </a:br>
            <a:r>
              <a:rPr lang="en-US" dirty="0"/>
              <a:t>Each insurance plan covers one customer.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Each driver is assigned to a car.</a:t>
            </a:r>
            <a:br>
              <a:rPr lang="en-US" dirty="0"/>
            </a:br>
            <a:r>
              <a:rPr lang="en-US" dirty="0"/>
              <a:t>A car can be assigned to several drivers.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insurance plan covers several drivers.</a:t>
            </a:r>
            <a:br>
              <a:rPr lang="en-US" dirty="0"/>
            </a:br>
            <a:r>
              <a:rPr lang="en-US" dirty="0"/>
              <a:t>A driver is covered by one insurance plan.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insurance plan offers several types of coverages.</a:t>
            </a:r>
            <a:br>
              <a:rPr lang="en-US" dirty="0"/>
            </a:br>
            <a:r>
              <a:rPr lang="en-US" dirty="0"/>
              <a:t>A type of coverage could be offered by several insurance plans.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agent sells many insurance plans.</a:t>
            </a:r>
            <a:br>
              <a:rPr lang="en-US" dirty="0"/>
            </a:br>
            <a:r>
              <a:rPr lang="en-US" dirty="0"/>
              <a:t>Each insurance plan is sold by one agent.</a:t>
            </a:r>
          </a:p>
        </p:txBody>
      </p:sp>
    </p:spTree>
    <p:extLst>
      <p:ext uri="{BB962C8B-B14F-4D97-AF65-F5344CB8AC3E}">
        <p14:creationId xmlns:p14="http://schemas.microsoft.com/office/powerpoint/2010/main" val="182071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7146-EF73-D996-BC04-F0127403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have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9F4F-9980-6E92-F680-4BEA08D7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kinds of connectivity:</a:t>
            </a:r>
          </a:p>
          <a:p>
            <a:pPr lvl="1"/>
            <a:r>
              <a:rPr lang="en-US" dirty="0"/>
              <a:t>One-to-one (1:1)</a:t>
            </a:r>
          </a:p>
          <a:p>
            <a:pPr lvl="1"/>
            <a:r>
              <a:rPr lang="en-US" dirty="0"/>
              <a:t>One-to-many (1:M)</a:t>
            </a:r>
          </a:p>
          <a:p>
            <a:pPr lvl="1"/>
            <a:r>
              <a:rPr lang="en-US" dirty="0"/>
              <a:t>Many-to-many (M:N)</a:t>
            </a:r>
          </a:p>
        </p:txBody>
      </p:sp>
    </p:spTree>
    <p:extLst>
      <p:ext uri="{BB962C8B-B14F-4D97-AF65-F5344CB8AC3E}">
        <p14:creationId xmlns:p14="http://schemas.microsoft.com/office/powerpoint/2010/main" val="1505317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5AC4-C29B-7489-F981-D388FEB0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Identify the connectivity of each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8F1F-CF5D-015F-B05E-A1AA93C2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department offers many courses</a:t>
            </a:r>
            <a:br>
              <a:rPr lang="en-US" dirty="0"/>
            </a:br>
            <a:r>
              <a:rPr lang="en-US" dirty="0"/>
              <a:t>Each course is offered by one department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course has many course sections.</a:t>
            </a:r>
            <a:br>
              <a:rPr lang="en-US" dirty="0"/>
            </a:br>
            <a:r>
              <a:rPr lang="en-US" dirty="0"/>
              <a:t>Each course section belongs to a course.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course section is taught by one teacher.</a:t>
            </a:r>
            <a:br>
              <a:rPr lang="en-US" dirty="0"/>
            </a:br>
            <a:r>
              <a:rPr lang="en-US" dirty="0"/>
              <a:t>A teacher can teach many course sections.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student takes many course sections.</a:t>
            </a:r>
            <a:br>
              <a:rPr lang="en-US" dirty="0"/>
            </a:br>
            <a:r>
              <a:rPr lang="en-US" dirty="0"/>
              <a:t>Each course section is taken by many students.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5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9B57-8E40-2E2C-ABC4-2ED42A4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8510"/>
            <a:ext cx="10515600" cy="1325563"/>
          </a:xfrm>
        </p:spPr>
        <p:txBody>
          <a:bodyPr/>
          <a:lstStyle/>
          <a:p>
            <a:r>
              <a:rPr lang="en-US" dirty="0"/>
              <a:t>Storage models are physical models.</a:t>
            </a:r>
          </a:p>
        </p:txBody>
      </p:sp>
    </p:spTree>
    <p:extLst>
      <p:ext uri="{BB962C8B-B14F-4D97-AF65-F5344CB8AC3E}">
        <p14:creationId xmlns:p14="http://schemas.microsoft.com/office/powerpoint/2010/main" val="3758082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190E-B340-8861-7EB9-7AB57D2F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can be mandatory or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0CB4-FA0B-F2F0-519C-F1C4B2E1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called </a:t>
            </a:r>
            <a:r>
              <a:rPr lang="en-US" b="1" i="1" dirty="0"/>
              <a:t>optionality</a:t>
            </a:r>
          </a:p>
          <a:p>
            <a:r>
              <a:rPr lang="en-US" dirty="0"/>
              <a:t>A relationship could have different optionality in each direction.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A course section must have a teacher (mandatory)</a:t>
            </a:r>
          </a:p>
          <a:p>
            <a:pPr lvl="1"/>
            <a:r>
              <a:rPr lang="en-US" dirty="0"/>
              <a:t>A teacher doesn’t need to teach any course sections (optional)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8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4125-52EE-F1F1-48E1-06BA93B0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Describe the optionality in each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B250-5B8F-ED73-7744-99FA4620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relationship between movie and rental agreement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relationship between customer and insurance plan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relationship between student and course section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E35E-D4F5-7912-1A67-EC176098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share conceptual models (and logical and physical models for that matter) conveniently?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9DA39F-79DF-8870-E8CF-7925888BF9BF}"/>
              </a:ext>
            </a:extLst>
          </p:cNvPr>
          <p:cNvSpPr/>
          <p:nvPr/>
        </p:nvSpPr>
        <p:spPr>
          <a:xfrm>
            <a:off x="1715382" y="2967335"/>
            <a:ext cx="8761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 Relationship Diagrams</a:t>
            </a:r>
          </a:p>
        </p:txBody>
      </p:sp>
    </p:spTree>
    <p:extLst>
      <p:ext uri="{BB962C8B-B14F-4D97-AF65-F5344CB8AC3E}">
        <p14:creationId xmlns:p14="http://schemas.microsoft.com/office/powerpoint/2010/main" val="16895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90C8-B7E2-5EE6-76FA-AC44755B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Entity Relationship Diagram (ERD) can show entities and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0808E-A8E7-16D1-7516-4E5EC713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entity-relationship diagram (ERD) shows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r>
              <a:rPr lang="en-US" dirty="0"/>
              <a:t>Relationships</a:t>
            </a:r>
          </a:p>
          <a:p>
            <a:pPr lvl="1"/>
            <a:r>
              <a:rPr lang="en-US" dirty="0"/>
              <a:t>Attributes</a:t>
            </a:r>
          </a:p>
          <a:p>
            <a:r>
              <a:rPr lang="en-US" dirty="0"/>
              <a:t>Can be used for all three kinds of data models – conceptual, logical, physical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89E2-8330-95DD-2605-631674A3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Crow’s Foot Notation for ERDs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9E654E-1D19-FC79-8838-4A6721E97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56" y="1418327"/>
            <a:ext cx="5303488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87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209F-8770-1851-D323-3C7C1FCE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optionality on an 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A4436-1A88-CAE0-ABBD-37A351E2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34" y="2004110"/>
            <a:ext cx="6412531" cy="35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67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06B1-1826-49AA-5EB2-AD1D91A8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561"/>
            <a:ext cx="6754091" cy="1306657"/>
          </a:xfrm>
        </p:spPr>
        <p:txBody>
          <a:bodyPr/>
          <a:lstStyle/>
          <a:p>
            <a:r>
              <a:rPr lang="en-US" dirty="0"/>
              <a:t>Example: Draw ERD for </a:t>
            </a:r>
            <a:br>
              <a:rPr lang="en-US" dirty="0"/>
            </a:br>
            <a:r>
              <a:rPr lang="en-US" dirty="0"/>
              <a:t>Movie Rental Conceptual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750F6-BDD5-48BC-E7EA-965FA736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91" y="117908"/>
            <a:ext cx="3982008" cy="790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56DB1-66DD-8AD2-B79D-EC21536A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536" y="1189854"/>
            <a:ext cx="4440382" cy="1268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888E68-F8AA-0749-9382-57379B10F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573" y="3213553"/>
            <a:ext cx="826885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49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F301-0E0E-BB05-B96D-3BBE1D82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01619" cy="1325563"/>
          </a:xfrm>
        </p:spPr>
        <p:txBody>
          <a:bodyPr/>
          <a:lstStyle/>
          <a:p>
            <a:r>
              <a:rPr lang="en-US" dirty="0"/>
              <a:t>Example: Draw an ERD for the University Catalog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0115A-1836-E208-27F3-D5B6417FA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290" y="236701"/>
            <a:ext cx="2112614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9A446-1753-69C2-8A8B-DEA0C7934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882" y="236700"/>
            <a:ext cx="2753109" cy="1624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B90AF-2678-FCD9-4AE0-D1DD47342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443" y="2339084"/>
            <a:ext cx="528711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03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38A0-9C82-38D0-6C2F-FB95DD70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5709249" cy="1325563"/>
          </a:xfrm>
        </p:spPr>
        <p:txBody>
          <a:bodyPr/>
          <a:lstStyle/>
          <a:p>
            <a:r>
              <a:rPr lang="en-US" dirty="0"/>
              <a:t>Example: Draw an ERD for the insurance example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0AE56-5BD6-4A20-DF86-6D490290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709" y="153088"/>
            <a:ext cx="3962001" cy="2008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2BE50-DDE1-3372-154F-A1B35193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07" y="271614"/>
            <a:ext cx="1655966" cy="1721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06E51B-0B93-9D1C-6D75-EBD08A4FC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727" y="2162051"/>
            <a:ext cx="4153480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79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C388-CBB7-4201-0126-74142B82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drawing tool – </a:t>
            </a:r>
            <a:r>
              <a:rPr lang="en-US" dirty="0" err="1"/>
              <a:t>Vertabelo</a:t>
            </a:r>
            <a:br>
              <a:rPr lang="en-US" dirty="0"/>
            </a:br>
            <a:r>
              <a:rPr lang="en-US" dirty="0"/>
              <a:t>https://www.vertabelo.com/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869E-2F28-359D-F98F-54D2C238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draw a conceptual model and then automatically generate a physical model from it.</a:t>
            </a:r>
          </a:p>
          <a:p>
            <a:r>
              <a:rPr lang="en-US" dirty="0"/>
              <a:t>Register for the student account.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0DEEB-BF49-F053-F994-59719125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789" y="681037"/>
            <a:ext cx="1619476" cy="590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171434-3534-A346-D9E8-A96E333EB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0" y="2841807"/>
            <a:ext cx="4774590" cy="34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2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B194-4F2A-3C5D-7217-C2A5B053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do we model what the data means?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CB1D-D154-AE36-4DAD-D8597690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/>
              <a:t>Data Models </a:t>
            </a:r>
            <a:r>
              <a:rPr lang="en-US" dirty="0"/>
              <a:t>help us capture essential elements of the real world in our data</a:t>
            </a:r>
          </a:p>
          <a:p>
            <a:r>
              <a:rPr lang="en-US" dirty="0"/>
              <a:t>Coming up with data models involves</a:t>
            </a:r>
          </a:p>
          <a:p>
            <a:pPr lvl="1"/>
            <a:r>
              <a:rPr lang="en-US" dirty="0"/>
              <a:t>Identifying the kinds of things we want to store data about</a:t>
            </a:r>
          </a:p>
          <a:p>
            <a:pPr lvl="1"/>
            <a:r>
              <a:rPr lang="en-US" dirty="0"/>
              <a:t>What aspects of those things we want to store</a:t>
            </a:r>
          </a:p>
          <a:p>
            <a:pPr lvl="1"/>
            <a:r>
              <a:rPr lang="en-US" dirty="0"/>
              <a:t>How different kinds of things are related to each other</a:t>
            </a:r>
          </a:p>
          <a:p>
            <a:r>
              <a:rPr lang="en-US" dirty="0">
                <a:latin typeface="Consolas"/>
              </a:rPr>
              <a:t>Data Models are the focus for this week.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E76F-E100-9B22-3BF9-7DCB05DA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FD78-3D1B-77A7-A9B4-2615441E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how data models are used to capture the meaning of a data set.</a:t>
            </a:r>
          </a:p>
          <a:p>
            <a:r>
              <a:rPr lang="en-US" dirty="0"/>
              <a:t>There are three types of data models:</a:t>
            </a:r>
          </a:p>
          <a:p>
            <a:pPr lvl="1"/>
            <a:r>
              <a:rPr lang="en-US" dirty="0"/>
              <a:t>Conceptual</a:t>
            </a:r>
          </a:p>
          <a:p>
            <a:pPr lvl="1"/>
            <a:r>
              <a:rPr lang="en-US" dirty="0"/>
              <a:t>Logical</a:t>
            </a:r>
          </a:p>
          <a:p>
            <a:pPr lvl="1"/>
            <a:r>
              <a:rPr lang="en-US" dirty="0"/>
              <a:t>Physical</a:t>
            </a:r>
          </a:p>
          <a:p>
            <a:r>
              <a:rPr lang="en-US" dirty="0"/>
              <a:t>We focused on conceptual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r>
              <a:rPr lang="en-US" dirty="0"/>
              <a:t>Relationships</a:t>
            </a:r>
          </a:p>
          <a:p>
            <a:r>
              <a:rPr lang="en-US" dirty="0"/>
              <a:t>We learned how to draw ERDs that express the logical model</a:t>
            </a:r>
          </a:p>
          <a:p>
            <a:r>
              <a:rPr lang="en-US" dirty="0"/>
              <a:t>Next week – we’ll add attributes to the entity sets, including data types</a:t>
            </a:r>
          </a:p>
          <a:p>
            <a:pPr lvl="1"/>
            <a:r>
              <a:rPr lang="en-US" dirty="0"/>
              <a:t>Logical model</a:t>
            </a:r>
          </a:p>
          <a:p>
            <a:pPr lvl="1"/>
            <a:r>
              <a:rPr lang="en-US" dirty="0"/>
              <a:t>Physical model</a:t>
            </a:r>
          </a:p>
        </p:txBody>
      </p:sp>
    </p:spTree>
    <p:extLst>
      <p:ext uri="{BB962C8B-B14F-4D97-AF65-F5344CB8AC3E}">
        <p14:creationId xmlns:p14="http://schemas.microsoft.com/office/powerpoint/2010/main" val="52939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4C1F-A801-DBB3-29BE-77FF7ADD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kinds of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DF65-03BF-60C8-8ABE-7CD4A451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334026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C2B3-E3C3-1773-F584-B886ACB9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43ED-31BF-E6F6-12F1-1E99647D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basic and abstract</a:t>
            </a:r>
          </a:p>
          <a:p>
            <a:r>
              <a:rPr lang="en-US" dirty="0"/>
              <a:t>Focuses on</a:t>
            </a:r>
          </a:p>
          <a:p>
            <a:pPr lvl="1"/>
            <a:r>
              <a:rPr lang="en-US" dirty="0"/>
              <a:t>Entities</a:t>
            </a:r>
          </a:p>
          <a:p>
            <a:pPr lvl="2"/>
            <a:r>
              <a:rPr lang="en-US" dirty="0"/>
              <a:t>The things we are storing</a:t>
            </a:r>
          </a:p>
          <a:p>
            <a:pPr lvl="1"/>
            <a:r>
              <a:rPr lang="en-US" dirty="0"/>
              <a:t>Relationships</a:t>
            </a:r>
          </a:p>
          <a:p>
            <a:pPr lvl="2"/>
            <a:r>
              <a:rPr lang="en-US" dirty="0"/>
              <a:t>How those things are related</a:t>
            </a:r>
          </a:p>
          <a:p>
            <a:r>
              <a:rPr lang="en-US" dirty="0"/>
              <a:t>No talk of attributes yet</a:t>
            </a:r>
          </a:p>
          <a:p>
            <a:r>
              <a:rPr lang="en-US" dirty="0"/>
              <a:t>Audience: business stakeholders and data architects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7CBE-6E1B-2B30-5153-416DA2A9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conceptual model: </a:t>
            </a:r>
            <a:br>
              <a:rPr lang="en-US" dirty="0"/>
            </a:br>
            <a:r>
              <a:rPr lang="en-US" dirty="0"/>
              <a:t>a 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638C-E000-E79A-4D1F-4E3EB4CD8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Entities: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Authors</a:t>
            </a:r>
          </a:p>
          <a:p>
            <a:pPr lvl="1"/>
            <a:r>
              <a:rPr lang="en-US" dirty="0"/>
              <a:t>Borrowers</a:t>
            </a:r>
          </a:p>
          <a:p>
            <a:r>
              <a:rPr lang="en-US" dirty="0"/>
              <a:t>Relationships</a:t>
            </a:r>
          </a:p>
          <a:p>
            <a:pPr lvl="1"/>
            <a:r>
              <a:rPr lang="en-US" dirty="0"/>
              <a:t>Books are written by authors</a:t>
            </a:r>
          </a:p>
          <a:p>
            <a:pPr lvl="1"/>
            <a:r>
              <a:rPr lang="en-US" dirty="0"/>
              <a:t>Books are borrowed by borrowers</a:t>
            </a:r>
          </a:p>
        </p:txBody>
      </p:sp>
    </p:spTree>
    <p:extLst>
      <p:ext uri="{BB962C8B-B14F-4D97-AF65-F5344CB8AC3E}">
        <p14:creationId xmlns:p14="http://schemas.microsoft.com/office/powerpoint/2010/main" val="340456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A837-4EA1-CE96-928A-B5E742D6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12CC-66E1-AA80-F13E-A35183FA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Focuses on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r>
              <a:rPr lang="en-US" dirty="0"/>
              <a:t>Keys</a:t>
            </a:r>
          </a:p>
          <a:p>
            <a:pPr lvl="1"/>
            <a:r>
              <a:rPr lang="en-US" dirty="0"/>
              <a:t>Relationships</a:t>
            </a:r>
          </a:p>
          <a:p>
            <a:pPr lvl="1"/>
            <a:r>
              <a:rPr lang="en-US" dirty="0"/>
              <a:t>Attributes</a:t>
            </a:r>
          </a:p>
          <a:p>
            <a:r>
              <a:rPr lang="en-US" dirty="0"/>
              <a:t>Without focusing on physical implementation details</a:t>
            </a:r>
          </a:p>
          <a:p>
            <a:r>
              <a:rPr lang="en-US" dirty="0"/>
              <a:t>Audience: data architects and database designers</a:t>
            </a:r>
          </a:p>
          <a:p>
            <a:r>
              <a:rPr lang="en-US" dirty="0"/>
              <a:t>Involves the process of </a:t>
            </a:r>
            <a:r>
              <a:rPr lang="en-US" b="1" i="1" dirty="0"/>
              <a:t>normalization</a:t>
            </a:r>
          </a:p>
          <a:p>
            <a:pPr lvl="1"/>
            <a:r>
              <a:rPr lang="en-US" dirty="0"/>
              <a:t>A process of mapping attributes to entities to minimize redundancy</a:t>
            </a:r>
          </a:p>
        </p:txBody>
      </p:sp>
    </p:spTree>
    <p:extLst>
      <p:ext uri="{BB962C8B-B14F-4D97-AF65-F5344CB8AC3E}">
        <p14:creationId xmlns:p14="http://schemas.microsoft.com/office/powerpoint/2010/main" val="324301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A8BA-C8F4-54B2-3232-A79170E9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logical model:</a:t>
            </a:r>
            <a:br>
              <a:rPr lang="en-US" dirty="0"/>
            </a:br>
            <a:r>
              <a:rPr lang="en-US" dirty="0"/>
              <a:t>a 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F07-E03D-B473-5BF3-8D089754F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  <a:p>
            <a:pPr lvl="1"/>
            <a:r>
              <a:rPr lang="en-US" dirty="0"/>
              <a:t>Title, 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/>
              <a:t>Author</a:t>
            </a:r>
          </a:p>
          <a:p>
            <a:r>
              <a:rPr lang="en-US" dirty="0"/>
              <a:t>Authors: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Country</a:t>
            </a:r>
          </a:p>
          <a:p>
            <a:r>
              <a:rPr lang="en-US" dirty="0"/>
              <a:t>Borrowers: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 err="1"/>
              <a:t>MembershipDate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0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1661</Words>
  <Application>Microsoft Office PowerPoint</Application>
  <PresentationFormat>Widescreen</PresentationFormat>
  <Paragraphs>328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Arial</vt:lpstr>
      <vt:lpstr>Consolas</vt:lpstr>
      <vt:lpstr>Office Theme</vt:lpstr>
      <vt:lpstr>Week 2  Data Models</vt:lpstr>
      <vt:lpstr>Last time we studied storage models</vt:lpstr>
      <vt:lpstr>Storage models are physical models.</vt:lpstr>
      <vt:lpstr>But how do we model what the data means?</vt:lpstr>
      <vt:lpstr>Three kinds of data models</vt:lpstr>
      <vt:lpstr>Conceptual data model</vt:lpstr>
      <vt:lpstr>Example of a conceptual model:  a library management system</vt:lpstr>
      <vt:lpstr>Logical data model</vt:lpstr>
      <vt:lpstr>Example of a logical model: a library management system</vt:lpstr>
      <vt:lpstr>Example of a logical model: a library management system</vt:lpstr>
      <vt:lpstr>Physical data model</vt:lpstr>
      <vt:lpstr>Example of a physical model: a library management system</vt:lpstr>
      <vt:lpstr>Example of a logical model: a library management system</vt:lpstr>
      <vt:lpstr>Example of a logical model: a library management system</vt:lpstr>
      <vt:lpstr>Example of a logical model: a library management system</vt:lpstr>
      <vt:lpstr>Example of a physical model: adding a bridge entity to library management system</vt:lpstr>
      <vt:lpstr>Example of a physical model: adding a bridge entity to library management system</vt:lpstr>
      <vt:lpstr>Example of a physical model: Optimization of library management system</vt:lpstr>
      <vt:lpstr>Example of a physical model: Write the SQL scripts to build the actual physical database</vt:lpstr>
      <vt:lpstr>Let’s do more examples,  focusing on conceptual models</vt:lpstr>
      <vt:lpstr>Conceptual model - review</vt:lpstr>
      <vt:lpstr>Example: Movie Rentals</vt:lpstr>
      <vt:lpstr>How are the entities related to each other in the movie rental example?</vt:lpstr>
      <vt:lpstr>Example: University course catalog</vt:lpstr>
      <vt:lpstr>What are the relationships among these entities in the University catalog example?</vt:lpstr>
      <vt:lpstr>Example: Auto insurance</vt:lpstr>
      <vt:lpstr>What are the relationships among the entities in the insurance example?</vt:lpstr>
      <vt:lpstr>Relationships have connectivity</vt:lpstr>
      <vt:lpstr>Example: Identify the connectivity of each relationship</vt:lpstr>
      <vt:lpstr>Relationships can be mandatory or optional</vt:lpstr>
      <vt:lpstr>Example: Describe the optionality in each case</vt:lpstr>
      <vt:lpstr>How do we share conceptual models (and logical and physical models for that matter) conveniently?</vt:lpstr>
      <vt:lpstr>An Entity Relationship Diagram (ERD) can show entities and relationships</vt:lpstr>
      <vt:lpstr>Crow’s Foot Notation for ERDs</vt:lpstr>
      <vt:lpstr>Showing optionality on an ERD</vt:lpstr>
      <vt:lpstr>Example: Draw ERD for  Movie Rental Conceptual Model</vt:lpstr>
      <vt:lpstr>Example: Draw an ERD for the University Catalog Example</vt:lpstr>
      <vt:lpstr>Example: Draw an ERD for the insurance example </vt:lpstr>
      <vt:lpstr>Professional drawing tool – Vertabelo https://www.vertabelo.com/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 Data, information, and the need for databases</dc:title>
  <dc:creator>Klump, Dr. Raymond P.</dc:creator>
  <cp:lastModifiedBy>Klump, Dr. Raymond P.</cp:lastModifiedBy>
  <cp:revision>39</cp:revision>
  <dcterms:created xsi:type="dcterms:W3CDTF">2024-01-13T17:18:03Z</dcterms:created>
  <dcterms:modified xsi:type="dcterms:W3CDTF">2025-01-28T01:33:19Z</dcterms:modified>
</cp:coreProperties>
</file>