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83" r:id="rId4"/>
    <p:sldId id="295" r:id="rId5"/>
    <p:sldId id="284" r:id="rId6"/>
    <p:sldId id="285" r:id="rId7"/>
    <p:sldId id="286" r:id="rId8"/>
    <p:sldId id="287" r:id="rId9"/>
    <p:sldId id="347" r:id="rId10"/>
    <p:sldId id="353" r:id="rId11"/>
    <p:sldId id="345" r:id="rId12"/>
    <p:sldId id="346" r:id="rId13"/>
    <p:sldId id="348" r:id="rId14"/>
    <p:sldId id="354" r:id="rId15"/>
    <p:sldId id="349" r:id="rId16"/>
    <p:sldId id="355" r:id="rId17"/>
    <p:sldId id="356" r:id="rId18"/>
    <p:sldId id="341" r:id="rId19"/>
    <p:sldId id="304" r:id="rId20"/>
    <p:sldId id="289" r:id="rId21"/>
    <p:sldId id="342" r:id="rId22"/>
    <p:sldId id="294" r:id="rId23"/>
    <p:sldId id="296" r:id="rId24"/>
    <p:sldId id="297" r:id="rId25"/>
    <p:sldId id="298" r:id="rId26"/>
    <p:sldId id="299" r:id="rId27"/>
    <p:sldId id="300" r:id="rId28"/>
    <p:sldId id="357" r:id="rId29"/>
    <p:sldId id="360" r:id="rId30"/>
    <p:sldId id="359" r:id="rId31"/>
    <p:sldId id="305" r:id="rId32"/>
    <p:sldId id="301" r:id="rId33"/>
    <p:sldId id="306" r:id="rId34"/>
    <p:sldId id="307" r:id="rId35"/>
    <p:sldId id="308" r:id="rId36"/>
    <p:sldId id="361" r:id="rId37"/>
    <p:sldId id="362" r:id="rId38"/>
    <p:sldId id="358" r:id="rId39"/>
    <p:sldId id="351" r:id="rId40"/>
    <p:sldId id="363" r:id="rId41"/>
    <p:sldId id="364" r:id="rId42"/>
    <p:sldId id="365" r:id="rId43"/>
    <p:sldId id="366" r:id="rId44"/>
    <p:sldId id="367" r:id="rId45"/>
    <p:sldId id="391" r:id="rId46"/>
    <p:sldId id="368" r:id="rId47"/>
    <p:sldId id="369" r:id="rId48"/>
    <p:sldId id="370" r:id="rId49"/>
    <p:sldId id="371" r:id="rId50"/>
    <p:sldId id="388" r:id="rId51"/>
    <p:sldId id="374" r:id="rId52"/>
    <p:sldId id="375" r:id="rId53"/>
    <p:sldId id="372" r:id="rId54"/>
    <p:sldId id="373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6" r:id="rId65"/>
    <p:sldId id="385" r:id="rId66"/>
    <p:sldId id="392" r:id="rId67"/>
    <p:sldId id="387" r:id="rId68"/>
    <p:sldId id="331" r:id="rId69"/>
    <p:sldId id="332" r:id="rId70"/>
    <p:sldId id="333" r:id="rId71"/>
    <p:sldId id="334" r:id="rId72"/>
    <p:sldId id="335" r:id="rId73"/>
    <p:sldId id="336" r:id="rId74"/>
    <p:sldId id="390" r:id="rId75"/>
    <p:sldId id="38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39" d="100"/>
          <a:sy n="139" d="100"/>
        </p:scale>
        <p:origin x="-258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8:40:08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1603 187 24575,'-7'-5'0,"0"1"0,-1 0 0,1 1 0,-1-1 0,0 2 0,0-1 0,0 1 0,-11-1 0,-13-6 0,-75-27 0,-145-41 0,207 66 0,1 3 0,-1 2 0,-87-2 0,-85 6 0,-135 6 0,335-2 0,0 0 0,0 0 0,0 2 0,1 0 0,-1 1 0,1 1 0,0 0 0,1 1 0,-1 1 0,-15 11 0,23-14 0,0 1 0,1 0 0,0 1 0,0 0 0,0 0 0,1 0 0,0 1 0,1 0 0,0 0 0,0 0 0,0 1 0,1-1 0,0 1 0,1 0 0,0 0 0,1 1 0,-1-1 0,2 1 0,-1 10 0,0 6 0,1 1 0,1-1 0,2 1 0,5 29 0,-5-45 0,1 0 0,0-1 0,1 1 0,0-1 0,0 1 0,1-1 0,1 0 0,0-1 0,0 0 0,1 0 0,0 0 0,10 10 0,44 41 0,47 43 0,-91-92 0,-1 0 0,2-1 0,-1-1 0,1 0 0,0-1 0,37 9 0,-7-4 0,77 8 0,1-5 0,142-2 0,-133-12 0,117-5 0,-241 2 0,0-1 0,0 0 0,0-1 0,0 0 0,0 0 0,0-1 0,-1-1 0,0 0 0,0 0 0,0-1 0,-1 0 0,0-1 0,0 0 0,0 0 0,-1-1 0,0 0 0,-1-1 0,1 0 0,8-15 0,-6 7 0,-1 0 0,-1 0 0,0-1 0,-2 0 0,0-1 0,-1 1 0,0-1 0,-2 0 0,0 0 0,-1-34 0,-1 1 0,-5-143 0,1 183 0,0 1 0,-1-1 0,0 1 0,-1 0 0,0 0 0,0 1 0,-2 0 0,1 0 0,-12-13 0,-5-11 0,-9-7-1365,17 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8:40:14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24575,'-5'0'0,"-1"5"0,0 10 0,2 11 0,0 10 0,2 4 0,1-1 0,1 3 0,0-3 0,0-2 0,0-4 0,0-3 0,1-1 0,-1-2 0,0-1 0,4-5 0,3-6-8191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8:40:19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2150 106 24575,'-16'-6'0,"0"0"0,0 1 0,-30-5 0,-8-3 0,7 1 0,-1 2 0,0 2 0,0 2 0,-1 3 0,-50 2 0,61-1 0,-60-9 0,58 5 0,-49-1 0,-994 8 0,1065-1 0,1 1 0,-1 1 0,1 1 0,-1 0 0,1 1 0,0 1 0,1 1 0,-1 0 0,1 1 0,0 1 0,1 0 0,0 1 0,0 1 0,1 0 0,-22 21 0,33-29 0,0 1 0,0 0 0,0 1 0,1-1 0,0 0 0,-1 1 0,1-1 0,0 1 0,1 0 0,-1 0 0,1-1 0,-1 1 0,1 0 0,0 0 0,1 1 0,-1-1 0,1 4 0,0-1 0,0 0 0,1-1 0,1 1 0,-1-1 0,1 1 0,0-1 0,0 0 0,1 0 0,6 11 0,-1-4 0,0 0 0,1-1 0,1-1 0,0 1 0,0-2 0,1 1 0,1-2 0,22 16 0,-11-13 0,0-2 0,1-1 0,0 0 0,1-2 0,0-1 0,28 4 0,40 10 0,-48-12 0,1-1 0,0-3 0,0-1 0,80-7 0,-17 1 0,676 3 0,-755 0 0,-1-2 0,1-2 0,-1 0 0,0-2 0,0-1 0,0-1 0,27-13 0,-35 10 0,-1-2 0,0 0 0,-1-2 0,-1 0 0,0-1 0,17-20 0,-30 30-80,0-1 0,-1 0-1,0 0 1,-1 0 0,1-1-1,-1 1 1,-1-1 0,1 1-1,-2-1 1,1 0 0,-1 0 0,0 0-1,0 0 1,-1-1 0,0 1-1,-2-13 1,1-2-6746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8:40:32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24575,'3'0'0,"0"1"0,0 0 0,0 0 0,0 1 0,0-1 0,-1 1 0,1-1 0,0 1 0,-1 0 0,1 0 0,3 4 0,19 12 0,-11-13 0,0-1 0,1-1 0,24 3 0,-26-5 0,0 1 0,-1 1 0,1 0 0,0 0 0,16 8 0,-26-9 0,1 0 0,0 0 0,-1 1 0,0-1 0,1 1 0,-1 0 0,0 0 0,0 0 0,-1 0 0,1 1 0,-1-1 0,1 1 0,-1-1 0,0 1 0,-1 0 0,1 0 0,-1 0 0,1 0 0,-1 0 0,1 8 0,0-2 0,-1 0 0,0 0 0,0 0 0,-1 0 0,0-1 0,-1 1 0,0 0 0,-1 0 0,0-1 0,0 1 0,-1-1 0,-1 1 0,1-1 0,-1 0 0,-1 0 0,0-1 0,0 1 0,0-1 0,-1 0 0,-1-1 0,1 1 0,-1-1 0,0 0 0,-1-1 0,0 0 0,0 0 0,0-1 0,0 0 0,-15 6 0,19-9 0,-2 1 0,0-1 0,0 1 0,1 0 0,-1 0 0,1 1 0,-6 4 0,11-8 0,-1 1 0,1 0 0,-1-1 0,0 1 0,1 0 0,0-1 0,-1 1 0,1 0 0,-1 0 0,1-1 0,0 1 0,0 0 0,-1 0 0,1 0 0,0-1 0,0 1 0,0 0 0,0 0 0,0 0 0,0 0 0,0 0 0,1 1 0,-1-1 0,1 1 0,0 0 0,0-1 0,0 0 0,0 1 0,0-1 0,0 0 0,0 1 0,0-1 0,1 0 0,-1 0 0,0 0 0,3 1 0,17 10-227,0-2-1,1 0 1,0-1-1,1-1 1,35 7-1,-35-10-6598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8:40:36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24575,'4'0'0,"2"4"0,4 2 0,5 0 0,5-2 0,2-1 0,3-1 0,1-1 0,1 0 0,-8-6 0,-13-1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8:41:05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4582E-CC3C-48BA-84E8-BC046457091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CDB6-257C-4894-A759-4D5B0F1E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8750-AC46-62AE-1E82-77666B63F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9D1E7-C957-9EE5-46F2-40465C96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6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A9F6-D67A-71BA-73C6-1AD9449B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6A96-95B2-C419-7791-1F67FF2F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D6A3-0045-A392-80FF-137205BD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652C-945D-2E8F-8D83-38FFADA1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199D8-10DF-26F2-313E-0AE12F1EF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BC63-8567-49F5-80E4-89FB2338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FBD6-22B9-EBF6-4CF6-069D6BC3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B065-1CD2-1C2F-8D7B-57155697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32B70-2B63-6B28-D9E6-5E43C2E9C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16BAE-F8E6-9E2A-E8B1-36CEC19A4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2207-5FB9-3C1A-3F88-34FF6656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10B8-8EED-462F-B100-141699C6EE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F001-9A86-EBC7-8ACC-E0D85EF1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B176-BF23-A0D1-5273-E4D71CC4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65A5-4F5D-4C43-A9B4-779FD09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C500-4760-600D-30A8-9C3F192D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D26D-9746-299A-9AA0-AEFB127B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866D-22F8-BF74-10EE-A6E7D774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A636-A4BC-C850-8607-E42758B2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F895-12AA-5DAD-57E5-2E90943C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908A-59AC-8DDF-D8D8-7ADF03CB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D23D4-39C0-75BA-D2AA-8128A656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773F-8B57-BEAB-AC98-B4BADFE9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CAA6-1BE2-52D4-C712-93D12EE3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9843-4D6D-268E-6F2D-1FEAA7E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10C3-EA2C-DC0E-954C-756DE56D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B26F-5868-7AE6-77C5-22913E58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5EBD-547E-29B2-C2ED-940EABF1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8E38-8D61-8C54-53DD-B4F51C84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9698F-6033-5337-4439-CFD406D7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960C-8415-9D17-A788-AE29AFE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12C-AC87-D66C-4B0A-237F8B7A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8853-A6F7-C3FE-514D-EA22B057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600" b="1"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196B5-373A-4E91-241A-83718E2E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FB803-31FE-E724-2DA3-204B755F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600" b="1"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92E5B-1BDE-7483-D0A6-3FD5FE822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07AD6-4D3D-2E53-CB14-DC0B366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F0DC-4C6C-40BA-4AFF-C1F22A5D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D73CF-A28C-1062-6F1D-EE089DB0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5FAF-722C-BD9D-5BDC-0555114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043A1-0E1B-8929-65C5-35C0A67C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11AA-703D-B907-FCFE-EB17029A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A2F51-5C9D-F78F-B0AA-2252A29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A244-CA0A-D518-F561-10719764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10B8-8EED-462F-B100-141699C6EEAE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F015F-1C44-07CA-7FE9-902F1688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15DE-4112-72BA-43D1-856A407D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65A5-4F5D-4C43-A9B4-779FD09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8788-C9AF-65A3-6183-910FD99A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30B8-7C69-32BF-FBE8-BA752BEB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>
                <a:latin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0E12-5402-C515-1D3A-E28B8966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100"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1C29-1B75-6584-46EA-1AFB162F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699E4-A587-016F-3A54-05618CB7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1914-E5B7-FD99-B71B-4CEA5F2B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61FC-87EB-E10B-DADD-DA05875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BB316-1930-7B6D-846B-428F780C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37462-B1E2-D36E-E438-B0F77F2E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100"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8CA62-4013-4AD3-A1A3-ED207052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24A2-1DDE-C72F-2894-A2D72550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E8D5-8A7C-24A7-74F8-5226F6CE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6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5062E-13D6-8A51-3FEA-395653D4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A762F-633E-3A5D-81E9-F19BA695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81F0-1DDC-9C4A-E4D7-E9CD5CBBD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86D4-165B-40AA-9138-477F4FDA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D760-A9CC-1CDA-AD7E-48B8D5E82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20.png"/><Relationship Id="rId9" Type="http://schemas.openxmlformats.org/officeDocument/2006/relationships/customXml" Target="../ink/ink4.xml"/><Relationship Id="rId1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4D39-1791-B8BC-3206-39D8C6787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Logical and Physical </a:t>
            </a:r>
            <a:br>
              <a:rPr lang="en-US" dirty="0"/>
            </a:br>
            <a:r>
              <a:rPr lang="en-US" dirty="0"/>
              <a:t>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ED801-4785-F9AF-363F-837038900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CPSC 50900</a:t>
            </a:r>
          </a:p>
        </p:txBody>
      </p:sp>
    </p:spTree>
    <p:extLst>
      <p:ext uri="{BB962C8B-B14F-4D97-AF65-F5344CB8AC3E}">
        <p14:creationId xmlns:p14="http://schemas.microsoft.com/office/powerpoint/2010/main" val="419916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0976-A1AC-A81B-C7FD-CCE7BFC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3478-F6B8-4333-8F08-46E0822D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draw the logical model, these </a:t>
            </a:r>
            <a:r>
              <a:rPr lang="en-US" dirty="0">
                <a:solidFill>
                  <a:srgbClr val="FF0000"/>
                </a:solidFill>
              </a:rPr>
              <a:t>red items</a:t>
            </a:r>
            <a:r>
              <a:rPr lang="en-US" dirty="0"/>
              <a:t> will appear as relationships.</a:t>
            </a:r>
          </a:p>
          <a:p>
            <a:pPr lvl="1"/>
            <a:r>
              <a:rPr lang="en-US" dirty="0"/>
              <a:t>They won’t be listed as attributes</a:t>
            </a:r>
          </a:p>
          <a:p>
            <a:r>
              <a:rPr lang="en-US" dirty="0"/>
              <a:t>Only the </a:t>
            </a:r>
            <a:r>
              <a:rPr lang="en-US" i="1" dirty="0">
                <a:solidFill>
                  <a:srgbClr val="FF0000"/>
                </a:solidFill>
              </a:rPr>
              <a:t>native</a:t>
            </a:r>
            <a:r>
              <a:rPr lang="en-US" dirty="0">
                <a:solidFill>
                  <a:srgbClr val="FF0000"/>
                </a:solidFill>
              </a:rPr>
              <a:t> fields </a:t>
            </a:r>
            <a:r>
              <a:rPr lang="en-US" dirty="0"/>
              <a:t>– those that don’t relate to another entity set – will be listed </a:t>
            </a:r>
            <a:r>
              <a:rPr lang="en-US" dirty="0">
                <a:solidFill>
                  <a:srgbClr val="FF0000"/>
                </a:solidFill>
              </a:rPr>
              <a:t>inside the boxes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72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F692-70DD-B07C-0566-249441ED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Model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553-93F5-FF8F-2AFE-493B5A1F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Conceptual Model - the entity sets and their relationships</a:t>
            </a:r>
          </a:p>
          <a:p>
            <a:pPr lvl="1"/>
            <a:r>
              <a:rPr lang="en-US" dirty="0"/>
              <a:t>including </a:t>
            </a:r>
            <a:r>
              <a:rPr lang="en-US" dirty="0">
                <a:solidFill>
                  <a:srgbClr val="FF0000"/>
                </a:solidFill>
              </a:rPr>
              <a:t>connectivity</a:t>
            </a:r>
          </a:p>
          <a:p>
            <a:pPr lvl="2"/>
            <a:r>
              <a:rPr lang="en-US" dirty="0"/>
              <a:t>one-to-one, one-to-many, many-to-many</a:t>
            </a:r>
          </a:p>
          <a:p>
            <a:pPr lvl="2"/>
            <a:r>
              <a:rPr lang="en-US" dirty="0"/>
              <a:t>1:1, 1:M, M:N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 that </a:t>
            </a:r>
            <a:r>
              <a:rPr lang="en-US" i="1" dirty="0">
                <a:solidFill>
                  <a:srgbClr val="FF0000"/>
                </a:solidFill>
              </a:rPr>
              <a:t>natively belong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each entity set</a:t>
            </a:r>
          </a:p>
          <a:p>
            <a:pPr lvl="1"/>
            <a:r>
              <a:rPr lang="en-US" dirty="0"/>
              <a:t>Natively belong == not a carryover from another entity set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rgbClr val="FF0000"/>
                </a:solidFill>
              </a:rPr>
              <a:t>data types </a:t>
            </a:r>
            <a:r>
              <a:rPr lang="en-US" dirty="0"/>
              <a:t>of those things that natively belong.</a:t>
            </a:r>
          </a:p>
          <a:p>
            <a:pPr lvl="1"/>
            <a:r>
              <a:rPr lang="en-US" dirty="0"/>
              <a:t>char, varchar, int, decimal, money, etc.</a:t>
            </a:r>
          </a:p>
          <a:p>
            <a:r>
              <a:rPr lang="en-US" dirty="0"/>
              <a:t>Draw the boxes for the entity sets and the relationships between them</a:t>
            </a:r>
          </a:p>
          <a:p>
            <a:r>
              <a:rPr lang="en-US" dirty="0"/>
              <a:t>List the </a:t>
            </a:r>
            <a:r>
              <a:rPr lang="en-US" dirty="0">
                <a:solidFill>
                  <a:srgbClr val="FF0000"/>
                </a:solidFill>
              </a:rPr>
              <a:t>native attributes and their data types </a:t>
            </a:r>
            <a:r>
              <a:rPr lang="en-US" dirty="0"/>
              <a:t>inside the boxes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2B12-1C95-7BAC-A9A9-FB799AB9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for Movie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7A27-666D-7305-D2A5-2113C7A1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sets: Movie, Renter, Reservation, Streaming Service, </a:t>
            </a:r>
          </a:p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A reservation has one streaming service; a streaming service has many reservations</a:t>
            </a:r>
          </a:p>
          <a:p>
            <a:pPr lvl="1"/>
            <a:r>
              <a:rPr lang="en-US" dirty="0"/>
              <a:t>A reservation rents one movie; a movie is rented on many reservations</a:t>
            </a:r>
          </a:p>
          <a:p>
            <a:pPr lvl="1"/>
            <a:r>
              <a:rPr lang="en-US" dirty="0"/>
              <a:t>A reservation is made by one renter; a renter makes many reservations.</a:t>
            </a:r>
          </a:p>
        </p:txBody>
      </p:sp>
    </p:spTree>
    <p:extLst>
      <p:ext uri="{BB962C8B-B14F-4D97-AF65-F5344CB8AC3E}">
        <p14:creationId xmlns:p14="http://schemas.microsoft.com/office/powerpoint/2010/main" val="25412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048-9709-0A67-4A43-FFBEAC04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conceptual model in </a:t>
            </a:r>
            <a:r>
              <a:rPr lang="en-US" dirty="0" err="1"/>
              <a:t>Vertabelo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7C7EB-ECA8-B127-A0C2-FAEA9828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733313"/>
            <a:ext cx="928817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167B-98AA-E436-953B-2DCAD71E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Model for Movie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7EE2-D1B5-3BB8-4B7A-F6F83A21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Movie: Title, </a:t>
            </a:r>
            <a:r>
              <a:rPr lang="en-US" dirty="0" err="1"/>
              <a:t>YearReleased</a:t>
            </a:r>
            <a:r>
              <a:rPr lang="en-US" dirty="0"/>
              <a:t>, </a:t>
            </a:r>
            <a:r>
              <a:rPr lang="en-US" dirty="0" err="1"/>
              <a:t>BoxOfficeEarnings</a:t>
            </a:r>
            <a:r>
              <a:rPr lang="en-US" dirty="0"/>
              <a:t>, Length</a:t>
            </a:r>
          </a:p>
          <a:p>
            <a:pPr lvl="1"/>
            <a:r>
              <a:rPr lang="en-US" dirty="0"/>
              <a:t>Viewer: FirstName, </a:t>
            </a:r>
            <a:r>
              <a:rPr lang="en-US" dirty="0" err="1"/>
              <a:t>LastName</a:t>
            </a:r>
            <a:r>
              <a:rPr lang="en-US" dirty="0"/>
              <a:t>, Age, Gender</a:t>
            </a:r>
          </a:p>
          <a:p>
            <a:pPr lvl="1"/>
            <a:r>
              <a:rPr lang="en-US" dirty="0" err="1"/>
              <a:t>StreamingService</a:t>
            </a:r>
            <a:r>
              <a:rPr lang="en-US" dirty="0"/>
              <a:t>: Name, Headquarters, </a:t>
            </a:r>
            <a:r>
              <a:rPr lang="en-US" dirty="0" err="1"/>
              <a:t>YearFounded</a:t>
            </a:r>
            <a:endParaRPr lang="en-US" dirty="0"/>
          </a:p>
          <a:p>
            <a:pPr lvl="1"/>
            <a:r>
              <a:rPr lang="en-US" dirty="0"/>
              <a:t>Reservation: Date, Format, Cost, </a:t>
            </a:r>
            <a:r>
              <a:rPr lang="en-US" dirty="0" err="1"/>
              <a:t>DueDate</a:t>
            </a:r>
            <a:endParaRPr lang="en-US" dirty="0"/>
          </a:p>
          <a:p>
            <a:r>
              <a:rPr lang="en-US" dirty="0"/>
              <a:t>Identify data types</a:t>
            </a:r>
          </a:p>
          <a:p>
            <a:pPr lvl="1"/>
            <a:r>
              <a:rPr lang="en-US" dirty="0"/>
              <a:t>strings are chars or varchars of particular length</a:t>
            </a:r>
          </a:p>
          <a:p>
            <a:pPr lvl="1"/>
            <a:r>
              <a:rPr lang="en-US" dirty="0"/>
              <a:t>numbers are </a:t>
            </a:r>
            <a:r>
              <a:rPr lang="en-US" dirty="0" err="1"/>
              <a:t>ints</a:t>
            </a:r>
            <a:r>
              <a:rPr lang="en-US" dirty="0"/>
              <a:t> or decimals or money</a:t>
            </a:r>
          </a:p>
        </p:txBody>
      </p:sp>
    </p:spTree>
    <p:extLst>
      <p:ext uri="{BB962C8B-B14F-4D97-AF65-F5344CB8AC3E}">
        <p14:creationId xmlns:p14="http://schemas.microsoft.com/office/powerpoint/2010/main" val="117319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9A8-2FBA-3DDC-9195-0DD275CF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logical model in </a:t>
            </a:r>
            <a:r>
              <a:rPr lang="en-US" dirty="0" err="1"/>
              <a:t>Vertabelo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71F3E-F403-0CA5-BB8A-B2278008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785708"/>
            <a:ext cx="924054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320B-1A27-B1AA-F30E-AEC877B4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is still missing from the logical model – primary identifiers or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B63D-C676-E79F-E26F-66D2D74E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thing we need to add to complete the logical model is to </a:t>
            </a:r>
            <a:r>
              <a:rPr lang="en-US" dirty="0">
                <a:solidFill>
                  <a:srgbClr val="FF0000"/>
                </a:solidFill>
              </a:rPr>
              <a:t>identify how each entity in an entity set will be uniquely identified</a:t>
            </a:r>
            <a:r>
              <a:rPr lang="en-US" dirty="0"/>
              <a:t>.</a:t>
            </a:r>
          </a:p>
          <a:p>
            <a:r>
              <a:rPr lang="en-US" dirty="0"/>
              <a:t>These </a:t>
            </a:r>
            <a:r>
              <a:rPr lang="en-US" dirty="0">
                <a:solidFill>
                  <a:srgbClr val="FF0000"/>
                </a:solidFill>
              </a:rPr>
              <a:t>primary identifiers </a:t>
            </a:r>
            <a:r>
              <a:rPr lang="en-US" dirty="0"/>
              <a:t>are also called </a:t>
            </a:r>
            <a:r>
              <a:rPr lang="en-US" i="1" dirty="0">
                <a:solidFill>
                  <a:srgbClr val="FF0000"/>
                </a:solidFill>
              </a:rPr>
              <a:t>primary keys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7050-067D-2977-0BCA-AF5BA0F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1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primary identifier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b="1" dirty="0">
                <a:highlight>
                  <a:srgbClr val="FFFF00"/>
                </a:highlight>
              </a:rPr>
              <a:t>uniquely distinguishes</a:t>
            </a:r>
            <a:r>
              <a:rPr lang="en-US" b="1" dirty="0"/>
              <a:t> </a:t>
            </a:r>
            <a:r>
              <a:rPr lang="en-US" dirty="0"/>
              <a:t>one entity in an entity set from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B184A-436A-CE39-EED8-025F720F1640}"/>
              </a:ext>
            </a:extLst>
          </p:cNvPr>
          <p:cNvSpPr txBox="1"/>
          <p:nvPr/>
        </p:nvSpPr>
        <p:spPr>
          <a:xfrm>
            <a:off x="2479249" y="3525625"/>
            <a:ext cx="723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usually multiple choices for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30925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B7C3-1A4F-D487-D072-09FDC3DD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184" cy="1325563"/>
          </a:xfrm>
        </p:spPr>
        <p:txBody>
          <a:bodyPr/>
          <a:lstStyle/>
          <a:p>
            <a:r>
              <a:rPr lang="en-US" dirty="0"/>
              <a:t>Examples of primary – unique -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9505-E3E7-8487-CC9C-C61CBDD2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  <a:p>
            <a:pPr lvl="1"/>
            <a:r>
              <a:rPr lang="en-US" dirty="0" err="1"/>
              <a:t>StudentID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Car</a:t>
            </a:r>
          </a:p>
          <a:p>
            <a:pPr lvl="1"/>
            <a:r>
              <a:rPr lang="en-US" dirty="0"/>
              <a:t>VIN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Book</a:t>
            </a:r>
          </a:p>
          <a:p>
            <a:pPr lvl="1"/>
            <a:r>
              <a:rPr lang="en-US" dirty="0"/>
              <a:t>ISBN</a:t>
            </a:r>
          </a:p>
        </p:txBody>
      </p:sp>
      <p:pic>
        <p:nvPicPr>
          <p:cNvPr id="1026" name="Picture 2" descr="How To Find Your VIN Number">
            <a:extLst>
              <a:ext uri="{FF2B5EF4-FFF2-40B4-BE49-F238E27FC236}">
                <a16:creationId xmlns:a16="http://schemas.microsoft.com/office/drawing/2014/main" id="{6499058F-1E87-12FE-551F-5903C3AE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83" y="2979527"/>
            <a:ext cx="1948492" cy="14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86D2-9F93-3D02-DFF4-4C69A969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883" y="4840859"/>
            <a:ext cx="1971950" cy="1247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1BA0E-207A-336D-6002-CE7B5442B57E}"/>
              </a:ext>
            </a:extLst>
          </p:cNvPr>
          <p:cNvSpPr txBox="1"/>
          <p:nvPr/>
        </p:nvSpPr>
        <p:spPr>
          <a:xfrm>
            <a:off x="6297105" y="2196445"/>
            <a:ext cx="374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kinds of things </a:t>
            </a:r>
            <a:r>
              <a:rPr lang="en-US" dirty="0">
                <a:solidFill>
                  <a:srgbClr val="FF0000"/>
                </a:solidFill>
              </a:rPr>
              <a:t>just naturally have a characteristic that uniquely distinguishes</a:t>
            </a:r>
            <a:r>
              <a:rPr lang="en-US" dirty="0"/>
              <a:t> one from another</a:t>
            </a:r>
          </a:p>
        </p:txBody>
      </p:sp>
    </p:spTree>
    <p:extLst>
      <p:ext uri="{BB962C8B-B14F-4D97-AF65-F5344CB8AC3E}">
        <p14:creationId xmlns:p14="http://schemas.microsoft.com/office/powerpoint/2010/main" val="41778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A5C3-E80D-0696-6577-1F103B21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identifier of an entity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D784-A182-0D09-749B-BB58A1DE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unique identifier of an entity set enables us to distinguish one entity in the set from another.</a:t>
            </a:r>
          </a:p>
          <a:p>
            <a:r>
              <a:rPr lang="en-US" dirty="0"/>
              <a:t>The unique identifier consists of the attribute or attributes that </a:t>
            </a:r>
            <a:r>
              <a:rPr lang="en-US" b="1" i="1" dirty="0">
                <a:solidFill>
                  <a:srgbClr val="FF0000"/>
                </a:solidFill>
              </a:rPr>
              <a:t>determine</a:t>
            </a:r>
            <a:r>
              <a:rPr lang="en-US" dirty="0"/>
              <a:t> the values of all other attributes of the entity.</a:t>
            </a:r>
          </a:p>
        </p:txBody>
      </p:sp>
    </p:spTree>
    <p:extLst>
      <p:ext uri="{BB962C8B-B14F-4D97-AF65-F5344CB8AC3E}">
        <p14:creationId xmlns:p14="http://schemas.microsoft.com/office/powerpoint/2010/main" val="14720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7DC7-647B-18C4-ECED-F8127B3F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we studied data models with a focus on the </a:t>
            </a:r>
            <a:r>
              <a:rPr lang="en-US" b="1" i="1" dirty="0"/>
              <a:t>conceptual data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1502-5B5B-756E-F433-E4BF75FC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  <a:p>
            <a:pPr lvl="1"/>
            <a:r>
              <a:rPr lang="en-US" dirty="0"/>
              <a:t>What the data means</a:t>
            </a:r>
          </a:p>
          <a:p>
            <a:r>
              <a:rPr lang="en-US" dirty="0"/>
              <a:t>Conceptual data model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435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6F3C-443C-0EBE-A085-671FFE77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 attribute depends on another, we call this a functional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C1E4-62AD-5F21-C125-C0F0A564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B is functionally dependent on another attribute A if and only if knowing A enables you to know what B 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 A is then called the </a:t>
            </a:r>
            <a:r>
              <a:rPr lang="en-US" b="1" u="sng" dirty="0"/>
              <a:t>determinant</a:t>
            </a:r>
            <a:r>
              <a:rPr lang="en-US" dirty="0"/>
              <a:t> for B</a:t>
            </a:r>
          </a:p>
          <a:p>
            <a:pPr lvl="1"/>
            <a:r>
              <a:rPr lang="en-US" dirty="0"/>
              <a:t>Because the value of A </a:t>
            </a:r>
            <a:r>
              <a:rPr lang="en-US" b="1" u="sng" dirty="0"/>
              <a:t>determines</a:t>
            </a:r>
            <a:r>
              <a:rPr lang="en-US" dirty="0"/>
              <a:t> the value of B</a:t>
            </a:r>
          </a:p>
        </p:txBody>
      </p:sp>
    </p:spTree>
    <p:extLst>
      <p:ext uri="{BB962C8B-B14F-4D97-AF65-F5344CB8AC3E}">
        <p14:creationId xmlns:p14="http://schemas.microsoft.com/office/powerpoint/2010/main" val="1795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5E88-7240-D729-F8A8-794BC897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determinants and functional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CED-1850-2B39-5A2F-9CEA18BE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  <a:p>
            <a:pPr lvl="1"/>
            <a:r>
              <a:rPr lang="en-US" dirty="0"/>
              <a:t>ISBN </a:t>
            </a:r>
            <a:r>
              <a:rPr lang="en-US" dirty="0">
                <a:sym typeface="Wingdings" panose="05000000000000000000" pitchFamily="2" charset="2"/>
              </a:rPr>
              <a:t> title, author, number of pages, copyright</a:t>
            </a:r>
          </a:p>
          <a:p>
            <a:r>
              <a:rPr lang="en-US" dirty="0">
                <a:sym typeface="Wingdings" panose="05000000000000000000" pitchFamily="2" charset="2"/>
              </a:rPr>
              <a:t>Car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VIN  manufacturer, model, color, year</a:t>
            </a:r>
          </a:p>
          <a:p>
            <a:r>
              <a:rPr lang="en-US" dirty="0">
                <a:sym typeface="Wingdings" panose="05000000000000000000" pitchFamily="2" charset="2"/>
              </a:rPr>
              <a:t>Student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ID  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gpa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08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3FB5-B51B-6716-E40C-30C1AE1E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attributes determine the values of other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09C-01C3-5C6A-5A5E-514402F2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 or attributes that determine the value of all other attributes of an entity </a:t>
            </a:r>
            <a:r>
              <a:rPr lang="en-US" b="1" i="1" dirty="0"/>
              <a:t>uniquely identifies </a:t>
            </a:r>
            <a:r>
              <a:rPr lang="en-US" dirty="0"/>
              <a:t>that entity.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attribute or attributes that uniquely identify each entity in an entity set is called the </a:t>
            </a:r>
            <a:r>
              <a:rPr lang="en-US" b="1" i="1" dirty="0"/>
              <a:t>primary identifier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primary key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C602-FBC6-B3FC-01A7-E2F314EA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2148-D65A-D065-B3F0-257FF90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key for an entity set is the column or columns that uniquely identify each entity in the entity set.</a:t>
            </a:r>
          </a:p>
          <a:p>
            <a:r>
              <a:rPr lang="en-US" dirty="0"/>
              <a:t>Sometimes the primary key is obvious because it’s standardized, but other times it’s not.</a:t>
            </a:r>
          </a:p>
          <a:p>
            <a:r>
              <a:rPr lang="en-US" dirty="0"/>
              <a:t>Sometimes it consists of a combination of attributes and sometimes it’s just one</a:t>
            </a:r>
          </a:p>
        </p:txBody>
      </p:sp>
    </p:spTree>
    <p:extLst>
      <p:ext uri="{BB962C8B-B14F-4D97-AF65-F5344CB8AC3E}">
        <p14:creationId xmlns:p14="http://schemas.microsoft.com/office/powerpoint/2010/main" val="2189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ECD-FF91-56D8-EF91-EF99D34F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example – Movie Rental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0E43-A93A-5075-FEFF-B0F5E784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identify the primary key for</a:t>
            </a:r>
          </a:p>
          <a:p>
            <a:pPr lvl="1"/>
            <a:r>
              <a:rPr lang="en-US" dirty="0"/>
              <a:t>Movies</a:t>
            </a:r>
          </a:p>
          <a:p>
            <a:pPr lvl="1"/>
            <a:r>
              <a:rPr lang="en-US" dirty="0"/>
              <a:t>Rentals</a:t>
            </a:r>
          </a:p>
          <a:p>
            <a:pPr lvl="1"/>
            <a:r>
              <a:rPr lang="en-US" dirty="0"/>
              <a:t>Streaming Services</a:t>
            </a:r>
          </a:p>
          <a:p>
            <a:pPr lvl="1"/>
            <a:r>
              <a:rPr lang="en-US" dirty="0"/>
              <a:t>Reservations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11B82-D9EA-CF56-C476-130DACE5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17" y="1409395"/>
            <a:ext cx="3042636" cy="20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C845-4E14-1D3B-3BC3-0176C278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5C6E-EEE7-928B-8113-08470FFB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no two movies released in the same year have the same title, we can write this functional dependence:</a:t>
            </a:r>
          </a:p>
          <a:p>
            <a:pPr marL="0" indent="0">
              <a:buNone/>
            </a:pPr>
            <a:r>
              <a:rPr lang="en-US" dirty="0"/>
              <a:t>	Title, </a:t>
            </a:r>
            <a:r>
              <a:rPr lang="en-US" dirty="0" err="1"/>
              <a:t>YearReleased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BoxOffice</a:t>
            </a:r>
            <a:r>
              <a:rPr lang="en-US" dirty="0">
                <a:sym typeface="Wingdings" panose="05000000000000000000" pitchFamily="2" charset="2"/>
              </a:rPr>
              <a:t>, Length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So, the primary key for movie is the combination of Title and </a:t>
            </a:r>
            <a:r>
              <a:rPr lang="en-US" dirty="0" err="1">
                <a:sym typeface="Wingdings" panose="05000000000000000000" pitchFamily="2" charset="2"/>
              </a:rPr>
              <a:t>YearReleased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7E88F-099F-F4D5-2AB3-BF35B896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117" y="4157358"/>
            <a:ext cx="3042636" cy="20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CAF2-84AC-49DF-614A-4D76319E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a Renter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878A-F887-42B1-D71A-713B8B10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no two Renter have the same first name and last name:</a:t>
            </a:r>
          </a:p>
          <a:p>
            <a:pPr lvl="1"/>
            <a:r>
              <a:rPr lang="en-US" dirty="0"/>
              <a:t>FirstName,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Age, Gender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F14AC-6E6A-8628-EAA8-4D381B63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67" y="4157358"/>
            <a:ext cx="3042636" cy="20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2FAE-86E6-780A-C19F-8A1644AA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a </a:t>
            </a:r>
            <a:r>
              <a:rPr lang="en-US" dirty="0" err="1"/>
              <a:t>StreamingService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1719-64B0-4367-668E-E37E3CA0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no two streaming services have the same name:</a:t>
            </a:r>
          </a:p>
          <a:p>
            <a:pPr marL="0" indent="0">
              <a:buNone/>
            </a:pPr>
            <a:r>
              <a:rPr lang="en-US" dirty="0"/>
              <a:t>	Name </a:t>
            </a:r>
            <a:r>
              <a:rPr lang="en-US" dirty="0">
                <a:sym typeface="Wingdings" panose="05000000000000000000" pitchFamily="2" charset="2"/>
              </a:rPr>
              <a:t> Headquarters, </a:t>
            </a:r>
            <a:r>
              <a:rPr lang="en-US" dirty="0" err="1">
                <a:sym typeface="Wingdings" panose="05000000000000000000" pitchFamily="2" charset="2"/>
              </a:rPr>
              <a:t>YearFounded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00FFD-A340-16D8-C8BC-8DDAE29E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792" y="3552520"/>
            <a:ext cx="3042636" cy="20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08B5-01A1-EBF1-EF13-963FFB20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0446"/>
          </a:xfrm>
        </p:spPr>
        <p:txBody>
          <a:bodyPr/>
          <a:lstStyle/>
          <a:p>
            <a:r>
              <a:rPr lang="en-US" dirty="0"/>
              <a:t>It is almost always better to choose primary keys that consist of just one column.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0C382-494C-5828-6235-D77F9C3A30C2}"/>
              </a:ext>
            </a:extLst>
          </p:cNvPr>
          <p:cNvSpPr/>
          <p:nvPr/>
        </p:nvSpPr>
        <p:spPr>
          <a:xfrm>
            <a:off x="7456047" y="4258807"/>
            <a:ext cx="1936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094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AEA0-CFE3-889A-1224-728863A9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438"/>
            <a:ext cx="10515600" cy="1325563"/>
          </a:xfrm>
        </p:spPr>
        <p:txBody>
          <a:bodyPr/>
          <a:lstStyle/>
          <a:p>
            <a:r>
              <a:rPr lang="en-US" dirty="0"/>
              <a:t>The answer has to do with </a:t>
            </a:r>
            <a:r>
              <a:rPr lang="en-US" dirty="0">
                <a:solidFill>
                  <a:srgbClr val="FF0000"/>
                </a:solidFill>
              </a:rPr>
              <a:t>relationships</a:t>
            </a:r>
            <a:r>
              <a:rPr lang="en-US" dirty="0"/>
              <a:t> and how a database implements them.</a:t>
            </a:r>
          </a:p>
        </p:txBody>
      </p:sp>
    </p:spTree>
    <p:extLst>
      <p:ext uri="{BB962C8B-B14F-4D97-AF65-F5344CB8AC3E}">
        <p14:creationId xmlns:p14="http://schemas.microsoft.com/office/powerpoint/2010/main" val="23851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4FFA-E40B-B8B9-ECE7-5738AB74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Logical Models and Physical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848E-0FDD-3539-49C0-55E3D4E5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data models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Primary identifiers - keys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Physical data models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Bridge entities</a:t>
            </a:r>
          </a:p>
          <a:p>
            <a:pPr lvl="1"/>
            <a:r>
              <a:rPr lang="en-US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22620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F4B54-D6B0-A4E6-2479-6A2EDE2F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5E2-957A-B47C-8E4C-8D06C24E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AEF4-1B61-6A27-C63D-8415FE3D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Reservation, some of the attributes (those in red) related to other entity sets</a:t>
            </a:r>
          </a:p>
          <a:p>
            <a:pPr marL="0" indent="0">
              <a:buNone/>
            </a:pPr>
            <a:r>
              <a:rPr lang="en-US" dirty="0"/>
              <a:t>	Date, Format, Cost, </a:t>
            </a:r>
            <a:r>
              <a:rPr lang="en-US" dirty="0" err="1"/>
              <a:t>DueDate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the movie that was rented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who rented it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the streaming service</a:t>
            </a:r>
          </a:p>
          <a:p>
            <a:r>
              <a:rPr lang="en-US" dirty="0"/>
              <a:t>When some of the attributes relate to other entity sets, there is a </a:t>
            </a:r>
            <a:r>
              <a:rPr lang="en-US" b="1" i="1" dirty="0"/>
              <a:t>relationship</a:t>
            </a:r>
            <a:r>
              <a:rPr lang="en-US" dirty="0"/>
              <a:t> between the entity sets.</a:t>
            </a:r>
          </a:p>
          <a:p>
            <a:r>
              <a:rPr lang="en-US" dirty="0"/>
              <a:t>The attributes that relate to other tables are called </a:t>
            </a:r>
            <a:r>
              <a:rPr lang="en-US" b="1" i="1" dirty="0"/>
              <a:t>foreign keys</a:t>
            </a:r>
            <a:endParaRPr lang="en-US" dirty="0"/>
          </a:p>
          <a:p>
            <a:r>
              <a:rPr lang="en-US" dirty="0"/>
              <a:t>The foreign keys that build a relationship have to </a:t>
            </a:r>
            <a:r>
              <a:rPr lang="en-US" b="1" i="1" dirty="0"/>
              <a:t>uniquely identify </a:t>
            </a:r>
            <a:r>
              <a:rPr lang="en-US" dirty="0"/>
              <a:t>the related entity</a:t>
            </a:r>
          </a:p>
          <a:p>
            <a:pPr lvl="1"/>
            <a:r>
              <a:rPr lang="en-US" dirty="0"/>
              <a:t>In other words, they need to duplicate the </a:t>
            </a:r>
            <a:r>
              <a:rPr lang="en-US" dirty="0">
                <a:highlight>
                  <a:srgbClr val="FFFF00"/>
                </a:highlight>
              </a:rPr>
              <a:t>primary identifiers </a:t>
            </a:r>
            <a:r>
              <a:rPr lang="en-US" dirty="0"/>
              <a:t>for the related entity</a:t>
            </a:r>
          </a:p>
          <a:p>
            <a:pPr lvl="1"/>
            <a:r>
              <a:rPr lang="en-US" dirty="0"/>
              <a:t>In other words, the </a:t>
            </a:r>
            <a:r>
              <a:rPr lang="en-US" dirty="0">
                <a:highlight>
                  <a:srgbClr val="FFFF00"/>
                </a:highlight>
              </a:rPr>
              <a:t>foreign key attributes have to duplicate the primary key attributes </a:t>
            </a:r>
            <a:r>
              <a:rPr lang="en-US" dirty="0"/>
              <a:t>of the other table.</a:t>
            </a:r>
          </a:p>
        </p:txBody>
      </p:sp>
    </p:spTree>
    <p:extLst>
      <p:ext uri="{BB962C8B-B14F-4D97-AF65-F5344CB8AC3E}">
        <p14:creationId xmlns:p14="http://schemas.microsoft.com/office/powerpoint/2010/main" val="9431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9065-A296-BA0D-9BF8-FFCC19E0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– consider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155D-2AB1-1193-84AF-7FDD70A7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that a reservation contains attributes that link to other tables</a:t>
            </a:r>
          </a:p>
          <a:p>
            <a:pPr marL="0" indent="0">
              <a:buNone/>
            </a:pPr>
            <a:r>
              <a:rPr lang="en-US" dirty="0"/>
              <a:t>	Date, Format, Cost, </a:t>
            </a:r>
            <a:r>
              <a:rPr lang="en-US" dirty="0" err="1"/>
              <a:t>DueDate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the movie that was rented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who rented it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the streaming service</a:t>
            </a:r>
          </a:p>
          <a:p>
            <a:pPr marL="0" indent="0">
              <a:buNone/>
            </a:pPr>
            <a:r>
              <a:rPr lang="en-US" dirty="0"/>
              <a:t>We said that </a:t>
            </a:r>
            <a:r>
              <a:rPr lang="en-US" dirty="0">
                <a:highlight>
                  <a:srgbClr val="FFFF00"/>
                </a:highlight>
              </a:rPr>
              <a:t>those linkages to other entity sets must refer to the unique identifier or primary key</a:t>
            </a:r>
            <a:r>
              <a:rPr lang="en-US" dirty="0"/>
              <a:t> from the other entity set.</a:t>
            </a:r>
          </a:p>
          <a:p>
            <a:pPr marL="0" indent="0">
              <a:buNone/>
            </a:pPr>
            <a:r>
              <a:rPr lang="en-US" dirty="0"/>
              <a:t>So, with our choice for primary keys so far, this is the set of attributes for a Reservation:</a:t>
            </a:r>
          </a:p>
          <a:p>
            <a:pPr marL="0" indent="0">
              <a:buNone/>
            </a:pPr>
            <a:r>
              <a:rPr lang="en-US" dirty="0"/>
              <a:t>	Date, Format, Cost, </a:t>
            </a:r>
            <a:r>
              <a:rPr lang="en-US" dirty="0" err="1"/>
              <a:t>DueDate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MovieTitle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MovieYearReleased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RenterFirstName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RenterLastName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StreamingServiceName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AE9F1-4D00-2A23-A8FC-EA0FAF09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890" y="0"/>
            <a:ext cx="2810373" cy="1843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8C751-F361-3F1B-5E29-33D2BEEA6E89}"/>
              </a:ext>
            </a:extLst>
          </p:cNvPr>
          <p:cNvSpPr txBox="1"/>
          <p:nvPr/>
        </p:nvSpPr>
        <p:spPr>
          <a:xfrm>
            <a:off x="7126664" y="4958499"/>
            <a:ext cx="3365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</a:t>
            </a:r>
            <a:r>
              <a:rPr lang="en-US" dirty="0">
                <a:solidFill>
                  <a:srgbClr val="FF0000"/>
                </a:solidFill>
              </a:rPr>
              <a:t>red fields are foreign keys </a:t>
            </a:r>
            <a:r>
              <a:rPr lang="en-US" dirty="0"/>
              <a:t>– they relate to the primary identifiers of the other tables.</a:t>
            </a:r>
          </a:p>
        </p:txBody>
      </p:sp>
    </p:spTree>
    <p:extLst>
      <p:ext uri="{BB962C8B-B14F-4D97-AF65-F5344CB8AC3E}">
        <p14:creationId xmlns:p14="http://schemas.microsoft.com/office/powerpoint/2010/main" val="306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FD74-2435-EF79-BA52-2ABA77A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for a Reservation actually consists of some of those 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9A77-2D26-4CC3-56C3-779E5E2D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those </a:t>
            </a:r>
            <a:r>
              <a:rPr lang="en-US" dirty="0">
                <a:solidFill>
                  <a:srgbClr val="FF0000"/>
                </a:solidFill>
              </a:rPr>
              <a:t>red fields </a:t>
            </a:r>
            <a:r>
              <a:rPr lang="en-US" dirty="0"/>
              <a:t>are part of what distinguishes one reservation from another.</a:t>
            </a:r>
          </a:p>
          <a:p>
            <a:r>
              <a:rPr lang="en-US" dirty="0"/>
              <a:t>In other words, part of the primary key for reservation consists of those red fields.</a:t>
            </a:r>
          </a:p>
          <a:p>
            <a:r>
              <a:rPr lang="en-US" dirty="0"/>
              <a:t>It seems you need to know the date, who rented it, the streaming service, and the movie that was rented to uniquely identify a reservation: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Date, </a:t>
            </a:r>
            <a:r>
              <a:rPr lang="en-US" dirty="0" err="1">
                <a:highlight>
                  <a:srgbClr val="FFFF00"/>
                </a:highlight>
              </a:rPr>
              <a:t>RenterFirstName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RenterLastName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MovieTitle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MovieYearReleased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StreamingServiceName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Format, Cost, </a:t>
            </a:r>
            <a:r>
              <a:rPr lang="en-US" dirty="0" err="1">
                <a:sym typeface="Wingdings" panose="05000000000000000000" pitchFamily="2" charset="2"/>
              </a:rPr>
              <a:t>DueDate</a:t>
            </a:r>
            <a:endParaRPr lang="en-US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337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CB58-7A0E-5B6D-68DD-40687C63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really cumbersome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E0C-8DF9-BB9C-4C40-6F4FED8B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keys and foreign keys that consist of multiple attributes are difficult to maintain</a:t>
            </a:r>
          </a:p>
          <a:p>
            <a:r>
              <a:rPr lang="en-US" dirty="0"/>
              <a:t>The alternative: </a:t>
            </a:r>
            <a:r>
              <a:rPr lang="en-US" b="1" i="1" dirty="0">
                <a:highlight>
                  <a:srgbClr val="FFFF00"/>
                </a:highlight>
              </a:rPr>
              <a:t>surrogate key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A unique identifier that is often auto-generated and assigned to each entity in an entity set.</a:t>
            </a:r>
          </a:p>
        </p:txBody>
      </p:sp>
    </p:spTree>
    <p:extLst>
      <p:ext uri="{BB962C8B-B14F-4D97-AF65-F5344CB8AC3E}">
        <p14:creationId xmlns:p14="http://schemas.microsoft.com/office/powerpoint/2010/main" val="2543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9AB1-B14C-BEF6-6FA2-EC6055BD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 with surrogate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CE0F-78EB-B593-F0C1-F9151944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Movie: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MovieID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Title, </a:t>
            </a:r>
            <a:r>
              <a:rPr lang="en-US" dirty="0" err="1">
                <a:sym typeface="Wingdings" panose="05000000000000000000" pitchFamily="2" charset="2"/>
              </a:rPr>
              <a:t>YearReleased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BoxOfficeEarnings</a:t>
            </a:r>
            <a:r>
              <a:rPr lang="en-US" dirty="0">
                <a:sym typeface="Wingdings" panose="05000000000000000000" pitchFamily="2" charset="2"/>
              </a:rPr>
              <a:t>, Length</a:t>
            </a:r>
          </a:p>
          <a:p>
            <a:r>
              <a:rPr lang="en-US" dirty="0">
                <a:sym typeface="Wingdings" panose="05000000000000000000" pitchFamily="2" charset="2"/>
              </a:rPr>
              <a:t>Renter: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RenterID</a:t>
            </a:r>
            <a:r>
              <a:rPr lang="en-US" dirty="0">
                <a:sym typeface="Wingdings" panose="05000000000000000000" pitchFamily="2" charset="2"/>
              </a:rPr>
              <a:t>  FirstName,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, Age, Gender</a:t>
            </a:r>
          </a:p>
          <a:p>
            <a:r>
              <a:rPr lang="en-US" dirty="0" err="1">
                <a:sym typeface="Wingdings" panose="05000000000000000000" pitchFamily="2" charset="2"/>
              </a:rPr>
              <a:t>StreamingService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StreamingServiceID</a:t>
            </a:r>
            <a:r>
              <a:rPr lang="en-US" dirty="0">
                <a:sym typeface="Wingdings" panose="05000000000000000000" pitchFamily="2" charset="2"/>
              </a:rPr>
              <a:t>  Name, Headquarters, </a:t>
            </a:r>
            <a:r>
              <a:rPr lang="en-US" dirty="0" err="1">
                <a:sym typeface="Wingdings" panose="05000000000000000000" pitchFamily="2" charset="2"/>
              </a:rPr>
              <a:t>YearFounded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Reservation: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ReservationID</a:t>
            </a:r>
            <a:r>
              <a:rPr lang="en-US" dirty="0">
                <a:sym typeface="Wingdings" panose="05000000000000000000" pitchFamily="2" charset="2"/>
              </a:rPr>
              <a:t>  Date, </a:t>
            </a:r>
            <a:r>
              <a:rPr lang="en-US" dirty="0" err="1">
                <a:sym typeface="Wingdings" panose="05000000000000000000" pitchFamily="2" charset="2"/>
              </a:rPr>
              <a:t>DueDate</a:t>
            </a:r>
            <a:r>
              <a:rPr lang="en-US" dirty="0">
                <a:sym typeface="Wingdings" panose="05000000000000000000" pitchFamily="2" charset="2"/>
              </a:rPr>
              <a:t>, Format,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MovieID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RenterID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StreamingServiceID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 </a:t>
            </a:r>
            <a:endParaRPr lang="en-US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10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DF83-A91F-8E75-B36C-72E620B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AAA4-11D2-9117-CDE2-0469B160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the foreign key links to the now single-attribute primary keys of the related tables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Reservation: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ReservationID</a:t>
            </a:r>
            <a:r>
              <a:rPr lang="en-US" dirty="0">
                <a:sym typeface="Wingdings" panose="05000000000000000000" pitchFamily="2" charset="2"/>
              </a:rPr>
              <a:t>  Date, </a:t>
            </a:r>
            <a:r>
              <a:rPr lang="en-US" dirty="0" err="1">
                <a:sym typeface="Wingdings" panose="05000000000000000000" pitchFamily="2" charset="2"/>
              </a:rPr>
              <a:t>DueDate</a:t>
            </a:r>
            <a:r>
              <a:rPr lang="en-US" dirty="0">
                <a:sym typeface="Wingdings" panose="05000000000000000000" pitchFamily="2" charset="2"/>
              </a:rPr>
              <a:t>, Format,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MovieID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RenterID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StreamingServiceID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 </a:t>
            </a:r>
            <a:endParaRPr lang="en-US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159CD-5A11-977F-9F40-270DBD4063C1}"/>
              </a:ext>
            </a:extLst>
          </p:cNvPr>
          <p:cNvSpPr txBox="1"/>
          <p:nvPr/>
        </p:nvSpPr>
        <p:spPr>
          <a:xfrm>
            <a:off x="7795967" y="4176074"/>
            <a:ext cx="312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relationships are now a lot less complicated to implement.</a:t>
            </a:r>
          </a:p>
        </p:txBody>
      </p:sp>
    </p:spTree>
    <p:extLst>
      <p:ext uri="{BB962C8B-B14F-4D97-AF65-F5344CB8AC3E}">
        <p14:creationId xmlns:p14="http://schemas.microsoft.com/office/powerpoint/2010/main" val="4819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8D15-ACC6-5905-F5DE-D1B312EA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3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r>
              <a:rPr lang="en-US" dirty="0"/>
              <a:t>: using single-attribute primary keys is usually better because it makes relationships easier to implement.</a:t>
            </a:r>
          </a:p>
        </p:txBody>
      </p:sp>
    </p:spTree>
    <p:extLst>
      <p:ext uri="{BB962C8B-B14F-4D97-AF65-F5344CB8AC3E}">
        <p14:creationId xmlns:p14="http://schemas.microsoft.com/office/powerpoint/2010/main" val="4198878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2D26-17FF-6842-0C93-CD30F4A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back to the 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7A9-19C1-3560-0C9B-54B821B9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</a:t>
            </a:r>
          </a:p>
          <a:p>
            <a:pPr lvl="1"/>
            <a:r>
              <a:rPr lang="en-US" dirty="0"/>
              <a:t>entity sets</a:t>
            </a:r>
          </a:p>
          <a:p>
            <a:pPr lvl="1"/>
            <a:r>
              <a:rPr lang="en-US" dirty="0"/>
              <a:t>attributes that are native to each entity set</a:t>
            </a:r>
          </a:p>
          <a:p>
            <a:pPr lvl="1"/>
            <a:r>
              <a:rPr lang="en-US" dirty="0"/>
              <a:t>primary identifiers (i.e. primary keys)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36795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C9E87-8408-53C7-5E51-2B7EA4A38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E830-B323-8851-7900-54A7F093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primary identifiers to this diagram to complete the logical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6181B-A022-FFDD-CFCA-E22CA190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785708"/>
            <a:ext cx="924054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1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ABEC-94EA-2878-559F-B7ACD257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completed logical model for Movie Rental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1F024-B906-FE36-8A48-F857687A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742839"/>
            <a:ext cx="945011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561A-903A-0BD0-3AF7-5E8C1FB1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vs. Entity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BFF7-53EB-4AEB-84B2-21F79DAB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entity</a:t>
            </a:r>
            <a:r>
              <a:rPr lang="en-US" dirty="0"/>
              <a:t> is a </a:t>
            </a:r>
            <a:r>
              <a:rPr lang="en-US" u="sng" dirty="0"/>
              <a:t>single thing</a:t>
            </a:r>
            <a:r>
              <a:rPr lang="en-US" dirty="0"/>
              <a:t> we are storing data about</a:t>
            </a:r>
          </a:p>
          <a:p>
            <a:r>
              <a:rPr lang="en-US" dirty="0"/>
              <a:t>An </a:t>
            </a:r>
            <a:r>
              <a:rPr lang="en-US" b="1" i="1" dirty="0"/>
              <a:t>entity set</a:t>
            </a:r>
            <a:r>
              <a:rPr lang="en-US" dirty="0"/>
              <a:t> is a collection of entities of the same type.</a:t>
            </a:r>
          </a:p>
          <a:p>
            <a:r>
              <a:rPr lang="en-US" dirty="0"/>
              <a:t>We will use the term </a:t>
            </a:r>
            <a:r>
              <a:rPr lang="en-US" b="1" i="1" dirty="0"/>
              <a:t>entity sets </a:t>
            </a:r>
            <a:r>
              <a:rPr lang="en-US" dirty="0"/>
              <a:t>in this note set to talk about collections of a particular kind of thing.</a:t>
            </a:r>
          </a:p>
        </p:txBody>
      </p:sp>
    </p:spTree>
    <p:extLst>
      <p:ext uri="{BB962C8B-B14F-4D97-AF65-F5344CB8AC3E}">
        <p14:creationId xmlns:p14="http://schemas.microsoft.com/office/powerpoint/2010/main" val="1401699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A5DF-4295-AE4E-EAFD-C708935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C62C-20A0-7387-F515-C1A2E78D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logical model </a:t>
            </a:r>
            <a:r>
              <a:rPr lang="en-US" dirty="0"/>
              <a:t>expresses the </a:t>
            </a:r>
            <a:r>
              <a:rPr lang="en-US" dirty="0">
                <a:solidFill>
                  <a:srgbClr val="FF0000"/>
                </a:solidFill>
              </a:rPr>
              <a:t>meaning</a:t>
            </a:r>
            <a:r>
              <a:rPr lang="en-US" dirty="0"/>
              <a:t> of the data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physical model </a:t>
            </a:r>
            <a:r>
              <a:rPr lang="en-US" dirty="0"/>
              <a:t>must map that meaning to </a:t>
            </a:r>
            <a:r>
              <a:rPr lang="en-US" dirty="0">
                <a:solidFill>
                  <a:srgbClr val="FF0000"/>
                </a:solidFill>
              </a:rPr>
              <a:t>physical components </a:t>
            </a:r>
            <a:r>
              <a:rPr lang="en-US" dirty="0"/>
              <a:t>of a real database.</a:t>
            </a:r>
          </a:p>
          <a:p>
            <a:r>
              <a:rPr lang="en-US" dirty="0"/>
              <a:t>It targets a </a:t>
            </a:r>
            <a:r>
              <a:rPr lang="en-US" dirty="0">
                <a:solidFill>
                  <a:srgbClr val="FF0000"/>
                </a:solidFill>
              </a:rPr>
              <a:t>specific brand </a:t>
            </a:r>
            <a:r>
              <a:rPr lang="en-US" dirty="0"/>
              <a:t>of relational database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791001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DB27-EC30-1595-E321-C9FB2B75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meaning to a physical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9AF9-6CF8-B561-B941-6706E348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 become tables</a:t>
            </a:r>
          </a:p>
          <a:p>
            <a:r>
              <a:rPr lang="en-US" dirty="0"/>
              <a:t>Attributes become columns of tables</a:t>
            </a:r>
          </a:p>
          <a:p>
            <a:r>
              <a:rPr lang="en-US" dirty="0"/>
              <a:t>Primary identifiers become primary keys</a:t>
            </a:r>
          </a:p>
          <a:p>
            <a:r>
              <a:rPr lang="en-US" dirty="0"/>
              <a:t>Relationships are implemented differently depending on their connectivity </a:t>
            </a:r>
          </a:p>
        </p:txBody>
      </p:sp>
    </p:spTree>
    <p:extLst>
      <p:ext uri="{BB962C8B-B14F-4D97-AF65-F5344CB8AC3E}">
        <p14:creationId xmlns:p14="http://schemas.microsoft.com/office/powerpoint/2010/main" val="29200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75C-9B80-E02A-A2B5-B5BF88EA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2110-1326-429A-8714-1C433B8A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entity set A and entity set B are involved in a one-to-one relationship based on column X.</a:t>
            </a:r>
          </a:p>
          <a:p>
            <a:r>
              <a:rPr lang="en-US" dirty="0"/>
              <a:t>Approach: add X to the list of attributes of either A or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75D51-D41B-F3ED-4853-E1C4A68E18FB}"/>
              </a:ext>
            </a:extLst>
          </p:cNvPr>
          <p:cNvSpPr txBox="1"/>
          <p:nvPr/>
        </p:nvSpPr>
        <p:spPr>
          <a:xfrm>
            <a:off x="254524" y="84841"/>
            <a:ext cx="95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are implemented differently depending on their connectivity </a:t>
            </a:r>
          </a:p>
        </p:txBody>
      </p:sp>
    </p:spTree>
    <p:extLst>
      <p:ext uri="{BB962C8B-B14F-4D97-AF65-F5344CB8AC3E}">
        <p14:creationId xmlns:p14="http://schemas.microsoft.com/office/powerpoint/2010/main" val="14572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B965-FD6B-353F-FBF1-9D2737C3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1988-88AD-12D9-CE2B-0A6A6F7A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Person and Address</a:t>
            </a:r>
          </a:p>
          <a:p>
            <a:pPr lvl="1"/>
            <a:r>
              <a:rPr lang="en-US" dirty="0"/>
              <a:t>A person lives at one address</a:t>
            </a:r>
          </a:p>
          <a:p>
            <a:pPr lvl="1"/>
            <a:r>
              <a:rPr lang="en-US" dirty="0"/>
              <a:t>An address corresponds to one person</a:t>
            </a:r>
          </a:p>
          <a:p>
            <a:r>
              <a:rPr lang="en-US" dirty="0"/>
              <a:t>Add </a:t>
            </a:r>
            <a:r>
              <a:rPr lang="en-US" dirty="0" err="1"/>
              <a:t>PersonID</a:t>
            </a:r>
            <a:r>
              <a:rPr lang="en-US" dirty="0"/>
              <a:t> to the Address entity set to link an address with a person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5E1A4-11A3-AE7D-F9EE-E5E273BA98D4}"/>
              </a:ext>
            </a:extLst>
          </p:cNvPr>
          <p:cNvSpPr txBox="1"/>
          <p:nvPr/>
        </p:nvSpPr>
        <p:spPr>
          <a:xfrm>
            <a:off x="254524" y="84841"/>
            <a:ext cx="95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are implemented differently depending on their connectivity </a:t>
            </a:r>
          </a:p>
        </p:txBody>
      </p:sp>
    </p:spTree>
    <p:extLst>
      <p:ext uri="{BB962C8B-B14F-4D97-AF65-F5344CB8AC3E}">
        <p14:creationId xmlns:p14="http://schemas.microsoft.com/office/powerpoint/2010/main" val="1024077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0378-6DB4-990A-57B5-D218E0D1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(1:M)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DD6D-5DA8-A1AA-17A2-7BB874F4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entity sets A and B have a 1:M relationship based on column X.</a:t>
            </a:r>
          </a:p>
          <a:p>
            <a:r>
              <a:rPr lang="en-US" dirty="0"/>
              <a:t>Suppose A has many B, but B has one A</a:t>
            </a:r>
          </a:p>
          <a:p>
            <a:pPr lvl="1"/>
            <a:r>
              <a:rPr lang="en-US" dirty="0"/>
              <a:t>i.e. B is on the many side of the relationship</a:t>
            </a:r>
          </a:p>
          <a:p>
            <a:r>
              <a:rPr lang="en-US" dirty="0"/>
              <a:t>Solution: add X to B, the entity set on the many side of the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626EA-4A67-7FF9-FF46-AD6B804CDC34}"/>
              </a:ext>
            </a:extLst>
          </p:cNvPr>
          <p:cNvSpPr txBox="1"/>
          <p:nvPr/>
        </p:nvSpPr>
        <p:spPr>
          <a:xfrm>
            <a:off x="254524" y="84841"/>
            <a:ext cx="95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are implemented differently depending on their connectivity </a:t>
            </a:r>
          </a:p>
        </p:txBody>
      </p:sp>
    </p:spTree>
    <p:extLst>
      <p:ext uri="{BB962C8B-B14F-4D97-AF65-F5344CB8AC3E}">
        <p14:creationId xmlns:p14="http://schemas.microsoft.com/office/powerpoint/2010/main" val="2891439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C043-17F7-A842-E35B-70EDDB95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974"/>
            <a:ext cx="10515600" cy="1325563"/>
          </a:xfrm>
        </p:spPr>
        <p:txBody>
          <a:bodyPr/>
          <a:lstStyle/>
          <a:p>
            <a:r>
              <a:rPr lang="en-US" dirty="0"/>
              <a:t>For 1:M relationships, the foreign key always goes on the M 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7044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07DB-03B5-DB12-D60C-D282157A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1:M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F768-D1E0-F85D-6083-1EFB7E8C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125"/>
            <a:ext cx="10515600" cy="3652838"/>
          </a:xfrm>
        </p:spPr>
        <p:txBody>
          <a:bodyPr/>
          <a:lstStyle/>
          <a:p>
            <a:r>
              <a:rPr lang="en-US" dirty="0"/>
              <a:t>A painter paints many paintings; each painting is painted by one painter</a:t>
            </a:r>
          </a:p>
          <a:p>
            <a:r>
              <a:rPr lang="en-US" dirty="0"/>
              <a:t>Painting is on the many side of the relationship</a:t>
            </a:r>
          </a:p>
          <a:p>
            <a:r>
              <a:rPr lang="en-US" dirty="0"/>
              <a:t>Add </a:t>
            </a:r>
            <a:r>
              <a:rPr lang="en-US" dirty="0" err="1"/>
              <a:t>PainterID</a:t>
            </a:r>
            <a:r>
              <a:rPr lang="en-US" dirty="0"/>
              <a:t> to Painting’s list of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E632E-21CB-B5CD-5B3E-18FE36DF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1472973"/>
            <a:ext cx="5268060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E1FCF-336E-656B-5EE7-118E88FC4E21}"/>
              </a:ext>
            </a:extLst>
          </p:cNvPr>
          <p:cNvSpPr txBox="1"/>
          <p:nvPr/>
        </p:nvSpPr>
        <p:spPr>
          <a:xfrm>
            <a:off x="254524" y="84841"/>
            <a:ext cx="95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are implemented differently depending on their connectivity </a:t>
            </a:r>
          </a:p>
        </p:txBody>
      </p:sp>
    </p:spTree>
    <p:extLst>
      <p:ext uri="{BB962C8B-B14F-4D97-AF65-F5344CB8AC3E}">
        <p14:creationId xmlns:p14="http://schemas.microsoft.com/office/powerpoint/2010/main" val="4420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C464-F34B-7FD2-06C0-31ED865B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(M:N)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9470-7C35-0959-57E3-9FC489E9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and B are involved in a many-to-many relationship</a:t>
            </a:r>
          </a:p>
          <a:p>
            <a:pPr lvl="1"/>
            <a:r>
              <a:rPr lang="en-US" dirty="0"/>
              <a:t>A is related to many B; B is related to many A</a:t>
            </a:r>
          </a:p>
          <a:p>
            <a:r>
              <a:rPr lang="en-US" dirty="0"/>
              <a:t>Suppose each A is identified by column Y, and each B is identified by column Z</a:t>
            </a:r>
          </a:p>
          <a:p>
            <a:r>
              <a:rPr lang="en-US" dirty="0"/>
              <a:t>Solution: create a </a:t>
            </a:r>
            <a:r>
              <a:rPr lang="en-US" b="1" dirty="0"/>
              <a:t>bridge entity C</a:t>
            </a:r>
            <a:r>
              <a:rPr lang="en-US" dirty="0"/>
              <a:t> between A and B</a:t>
            </a:r>
          </a:p>
          <a:p>
            <a:pPr lvl="1"/>
            <a:r>
              <a:rPr lang="en-US" dirty="0"/>
              <a:t>C will consist of at least columns Y and Z</a:t>
            </a:r>
          </a:p>
          <a:p>
            <a:pPr lvl="1"/>
            <a:r>
              <a:rPr lang="en-US" dirty="0"/>
              <a:t>C will probably also add on its own surrogate key X as its primary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64751-06AE-8FF2-5387-837CA4ABB59B}"/>
              </a:ext>
            </a:extLst>
          </p:cNvPr>
          <p:cNvSpPr txBox="1"/>
          <p:nvPr/>
        </p:nvSpPr>
        <p:spPr>
          <a:xfrm>
            <a:off x="254524" y="84841"/>
            <a:ext cx="95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are implemented differently depending on their connectivity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6E124-7637-E872-9668-5215AE21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4208425"/>
            <a:ext cx="4096322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66F14-7EFF-11DD-9BA3-CB77B1DC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08425"/>
            <a:ext cx="5191850" cy="160042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BB080B0-06DB-6FAA-E7E5-1A7A25436199}"/>
              </a:ext>
            </a:extLst>
          </p:cNvPr>
          <p:cNvSpPr/>
          <p:nvPr/>
        </p:nvSpPr>
        <p:spPr>
          <a:xfrm>
            <a:off x="4496586" y="4732256"/>
            <a:ext cx="1282045" cy="414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D1C26-F9E0-99A1-6024-E81E90DFF1C7}"/>
              </a:ext>
            </a:extLst>
          </p:cNvPr>
          <p:cNvSpPr txBox="1"/>
          <p:nvPr/>
        </p:nvSpPr>
        <p:spPr>
          <a:xfrm>
            <a:off x="6344239" y="5808848"/>
            <a:ext cx="4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set C is called a </a:t>
            </a:r>
            <a:r>
              <a:rPr lang="en-US" dirty="0">
                <a:solidFill>
                  <a:srgbClr val="FF0000"/>
                </a:solidFill>
              </a:rPr>
              <a:t>bridge entity set</a:t>
            </a:r>
          </a:p>
        </p:txBody>
      </p:sp>
    </p:spTree>
    <p:extLst>
      <p:ext uri="{BB962C8B-B14F-4D97-AF65-F5344CB8AC3E}">
        <p14:creationId xmlns:p14="http://schemas.microsoft.com/office/powerpoint/2010/main" val="42624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C492-8966-F954-345C-B63E9D5C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B0D2-1BE9-4B58-CF0B-1B5110C2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bridge entity set is added to implement many-to-many (M:N) relationships between two other entity sets.</a:t>
            </a:r>
          </a:p>
          <a:p>
            <a:r>
              <a:rPr lang="en-US" dirty="0"/>
              <a:t>The bridge entity set turns the M:N relationship into two 1:M relationships</a:t>
            </a:r>
          </a:p>
          <a:p>
            <a:pPr lvl="1"/>
            <a:r>
              <a:rPr lang="en-US" dirty="0"/>
              <a:t>The bridge entity set will be on the “many” side of both.</a:t>
            </a:r>
          </a:p>
          <a:p>
            <a:r>
              <a:rPr lang="en-US" dirty="0"/>
              <a:t>The bridge entity set has </a:t>
            </a:r>
          </a:p>
          <a:p>
            <a:pPr lvl="1"/>
            <a:r>
              <a:rPr lang="en-US" dirty="0"/>
              <a:t>its own surrogate primary key</a:t>
            </a:r>
          </a:p>
          <a:p>
            <a:pPr lvl="1"/>
            <a:r>
              <a:rPr lang="en-US" dirty="0"/>
              <a:t>a foreign key to each of the two original entity sets it is joining</a:t>
            </a:r>
          </a:p>
          <a:p>
            <a:pPr lvl="1"/>
            <a:r>
              <a:rPr lang="en-US" dirty="0"/>
              <a:t>perhaps other attributes that provide details about the relationship itself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E64B-4C22-770E-F47C-402B7AA788A5}"/>
              </a:ext>
            </a:extLst>
          </p:cNvPr>
          <p:cNvSpPr txBox="1"/>
          <p:nvPr/>
        </p:nvSpPr>
        <p:spPr>
          <a:xfrm>
            <a:off x="254524" y="84841"/>
            <a:ext cx="95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are implemented differently depending on their connectivity </a:t>
            </a:r>
          </a:p>
        </p:txBody>
      </p:sp>
    </p:spTree>
    <p:extLst>
      <p:ext uri="{BB962C8B-B14F-4D97-AF65-F5344CB8AC3E}">
        <p14:creationId xmlns:p14="http://schemas.microsoft.com/office/powerpoint/2010/main" val="264633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6953-C5BC-3D8B-4FBE-A344B3D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Implementing a M:N relationship with a bridge entity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8019-4D52-BAA0-C3E6-24753C36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has an </a:t>
            </a:r>
            <a:r>
              <a:rPr lang="en-US" dirty="0" err="1"/>
              <a:t>EmployeeID</a:t>
            </a:r>
            <a:endParaRPr lang="en-US" dirty="0"/>
          </a:p>
          <a:p>
            <a:r>
              <a:rPr lang="en-US" dirty="0"/>
              <a:t>Skill has a </a:t>
            </a:r>
            <a:r>
              <a:rPr lang="en-US" dirty="0" err="1"/>
              <a:t>SkillID</a:t>
            </a:r>
            <a:endParaRPr lang="en-US" dirty="0"/>
          </a:p>
          <a:p>
            <a:r>
              <a:rPr lang="en-US" dirty="0"/>
              <a:t>An employee learns many skills, each skill is learned by one employee</a:t>
            </a:r>
          </a:p>
          <a:p>
            <a:r>
              <a:rPr lang="en-US" dirty="0"/>
              <a:t>Logical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Physical Model: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7D25E-CAAD-2215-E71F-69DAF69540F5}"/>
              </a:ext>
            </a:extLst>
          </p:cNvPr>
          <p:cNvSpPr txBox="1"/>
          <p:nvPr/>
        </p:nvSpPr>
        <p:spPr>
          <a:xfrm>
            <a:off x="254524" y="84841"/>
            <a:ext cx="95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are implemented differently depending on their connectivity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8E280-FFB0-3FE2-34E8-E88287D0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0" y="3391609"/>
            <a:ext cx="3219899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00C44-DCB6-577E-4265-DFC88A71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00" y="5044898"/>
            <a:ext cx="442974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BB0E-BD51-0863-030D-15CEAF0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Rental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B3AE-EAB8-5587-3450-E9C23774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Sets:</a:t>
            </a:r>
          </a:p>
          <a:p>
            <a:pPr lvl="1"/>
            <a:r>
              <a:rPr lang="en-US" dirty="0"/>
              <a:t>Movies</a:t>
            </a:r>
          </a:p>
          <a:p>
            <a:pPr lvl="1"/>
            <a:r>
              <a:rPr lang="en-US" dirty="0"/>
              <a:t>Renters</a:t>
            </a:r>
          </a:p>
          <a:p>
            <a:pPr lvl="1"/>
            <a:r>
              <a:rPr lang="en-US" dirty="0"/>
              <a:t>Streaming Services</a:t>
            </a:r>
          </a:p>
          <a:p>
            <a:pPr lvl="1"/>
            <a:r>
              <a:rPr lang="en-US" dirty="0"/>
              <a:t>Reservations</a:t>
            </a:r>
          </a:p>
          <a:p>
            <a:pPr lvl="1"/>
            <a:endParaRPr lang="en-US" dirty="0"/>
          </a:p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A reservation is for one movie. </a:t>
            </a:r>
            <a:br>
              <a:rPr lang="en-US" dirty="0"/>
            </a:br>
            <a:r>
              <a:rPr lang="en-US" dirty="0"/>
              <a:t>A movie is rented on several reservations</a:t>
            </a:r>
          </a:p>
          <a:p>
            <a:pPr lvl="1"/>
            <a:r>
              <a:rPr lang="en-US" dirty="0"/>
              <a:t>A streaming service offers several reservations.</a:t>
            </a:r>
            <a:br>
              <a:rPr lang="en-US" dirty="0"/>
            </a:br>
            <a:r>
              <a:rPr lang="en-US" dirty="0"/>
              <a:t>Each reservation is offered by one streaming service</a:t>
            </a:r>
          </a:p>
          <a:p>
            <a:pPr lvl="1"/>
            <a:r>
              <a:rPr lang="en-US" dirty="0"/>
              <a:t>A renter makes many reservations.</a:t>
            </a:r>
            <a:br>
              <a:rPr lang="en-US" dirty="0"/>
            </a:br>
            <a:r>
              <a:rPr lang="en-US" dirty="0"/>
              <a:t>Each reservation is made by one renter.</a:t>
            </a:r>
          </a:p>
        </p:txBody>
      </p:sp>
    </p:spTree>
    <p:extLst>
      <p:ext uri="{BB962C8B-B14F-4D97-AF65-F5344CB8AC3E}">
        <p14:creationId xmlns:p14="http://schemas.microsoft.com/office/powerpoint/2010/main" val="36810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A6934-150A-7BFD-73FC-F74D2CBD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E786-0FD0-B9F4-EB8D-C83FEBA3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M:N relationships using bridge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C737-C389-8E3D-6046-FF419006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bridge entity set</a:t>
            </a:r>
            <a:r>
              <a:rPr lang="en-US" dirty="0"/>
              <a:t> helps us model a M:N relationship</a:t>
            </a:r>
          </a:p>
          <a:p>
            <a:r>
              <a:rPr lang="en-US" dirty="0"/>
              <a:t>A bridge entity set replaces one M:N relationship with two 1:M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create a bridge entity set, define its attributes like this:</a:t>
            </a:r>
          </a:p>
          <a:p>
            <a:pPr lvl="1"/>
            <a:r>
              <a:rPr lang="en-US" dirty="0"/>
              <a:t>Add the primary key of one of the entity sets involved in the M:N relationship</a:t>
            </a:r>
          </a:p>
          <a:p>
            <a:pPr lvl="1"/>
            <a:r>
              <a:rPr lang="en-US" dirty="0"/>
              <a:t>Add the primary key of the other entity set involved in the M:N relationship</a:t>
            </a:r>
          </a:p>
          <a:p>
            <a:pPr lvl="1"/>
            <a:r>
              <a:rPr lang="en-US" dirty="0"/>
              <a:t>Add a surrogate key as the primary key</a:t>
            </a:r>
          </a:p>
          <a:p>
            <a:pPr lvl="1"/>
            <a:r>
              <a:rPr lang="en-US" dirty="0"/>
              <a:t>Add any other attributes that are useful for describing the relationship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F7BDC-CC0F-3A1D-6068-FD3584403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74"/>
          <a:stretch/>
        </p:blipFill>
        <p:spPr>
          <a:xfrm>
            <a:off x="4418454" y="2432172"/>
            <a:ext cx="2730492" cy="699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C898F-7523-2B12-A2AB-D78C4C0D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43" y="3131389"/>
            <a:ext cx="3165722" cy="7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EEF8-8924-CAF2-6DAC-E4579533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generating the physical model from the 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018B-E15D-7FA3-B762-BD5735BE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that each entity set becomes a table</a:t>
            </a:r>
          </a:p>
          <a:p>
            <a:r>
              <a:rPr lang="en-US" dirty="0"/>
              <a:t>Recognize that each attribute becomes a column</a:t>
            </a:r>
          </a:p>
          <a:p>
            <a:r>
              <a:rPr lang="en-US" dirty="0"/>
              <a:t>Recognize that each primary identifier becomes a primary key and may be shared with another entity set as a foreign key</a:t>
            </a:r>
          </a:p>
          <a:p>
            <a:r>
              <a:rPr lang="en-US" dirty="0"/>
              <a:t>Add foreign keys and/or bridge entity sets:</a:t>
            </a:r>
          </a:p>
          <a:p>
            <a:pPr lvl="1"/>
            <a:r>
              <a:rPr lang="en-US" dirty="0"/>
              <a:t>Add a foreign key that links to the other entity set’s primary key for a 1:1 relationships</a:t>
            </a:r>
          </a:p>
          <a:p>
            <a:pPr lvl="1"/>
            <a:r>
              <a:rPr lang="en-US" dirty="0"/>
              <a:t>Add a foreign key that links to the other entity set’s primary key to the many side of a 1:M relationship</a:t>
            </a:r>
          </a:p>
          <a:p>
            <a:pPr lvl="1"/>
            <a:r>
              <a:rPr lang="en-US" dirty="0"/>
              <a:t>Add a bridge entity set between two entity sets involved in a M:N relationship</a:t>
            </a:r>
          </a:p>
          <a:p>
            <a:pPr lvl="2"/>
            <a:r>
              <a:rPr lang="en-US" dirty="0"/>
              <a:t>The bridge has its own surrogate key</a:t>
            </a:r>
          </a:p>
          <a:p>
            <a:pPr lvl="2"/>
            <a:r>
              <a:rPr lang="en-US" dirty="0"/>
              <a:t>It has foreign keys that link to the primary keys of the entity sets it is bridging.</a:t>
            </a:r>
          </a:p>
          <a:p>
            <a:r>
              <a:rPr lang="en-US" dirty="0"/>
              <a:t>Add optimizations such as indexes, clusters, partitions, etc.</a:t>
            </a:r>
          </a:p>
          <a:p>
            <a:pPr lvl="1"/>
            <a:r>
              <a:rPr lang="en-US" dirty="0"/>
              <a:t>More on these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2984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587B-B6C2-F5CB-ABA6-99E49FE9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1854560"/>
            <a:ext cx="10515600" cy="1325563"/>
          </a:xfrm>
        </p:spPr>
        <p:txBody>
          <a:bodyPr/>
          <a:lstStyle/>
          <a:p>
            <a:r>
              <a:rPr lang="en-US" dirty="0" err="1"/>
              <a:t>Vertabelo</a:t>
            </a:r>
            <a:r>
              <a:rPr lang="en-US" dirty="0"/>
              <a:t> makes it particularly easy to build a physical model from a logical model</a:t>
            </a:r>
          </a:p>
        </p:txBody>
      </p:sp>
    </p:spTree>
    <p:extLst>
      <p:ext uri="{BB962C8B-B14F-4D97-AF65-F5344CB8AC3E}">
        <p14:creationId xmlns:p14="http://schemas.microsoft.com/office/powerpoint/2010/main" val="391726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3699-87E4-0CE5-7959-11F1E74F3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A1F6-E3F2-55DC-56AD-320EDA8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generate physical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983AA-37C1-14D0-4958-C3220E75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1957182"/>
            <a:ext cx="432495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0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4F564-F290-5493-C8B9-E5654AAC3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F142-8BE6-F573-E451-B8F3AE6C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resulting physical model for Movie Rental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7D920-29E4-B7AB-1F92-C4A1BBCB4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1595181"/>
            <a:ext cx="870706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79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C4A2-6839-910A-1642-E8637667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outcome of the physical model:</a:t>
            </a:r>
            <a:br>
              <a:rPr lang="en-US" dirty="0"/>
            </a:br>
            <a:r>
              <a:rPr lang="en-US" dirty="0"/>
              <a:t>SQL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BE6-6E71-8EC5-F462-4BCB99B7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= Structured Query Language</a:t>
            </a:r>
          </a:p>
          <a:p>
            <a:r>
              <a:rPr lang="en-US" dirty="0"/>
              <a:t>DDL = Data Definition Language</a:t>
            </a:r>
          </a:p>
          <a:p>
            <a:r>
              <a:rPr lang="en-US" dirty="0"/>
              <a:t>DDL are commands that build, alter, and destroy database structures like tables, columns, keys, indexes, and relationships</a:t>
            </a:r>
          </a:p>
          <a:p>
            <a:r>
              <a:rPr lang="en-US" dirty="0"/>
              <a:t>SQL has a full set of DDL commands.</a:t>
            </a:r>
          </a:p>
        </p:txBody>
      </p:sp>
    </p:spTree>
    <p:extLst>
      <p:ext uri="{BB962C8B-B14F-4D97-AF65-F5344CB8AC3E}">
        <p14:creationId xmlns:p14="http://schemas.microsoft.com/office/powerpoint/2010/main" val="3489740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F2E6-90E8-20BB-EE14-89CAEDED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F0A4-175F-FCD5-B723-CA69E9A1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DATABASE MOVIERENTAL_DB;</a:t>
            </a:r>
          </a:p>
        </p:txBody>
      </p:sp>
    </p:spTree>
    <p:extLst>
      <p:ext uri="{BB962C8B-B14F-4D97-AF65-F5344CB8AC3E}">
        <p14:creationId xmlns:p14="http://schemas.microsoft.com/office/powerpoint/2010/main" val="41514060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3BE5-0601-3DC0-241E-27AF1898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Set a particular database as the current one to use for all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7270-9B83-C05F-BEC4-DC19A89B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MovieRentalDB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8671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EEC-7755-5D00-8C11-3D793D2C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Create a table in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0F1C-5F99-4C5E-6772-42E2F2EF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MOVIE (</a:t>
            </a:r>
          </a:p>
          <a:p>
            <a:pPr marL="0" indent="0">
              <a:buNone/>
            </a:pPr>
            <a:r>
              <a:rPr lang="en-US" dirty="0"/>
              <a:t>	ID INTEGER AUTO_INCREMENT NOT NULL UNIQUE,</a:t>
            </a:r>
          </a:p>
          <a:p>
            <a:pPr marL="0" indent="0">
              <a:buNone/>
            </a:pPr>
            <a:r>
              <a:rPr lang="en-US" dirty="0"/>
              <a:t>	TITLE VARCHAR(128),</a:t>
            </a:r>
          </a:p>
          <a:p>
            <a:pPr marL="0" indent="0">
              <a:buNone/>
            </a:pPr>
            <a:r>
              <a:rPr lang="en-US" dirty="0"/>
              <a:t>	LENGTH INTEGER,</a:t>
            </a:r>
          </a:p>
          <a:p>
            <a:pPr marL="0" indent="0">
              <a:buNone/>
            </a:pPr>
            <a:r>
              <a:rPr lang="en-US" dirty="0"/>
              <a:t>	BOX_OFFICE_EARNINGS DECIMAL(12,2),</a:t>
            </a:r>
          </a:p>
          <a:p>
            <a:pPr marL="0" indent="0">
              <a:buNone/>
            </a:pPr>
            <a:r>
              <a:rPr lang="en-US" dirty="0"/>
              <a:t>	YEAR_RELEASED INTEGER,</a:t>
            </a:r>
          </a:p>
          <a:p>
            <a:pPr marL="0" indent="0">
              <a:buNone/>
            </a:pPr>
            <a:r>
              <a:rPr lang="en-US" dirty="0"/>
              <a:t>	PRIMARY KEY(ID)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7682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BD14-281B-8A78-9A03-216C6CA2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Create a table with a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15F9-48D6-C835-DC4A-EE4307AA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75" y="2601788"/>
            <a:ext cx="5962650" cy="354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CREATE TABLE PAINTING (</a:t>
            </a:r>
          </a:p>
          <a:p>
            <a:pPr marL="0" indent="0">
              <a:buNone/>
            </a:pPr>
            <a:r>
              <a:rPr lang="en-US" sz="1400" dirty="0"/>
              <a:t>	ID INTEGER AUTO_INCREMENT NOT NULL UNIQUE,</a:t>
            </a:r>
          </a:p>
          <a:p>
            <a:pPr marL="0" indent="0">
              <a:buNone/>
            </a:pPr>
            <a:r>
              <a:rPr lang="en-US" sz="1400" dirty="0"/>
              <a:t>	PAINTER_ID INTEGER,</a:t>
            </a:r>
          </a:p>
          <a:p>
            <a:pPr marL="0" indent="0">
              <a:buNone/>
            </a:pPr>
            <a:r>
              <a:rPr lang="en-US" sz="1400" dirty="0"/>
              <a:t>	PRIMARY KEY (ID),</a:t>
            </a:r>
          </a:p>
          <a:p>
            <a:pPr marL="0" indent="0">
              <a:buNone/>
            </a:pPr>
            <a:r>
              <a:rPr lang="en-US" sz="1400" dirty="0"/>
              <a:t>	FOREIGN KEY (PAINTER_ID) REFERENCES PAINTER (ID) </a:t>
            </a:r>
          </a:p>
          <a:p>
            <a:pPr marL="0" indent="0">
              <a:buNone/>
            </a:pPr>
            <a:r>
              <a:rPr lang="en-US" sz="1400" dirty="0"/>
              <a:t>		ON DELETE CASCADE ON UPDATE CASCADE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2D8C6-D24F-7B88-2BB9-81CCF6FA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95" y="1310419"/>
            <a:ext cx="5268060" cy="895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81E64-6F84-7F4E-1464-F8FDCD83FCE6}"/>
              </a:ext>
            </a:extLst>
          </p:cNvPr>
          <p:cNvSpPr txBox="1">
            <a:spLocks/>
          </p:cNvSpPr>
          <p:nvPr/>
        </p:nvSpPr>
        <p:spPr>
          <a:xfrm>
            <a:off x="66676" y="2635981"/>
            <a:ext cx="5467350" cy="354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CREATE TABLE PAINTER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	ID INTEGER AUTO_INCREMENT NOT NULL UNIQUE,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	LASTNAME VARCHAR(32),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	FIRSTNAME VARCHAR(32),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	PRIMARY KEY (ID),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54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60A2-DAD8-B4A6-2E52-A482BCB7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CFBA-223F-425D-746D-39513D1C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attribute</a:t>
            </a:r>
            <a:r>
              <a:rPr lang="en-US" dirty="0"/>
              <a:t> is a characteristic about an entity in an entity set</a:t>
            </a:r>
          </a:p>
          <a:p>
            <a:r>
              <a:rPr lang="en-US" dirty="0"/>
              <a:t>For example, if we have an entity set named Persons, what are some attributes that can be used to describe each Person?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Date of birth, etc.</a:t>
            </a:r>
          </a:p>
          <a:p>
            <a:pPr lvl="1"/>
            <a:endParaRPr lang="en-US" dirty="0"/>
          </a:p>
          <a:p>
            <a:r>
              <a:rPr lang="en-US" dirty="0"/>
              <a:t>Each attribute has a data type.</a:t>
            </a:r>
          </a:p>
          <a:p>
            <a:pPr lvl="1"/>
            <a:r>
              <a:rPr lang="en-US" dirty="0"/>
              <a:t>char(length) and varchar(length)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decimal(</a:t>
            </a:r>
            <a:r>
              <a:rPr lang="en-US" dirty="0" err="1"/>
              <a:t>length,digits_after_decimal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Identifying attributes and their data types is the major task of moving to a logical model</a:t>
            </a:r>
          </a:p>
        </p:txBody>
      </p:sp>
    </p:spTree>
    <p:extLst>
      <p:ext uri="{BB962C8B-B14F-4D97-AF65-F5344CB8AC3E}">
        <p14:creationId xmlns:p14="http://schemas.microsoft.com/office/powerpoint/2010/main" val="31088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8388-4002-A293-D36C-F91D52FD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ALTER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F11-C4C7-88F8-0443-0EE878EE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1"/>
            <a:ext cx="10515600" cy="4351338"/>
          </a:xfrm>
        </p:spPr>
        <p:txBody>
          <a:bodyPr/>
          <a:lstStyle/>
          <a:p>
            <a:r>
              <a:rPr lang="en-US" dirty="0"/>
              <a:t>For example, modify the data type for the movie title to be varchar(256):</a:t>
            </a:r>
          </a:p>
          <a:p>
            <a:pPr marL="0" indent="0">
              <a:buNone/>
            </a:pPr>
            <a:r>
              <a:rPr lang="en-US" dirty="0"/>
              <a:t>ALTER TABLE MOVIE MODIFY TITLE VARCHAR(256);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example: drop a column:</a:t>
            </a:r>
          </a:p>
          <a:p>
            <a:pPr marL="0" indent="0">
              <a:buNone/>
            </a:pPr>
            <a:r>
              <a:rPr lang="en-US" dirty="0"/>
              <a:t>ALTER TABLE MOVIE DROP COLUMN BOX_OFFICE_EARNINGS;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example: add a column:</a:t>
            </a:r>
          </a:p>
          <a:p>
            <a:pPr marL="0" indent="0">
              <a:buNone/>
            </a:pPr>
            <a:r>
              <a:rPr lang="en-US" dirty="0"/>
              <a:t>ALTER TABLE MOVIE ADD COUNTRY_OF_ORIGIN CHAR(2);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example: add a relationship</a:t>
            </a:r>
          </a:p>
          <a:p>
            <a:pPr marL="0" indent="0">
              <a:buNone/>
            </a:pPr>
            <a:r>
              <a:rPr lang="en-US" dirty="0"/>
              <a:t>ALTER TABLE RESERVATION ADD CONSTRAINT </a:t>
            </a:r>
            <a:r>
              <a:rPr lang="en-US" dirty="0" err="1"/>
              <a:t>fk_Reservation_Movie</a:t>
            </a:r>
            <a:r>
              <a:rPr lang="en-US" dirty="0"/>
              <a:t> FOREIGN KEY (</a:t>
            </a:r>
            <a:r>
              <a:rPr lang="en-US" dirty="0" err="1"/>
              <a:t>MovieID</a:t>
            </a:r>
            <a:r>
              <a:rPr lang="en-US" dirty="0"/>
              <a:t>) REFERENCES MOVIE (id) ON DELETE CASCADE ON UPDATE CASCADE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DB91-A184-1FBF-A181-937CFCC8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DROP A TABLE OR THE ENTIRE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EE53-9D95-963D-A310-08483131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structure from a database is to drop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drop a table:</a:t>
            </a:r>
          </a:p>
          <a:p>
            <a:pPr marL="0" indent="0">
              <a:buNone/>
            </a:pPr>
            <a:r>
              <a:rPr lang="en-US" dirty="0"/>
              <a:t>DROP TABLE MOVIE;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drop an entire database:</a:t>
            </a:r>
          </a:p>
          <a:p>
            <a:pPr marL="0" indent="0">
              <a:buNone/>
            </a:pPr>
            <a:r>
              <a:rPr lang="en-US" dirty="0"/>
              <a:t>DROP DATABASE MOVIERENTAL_DB</a:t>
            </a:r>
          </a:p>
        </p:txBody>
      </p:sp>
    </p:spTree>
    <p:extLst>
      <p:ext uri="{BB962C8B-B14F-4D97-AF65-F5344CB8AC3E}">
        <p14:creationId xmlns:p14="http://schemas.microsoft.com/office/powerpoint/2010/main" val="20127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6BC0-87F7-F6D9-5495-2CFBCB83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Vertabelo</a:t>
            </a:r>
            <a:r>
              <a:rPr lang="en-US" dirty="0"/>
              <a:t> makes it very easy to generate SQL DDL from the physical model to create a database and its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985EF-2536-0212-E709-436CA775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1" y="1770151"/>
            <a:ext cx="2905530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6FA81-85FA-9047-1105-72AB793E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241888"/>
            <a:ext cx="5419725" cy="1938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ADF2D-1DB4-3888-CD52-358FEEB2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391" y="1945196"/>
            <a:ext cx="5315509" cy="194269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D1A20D7-1CB2-F848-3757-8087DA9102EF}"/>
              </a:ext>
            </a:extLst>
          </p:cNvPr>
          <p:cNvSpPr/>
          <p:nvPr/>
        </p:nvSpPr>
        <p:spPr>
          <a:xfrm rot="3509161">
            <a:off x="2228850" y="3095625"/>
            <a:ext cx="733425" cy="1066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47840C-E3B7-7B38-D503-E0D4112F808A}"/>
              </a:ext>
            </a:extLst>
          </p:cNvPr>
          <p:cNvSpPr/>
          <p:nvPr/>
        </p:nvSpPr>
        <p:spPr>
          <a:xfrm rot="19368500">
            <a:off x="5591545" y="3375911"/>
            <a:ext cx="733425" cy="1066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4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00428-F355-E84C-5682-A97B1155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8" y="613234"/>
            <a:ext cx="3546567" cy="5442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D8B34-B696-B8CA-7789-93D25689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48" y="613234"/>
            <a:ext cx="7344803" cy="29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8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D946-E81A-480D-FB4F-39A23A2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script into </a:t>
            </a:r>
            <a:r>
              <a:rPr lang="en-US" dirty="0" err="1"/>
              <a:t>mysql</a:t>
            </a:r>
            <a:r>
              <a:rPr lang="en-US" dirty="0"/>
              <a:t> to build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C77CB-4F71-1822-4F7C-EB4AF7AE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27" y="1733551"/>
            <a:ext cx="4235034" cy="267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075C37-BA63-7A36-2E5E-DD9C0A499EC1}"/>
                  </a:ext>
                </a:extLst>
              </p14:cNvPr>
              <p14:cNvContentPartPr/>
              <p14:nvPr/>
            </p14:nvContentPartPr>
            <p14:xfrm>
              <a:off x="2335858" y="2468579"/>
              <a:ext cx="587520" cy="304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075C37-BA63-7A36-2E5E-DD9C0A499E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9738" y="2462459"/>
                <a:ext cx="5997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11CA8D-4BB6-EF0E-1A64-C6B2B78368E1}"/>
                  </a:ext>
                </a:extLst>
              </p14:cNvPr>
              <p14:cNvContentPartPr/>
              <p14:nvPr/>
            </p14:nvContentPartPr>
            <p14:xfrm>
              <a:off x="2223898" y="2403779"/>
              <a:ext cx="10440" cy="16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11CA8D-4BB6-EF0E-1A64-C6B2B78368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7778" y="2397659"/>
                <a:ext cx="22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5D2B39-968F-B047-1B1F-2C19E288E40D}"/>
                  </a:ext>
                </a:extLst>
              </p14:cNvPr>
              <p14:cNvContentPartPr/>
              <p14:nvPr/>
            </p14:nvContentPartPr>
            <p14:xfrm>
              <a:off x="4033618" y="2309099"/>
              <a:ext cx="774360" cy="172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5D2B39-968F-B047-1B1F-2C19E288E4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7498" y="2302979"/>
                <a:ext cx="786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AE7353-AC1D-BF98-B65A-D44FB2B7266B}"/>
                  </a:ext>
                </a:extLst>
              </p14:cNvPr>
              <p14:cNvContentPartPr/>
              <p14:nvPr/>
            </p14:nvContentPartPr>
            <p14:xfrm>
              <a:off x="4816618" y="2120819"/>
              <a:ext cx="111960" cy="19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AE7353-AC1D-BF98-B65A-D44FB2B72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10498" y="2114699"/>
                <a:ext cx="1242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6BEB8F-1B03-FBAA-9179-67A214FC68BE}"/>
                  </a:ext>
                </a:extLst>
              </p14:cNvPr>
              <p14:cNvContentPartPr/>
              <p14:nvPr/>
            </p14:nvContentPartPr>
            <p14:xfrm>
              <a:off x="4949098" y="2318819"/>
              <a:ext cx="65160" cy="10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6BEB8F-1B03-FBAA-9179-67A214FC6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2978" y="2312699"/>
                <a:ext cx="774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6C041D-04B3-78E5-4CEA-0062CCF56369}"/>
                  </a:ext>
                </a:extLst>
              </p14:cNvPr>
              <p14:cNvContentPartPr/>
              <p14:nvPr/>
            </p14:nvContentPartPr>
            <p14:xfrm>
              <a:off x="8578258" y="265829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6C041D-04B3-78E5-4CEA-0062CCF563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2138" y="265217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Arrow: Left 16">
            <a:extLst>
              <a:ext uri="{FF2B5EF4-FFF2-40B4-BE49-F238E27FC236}">
                <a16:creationId xmlns:a16="http://schemas.microsoft.com/office/drawing/2014/main" id="{83483279-8901-ABC4-13CF-DADD2EE0982F}"/>
              </a:ext>
            </a:extLst>
          </p:cNvPr>
          <p:cNvSpPr/>
          <p:nvPr/>
        </p:nvSpPr>
        <p:spPr>
          <a:xfrm rot="10800000">
            <a:off x="5155378" y="2772779"/>
            <a:ext cx="1038032" cy="2249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D28296-223E-188E-BD18-AC47D14102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8932" y="1520236"/>
            <a:ext cx="4632136" cy="49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2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8058-F5CE-8013-2F93-098E823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1797999"/>
            <a:ext cx="10515600" cy="1325563"/>
          </a:xfrm>
        </p:spPr>
        <p:txBody>
          <a:bodyPr/>
          <a:lstStyle/>
          <a:p>
            <a:r>
              <a:rPr lang="en-US" dirty="0"/>
              <a:t>We’ll do more examples next week</a:t>
            </a:r>
          </a:p>
        </p:txBody>
      </p:sp>
    </p:spTree>
    <p:extLst>
      <p:ext uri="{BB962C8B-B14F-4D97-AF65-F5344CB8AC3E}">
        <p14:creationId xmlns:p14="http://schemas.microsoft.com/office/powerpoint/2010/main" val="1137771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2D05-4554-7196-8E18-732C2E8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438"/>
            <a:ext cx="10515600" cy="1325563"/>
          </a:xfrm>
        </p:spPr>
        <p:txBody>
          <a:bodyPr/>
          <a:lstStyle/>
          <a:p>
            <a:r>
              <a:rPr lang="en-US" dirty="0"/>
              <a:t>Last topic for this note set:</a:t>
            </a:r>
            <a:br>
              <a:rPr lang="en-US" dirty="0"/>
            </a:br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933525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FBF5-C404-80FE-D742-16420EDB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identifying which attributes to assign to which entity sets is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3271-179A-56AA-7C53-5B7E7705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process called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normalization</a:t>
            </a:r>
            <a:r>
              <a:rPr lang="en-US" dirty="0"/>
              <a:t> that can help.</a:t>
            </a:r>
          </a:p>
        </p:txBody>
      </p:sp>
    </p:spTree>
    <p:extLst>
      <p:ext uri="{BB962C8B-B14F-4D97-AF65-F5344CB8AC3E}">
        <p14:creationId xmlns:p14="http://schemas.microsoft.com/office/powerpoint/2010/main" val="40932514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55E3-E53A-D72A-5416-49BEAE72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363A-A276-030B-D786-FD60A1E5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making sure that attributes are in their right entity sets is called </a:t>
            </a:r>
            <a:r>
              <a:rPr lang="en-US" b="1" i="1" dirty="0"/>
              <a:t>normalization</a:t>
            </a:r>
            <a:endParaRPr lang="en-US" b="1" dirty="0"/>
          </a:p>
          <a:p>
            <a:r>
              <a:rPr lang="en-US" dirty="0"/>
              <a:t>Normalization advances an entity set through a series of </a:t>
            </a:r>
            <a:r>
              <a:rPr lang="en-US" b="1" i="1" dirty="0"/>
              <a:t>normal forms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49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D635-112C-5CFB-E7C4-F21E624B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9A54-2549-C4D1-311B-4148E841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1862"/>
          </a:xfrm>
        </p:spPr>
        <p:txBody>
          <a:bodyPr/>
          <a:lstStyle/>
          <a:p>
            <a:r>
              <a:rPr lang="en-US" dirty="0"/>
              <a:t>In 1NF, each attribute must have atomic (indivisible) values, and there should be no repeating groups or arrays of data.</a:t>
            </a:r>
          </a:p>
          <a:p>
            <a:r>
              <a:rPr lang="en-US" dirty="0"/>
              <a:t>This is not in 1NF: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469E4-389D-41E6-A5AC-0DE6F979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737" y="2823492"/>
            <a:ext cx="4477081" cy="11208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B146BA-6708-45D4-AFC8-FF20E7ADBA23}"/>
              </a:ext>
            </a:extLst>
          </p:cNvPr>
          <p:cNvSpPr txBox="1">
            <a:spLocks/>
          </p:cNvSpPr>
          <p:nvPr/>
        </p:nvSpPr>
        <p:spPr>
          <a:xfrm>
            <a:off x="838200" y="4296353"/>
            <a:ext cx="10515600" cy="114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fix this, use separate tables: a student table, a course table, and an enrollment table.</a:t>
            </a:r>
          </a:p>
        </p:txBody>
      </p:sp>
    </p:spTree>
    <p:extLst>
      <p:ext uri="{BB962C8B-B14F-4D97-AF65-F5344CB8AC3E}">
        <p14:creationId xmlns:p14="http://schemas.microsoft.com/office/powerpoint/2010/main" val="11020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D38A-D9FE-00B2-0EFC-3C25E37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Rental Example - Attributes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3DEDA6-D70F-F07C-A845-C88CF879EA6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Renters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Streaming Services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Reservations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0EA33-33C1-5BE2-0495-63DA2F2381B2}"/>
              </a:ext>
            </a:extLst>
          </p:cNvPr>
          <p:cNvSpPr txBox="1"/>
          <p:nvPr/>
        </p:nvSpPr>
        <p:spPr>
          <a:xfrm>
            <a:off x="7392838" y="2225615"/>
            <a:ext cx="191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</a:t>
            </a:r>
            <a:r>
              <a:rPr lang="en-US" b="1" u="sng" dirty="0"/>
              <a:t>attributes</a:t>
            </a:r>
            <a:r>
              <a:rPr lang="en-US" dirty="0"/>
              <a:t> for each?</a:t>
            </a:r>
          </a:p>
        </p:txBody>
      </p:sp>
    </p:spTree>
    <p:extLst>
      <p:ext uri="{BB962C8B-B14F-4D97-AF65-F5344CB8AC3E}">
        <p14:creationId xmlns:p14="http://schemas.microsoft.com/office/powerpoint/2010/main" val="3927584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9C-B55C-557A-8091-936C9DF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(2NF)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5E59-5703-3B69-A2B6-8B66D75F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is in 2NF if every non-determinant attribute depends on the entirety of the determinant</a:t>
            </a:r>
          </a:p>
          <a:p>
            <a:r>
              <a:rPr lang="en-US" dirty="0"/>
              <a:t>In other words, there are no </a:t>
            </a:r>
            <a:r>
              <a:rPr lang="en-US" b="1" i="1" dirty="0"/>
              <a:t>partial dependencies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618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941D-F642-BD25-D3E7-1CF2F077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6BD7-5D28-3B72-F783-956C9C4F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232"/>
          </a:xfrm>
        </p:spPr>
        <p:txBody>
          <a:bodyPr/>
          <a:lstStyle/>
          <a:p>
            <a:r>
              <a:rPr lang="en-US" dirty="0"/>
              <a:t>This design is not in 2NF: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A32C6-55A4-5E2F-B4BD-CCB536B6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38" y="1408197"/>
            <a:ext cx="3825316" cy="11830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83EF3-5C76-B5CB-2908-92228FD3C107}"/>
              </a:ext>
            </a:extLst>
          </p:cNvPr>
          <p:cNvSpPr txBox="1">
            <a:spLocks/>
          </p:cNvSpPr>
          <p:nvPr/>
        </p:nvSpPr>
        <p:spPr>
          <a:xfrm>
            <a:off x="838200" y="2714989"/>
            <a:ext cx="10515600" cy="294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Primary key is PROJ_NUM + EMP_NUM</a:t>
            </a:r>
          </a:p>
          <a:p>
            <a:r>
              <a:rPr lang="en-US" dirty="0"/>
              <a:t>Here are the functional dependencies:</a:t>
            </a:r>
          </a:p>
          <a:p>
            <a:pPr lvl="1"/>
            <a:r>
              <a:rPr lang="en-US" dirty="0"/>
              <a:t>PROJ_NUM, EMP_NUM </a:t>
            </a:r>
            <a:r>
              <a:rPr lang="en-US" dirty="0">
                <a:sym typeface="Wingdings" panose="05000000000000000000" pitchFamily="2" charset="2"/>
              </a:rPr>
              <a:t> PROJ_NAME, EMP_NAME, JOB_CLASS, CHG_HOUR, HOURS</a:t>
            </a:r>
          </a:p>
          <a:p>
            <a:r>
              <a:rPr lang="en-US" dirty="0">
                <a:sym typeface="Wingdings" panose="05000000000000000000" pitchFamily="2" charset="2"/>
              </a:rPr>
              <a:t>But in reality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PROJ_NUM  PROJ_NAME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EMP_NUM  EMP_NAME, JOB_CLASS, CHG_HOUR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PROJ_NUM, EMP_NUM  HOURS</a:t>
            </a:r>
          </a:p>
          <a:p>
            <a:r>
              <a:rPr lang="en-US" dirty="0">
                <a:sym typeface="Wingdings" panose="05000000000000000000" pitchFamily="2" charset="2"/>
              </a:rPr>
              <a:t>So, to get to 2NF, we need to break this one entity set into 3: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Project, Employee, and </a:t>
            </a:r>
            <a:r>
              <a:rPr lang="en-US" dirty="0" err="1">
                <a:sym typeface="Wingdings" panose="05000000000000000000" pitchFamily="2" charset="2"/>
              </a:rPr>
              <a:t>WorkAssignment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5D5B-0B21-DE18-BAA5-4DC91390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 (3NF)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E885-D621-A7BF-956C-280303A7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set is in 3NF if there are no </a:t>
            </a:r>
            <a:r>
              <a:rPr lang="en-US" b="1" i="1" dirty="0"/>
              <a:t>transitive dependencies</a:t>
            </a:r>
            <a:endParaRPr lang="en-US" dirty="0"/>
          </a:p>
          <a:p>
            <a:pPr lvl="1"/>
            <a:r>
              <a:rPr lang="en-US" dirty="0"/>
              <a:t>Every non-determinant depends only on the primary key</a:t>
            </a:r>
          </a:p>
          <a:p>
            <a:pPr lvl="2"/>
            <a:r>
              <a:rPr lang="en-US" dirty="0"/>
              <a:t>Not on another non-determinant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Solution: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PROJ_NUM  PROJ_NAME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EMP_NUM  EMP_NAME, JOB_CLASS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PROJ_NUM, EMP_NUM  HOURS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JOB_CLASS-&gt;CHG_HOUR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88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0B2-9D03-C40E-1E49-8B90F74F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41E5-F060-1BB7-0072-B7D519EE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transitive dependence here: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PROJ_NUM  PROJ_NAME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EMP_NUM  EMP_NAME,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JOB_CLASS, CHG_HOUR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PROJ_NUM, EMP_NUM  HOURS</a:t>
            </a:r>
          </a:p>
          <a:p>
            <a:r>
              <a:rPr lang="en-US" dirty="0"/>
              <a:t>The JOB_CLASS determines the CHG_HOUR value</a:t>
            </a:r>
          </a:p>
          <a:p>
            <a:r>
              <a:rPr lang="en-US" dirty="0"/>
              <a:t>To fix this:</a:t>
            </a:r>
          </a:p>
          <a:p>
            <a:pPr lvl="1"/>
            <a:r>
              <a:rPr lang="en-US" dirty="0"/>
              <a:t>Split the JOB_CLASS and CHG_HOUR into its own entity set</a:t>
            </a:r>
          </a:p>
          <a:p>
            <a:pPr lvl="1"/>
            <a:r>
              <a:rPr lang="en-US" dirty="0"/>
              <a:t>Leave JOB_CLASS in the EMPLOYEE entity set to serve as a foreign key</a:t>
            </a:r>
          </a:p>
          <a:p>
            <a:r>
              <a:rPr lang="en-US" dirty="0"/>
              <a:t>The result:</a:t>
            </a:r>
          </a:p>
          <a:p>
            <a:pPr lvl="1"/>
            <a:r>
              <a:rPr lang="en-US" dirty="0"/>
              <a:t>PROJ_NUM </a:t>
            </a:r>
            <a:r>
              <a:rPr lang="en-US" dirty="0">
                <a:sym typeface="Wingdings" panose="05000000000000000000" pitchFamily="2" charset="2"/>
              </a:rPr>
              <a:t> PROJ_NAME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EMP_NUM  EMP_NAME, JOB_CLASS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JOB_CLASS  CHG_HOUR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PROJ_NUM, EMP_NUM 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CF7A-CE45-57FD-7EC1-DAC36D42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our </a:t>
            </a:r>
            <a:r>
              <a:rPr lang="en-US" dirty="0" err="1"/>
              <a:t>MovieRental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58D9-E0A1-B983-CFC0-0D0A11C6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826" y="1690688"/>
            <a:ext cx="35529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1NF – no repeating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2NF – no partial dependencies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3NF – no transitive dependencies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BA751-5276-235A-311A-D30BDA6E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9" y="1753740"/>
            <a:ext cx="7144325" cy="29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ADA-51AD-AE0A-BB64-050711B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E08B-E327-96E7-C64B-996053B7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from a conceptual model to a logical model</a:t>
            </a:r>
          </a:p>
          <a:p>
            <a:r>
              <a:rPr lang="en-US" dirty="0"/>
              <a:t>Moving from a logical model to a physical model</a:t>
            </a:r>
          </a:p>
          <a:p>
            <a:r>
              <a:rPr lang="en-US" dirty="0"/>
              <a:t>Using </a:t>
            </a:r>
            <a:r>
              <a:rPr lang="en-US" dirty="0" err="1"/>
              <a:t>Vertabelo</a:t>
            </a:r>
            <a:r>
              <a:rPr lang="en-US" dirty="0"/>
              <a:t> to automate tasks</a:t>
            </a:r>
          </a:p>
          <a:p>
            <a:r>
              <a:rPr lang="en-US" dirty="0"/>
              <a:t>Creating a database in MySQL</a:t>
            </a:r>
          </a:p>
          <a:p>
            <a:r>
              <a:rPr lang="en-US" dirty="0"/>
              <a:t>Using normalization to validate and refine a design</a:t>
            </a:r>
          </a:p>
        </p:txBody>
      </p:sp>
    </p:spTree>
    <p:extLst>
      <p:ext uri="{BB962C8B-B14F-4D97-AF65-F5344CB8AC3E}">
        <p14:creationId xmlns:p14="http://schemas.microsoft.com/office/powerpoint/2010/main" val="131774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D38A-D9FE-00B2-0EFC-3C25E37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Rental Example - Attributes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3DEDA6-D70F-F07C-A845-C88CF879EA6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Title, </a:t>
            </a:r>
            <a:r>
              <a:rPr lang="en-US" dirty="0" err="1"/>
              <a:t>YearReleased</a:t>
            </a:r>
            <a:r>
              <a:rPr lang="en-US" dirty="0"/>
              <a:t>, </a:t>
            </a:r>
            <a:r>
              <a:rPr lang="en-US" dirty="0" err="1"/>
              <a:t>BoxOfficeEarnings</a:t>
            </a:r>
            <a:r>
              <a:rPr lang="en-US" dirty="0"/>
              <a:t>, Length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FirstName, </a:t>
            </a:r>
            <a:r>
              <a:rPr lang="en-US" dirty="0" err="1"/>
              <a:t>LastName</a:t>
            </a:r>
            <a:r>
              <a:rPr lang="en-US" dirty="0"/>
              <a:t>, Age, Gender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Streaming Services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Name, Headquarters, </a:t>
            </a:r>
            <a:r>
              <a:rPr lang="en-US" dirty="0" err="1"/>
              <a:t>YearFounded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Reservations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Date, Format, Cost, </a:t>
            </a:r>
            <a:r>
              <a:rPr lang="en-US" dirty="0" err="1"/>
              <a:t>DueDate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the movie that was rented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who rented it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the streaming service</a:t>
            </a:r>
          </a:p>
        </p:txBody>
      </p:sp>
    </p:spTree>
    <p:extLst>
      <p:ext uri="{BB962C8B-B14F-4D97-AF65-F5344CB8AC3E}">
        <p14:creationId xmlns:p14="http://schemas.microsoft.com/office/powerpoint/2010/main" val="21897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5C1C-5604-14B3-D56C-44D23679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941-73A3-CA05-0575-DEBBD92B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things in red represent relationships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419946-F077-ED0A-CED7-146630C1EFA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Title, </a:t>
            </a:r>
            <a:r>
              <a:rPr lang="en-US" dirty="0" err="1"/>
              <a:t>YearReleased</a:t>
            </a:r>
            <a:r>
              <a:rPr lang="en-US" dirty="0"/>
              <a:t>, </a:t>
            </a:r>
            <a:r>
              <a:rPr lang="en-US" dirty="0" err="1"/>
              <a:t>BoxOfficeEarnings</a:t>
            </a:r>
            <a:r>
              <a:rPr lang="en-US" dirty="0"/>
              <a:t>, Length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Viewers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FirstName, </a:t>
            </a:r>
            <a:r>
              <a:rPr lang="en-US" dirty="0" err="1"/>
              <a:t>LastName</a:t>
            </a:r>
            <a:r>
              <a:rPr lang="en-US" dirty="0"/>
              <a:t>, Age, Gender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Streaming Services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Name, Headquarters, </a:t>
            </a:r>
            <a:r>
              <a:rPr lang="en-US" dirty="0" err="1"/>
              <a:t>YearFounded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Reservations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Date, Format, Cost, </a:t>
            </a:r>
            <a:r>
              <a:rPr lang="en-US" dirty="0" err="1"/>
              <a:t>DueDate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the movie that was rented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who rented it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the streaming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9222B-091B-0F06-3C67-092A79372E35}"/>
              </a:ext>
            </a:extLst>
          </p:cNvPr>
          <p:cNvSpPr txBox="1"/>
          <p:nvPr/>
        </p:nvSpPr>
        <p:spPr>
          <a:xfrm>
            <a:off x="7484882" y="1825625"/>
            <a:ext cx="3868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red items </a:t>
            </a:r>
            <a:r>
              <a:rPr lang="en-US" dirty="0"/>
              <a:t>link Reservations to the other entity sets.</a:t>
            </a:r>
          </a:p>
          <a:p>
            <a:endParaRPr lang="en-US" dirty="0"/>
          </a:p>
          <a:p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aren’t native </a:t>
            </a:r>
            <a:r>
              <a:rPr lang="en-US" dirty="0"/>
              <a:t>to Reservations – they </a:t>
            </a:r>
            <a:r>
              <a:rPr lang="en-US" dirty="0">
                <a:solidFill>
                  <a:srgbClr val="FF0000"/>
                </a:solidFill>
              </a:rPr>
              <a:t>relate to </a:t>
            </a:r>
            <a:r>
              <a:rPr lang="en-US" dirty="0"/>
              <a:t>the other entities.</a:t>
            </a:r>
          </a:p>
        </p:txBody>
      </p:sp>
    </p:spTree>
    <p:extLst>
      <p:ext uri="{BB962C8B-B14F-4D97-AF65-F5344CB8AC3E}">
        <p14:creationId xmlns:p14="http://schemas.microsoft.com/office/powerpoint/2010/main" val="7152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3431</Words>
  <Application>Microsoft Office PowerPoint</Application>
  <PresentationFormat>Widescreen</PresentationFormat>
  <Paragraphs>438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Aptos</vt:lpstr>
      <vt:lpstr>Arial</vt:lpstr>
      <vt:lpstr>Consolas</vt:lpstr>
      <vt:lpstr>Office Theme</vt:lpstr>
      <vt:lpstr>Week 3  Logical and Physical  Data Models</vt:lpstr>
      <vt:lpstr>Last time we studied data models with a focus on the conceptual data model</vt:lpstr>
      <vt:lpstr>Today: Logical Models and Physical Models</vt:lpstr>
      <vt:lpstr>Entity vs. Entity Set</vt:lpstr>
      <vt:lpstr>Movie Rental Example</vt:lpstr>
      <vt:lpstr>Attribute</vt:lpstr>
      <vt:lpstr>Movie Rental Example - Attributes</vt:lpstr>
      <vt:lpstr>Movie Rental Example - Attributes</vt:lpstr>
      <vt:lpstr>The things in red represent relationships</vt:lpstr>
      <vt:lpstr>Drawing the logical model</vt:lpstr>
      <vt:lpstr>Logical Model - Process</vt:lpstr>
      <vt:lpstr>Conceptual Model for Movie Example</vt:lpstr>
      <vt:lpstr>Draw the conceptual model in Vertabelo</vt:lpstr>
      <vt:lpstr>Logical Model for Movie Example</vt:lpstr>
      <vt:lpstr>Draw the logical model in Vertabelo</vt:lpstr>
      <vt:lpstr>Something is still missing from the logical model – primary identifiers or keys</vt:lpstr>
      <vt:lpstr>A primary identifier or primary key uniquely distinguishes one entity in an entity set from another.</vt:lpstr>
      <vt:lpstr>Examples of primary – unique - identifiers</vt:lpstr>
      <vt:lpstr>Unique identifier of an entity set</vt:lpstr>
      <vt:lpstr>When an attribute depends on another, we call this a functional dependence</vt:lpstr>
      <vt:lpstr>Example: determinants and functional dependence</vt:lpstr>
      <vt:lpstr>Some attributes determine the values of other attributes</vt:lpstr>
      <vt:lpstr>Primary key</vt:lpstr>
      <vt:lpstr>Primary key example – Movie Rental</vt:lpstr>
      <vt:lpstr>Primary key for movie</vt:lpstr>
      <vt:lpstr>Primary key for a Renter</vt:lpstr>
      <vt:lpstr>Primary key for a StreamingService</vt:lpstr>
      <vt:lpstr>It is almost always better to choose primary keys that consist of just one column.</vt:lpstr>
      <vt:lpstr>The answer has to do with relationships and how a database implements them.</vt:lpstr>
      <vt:lpstr>Relationships</vt:lpstr>
      <vt:lpstr>Relationships – consider reservations</vt:lpstr>
      <vt:lpstr>Primary Key for a Reservation actually consists of some of those foreign keys</vt:lpstr>
      <vt:lpstr>That’s really cumbersome</vt:lpstr>
      <vt:lpstr>Functional dependencies with surrogate keys</vt:lpstr>
      <vt:lpstr>Focus on Reservation</vt:lpstr>
      <vt:lpstr>Conclusion: using single-attribute primary keys is usually better because it makes relationships easier to implement.</vt:lpstr>
      <vt:lpstr>Now back to the logical model</vt:lpstr>
      <vt:lpstr>Add primary identifiers to this diagram to complete the logical model</vt:lpstr>
      <vt:lpstr>The completed logical model for Movie Rental</vt:lpstr>
      <vt:lpstr>The Physical Model</vt:lpstr>
      <vt:lpstr>Mapping meaning to a physical database</vt:lpstr>
      <vt:lpstr>One-to-one relationship</vt:lpstr>
      <vt:lpstr>One-to-one relationship example</vt:lpstr>
      <vt:lpstr>One-to-many (1:M) relationships</vt:lpstr>
      <vt:lpstr>For 1:M relationships, the foreign key always goes on the M side of the relationship</vt:lpstr>
      <vt:lpstr>Example: 1:M relationship</vt:lpstr>
      <vt:lpstr>Many-to-Many (M:N) Relationships</vt:lpstr>
      <vt:lpstr>Bridge entity sets</vt:lpstr>
      <vt:lpstr>Example: Implementing a M:N relationship with a bridge entity set</vt:lpstr>
      <vt:lpstr>Rewriting M:N relationships using bridge entity sets</vt:lpstr>
      <vt:lpstr>Summary: generating the physical model from the logical model</vt:lpstr>
      <vt:lpstr>Vertabelo makes it particularly easy to build a physical model from a logical model</vt:lpstr>
      <vt:lpstr>Then generate physical model</vt:lpstr>
      <vt:lpstr>The resulting physical model for Movie Rental</vt:lpstr>
      <vt:lpstr>Another outcome of the physical model: SQL DDL</vt:lpstr>
      <vt:lpstr>SQL Create a database</vt:lpstr>
      <vt:lpstr>SQL: Set a particular database as the current one to use for all queries</vt:lpstr>
      <vt:lpstr>SQL: Create a table in the database</vt:lpstr>
      <vt:lpstr>SQL: Create a table with a foreign key</vt:lpstr>
      <vt:lpstr>SQL: ALTER A TABLE</vt:lpstr>
      <vt:lpstr>SQL: DROP A TABLE OR THE ENTIRE DATABASE</vt:lpstr>
      <vt:lpstr>Vertabelo makes it very easy to generate SQL DDL from the physical model to create a database and its structures</vt:lpstr>
      <vt:lpstr>PowerPoint Presentation</vt:lpstr>
      <vt:lpstr>Import the script into mysql to build the database</vt:lpstr>
      <vt:lpstr>We’ll do more examples next week</vt:lpstr>
      <vt:lpstr>Last topic for this note set: Normalization</vt:lpstr>
      <vt:lpstr>Sometimes identifying which attributes to assign to which entity sets is difficult</vt:lpstr>
      <vt:lpstr>Normalization</vt:lpstr>
      <vt:lpstr>1st Normal Form (1NF)</vt:lpstr>
      <vt:lpstr>2nd Normal Form (2NF)</vt:lpstr>
      <vt:lpstr>Example</vt:lpstr>
      <vt:lpstr>3rd Normal Form (3NF)</vt:lpstr>
      <vt:lpstr>3NF Example</vt:lpstr>
      <vt:lpstr>Validate our MovieRental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 Data, information, and the need for databases</dc:title>
  <dc:creator>Klump, Dr. Raymond P.</dc:creator>
  <cp:lastModifiedBy>Klump, Dr. Raymond P.</cp:lastModifiedBy>
  <cp:revision>49</cp:revision>
  <dcterms:created xsi:type="dcterms:W3CDTF">2024-01-13T17:18:03Z</dcterms:created>
  <dcterms:modified xsi:type="dcterms:W3CDTF">2025-02-05T02:04:32Z</dcterms:modified>
</cp:coreProperties>
</file>