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3F4FA-8B7B-ADEC-BF8F-284D886AAD42}" v="283" dt="2023-10-09T04:03:30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22AF1-53F2-4CD5-9FD8-CA640FFC85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51B1F8-DB96-4BB0-9873-660E79506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 Designation Based on Properties:</a:t>
          </a:r>
          <a:endParaRPr lang="en-US"/>
        </a:p>
      </dgm:t>
    </dgm:pt>
    <dgm:pt modelId="{1A8CE7BB-FBAE-440B-81A9-B0FB6D70FBEC}" type="parTrans" cxnId="{0704BB63-F0E6-4E49-B107-CD72F030A107}">
      <dgm:prSet/>
      <dgm:spPr/>
      <dgm:t>
        <a:bodyPr/>
        <a:lstStyle/>
        <a:p>
          <a:endParaRPr lang="en-US"/>
        </a:p>
      </dgm:t>
    </dgm:pt>
    <dgm:pt modelId="{276A8CF9-C501-4BCE-B65F-677AC8536C65}" type="sibTrans" cxnId="{0704BB63-F0E6-4E49-B107-CD72F030A107}">
      <dgm:prSet/>
      <dgm:spPr/>
      <dgm:t>
        <a:bodyPr/>
        <a:lstStyle/>
        <a:p>
          <a:endParaRPr lang="en-US"/>
        </a:p>
      </dgm:t>
    </dgm:pt>
    <dgm:pt modelId="{F03A1251-8573-48E2-9A8C-2F1AA9B28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 0: High-Value Customers</a:t>
          </a:r>
          <a:endParaRPr lang="en-US"/>
        </a:p>
      </dgm:t>
    </dgm:pt>
    <dgm:pt modelId="{EBAF63A9-0F84-4C49-810A-5C3614D6E6BC}" type="parTrans" cxnId="{733DB211-3C60-408C-843B-3EB415BF307E}">
      <dgm:prSet/>
      <dgm:spPr/>
      <dgm:t>
        <a:bodyPr/>
        <a:lstStyle/>
        <a:p>
          <a:endParaRPr lang="en-US"/>
        </a:p>
      </dgm:t>
    </dgm:pt>
    <dgm:pt modelId="{3CE97C8F-BA52-41E7-BB59-CEF2736086C5}" type="sibTrans" cxnId="{733DB211-3C60-408C-843B-3EB415BF307E}">
      <dgm:prSet/>
      <dgm:spPr/>
      <dgm:t>
        <a:bodyPr/>
        <a:lstStyle/>
        <a:p>
          <a:endParaRPr lang="en-US"/>
        </a:p>
      </dgm:t>
    </dgm:pt>
    <dgm:pt modelId="{7507C7CD-2DD6-40F6-BAFF-53802C4636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Reasoning</a:t>
          </a:r>
          <a:r>
            <a:rPr lang="en-US" sz="1600"/>
            <a:t>: Cluster 0 consists of customers with less recency, the largest frequency, and the largest monetary value, indicating they are high-value customers for the business.</a:t>
          </a:r>
          <a:endParaRPr lang="en-US" sz="1600" dirty="0"/>
        </a:p>
      </dgm:t>
    </dgm:pt>
    <dgm:pt modelId="{72F8C610-E0E6-450D-AEF8-5022132591FC}" type="parTrans" cxnId="{5D5D9D1C-A973-4319-8687-757E64815228}">
      <dgm:prSet/>
      <dgm:spPr/>
      <dgm:t>
        <a:bodyPr/>
        <a:lstStyle/>
        <a:p>
          <a:endParaRPr lang="en-US"/>
        </a:p>
      </dgm:t>
    </dgm:pt>
    <dgm:pt modelId="{3CE286C4-0A39-4C5F-A6C8-12E0B099843A}" type="sibTrans" cxnId="{5D5D9D1C-A973-4319-8687-757E64815228}">
      <dgm:prSet/>
      <dgm:spPr/>
      <dgm:t>
        <a:bodyPr/>
        <a:lstStyle/>
        <a:p>
          <a:endParaRPr lang="en-US"/>
        </a:p>
      </dgm:t>
    </dgm:pt>
    <dgm:pt modelId="{56922EEF-514E-4A0E-A5D1-126F05F78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 2: Moderate-Value Customers</a:t>
          </a:r>
          <a:endParaRPr lang="en-US"/>
        </a:p>
      </dgm:t>
    </dgm:pt>
    <dgm:pt modelId="{EA39ACC1-D3C9-43B0-93D6-F41DE8300549}" type="parTrans" cxnId="{31178B44-E406-4067-9B18-43EAE6A40907}">
      <dgm:prSet/>
      <dgm:spPr/>
      <dgm:t>
        <a:bodyPr/>
        <a:lstStyle/>
        <a:p>
          <a:endParaRPr lang="en-US"/>
        </a:p>
      </dgm:t>
    </dgm:pt>
    <dgm:pt modelId="{71B04EF5-F48D-4AC4-8DA6-5AA2956AD148}" type="sibTrans" cxnId="{31178B44-E406-4067-9B18-43EAE6A40907}">
      <dgm:prSet/>
      <dgm:spPr/>
      <dgm:t>
        <a:bodyPr/>
        <a:lstStyle/>
        <a:p>
          <a:endParaRPr lang="en-US"/>
        </a:p>
      </dgm:t>
    </dgm:pt>
    <dgm:pt modelId="{6DA1870D-840A-4CBD-8909-FEC6773A7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Reasoning</a:t>
          </a:r>
          <a:r>
            <a:rPr lang="en-US" dirty="0"/>
            <a:t>: Cluster 2 includes customers with the lowest recency, moderate frequency, and low monetary value, suggesting they are of moderate value to the business.</a:t>
          </a:r>
        </a:p>
      </dgm:t>
    </dgm:pt>
    <dgm:pt modelId="{09DBCC86-6343-4EFF-B8C4-47745DCC421E}" type="parTrans" cxnId="{76A5F19D-A784-4AC8-A3E4-DB690C509C6D}">
      <dgm:prSet/>
      <dgm:spPr/>
      <dgm:t>
        <a:bodyPr/>
        <a:lstStyle/>
        <a:p>
          <a:endParaRPr lang="en-US"/>
        </a:p>
      </dgm:t>
    </dgm:pt>
    <dgm:pt modelId="{5FE074AD-7C3B-4127-B1FA-66436093B0D5}" type="sibTrans" cxnId="{76A5F19D-A784-4AC8-A3E4-DB690C509C6D}">
      <dgm:prSet/>
      <dgm:spPr/>
      <dgm:t>
        <a:bodyPr/>
        <a:lstStyle/>
        <a:p>
          <a:endParaRPr lang="en-US"/>
        </a:p>
      </dgm:t>
    </dgm:pt>
    <dgm:pt modelId="{371F9AF6-969B-4315-AFFA-C7CC8DC5DA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Cluster 1: Low-Value Customers</a:t>
          </a:r>
          <a:endParaRPr lang="en-US"/>
        </a:p>
      </dgm:t>
    </dgm:pt>
    <dgm:pt modelId="{C7833E8F-4F16-478F-A3CD-E2DD12A94AF4}" type="parTrans" cxnId="{6DA2F433-C010-41E2-B4E4-A4809F0AB33C}">
      <dgm:prSet/>
      <dgm:spPr/>
      <dgm:t>
        <a:bodyPr/>
        <a:lstStyle/>
        <a:p>
          <a:endParaRPr lang="en-US"/>
        </a:p>
      </dgm:t>
    </dgm:pt>
    <dgm:pt modelId="{6DCC6912-9E7F-451D-8A4F-ADB67730B7C6}" type="sibTrans" cxnId="{6DA2F433-C010-41E2-B4E4-A4809F0AB33C}">
      <dgm:prSet/>
      <dgm:spPr/>
      <dgm:t>
        <a:bodyPr/>
        <a:lstStyle/>
        <a:p>
          <a:endParaRPr lang="en-US"/>
        </a:p>
      </dgm:t>
    </dgm:pt>
    <dgm:pt modelId="{F58004BD-6123-4E59-AFC2-EBB4A5E364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Reasoning</a:t>
          </a:r>
          <a:r>
            <a:rPr lang="en-US" dirty="0"/>
            <a:t>: Cluster 1 comprises customers with the highest recency, the lowest frequency, and the lowest monetary value, indicating they are low-value customers for the business.</a:t>
          </a:r>
        </a:p>
      </dgm:t>
    </dgm:pt>
    <dgm:pt modelId="{C36766D5-3CA2-4378-AFEF-846A2FBA4ED0}" type="parTrans" cxnId="{2F5D4231-C353-4D57-B132-11B709BFCD75}">
      <dgm:prSet/>
      <dgm:spPr/>
      <dgm:t>
        <a:bodyPr/>
        <a:lstStyle/>
        <a:p>
          <a:endParaRPr lang="en-US"/>
        </a:p>
      </dgm:t>
    </dgm:pt>
    <dgm:pt modelId="{B710D5FA-BA11-4692-8C2A-3495C7953BBA}" type="sibTrans" cxnId="{2F5D4231-C353-4D57-B132-11B709BFCD75}">
      <dgm:prSet/>
      <dgm:spPr/>
      <dgm:t>
        <a:bodyPr/>
        <a:lstStyle/>
        <a:p>
          <a:endParaRPr lang="en-US"/>
        </a:p>
      </dgm:t>
    </dgm:pt>
    <dgm:pt modelId="{A086950E-3752-424E-961D-1103D229E03E}" type="pres">
      <dgm:prSet presAssocID="{59722AF1-53F2-4CD5-9FD8-CA640FFC8583}" presName="root" presStyleCnt="0">
        <dgm:presLayoutVars>
          <dgm:dir/>
          <dgm:resizeHandles val="exact"/>
        </dgm:presLayoutVars>
      </dgm:prSet>
      <dgm:spPr/>
    </dgm:pt>
    <dgm:pt modelId="{4B59DB64-AEC3-43B6-9FD0-B6ABFEF50B76}" type="pres">
      <dgm:prSet presAssocID="{E451B1F8-DB96-4BB0-9873-660E79506087}" presName="compNode" presStyleCnt="0"/>
      <dgm:spPr/>
    </dgm:pt>
    <dgm:pt modelId="{1D9B5C50-8E36-421B-8EC3-59F7DCB95303}" type="pres">
      <dgm:prSet presAssocID="{E451B1F8-DB96-4BB0-9873-660E79506087}" presName="bgRect" presStyleLbl="bgShp" presStyleIdx="0" presStyleCnt="4"/>
      <dgm:spPr/>
    </dgm:pt>
    <dgm:pt modelId="{F314DAAD-9A2C-401D-9C0B-E93F299E4501}" type="pres">
      <dgm:prSet presAssocID="{E451B1F8-DB96-4BB0-9873-660E795060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53D4961-F55A-4F6D-A0EA-E628B9EFEF33}" type="pres">
      <dgm:prSet presAssocID="{E451B1F8-DB96-4BB0-9873-660E79506087}" presName="spaceRect" presStyleCnt="0"/>
      <dgm:spPr/>
    </dgm:pt>
    <dgm:pt modelId="{DBD69C67-AD1A-4717-AD9B-248FD8A76576}" type="pres">
      <dgm:prSet presAssocID="{E451B1F8-DB96-4BB0-9873-660E79506087}" presName="parTx" presStyleLbl="revTx" presStyleIdx="0" presStyleCnt="7">
        <dgm:presLayoutVars>
          <dgm:chMax val="0"/>
          <dgm:chPref val="0"/>
        </dgm:presLayoutVars>
      </dgm:prSet>
      <dgm:spPr/>
    </dgm:pt>
    <dgm:pt modelId="{1973F2F7-2924-4927-9581-C9BFD712E3E0}" type="pres">
      <dgm:prSet presAssocID="{276A8CF9-C501-4BCE-B65F-677AC8536C65}" presName="sibTrans" presStyleCnt="0"/>
      <dgm:spPr/>
    </dgm:pt>
    <dgm:pt modelId="{D3A24D98-6529-4228-968C-0517D671299E}" type="pres">
      <dgm:prSet presAssocID="{F03A1251-8573-48E2-9A8C-2F1AA9B28A21}" presName="compNode" presStyleCnt="0"/>
      <dgm:spPr/>
    </dgm:pt>
    <dgm:pt modelId="{1E9041E8-BE1A-4467-9659-1CCE049E09E4}" type="pres">
      <dgm:prSet presAssocID="{F03A1251-8573-48E2-9A8C-2F1AA9B28A21}" presName="bgRect" presStyleLbl="bgShp" presStyleIdx="1" presStyleCnt="4" custLinFactNeighborX="-22273"/>
      <dgm:spPr/>
    </dgm:pt>
    <dgm:pt modelId="{167A4217-FA7C-419E-960A-8655404FBD4C}" type="pres">
      <dgm:prSet presAssocID="{F03A1251-8573-48E2-9A8C-2F1AA9B28A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7D167D-6822-4FD8-97E9-46CABC960042}" type="pres">
      <dgm:prSet presAssocID="{F03A1251-8573-48E2-9A8C-2F1AA9B28A21}" presName="spaceRect" presStyleCnt="0"/>
      <dgm:spPr/>
    </dgm:pt>
    <dgm:pt modelId="{B2C1D562-BDB1-40A8-ABAB-303BFA925CC4}" type="pres">
      <dgm:prSet presAssocID="{F03A1251-8573-48E2-9A8C-2F1AA9B28A21}" presName="parTx" presStyleLbl="revTx" presStyleIdx="1" presStyleCnt="7">
        <dgm:presLayoutVars>
          <dgm:chMax val="0"/>
          <dgm:chPref val="0"/>
        </dgm:presLayoutVars>
      </dgm:prSet>
      <dgm:spPr/>
    </dgm:pt>
    <dgm:pt modelId="{591721FD-DF09-4602-80A9-556970D3417C}" type="pres">
      <dgm:prSet presAssocID="{F03A1251-8573-48E2-9A8C-2F1AA9B28A21}" presName="desTx" presStyleLbl="revTx" presStyleIdx="2" presStyleCnt="7">
        <dgm:presLayoutVars/>
      </dgm:prSet>
      <dgm:spPr/>
    </dgm:pt>
    <dgm:pt modelId="{09095EC2-FD0B-4149-ACC2-9E3E1BA438EC}" type="pres">
      <dgm:prSet presAssocID="{3CE97C8F-BA52-41E7-BB59-CEF2736086C5}" presName="sibTrans" presStyleCnt="0"/>
      <dgm:spPr/>
    </dgm:pt>
    <dgm:pt modelId="{5CA6123C-244B-4DFA-9600-CD6459B51E46}" type="pres">
      <dgm:prSet presAssocID="{56922EEF-514E-4A0E-A5D1-126F05F78749}" presName="compNode" presStyleCnt="0"/>
      <dgm:spPr/>
    </dgm:pt>
    <dgm:pt modelId="{47AD8A43-F26C-4C48-881B-DC6411B1ABDA}" type="pres">
      <dgm:prSet presAssocID="{56922EEF-514E-4A0E-A5D1-126F05F78749}" presName="bgRect" presStyleLbl="bgShp" presStyleIdx="2" presStyleCnt="4"/>
      <dgm:spPr/>
    </dgm:pt>
    <dgm:pt modelId="{4258F058-AF04-43D8-AEC7-DCD3EB0B10AB}" type="pres">
      <dgm:prSet presAssocID="{56922EEF-514E-4A0E-A5D1-126F05F787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9D7FB051-D89E-42BA-A46D-C6DD83E1878D}" type="pres">
      <dgm:prSet presAssocID="{56922EEF-514E-4A0E-A5D1-126F05F78749}" presName="spaceRect" presStyleCnt="0"/>
      <dgm:spPr/>
    </dgm:pt>
    <dgm:pt modelId="{F12ACEA9-2ABD-4945-B338-D39048504329}" type="pres">
      <dgm:prSet presAssocID="{56922EEF-514E-4A0E-A5D1-126F05F78749}" presName="parTx" presStyleLbl="revTx" presStyleIdx="3" presStyleCnt="7">
        <dgm:presLayoutVars>
          <dgm:chMax val="0"/>
          <dgm:chPref val="0"/>
        </dgm:presLayoutVars>
      </dgm:prSet>
      <dgm:spPr/>
    </dgm:pt>
    <dgm:pt modelId="{06A1CE49-4FF9-425C-A5D6-9F9677AA504F}" type="pres">
      <dgm:prSet presAssocID="{56922EEF-514E-4A0E-A5D1-126F05F78749}" presName="desTx" presStyleLbl="revTx" presStyleIdx="4" presStyleCnt="7">
        <dgm:presLayoutVars/>
      </dgm:prSet>
      <dgm:spPr/>
    </dgm:pt>
    <dgm:pt modelId="{7D78BBE4-20A2-4DEB-AD66-AF33E672FC9B}" type="pres">
      <dgm:prSet presAssocID="{71B04EF5-F48D-4AC4-8DA6-5AA2956AD148}" presName="sibTrans" presStyleCnt="0"/>
      <dgm:spPr/>
    </dgm:pt>
    <dgm:pt modelId="{E1F1A262-D77C-4252-BFE3-8DB2C7A6624C}" type="pres">
      <dgm:prSet presAssocID="{371F9AF6-969B-4315-AFFA-C7CC8DC5DAC2}" presName="compNode" presStyleCnt="0"/>
      <dgm:spPr/>
    </dgm:pt>
    <dgm:pt modelId="{E7D00913-E1E7-421B-884F-B7E49E895162}" type="pres">
      <dgm:prSet presAssocID="{371F9AF6-969B-4315-AFFA-C7CC8DC5DAC2}" presName="bgRect" presStyleLbl="bgShp" presStyleIdx="3" presStyleCnt="4"/>
      <dgm:spPr/>
    </dgm:pt>
    <dgm:pt modelId="{DA0C135B-7D4F-41B4-8585-93B36F9B0491}" type="pres">
      <dgm:prSet presAssocID="{371F9AF6-969B-4315-AFFA-C7CC8DC5DA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DC11E44-B455-4A78-8A51-7456A6453634}" type="pres">
      <dgm:prSet presAssocID="{371F9AF6-969B-4315-AFFA-C7CC8DC5DAC2}" presName="spaceRect" presStyleCnt="0"/>
      <dgm:spPr/>
    </dgm:pt>
    <dgm:pt modelId="{F63B47E3-590C-4C59-8893-8128B9DC3226}" type="pres">
      <dgm:prSet presAssocID="{371F9AF6-969B-4315-AFFA-C7CC8DC5DAC2}" presName="parTx" presStyleLbl="revTx" presStyleIdx="5" presStyleCnt="7">
        <dgm:presLayoutVars>
          <dgm:chMax val="0"/>
          <dgm:chPref val="0"/>
        </dgm:presLayoutVars>
      </dgm:prSet>
      <dgm:spPr/>
    </dgm:pt>
    <dgm:pt modelId="{E3B8B1EB-0225-4170-BCC3-9B372ACB6EF2}" type="pres">
      <dgm:prSet presAssocID="{371F9AF6-969B-4315-AFFA-C7CC8DC5DAC2}" presName="desTx" presStyleLbl="revTx" presStyleIdx="6" presStyleCnt="7">
        <dgm:presLayoutVars/>
      </dgm:prSet>
      <dgm:spPr/>
    </dgm:pt>
  </dgm:ptLst>
  <dgm:cxnLst>
    <dgm:cxn modelId="{71501500-3E8F-4709-9EF0-8A3339ECBEA3}" type="presOf" srcId="{56922EEF-514E-4A0E-A5D1-126F05F78749}" destId="{F12ACEA9-2ABD-4945-B338-D39048504329}" srcOrd="0" destOrd="0" presId="urn:microsoft.com/office/officeart/2018/2/layout/IconVerticalSolidList"/>
    <dgm:cxn modelId="{60FBCE00-5DEA-457A-B8C9-C8D3FDE3DD7F}" type="presOf" srcId="{59722AF1-53F2-4CD5-9FD8-CA640FFC8583}" destId="{A086950E-3752-424E-961D-1103D229E03E}" srcOrd="0" destOrd="0" presId="urn:microsoft.com/office/officeart/2018/2/layout/IconVerticalSolidList"/>
    <dgm:cxn modelId="{733DB211-3C60-408C-843B-3EB415BF307E}" srcId="{59722AF1-53F2-4CD5-9FD8-CA640FFC8583}" destId="{F03A1251-8573-48E2-9A8C-2F1AA9B28A21}" srcOrd="1" destOrd="0" parTransId="{EBAF63A9-0F84-4C49-810A-5C3614D6E6BC}" sibTransId="{3CE97C8F-BA52-41E7-BB59-CEF2736086C5}"/>
    <dgm:cxn modelId="{5D5D9D1C-A973-4319-8687-757E64815228}" srcId="{F03A1251-8573-48E2-9A8C-2F1AA9B28A21}" destId="{7507C7CD-2DD6-40F6-BAFF-53802C463639}" srcOrd="0" destOrd="0" parTransId="{72F8C610-E0E6-450D-AEF8-5022132591FC}" sibTransId="{3CE286C4-0A39-4C5F-A6C8-12E0B099843A}"/>
    <dgm:cxn modelId="{2F5D4231-C353-4D57-B132-11B709BFCD75}" srcId="{371F9AF6-969B-4315-AFFA-C7CC8DC5DAC2}" destId="{F58004BD-6123-4E59-AFC2-EBB4A5E36496}" srcOrd="0" destOrd="0" parTransId="{C36766D5-3CA2-4378-AFEF-846A2FBA4ED0}" sibTransId="{B710D5FA-BA11-4692-8C2A-3495C7953BBA}"/>
    <dgm:cxn modelId="{6DA2F433-C010-41E2-B4E4-A4809F0AB33C}" srcId="{59722AF1-53F2-4CD5-9FD8-CA640FFC8583}" destId="{371F9AF6-969B-4315-AFFA-C7CC8DC5DAC2}" srcOrd="3" destOrd="0" parTransId="{C7833E8F-4F16-478F-A3CD-E2DD12A94AF4}" sibTransId="{6DCC6912-9E7F-451D-8A4F-ADB67730B7C6}"/>
    <dgm:cxn modelId="{23DEC23E-A11C-474C-89DA-FE07278E8D8F}" type="presOf" srcId="{7507C7CD-2DD6-40F6-BAFF-53802C463639}" destId="{591721FD-DF09-4602-80A9-556970D3417C}" srcOrd="0" destOrd="0" presId="urn:microsoft.com/office/officeart/2018/2/layout/IconVerticalSolidList"/>
    <dgm:cxn modelId="{0704BB63-F0E6-4E49-B107-CD72F030A107}" srcId="{59722AF1-53F2-4CD5-9FD8-CA640FFC8583}" destId="{E451B1F8-DB96-4BB0-9873-660E79506087}" srcOrd="0" destOrd="0" parTransId="{1A8CE7BB-FBAE-440B-81A9-B0FB6D70FBEC}" sibTransId="{276A8CF9-C501-4BCE-B65F-677AC8536C65}"/>
    <dgm:cxn modelId="{31178B44-E406-4067-9B18-43EAE6A40907}" srcId="{59722AF1-53F2-4CD5-9FD8-CA640FFC8583}" destId="{56922EEF-514E-4A0E-A5D1-126F05F78749}" srcOrd="2" destOrd="0" parTransId="{EA39ACC1-D3C9-43B0-93D6-F41DE8300549}" sibTransId="{71B04EF5-F48D-4AC4-8DA6-5AA2956AD148}"/>
    <dgm:cxn modelId="{89139251-D308-4FD5-8E0B-2F01525BDD67}" type="presOf" srcId="{F58004BD-6123-4E59-AFC2-EBB4A5E36496}" destId="{E3B8B1EB-0225-4170-BCC3-9B372ACB6EF2}" srcOrd="0" destOrd="0" presId="urn:microsoft.com/office/officeart/2018/2/layout/IconVerticalSolidList"/>
    <dgm:cxn modelId="{F94C848D-307E-4BF8-98B0-4969B7E90C4B}" type="presOf" srcId="{E451B1F8-DB96-4BB0-9873-660E79506087}" destId="{DBD69C67-AD1A-4717-AD9B-248FD8A76576}" srcOrd="0" destOrd="0" presId="urn:microsoft.com/office/officeart/2018/2/layout/IconVerticalSolidList"/>
    <dgm:cxn modelId="{17931F97-17B3-4CA7-B1A4-13DAF6F2DB0A}" type="presOf" srcId="{371F9AF6-969B-4315-AFFA-C7CC8DC5DAC2}" destId="{F63B47E3-590C-4C59-8893-8128B9DC3226}" srcOrd="0" destOrd="0" presId="urn:microsoft.com/office/officeart/2018/2/layout/IconVerticalSolidList"/>
    <dgm:cxn modelId="{93ED9B98-1F4C-46B6-8138-6CA7E05D5062}" type="presOf" srcId="{6DA1870D-840A-4CBD-8909-FEC6773A7FA5}" destId="{06A1CE49-4FF9-425C-A5D6-9F9677AA504F}" srcOrd="0" destOrd="0" presId="urn:microsoft.com/office/officeart/2018/2/layout/IconVerticalSolidList"/>
    <dgm:cxn modelId="{76A5F19D-A784-4AC8-A3E4-DB690C509C6D}" srcId="{56922EEF-514E-4A0E-A5D1-126F05F78749}" destId="{6DA1870D-840A-4CBD-8909-FEC6773A7FA5}" srcOrd="0" destOrd="0" parTransId="{09DBCC86-6343-4EFF-B8C4-47745DCC421E}" sibTransId="{5FE074AD-7C3B-4127-B1FA-66436093B0D5}"/>
    <dgm:cxn modelId="{8AC8A0C4-665A-40FD-8EC6-A9E257AB4ABE}" type="presOf" srcId="{F03A1251-8573-48E2-9A8C-2F1AA9B28A21}" destId="{B2C1D562-BDB1-40A8-ABAB-303BFA925CC4}" srcOrd="0" destOrd="0" presId="urn:microsoft.com/office/officeart/2018/2/layout/IconVerticalSolidList"/>
    <dgm:cxn modelId="{C74EEBE7-C6DF-4AD9-824F-E8A30C1FC7BF}" type="presParOf" srcId="{A086950E-3752-424E-961D-1103D229E03E}" destId="{4B59DB64-AEC3-43B6-9FD0-B6ABFEF50B76}" srcOrd="0" destOrd="0" presId="urn:microsoft.com/office/officeart/2018/2/layout/IconVerticalSolidList"/>
    <dgm:cxn modelId="{7EBFE020-8CD3-494F-924E-910190AC0DFF}" type="presParOf" srcId="{4B59DB64-AEC3-43B6-9FD0-B6ABFEF50B76}" destId="{1D9B5C50-8E36-421B-8EC3-59F7DCB95303}" srcOrd="0" destOrd="0" presId="urn:microsoft.com/office/officeart/2018/2/layout/IconVerticalSolidList"/>
    <dgm:cxn modelId="{FB9D19FF-F46D-4E43-A5EF-A29F7DC4FC10}" type="presParOf" srcId="{4B59DB64-AEC3-43B6-9FD0-B6ABFEF50B76}" destId="{F314DAAD-9A2C-401D-9C0B-E93F299E4501}" srcOrd="1" destOrd="0" presId="urn:microsoft.com/office/officeart/2018/2/layout/IconVerticalSolidList"/>
    <dgm:cxn modelId="{62F27C66-C9E5-45C7-A4B4-386091187AE0}" type="presParOf" srcId="{4B59DB64-AEC3-43B6-9FD0-B6ABFEF50B76}" destId="{953D4961-F55A-4F6D-A0EA-E628B9EFEF33}" srcOrd="2" destOrd="0" presId="urn:microsoft.com/office/officeart/2018/2/layout/IconVerticalSolidList"/>
    <dgm:cxn modelId="{28B22A9D-A7A4-4E0D-8CB2-293B23C926B4}" type="presParOf" srcId="{4B59DB64-AEC3-43B6-9FD0-B6ABFEF50B76}" destId="{DBD69C67-AD1A-4717-AD9B-248FD8A76576}" srcOrd="3" destOrd="0" presId="urn:microsoft.com/office/officeart/2018/2/layout/IconVerticalSolidList"/>
    <dgm:cxn modelId="{47943B91-4CA5-44AD-A5B2-B726C42ECC98}" type="presParOf" srcId="{A086950E-3752-424E-961D-1103D229E03E}" destId="{1973F2F7-2924-4927-9581-C9BFD712E3E0}" srcOrd="1" destOrd="0" presId="urn:microsoft.com/office/officeart/2018/2/layout/IconVerticalSolidList"/>
    <dgm:cxn modelId="{EC296423-3FD7-43FC-9402-77D953DB38F2}" type="presParOf" srcId="{A086950E-3752-424E-961D-1103D229E03E}" destId="{D3A24D98-6529-4228-968C-0517D671299E}" srcOrd="2" destOrd="0" presId="urn:microsoft.com/office/officeart/2018/2/layout/IconVerticalSolidList"/>
    <dgm:cxn modelId="{FB7C4E19-B74C-4C04-A3E2-BAB7A61C227C}" type="presParOf" srcId="{D3A24D98-6529-4228-968C-0517D671299E}" destId="{1E9041E8-BE1A-4467-9659-1CCE049E09E4}" srcOrd="0" destOrd="0" presId="urn:microsoft.com/office/officeart/2018/2/layout/IconVerticalSolidList"/>
    <dgm:cxn modelId="{2A07E770-36EA-4992-9CF8-11521B38C999}" type="presParOf" srcId="{D3A24D98-6529-4228-968C-0517D671299E}" destId="{167A4217-FA7C-419E-960A-8655404FBD4C}" srcOrd="1" destOrd="0" presId="urn:microsoft.com/office/officeart/2018/2/layout/IconVerticalSolidList"/>
    <dgm:cxn modelId="{98F7CBCB-0371-4EBC-B222-AA1CDF78D6A3}" type="presParOf" srcId="{D3A24D98-6529-4228-968C-0517D671299E}" destId="{277D167D-6822-4FD8-97E9-46CABC960042}" srcOrd="2" destOrd="0" presId="urn:microsoft.com/office/officeart/2018/2/layout/IconVerticalSolidList"/>
    <dgm:cxn modelId="{81ACD38D-B44D-4A7A-A194-CAC5ABE9D76F}" type="presParOf" srcId="{D3A24D98-6529-4228-968C-0517D671299E}" destId="{B2C1D562-BDB1-40A8-ABAB-303BFA925CC4}" srcOrd="3" destOrd="0" presId="urn:microsoft.com/office/officeart/2018/2/layout/IconVerticalSolidList"/>
    <dgm:cxn modelId="{43053D49-0724-4265-8146-3080A0F7281A}" type="presParOf" srcId="{D3A24D98-6529-4228-968C-0517D671299E}" destId="{591721FD-DF09-4602-80A9-556970D3417C}" srcOrd="4" destOrd="0" presId="urn:microsoft.com/office/officeart/2018/2/layout/IconVerticalSolidList"/>
    <dgm:cxn modelId="{2FADB274-9606-46AA-8880-1F7D75E17B64}" type="presParOf" srcId="{A086950E-3752-424E-961D-1103D229E03E}" destId="{09095EC2-FD0B-4149-ACC2-9E3E1BA438EC}" srcOrd="3" destOrd="0" presId="urn:microsoft.com/office/officeart/2018/2/layout/IconVerticalSolidList"/>
    <dgm:cxn modelId="{0F0C431C-F816-4CC3-AF47-AFC381F53802}" type="presParOf" srcId="{A086950E-3752-424E-961D-1103D229E03E}" destId="{5CA6123C-244B-4DFA-9600-CD6459B51E46}" srcOrd="4" destOrd="0" presId="urn:microsoft.com/office/officeart/2018/2/layout/IconVerticalSolidList"/>
    <dgm:cxn modelId="{DB7FC5C9-A055-4DF0-A07C-46275DC6ADE2}" type="presParOf" srcId="{5CA6123C-244B-4DFA-9600-CD6459B51E46}" destId="{47AD8A43-F26C-4C48-881B-DC6411B1ABDA}" srcOrd="0" destOrd="0" presId="urn:microsoft.com/office/officeart/2018/2/layout/IconVerticalSolidList"/>
    <dgm:cxn modelId="{C4CB8F62-502C-408B-A061-A2ADB3F51268}" type="presParOf" srcId="{5CA6123C-244B-4DFA-9600-CD6459B51E46}" destId="{4258F058-AF04-43D8-AEC7-DCD3EB0B10AB}" srcOrd="1" destOrd="0" presId="urn:microsoft.com/office/officeart/2018/2/layout/IconVerticalSolidList"/>
    <dgm:cxn modelId="{24F06247-60A5-451E-9CCB-6F918AF33CAB}" type="presParOf" srcId="{5CA6123C-244B-4DFA-9600-CD6459B51E46}" destId="{9D7FB051-D89E-42BA-A46D-C6DD83E1878D}" srcOrd="2" destOrd="0" presId="urn:microsoft.com/office/officeart/2018/2/layout/IconVerticalSolidList"/>
    <dgm:cxn modelId="{80970F9D-7D13-4BC0-8C70-BB03A9ED90F9}" type="presParOf" srcId="{5CA6123C-244B-4DFA-9600-CD6459B51E46}" destId="{F12ACEA9-2ABD-4945-B338-D39048504329}" srcOrd="3" destOrd="0" presId="urn:microsoft.com/office/officeart/2018/2/layout/IconVerticalSolidList"/>
    <dgm:cxn modelId="{C3E13BBE-56BF-4BAF-811A-E1E42A463740}" type="presParOf" srcId="{5CA6123C-244B-4DFA-9600-CD6459B51E46}" destId="{06A1CE49-4FF9-425C-A5D6-9F9677AA504F}" srcOrd="4" destOrd="0" presId="urn:microsoft.com/office/officeart/2018/2/layout/IconVerticalSolidList"/>
    <dgm:cxn modelId="{144FA413-42D1-4975-90D5-8ECB6EEF2B3B}" type="presParOf" srcId="{A086950E-3752-424E-961D-1103D229E03E}" destId="{7D78BBE4-20A2-4DEB-AD66-AF33E672FC9B}" srcOrd="5" destOrd="0" presId="urn:microsoft.com/office/officeart/2018/2/layout/IconVerticalSolidList"/>
    <dgm:cxn modelId="{311B8374-A227-4511-8E06-3B52358A3BAD}" type="presParOf" srcId="{A086950E-3752-424E-961D-1103D229E03E}" destId="{E1F1A262-D77C-4252-BFE3-8DB2C7A6624C}" srcOrd="6" destOrd="0" presId="urn:microsoft.com/office/officeart/2018/2/layout/IconVerticalSolidList"/>
    <dgm:cxn modelId="{FD37E53F-34E8-44BC-9BAB-A5FFF200302A}" type="presParOf" srcId="{E1F1A262-D77C-4252-BFE3-8DB2C7A6624C}" destId="{E7D00913-E1E7-421B-884F-B7E49E895162}" srcOrd="0" destOrd="0" presId="urn:microsoft.com/office/officeart/2018/2/layout/IconVerticalSolidList"/>
    <dgm:cxn modelId="{E4F7773A-ABCE-485A-AD5A-A8632A0EFCDF}" type="presParOf" srcId="{E1F1A262-D77C-4252-BFE3-8DB2C7A6624C}" destId="{DA0C135B-7D4F-41B4-8585-93B36F9B0491}" srcOrd="1" destOrd="0" presId="urn:microsoft.com/office/officeart/2018/2/layout/IconVerticalSolidList"/>
    <dgm:cxn modelId="{6B70DB8A-B448-431B-86AE-C216AD8C6C5E}" type="presParOf" srcId="{E1F1A262-D77C-4252-BFE3-8DB2C7A6624C}" destId="{7DC11E44-B455-4A78-8A51-7456A6453634}" srcOrd="2" destOrd="0" presId="urn:microsoft.com/office/officeart/2018/2/layout/IconVerticalSolidList"/>
    <dgm:cxn modelId="{670216C6-5A66-493E-80B9-7CF824B58DB4}" type="presParOf" srcId="{E1F1A262-D77C-4252-BFE3-8DB2C7A6624C}" destId="{F63B47E3-590C-4C59-8893-8128B9DC3226}" srcOrd="3" destOrd="0" presId="urn:microsoft.com/office/officeart/2018/2/layout/IconVerticalSolidList"/>
    <dgm:cxn modelId="{6A928416-58E1-4490-A6B7-AAE4C5F5C678}" type="presParOf" srcId="{E1F1A262-D77C-4252-BFE3-8DB2C7A6624C}" destId="{E3B8B1EB-0225-4170-BCC3-9B372ACB6EF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B5C50-8E36-421B-8EC3-59F7DCB95303}">
      <dsp:nvSpPr>
        <dsp:cNvPr id="0" name=""/>
        <dsp:cNvSpPr/>
      </dsp:nvSpPr>
      <dsp:spPr>
        <a:xfrm>
          <a:off x="0" y="5323"/>
          <a:ext cx="10363200" cy="12389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4DAAD-9A2C-401D-9C0B-E93F299E4501}">
      <dsp:nvSpPr>
        <dsp:cNvPr id="0" name=""/>
        <dsp:cNvSpPr/>
      </dsp:nvSpPr>
      <dsp:spPr>
        <a:xfrm>
          <a:off x="374787" y="284090"/>
          <a:ext cx="681431" cy="681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69C67-AD1A-4717-AD9B-248FD8A76576}">
      <dsp:nvSpPr>
        <dsp:cNvPr id="0" name=""/>
        <dsp:cNvSpPr/>
      </dsp:nvSpPr>
      <dsp:spPr>
        <a:xfrm>
          <a:off x="1431005" y="5323"/>
          <a:ext cx="8930795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Cluster Designation Based on Properties:</a:t>
          </a:r>
          <a:endParaRPr lang="en-US" sz="2200" kern="1200"/>
        </a:p>
      </dsp:txBody>
      <dsp:txXfrm>
        <a:off x="1431005" y="5323"/>
        <a:ext cx="8930795" cy="1238965"/>
      </dsp:txXfrm>
    </dsp:sp>
    <dsp:sp modelId="{1E9041E8-BE1A-4467-9659-1CCE049E09E4}">
      <dsp:nvSpPr>
        <dsp:cNvPr id="0" name=""/>
        <dsp:cNvSpPr/>
      </dsp:nvSpPr>
      <dsp:spPr>
        <a:xfrm>
          <a:off x="0" y="1554030"/>
          <a:ext cx="10363200" cy="12389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4217-FA7C-419E-960A-8655404FBD4C}">
      <dsp:nvSpPr>
        <dsp:cNvPr id="0" name=""/>
        <dsp:cNvSpPr/>
      </dsp:nvSpPr>
      <dsp:spPr>
        <a:xfrm>
          <a:off x="374787" y="1832797"/>
          <a:ext cx="681431" cy="681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1D562-BDB1-40A8-ABAB-303BFA925CC4}">
      <dsp:nvSpPr>
        <dsp:cNvPr id="0" name=""/>
        <dsp:cNvSpPr/>
      </dsp:nvSpPr>
      <dsp:spPr>
        <a:xfrm>
          <a:off x="1431005" y="1554030"/>
          <a:ext cx="4663440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Cluster 0: High-Value Customers</a:t>
          </a:r>
          <a:endParaRPr lang="en-US" sz="2200" kern="1200"/>
        </a:p>
      </dsp:txBody>
      <dsp:txXfrm>
        <a:off x="1431005" y="1554030"/>
        <a:ext cx="4663440" cy="1238965"/>
      </dsp:txXfrm>
    </dsp:sp>
    <dsp:sp modelId="{591721FD-DF09-4602-80A9-556970D3417C}">
      <dsp:nvSpPr>
        <dsp:cNvPr id="0" name=""/>
        <dsp:cNvSpPr/>
      </dsp:nvSpPr>
      <dsp:spPr>
        <a:xfrm>
          <a:off x="6094445" y="1554030"/>
          <a:ext cx="4267355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Reasoning</a:t>
          </a:r>
          <a:r>
            <a:rPr lang="en-US" sz="1600" kern="1200"/>
            <a:t>: Cluster 0 consists of customers with less recency, the largest frequency, and the largest monetary value, indicating they are high-value customers for the business.</a:t>
          </a:r>
          <a:endParaRPr lang="en-US" sz="1600" kern="1200" dirty="0"/>
        </a:p>
      </dsp:txBody>
      <dsp:txXfrm>
        <a:off x="6094445" y="1554030"/>
        <a:ext cx="4267355" cy="1238965"/>
      </dsp:txXfrm>
    </dsp:sp>
    <dsp:sp modelId="{47AD8A43-F26C-4C48-881B-DC6411B1ABDA}">
      <dsp:nvSpPr>
        <dsp:cNvPr id="0" name=""/>
        <dsp:cNvSpPr/>
      </dsp:nvSpPr>
      <dsp:spPr>
        <a:xfrm>
          <a:off x="0" y="3102737"/>
          <a:ext cx="10363200" cy="12389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8F058-AF04-43D8-AEC7-DCD3EB0B10AB}">
      <dsp:nvSpPr>
        <dsp:cNvPr id="0" name=""/>
        <dsp:cNvSpPr/>
      </dsp:nvSpPr>
      <dsp:spPr>
        <a:xfrm>
          <a:off x="374787" y="3381504"/>
          <a:ext cx="681431" cy="681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ACEA9-2ABD-4945-B338-D39048504329}">
      <dsp:nvSpPr>
        <dsp:cNvPr id="0" name=""/>
        <dsp:cNvSpPr/>
      </dsp:nvSpPr>
      <dsp:spPr>
        <a:xfrm>
          <a:off x="1431005" y="3102737"/>
          <a:ext cx="4663440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Cluster 2: Moderate-Value Customers</a:t>
          </a:r>
          <a:endParaRPr lang="en-US" sz="2200" kern="1200"/>
        </a:p>
      </dsp:txBody>
      <dsp:txXfrm>
        <a:off x="1431005" y="3102737"/>
        <a:ext cx="4663440" cy="1238965"/>
      </dsp:txXfrm>
    </dsp:sp>
    <dsp:sp modelId="{06A1CE49-4FF9-425C-A5D6-9F9677AA504F}">
      <dsp:nvSpPr>
        <dsp:cNvPr id="0" name=""/>
        <dsp:cNvSpPr/>
      </dsp:nvSpPr>
      <dsp:spPr>
        <a:xfrm>
          <a:off x="6094445" y="3102737"/>
          <a:ext cx="4267355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Reasoning</a:t>
          </a:r>
          <a:r>
            <a:rPr lang="en-US" sz="1500" kern="1200" dirty="0"/>
            <a:t>: Cluster 2 includes customers with the lowest recency, moderate frequency, and low monetary value, suggesting they are of moderate value to the business.</a:t>
          </a:r>
        </a:p>
      </dsp:txBody>
      <dsp:txXfrm>
        <a:off x="6094445" y="3102737"/>
        <a:ext cx="4267355" cy="1238965"/>
      </dsp:txXfrm>
    </dsp:sp>
    <dsp:sp modelId="{E7D00913-E1E7-421B-884F-B7E49E895162}">
      <dsp:nvSpPr>
        <dsp:cNvPr id="0" name=""/>
        <dsp:cNvSpPr/>
      </dsp:nvSpPr>
      <dsp:spPr>
        <a:xfrm>
          <a:off x="0" y="4651444"/>
          <a:ext cx="10363200" cy="12389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C135B-7D4F-41B4-8585-93B36F9B0491}">
      <dsp:nvSpPr>
        <dsp:cNvPr id="0" name=""/>
        <dsp:cNvSpPr/>
      </dsp:nvSpPr>
      <dsp:spPr>
        <a:xfrm>
          <a:off x="374787" y="4930211"/>
          <a:ext cx="681431" cy="6814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47E3-590C-4C59-8893-8128B9DC3226}">
      <dsp:nvSpPr>
        <dsp:cNvPr id="0" name=""/>
        <dsp:cNvSpPr/>
      </dsp:nvSpPr>
      <dsp:spPr>
        <a:xfrm>
          <a:off x="1431005" y="4651444"/>
          <a:ext cx="4663440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Cluster 1: Low-Value Customers</a:t>
          </a:r>
          <a:endParaRPr lang="en-US" sz="2200" kern="1200"/>
        </a:p>
      </dsp:txBody>
      <dsp:txXfrm>
        <a:off x="1431005" y="4651444"/>
        <a:ext cx="4663440" cy="1238965"/>
      </dsp:txXfrm>
    </dsp:sp>
    <dsp:sp modelId="{E3B8B1EB-0225-4170-BCC3-9B372ACB6EF2}">
      <dsp:nvSpPr>
        <dsp:cNvPr id="0" name=""/>
        <dsp:cNvSpPr/>
      </dsp:nvSpPr>
      <dsp:spPr>
        <a:xfrm>
          <a:off x="6094445" y="4651444"/>
          <a:ext cx="4267355" cy="123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24" tIns="131124" rIns="131124" bIns="1311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Reasoning</a:t>
          </a:r>
          <a:r>
            <a:rPr lang="en-US" sz="1500" kern="1200" dirty="0"/>
            <a:t>: Cluster 1 comprises customers with the highest recency, the lowest frequency, and the lowest monetary value, indicating they are low-value customers for the business.</a:t>
          </a:r>
        </a:p>
      </dsp:txBody>
      <dsp:txXfrm>
        <a:off x="6094445" y="4651444"/>
        <a:ext cx="4267355" cy="1238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A36E-9E7E-8BB9-B615-C007D911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03D0B-6CEC-9F6D-0706-F09D67FD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9E33-DE98-DA83-DFE5-A651A05A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0DEF-259B-A2C0-1CE2-37C6BE39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A160-A4C8-C3D7-B600-E5D32F2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2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9BA-F390-8796-13C3-8FACACF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1AB65-AB8B-8C05-69DB-BB8FFEB0B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24C8-2320-7DB5-76C5-7F466A26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F1C0-B514-C017-F2C6-CA604BBB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5259-A645-7DD0-C2FE-D74D942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112FC-AA9C-2697-C83F-F470415DF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5F5DD-62E5-3FAE-EEAF-9062CFC68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74BC-3AE9-2617-80C7-A07BE410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08E0-2586-99DC-97E9-74D22F79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1F27-FA30-5BA5-09EE-F2691E79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0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14DC-ED26-2588-364F-256C04D0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B846-0B90-C06C-F219-8BCF538A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D0D7-663C-EFBB-6A19-5F3AEFD6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9510-B8EC-580A-7713-C035DD5D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F3A1D-41FC-9B16-8E3B-B7A58970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3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EA86-E436-812A-4B01-A2F3962C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942A2-C72A-A99F-3393-D3D92286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AC4E-5EA1-588A-8D3E-7EBE9AEA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31DBE-4E26-67A3-3C9D-201791E4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227F-A89B-73A5-D667-73F70FF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B166-B509-B53D-B637-E77B43B7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88FE-4D7E-829F-5FE6-3906BB434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82BD7-448F-3D52-BBCE-6B24C41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DA60-3D59-7E10-A611-32260DA1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9D31-4010-5BF5-17A4-181C3A72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DE72-DA56-F482-74B4-F865029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02B7-17A7-D8E0-F885-F4A15F20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028E-3B4F-6D3B-6511-4D2C7105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53D3-E534-32D6-BB0D-31259357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543DE-9547-9405-8C44-47287EABB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E5017-8FE9-D0BA-555C-ED74E8025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A2234-618A-CB1D-B3DF-9EA91A58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0FDAB-BB38-B982-0045-0AB98882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E948A-D37E-EB03-FCC2-70446A0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5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A7BD-73F0-5939-A904-A3CB75DD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CD80-9912-EBEF-AEEA-A344EFB6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5701B-1F9B-A803-82B3-284B918B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E4BB-28CB-BD8A-C2CB-688FC1FB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1CD84-45C4-B46D-27BF-693DC5F4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9D40E-2D49-1AE6-F962-22EFB431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9325-3143-C897-D535-4436B274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9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88BC-F053-703C-0267-62631B85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CC3F-E544-C281-339E-F8DECAF7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9F723-41C4-FD0E-9F03-4D063E83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B541-30AA-C63C-0DCC-834BD956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5EDA-285B-3605-BC8C-29B4F886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BCAF0-3392-67A7-292D-5E7619E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8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2E3A-0BAB-7B15-F7AD-1BF550A9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90342-8200-78FD-A04C-8FF7775B5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5134-FCB6-FF8C-FD74-00775EF3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9315-DDF8-8494-4790-AE958771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EF00-C8DD-C522-F1E2-0433ECD0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2F44-2009-07E1-1360-E6E1D5B6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CBE60-1308-B14D-6CC6-894E8064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CD28-2C64-B275-CC87-EEAB4CF6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FEBC-60C6-9150-DDE5-0209B1533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DA73-2E2B-4E20-B252-0CD0B05D0D80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A478-2B7C-C423-8DB7-4295643E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7734-C8A7-29B9-69E4-314AFCF3D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2ABF-C009-42C7-9189-AA56A945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1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7970-A2BB-9688-2C41-2E552A7AD5D7}"/>
              </a:ext>
            </a:extLst>
          </p:cNvPr>
          <p:cNvSpPr txBox="1"/>
          <p:nvPr/>
        </p:nvSpPr>
        <p:spPr>
          <a:xfrm>
            <a:off x="3243203" y="1341967"/>
            <a:ext cx="6288982" cy="6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61872">
              <a:spcAft>
                <a:spcPts val="600"/>
              </a:spcAft>
            </a:pPr>
            <a:r>
              <a:rPr lang="en-US" sz="3312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Analysis-Superstore Sales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EF6AA-DDA3-F1DD-F976-32246CBCDAFC}"/>
              </a:ext>
            </a:extLst>
          </p:cNvPr>
          <p:cNvSpPr txBox="1"/>
          <p:nvPr/>
        </p:nvSpPr>
        <p:spPr>
          <a:xfrm>
            <a:off x="6699650" y="4490005"/>
            <a:ext cx="592923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61872">
              <a:spcAft>
                <a:spcPts val="600"/>
              </a:spcAft>
            </a:pPr>
            <a:r>
              <a:rPr lang="en-US" sz="276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Submitted by : Rahul C Reji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hart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0ECC6A0F-4C41-851A-493C-2C676FBB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42" y="680592"/>
            <a:ext cx="4570202" cy="3195633"/>
          </a:xfrm>
          <a:prstGeom prst="rect">
            <a:avLst/>
          </a:prstGeom>
        </p:spPr>
      </p:pic>
      <p:pic>
        <p:nvPicPr>
          <p:cNvPr id="13" name="Picture 12" descr="A chart of a recency&#10;&#10;Description automatically generated with medium confidence">
            <a:extLst>
              <a:ext uri="{FF2B5EF4-FFF2-40B4-BE49-F238E27FC236}">
                <a16:creationId xmlns:a16="http://schemas.microsoft.com/office/drawing/2014/main" id="{0D16EB7E-9417-D145-2D81-7C2CA783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40" y="680591"/>
            <a:ext cx="4826000" cy="3195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36627E-2DFF-C375-736B-F13D0D358B22}"/>
              </a:ext>
            </a:extLst>
          </p:cNvPr>
          <p:cNvSpPr txBox="1"/>
          <p:nvPr/>
        </p:nvSpPr>
        <p:spPr>
          <a:xfrm>
            <a:off x="1616342" y="3941707"/>
            <a:ext cx="446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Between Recency and Frequency for each clusters</a:t>
            </a:r>
            <a:endParaRPr lang="en-IN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3A3CD-3846-C1E0-3680-A9E7700F2D7A}"/>
              </a:ext>
            </a:extLst>
          </p:cNvPr>
          <p:cNvSpPr txBox="1"/>
          <p:nvPr/>
        </p:nvSpPr>
        <p:spPr>
          <a:xfrm>
            <a:off x="6620142" y="3941707"/>
            <a:ext cx="446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Between Recency and Monetary for each clusters</a:t>
            </a:r>
            <a:endParaRPr lang="en-IN" sz="16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0004BA-816A-C56D-F63D-2ED9CDE77FA6}"/>
              </a:ext>
            </a:extLst>
          </p:cNvPr>
          <p:cNvSpPr txBox="1"/>
          <p:nvPr/>
        </p:nvSpPr>
        <p:spPr>
          <a:xfrm>
            <a:off x="1274182" y="215000"/>
            <a:ext cx="802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the Results using Scatter plot and Cluster Statistics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1142958-5081-2B2B-28B9-6C71BA0D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16" y="4345743"/>
            <a:ext cx="8306663" cy="24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9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051CA79D-53FB-E23F-2B24-72AF63F21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531496"/>
              </p:ext>
            </p:extLst>
          </p:nvPr>
        </p:nvGraphicFramePr>
        <p:xfrm>
          <a:off x="995680" y="599440"/>
          <a:ext cx="10363200" cy="589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Desk with productivity items">
            <a:extLst>
              <a:ext uri="{FF2B5EF4-FFF2-40B4-BE49-F238E27FC236}">
                <a16:creationId xmlns:a16="http://schemas.microsoft.com/office/drawing/2014/main" id="{1980ABA1-4074-9A84-EA80-47C31AC7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74" r="21677" b="2"/>
          <a:stretch/>
        </p:blipFill>
        <p:spPr>
          <a:xfrm>
            <a:off x="612518" y="608141"/>
            <a:ext cx="4793644" cy="564828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4420C61-30B9-D26F-6720-C32154CA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465047" flipV="1">
            <a:off x="11636678" y="400406"/>
            <a:ext cx="413532" cy="368654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760044"/>
              <a:gd name="connsiteY0" fmla="*/ 300 h 4964247"/>
              <a:gd name="connsiteX1" fmla="*/ 3813909 w 4760044"/>
              <a:gd name="connsiteY1" fmla="*/ 619239 h 4964247"/>
              <a:gd name="connsiteX2" fmla="*/ 4735908 w 4760044"/>
              <a:gd name="connsiteY2" fmla="*/ 1906206 h 4964247"/>
              <a:gd name="connsiteX3" fmla="*/ 4451030 w 4760044"/>
              <a:gd name="connsiteY3" fmla="*/ 3809387 h 4964247"/>
              <a:gd name="connsiteX4" fmla="*/ 3419865 w 4760044"/>
              <a:gd name="connsiteY4" fmla="*/ 4845155 h 4964247"/>
              <a:gd name="connsiteX5" fmla="*/ 1074535 w 4760044"/>
              <a:gd name="connsiteY5" fmla="*/ 4657536 h 4964247"/>
              <a:gd name="connsiteX6" fmla="*/ 33359 w 4760044"/>
              <a:gd name="connsiteY6" fmla="*/ 2995965 h 4964247"/>
              <a:gd name="connsiteX7" fmla="*/ 592137 w 4760044"/>
              <a:gd name="connsiteY7" fmla="*/ 806156 h 4964247"/>
              <a:gd name="connsiteX8" fmla="*/ 2649000 w 4760044"/>
              <a:gd name="connsiteY8" fmla="*/ 300 h 4964247"/>
              <a:gd name="connsiteX0" fmla="*/ 2649000 w 4849477"/>
              <a:gd name="connsiteY0" fmla="*/ -2 h 4963945"/>
              <a:gd name="connsiteX1" fmla="*/ 4735908 w 4849477"/>
              <a:gd name="connsiteY1" fmla="*/ 1905904 h 4963945"/>
              <a:gd name="connsiteX2" fmla="*/ 4451030 w 4849477"/>
              <a:gd name="connsiteY2" fmla="*/ 3809085 h 4963945"/>
              <a:gd name="connsiteX3" fmla="*/ 3419865 w 4849477"/>
              <a:gd name="connsiteY3" fmla="*/ 4844853 h 4963945"/>
              <a:gd name="connsiteX4" fmla="*/ 1074535 w 4849477"/>
              <a:gd name="connsiteY4" fmla="*/ 4657234 h 4963945"/>
              <a:gd name="connsiteX5" fmla="*/ 33359 w 4849477"/>
              <a:gd name="connsiteY5" fmla="*/ 2995663 h 4963945"/>
              <a:gd name="connsiteX6" fmla="*/ 592137 w 4849477"/>
              <a:gd name="connsiteY6" fmla="*/ 805854 h 4963945"/>
              <a:gd name="connsiteX7" fmla="*/ 2649000 w 4849477"/>
              <a:gd name="connsiteY7" fmla="*/ -2 h 4963945"/>
              <a:gd name="connsiteX0" fmla="*/ 2649000 w 4859466"/>
              <a:gd name="connsiteY0" fmla="*/ -2 h 5536260"/>
              <a:gd name="connsiteX1" fmla="*/ 4735908 w 4859466"/>
              <a:gd name="connsiteY1" fmla="*/ 1905904 h 5536260"/>
              <a:gd name="connsiteX2" fmla="*/ 4451030 w 4859466"/>
              <a:gd name="connsiteY2" fmla="*/ 3809085 h 5536260"/>
              <a:gd name="connsiteX3" fmla="*/ 3067466 w 4859466"/>
              <a:gd name="connsiteY3" fmla="*/ 5491001 h 5536260"/>
              <a:gd name="connsiteX4" fmla="*/ 1074535 w 4859466"/>
              <a:gd name="connsiteY4" fmla="*/ 4657234 h 5536260"/>
              <a:gd name="connsiteX5" fmla="*/ 33359 w 4859466"/>
              <a:gd name="connsiteY5" fmla="*/ 2995663 h 5536260"/>
              <a:gd name="connsiteX6" fmla="*/ 592137 w 4859466"/>
              <a:gd name="connsiteY6" fmla="*/ 805854 h 5536260"/>
              <a:gd name="connsiteX7" fmla="*/ 2649000 w 4859466"/>
              <a:gd name="connsiteY7" fmla="*/ -2 h 5536260"/>
              <a:gd name="connsiteX0" fmla="*/ 2780481 w 4861205"/>
              <a:gd name="connsiteY0" fmla="*/ -2 h 5864449"/>
              <a:gd name="connsiteX1" fmla="*/ 4737647 w 4861205"/>
              <a:gd name="connsiteY1" fmla="*/ 2234093 h 5864449"/>
              <a:gd name="connsiteX2" fmla="*/ 4452769 w 4861205"/>
              <a:gd name="connsiteY2" fmla="*/ 4137274 h 5864449"/>
              <a:gd name="connsiteX3" fmla="*/ 3069205 w 4861205"/>
              <a:gd name="connsiteY3" fmla="*/ 5819190 h 5864449"/>
              <a:gd name="connsiteX4" fmla="*/ 1076274 w 4861205"/>
              <a:gd name="connsiteY4" fmla="*/ 4985423 h 5864449"/>
              <a:gd name="connsiteX5" fmla="*/ 35098 w 4861205"/>
              <a:gd name="connsiteY5" fmla="*/ 3323852 h 5864449"/>
              <a:gd name="connsiteX6" fmla="*/ 593876 w 4861205"/>
              <a:gd name="connsiteY6" fmla="*/ 1134043 h 5864449"/>
              <a:gd name="connsiteX7" fmla="*/ 2780481 w 4861205"/>
              <a:gd name="connsiteY7" fmla="*/ -2 h 58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205" h="5864449">
                <a:moveTo>
                  <a:pt x="2780481" y="-2"/>
                </a:moveTo>
                <a:cubicBezTo>
                  <a:pt x="3471109" y="183340"/>
                  <a:pt x="4437309" y="1599245"/>
                  <a:pt x="4737647" y="2234093"/>
                </a:cubicBezTo>
                <a:cubicBezTo>
                  <a:pt x="5037985" y="2868941"/>
                  <a:pt x="4730843" y="3539758"/>
                  <a:pt x="4452769" y="4137274"/>
                </a:cubicBezTo>
                <a:cubicBezTo>
                  <a:pt x="4174695" y="4734790"/>
                  <a:pt x="3382031" y="5704221"/>
                  <a:pt x="3069205" y="5819190"/>
                </a:cubicBezTo>
                <a:cubicBezTo>
                  <a:pt x="2358359" y="6040255"/>
                  <a:pt x="1581959" y="5401313"/>
                  <a:pt x="1076274" y="4985423"/>
                </a:cubicBezTo>
                <a:cubicBezTo>
                  <a:pt x="570590" y="4569533"/>
                  <a:pt x="146935" y="3953087"/>
                  <a:pt x="35098" y="3323852"/>
                </a:cubicBezTo>
                <a:cubicBezTo>
                  <a:pt x="-92687" y="2646770"/>
                  <a:pt x="136312" y="1688019"/>
                  <a:pt x="593876" y="1134043"/>
                </a:cubicBezTo>
                <a:cubicBezTo>
                  <a:pt x="1051440" y="580067"/>
                  <a:pt x="2127808" y="30746"/>
                  <a:pt x="2780481" y="-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38505720-2558-A390-8612-99A55D48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720743B-9C97-37DF-D56A-D2A9E750B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320892">
            <a:off x="11193220" y="1266534"/>
            <a:ext cx="1341234" cy="443910"/>
          </a:xfrm>
          <a:custGeom>
            <a:avLst/>
            <a:gdLst>
              <a:gd name="connsiteX0" fmla="*/ 0 w 1341234"/>
              <a:gd name="connsiteY0" fmla="*/ 254220 h 443910"/>
              <a:gd name="connsiteX1" fmla="*/ 406601 w 1341234"/>
              <a:gd name="connsiteY1" fmla="*/ 0 h 443910"/>
              <a:gd name="connsiteX2" fmla="*/ 457611 w 1341234"/>
              <a:gd name="connsiteY2" fmla="*/ 13676 h 443910"/>
              <a:gd name="connsiteX3" fmla="*/ 1341234 w 1341234"/>
              <a:gd name="connsiteY3" fmla="*/ 259580 h 443910"/>
              <a:gd name="connsiteX4" fmla="*/ 1301190 w 1341234"/>
              <a:gd name="connsiteY4" fmla="*/ 443736 h 443910"/>
              <a:gd name="connsiteX5" fmla="*/ 359344 w 1341234"/>
              <a:gd name="connsiteY5" fmla="*/ 311216 h 443910"/>
              <a:gd name="connsiteX6" fmla="*/ 47147 w 1341234"/>
              <a:gd name="connsiteY6" fmla="*/ 262014 h 44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1234" h="443910">
                <a:moveTo>
                  <a:pt x="0" y="254220"/>
                </a:moveTo>
                <a:lnTo>
                  <a:pt x="406601" y="0"/>
                </a:lnTo>
                <a:lnTo>
                  <a:pt x="457611" y="13676"/>
                </a:lnTo>
                <a:cubicBezTo>
                  <a:pt x="858001" y="120586"/>
                  <a:pt x="1311317" y="239969"/>
                  <a:pt x="1341234" y="259580"/>
                </a:cubicBezTo>
                <a:cubicBezTo>
                  <a:pt x="1337155" y="299693"/>
                  <a:pt x="1315377" y="449736"/>
                  <a:pt x="1301190" y="443736"/>
                </a:cubicBezTo>
                <a:cubicBezTo>
                  <a:pt x="1267732" y="445553"/>
                  <a:pt x="557777" y="378967"/>
                  <a:pt x="359344" y="311216"/>
                </a:cubicBezTo>
                <a:cubicBezTo>
                  <a:pt x="245881" y="291075"/>
                  <a:pt x="140295" y="276238"/>
                  <a:pt x="47147" y="26201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9C3539A-A126-556F-3B61-690C785C7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78" y="58162"/>
            <a:ext cx="944833" cy="904406"/>
          </a:xfrm>
          <a:custGeom>
            <a:avLst/>
            <a:gdLst>
              <a:gd name="connsiteX0" fmla="*/ 886520 w 1083994"/>
              <a:gd name="connsiteY0" fmla="*/ 0 h 1037613"/>
              <a:gd name="connsiteX1" fmla="*/ 990233 w 1083994"/>
              <a:gd name="connsiteY1" fmla="*/ 29654 h 1037613"/>
              <a:gd name="connsiteX2" fmla="*/ 993535 w 1083994"/>
              <a:gd name="connsiteY2" fmla="*/ 43082 h 1037613"/>
              <a:gd name="connsiteX3" fmla="*/ 1051675 w 1083994"/>
              <a:gd name="connsiteY3" fmla="*/ 356973 h 1037613"/>
              <a:gd name="connsiteX4" fmla="*/ 1083975 w 1083994"/>
              <a:gd name="connsiteY4" fmla="*/ 602023 h 1037613"/>
              <a:gd name="connsiteX5" fmla="*/ 966613 w 1083994"/>
              <a:gd name="connsiteY5" fmla="*/ 901753 h 1037613"/>
              <a:gd name="connsiteX6" fmla="*/ 713135 w 1083994"/>
              <a:gd name="connsiteY6" fmla="*/ 1026319 h 1037613"/>
              <a:gd name="connsiteX7" fmla="*/ 318855 w 1083994"/>
              <a:gd name="connsiteY7" fmla="*/ 989106 h 1037613"/>
              <a:gd name="connsiteX8" fmla="*/ 128776 w 1083994"/>
              <a:gd name="connsiteY8" fmla="*/ 649273 h 1037613"/>
              <a:gd name="connsiteX9" fmla="*/ 0 w 1083994"/>
              <a:gd name="connsiteY9" fmla="*/ 49738 h 1037613"/>
              <a:gd name="connsiteX10" fmla="*/ 620956 w 1083994"/>
              <a:gd name="connsiteY10" fmla="*/ 642355 h 1037613"/>
              <a:gd name="connsiteX11" fmla="*/ 886064 w 1083994"/>
              <a:gd name="connsiteY11" fmla="*/ 1039 h 103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3">
                <a:moveTo>
                  <a:pt x="886520" y="0"/>
                </a:moveTo>
                <a:lnTo>
                  <a:pt x="990233" y="29654"/>
                </a:lnTo>
                <a:lnTo>
                  <a:pt x="993535" y="43082"/>
                </a:lnTo>
                <a:cubicBezTo>
                  <a:pt x="1016489" y="140998"/>
                  <a:pt x="1041157" y="264776"/>
                  <a:pt x="1051675" y="356973"/>
                </a:cubicBezTo>
                <a:lnTo>
                  <a:pt x="1083975" y="602023"/>
                </a:lnTo>
                <a:cubicBezTo>
                  <a:pt x="1084789" y="765231"/>
                  <a:pt x="1059669" y="806637"/>
                  <a:pt x="966613" y="901753"/>
                </a:cubicBezTo>
                <a:cubicBezTo>
                  <a:pt x="910153" y="966250"/>
                  <a:pt x="821095" y="1011760"/>
                  <a:pt x="713135" y="1026319"/>
                </a:cubicBezTo>
                <a:cubicBezTo>
                  <a:pt x="605175" y="1040878"/>
                  <a:pt x="416248" y="1051946"/>
                  <a:pt x="318855" y="989106"/>
                </a:cubicBezTo>
                <a:cubicBezTo>
                  <a:pt x="221462" y="926265"/>
                  <a:pt x="147001" y="727446"/>
                  <a:pt x="128776" y="649273"/>
                </a:cubicBezTo>
                <a:cubicBezTo>
                  <a:pt x="93895" y="519198"/>
                  <a:pt x="28063" y="235695"/>
                  <a:pt x="0" y="49738"/>
                </a:cubicBezTo>
                <a:cubicBezTo>
                  <a:pt x="152500" y="20987"/>
                  <a:pt x="429040" y="429202"/>
                  <a:pt x="620956" y="642355"/>
                </a:cubicBezTo>
                <a:cubicBezTo>
                  <a:pt x="695371" y="468649"/>
                  <a:pt x="814439" y="166732"/>
                  <a:pt x="886064" y="103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E5089FB1-F28D-0DD0-436F-D094F3C8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42612" flipH="1" flipV="1">
            <a:off x="10382780" y="58161"/>
            <a:ext cx="944832" cy="904404"/>
          </a:xfrm>
          <a:custGeom>
            <a:avLst/>
            <a:gdLst>
              <a:gd name="connsiteX0" fmla="*/ 886519 w 1083994"/>
              <a:gd name="connsiteY0" fmla="*/ 0 h 1037611"/>
              <a:gd name="connsiteX1" fmla="*/ 990233 w 1083994"/>
              <a:gd name="connsiteY1" fmla="*/ 29654 h 1037611"/>
              <a:gd name="connsiteX2" fmla="*/ 993535 w 1083994"/>
              <a:gd name="connsiteY2" fmla="*/ 43080 h 1037611"/>
              <a:gd name="connsiteX3" fmla="*/ 1051675 w 1083994"/>
              <a:gd name="connsiteY3" fmla="*/ 356971 h 1037611"/>
              <a:gd name="connsiteX4" fmla="*/ 1083975 w 1083994"/>
              <a:gd name="connsiteY4" fmla="*/ 602021 h 1037611"/>
              <a:gd name="connsiteX5" fmla="*/ 966613 w 1083994"/>
              <a:gd name="connsiteY5" fmla="*/ 901751 h 1037611"/>
              <a:gd name="connsiteX6" fmla="*/ 713135 w 1083994"/>
              <a:gd name="connsiteY6" fmla="*/ 1026317 h 1037611"/>
              <a:gd name="connsiteX7" fmla="*/ 318855 w 1083994"/>
              <a:gd name="connsiteY7" fmla="*/ 989104 h 1037611"/>
              <a:gd name="connsiteX8" fmla="*/ 128776 w 1083994"/>
              <a:gd name="connsiteY8" fmla="*/ 649271 h 1037611"/>
              <a:gd name="connsiteX9" fmla="*/ 0 w 1083994"/>
              <a:gd name="connsiteY9" fmla="*/ 49736 h 1037611"/>
              <a:gd name="connsiteX10" fmla="*/ 620956 w 1083994"/>
              <a:gd name="connsiteY10" fmla="*/ 642353 h 1037611"/>
              <a:gd name="connsiteX11" fmla="*/ 886064 w 1083994"/>
              <a:gd name="connsiteY11" fmla="*/ 1037 h 103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3994" h="1037611">
                <a:moveTo>
                  <a:pt x="886519" y="0"/>
                </a:moveTo>
                <a:lnTo>
                  <a:pt x="990233" y="29654"/>
                </a:lnTo>
                <a:lnTo>
                  <a:pt x="993535" y="43080"/>
                </a:lnTo>
                <a:cubicBezTo>
                  <a:pt x="1016489" y="140996"/>
                  <a:pt x="1041157" y="264774"/>
                  <a:pt x="1051675" y="356971"/>
                </a:cubicBezTo>
                <a:lnTo>
                  <a:pt x="1083975" y="602021"/>
                </a:lnTo>
                <a:cubicBezTo>
                  <a:pt x="1084789" y="765229"/>
                  <a:pt x="1059669" y="806635"/>
                  <a:pt x="966613" y="901751"/>
                </a:cubicBezTo>
                <a:cubicBezTo>
                  <a:pt x="910153" y="966248"/>
                  <a:pt x="821095" y="1011758"/>
                  <a:pt x="713135" y="1026317"/>
                </a:cubicBezTo>
                <a:cubicBezTo>
                  <a:pt x="605175" y="1040876"/>
                  <a:pt x="416248" y="1051944"/>
                  <a:pt x="318855" y="989104"/>
                </a:cubicBezTo>
                <a:cubicBezTo>
                  <a:pt x="221462" y="926263"/>
                  <a:pt x="147001" y="727444"/>
                  <a:pt x="128776" y="649271"/>
                </a:cubicBezTo>
                <a:cubicBezTo>
                  <a:pt x="93895" y="519196"/>
                  <a:pt x="28063" y="235693"/>
                  <a:pt x="0" y="49736"/>
                </a:cubicBezTo>
                <a:cubicBezTo>
                  <a:pt x="152500" y="20985"/>
                  <a:pt x="429040" y="429200"/>
                  <a:pt x="620956" y="642353"/>
                </a:cubicBezTo>
                <a:cubicBezTo>
                  <a:pt x="695371" y="468647"/>
                  <a:pt x="814439" y="166730"/>
                  <a:pt x="886064" y="103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6845-D19D-AE45-049A-29F1C29F9E2E}"/>
              </a:ext>
            </a:extLst>
          </p:cNvPr>
          <p:cNvSpPr txBox="1"/>
          <p:nvPr/>
        </p:nvSpPr>
        <p:spPr>
          <a:xfrm>
            <a:off x="5986119" y="1488489"/>
            <a:ext cx="5333999" cy="386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Business Goal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The primary objective is to strategically segment the customer base using the RFM (Recency, Frequency, Monetary) analysis methodology. This segmentation approach will empower the company to gain a deeper understanding of its customer segments, enabling it to tailor marketing strategies and initiatives more effectively. </a:t>
            </a:r>
          </a:p>
        </p:txBody>
      </p:sp>
    </p:spTree>
    <p:extLst>
      <p:ext uri="{BB962C8B-B14F-4D97-AF65-F5344CB8AC3E}">
        <p14:creationId xmlns:p14="http://schemas.microsoft.com/office/powerpoint/2010/main" val="201537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85AC-2F40-B4BB-427E-7F6E4ABA4D71}"/>
              </a:ext>
            </a:extLst>
          </p:cNvPr>
          <p:cNvSpPr txBox="1"/>
          <p:nvPr/>
        </p:nvSpPr>
        <p:spPr>
          <a:xfrm>
            <a:off x="74977" y="146078"/>
            <a:ext cx="10562315" cy="605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Times New Roman"/>
                <a:ea typeface="+mj-ea"/>
                <a:cs typeface="Times New Roman"/>
              </a:rPr>
              <a:t>Basic Details about the Dataset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62E597-F746-6CF2-CE7C-0579EEF26570}"/>
              </a:ext>
            </a:extLst>
          </p:cNvPr>
          <p:cNvSpPr txBox="1"/>
          <p:nvPr/>
        </p:nvSpPr>
        <p:spPr>
          <a:xfrm>
            <a:off x="1121307" y="1071278"/>
            <a:ext cx="10392635" cy="558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Shape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: Contains 8399 rows and 12 columns(After dropping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row_id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Datatypes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: After changing  the Datatypes to the appropriate Datatypes: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Object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- Order ID, Order Priority, Customer Name, Province, Region, Product Category, Product Sub-Category, Product Name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Int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- Order Quantity, Sales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            </a:t>
            </a:r>
            <a:endParaRPr lang="en-US" sz="2000" dirty="0">
              <a:solidFill>
                <a:srgbClr val="000000">
                  <a:alpha val="80000"/>
                </a:srgbClr>
              </a:solidFill>
              <a:latin typeface="Times New Roman"/>
              <a:ea typeface="Calibri"/>
              <a:cs typeface="Times New Roman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Date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- Order Date, Month Year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The Dataset contains the details of the orders from </a:t>
            </a: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01-01-2009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to  </a:t>
            </a: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30-12-2012</a:t>
            </a:r>
            <a:endParaRPr lang="en-US" sz="2000" b="1" i="1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The order details are from 13 Canadian Provinces 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The product category includes 3 categories - </a:t>
            </a: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Office Supplies, Furniture, Technology</a:t>
            </a:r>
            <a:endParaRPr lang="en-US" sz="2000" b="1" i="1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795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unique customers made </a:t>
            </a:r>
            <a:r>
              <a:rPr lang="en-US" sz="2000" b="1" i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5496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Orders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0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4D218-1102-1C26-A39E-2668DDE75521}"/>
              </a:ext>
            </a:extLst>
          </p:cNvPr>
          <p:cNvSpPr txBox="1"/>
          <p:nvPr/>
        </p:nvSpPr>
        <p:spPr>
          <a:xfrm>
            <a:off x="850404" y="710036"/>
            <a:ext cx="3822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6399F-B9F0-12B7-E59F-8895D44FB866}"/>
              </a:ext>
            </a:extLst>
          </p:cNvPr>
          <p:cNvSpPr txBox="1"/>
          <p:nvPr/>
        </p:nvSpPr>
        <p:spPr>
          <a:xfrm>
            <a:off x="1345657" y="1511350"/>
            <a:ext cx="773737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000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Sum of Sales and Average of Sales per Customer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E2C2054-6F6C-0882-AAC3-001A2E02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25" y="2604437"/>
            <a:ext cx="2596437" cy="1498467"/>
          </a:xfrm>
          <a:prstGeom prst="rect">
            <a:avLst/>
          </a:prstGeom>
        </p:spPr>
      </p:pic>
      <p:pic>
        <p:nvPicPr>
          <p:cNvPr id="9" name="Picture 8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552B812D-EE75-AA98-2707-F405A35C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4" y="2605052"/>
            <a:ext cx="2935923" cy="1498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EBEF1-0FEB-C4AE-6E0E-8B3E130E6EBE}"/>
              </a:ext>
            </a:extLst>
          </p:cNvPr>
          <p:cNvSpPr txBox="1"/>
          <p:nvPr/>
        </p:nvSpPr>
        <p:spPr>
          <a:xfrm>
            <a:off x="2622096" y="2143424"/>
            <a:ext cx="1929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600" b="1" i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Sum of Sales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348E5-6FA8-D5AF-94CC-515523F72EED}"/>
              </a:ext>
            </a:extLst>
          </p:cNvPr>
          <p:cNvSpPr txBox="1"/>
          <p:nvPr/>
        </p:nvSpPr>
        <p:spPr>
          <a:xfrm>
            <a:off x="6996704" y="2155785"/>
            <a:ext cx="2086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600" b="1" i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Average Sales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4C4D-B5EE-85B6-0EDE-637753F1202F}"/>
              </a:ext>
            </a:extLst>
          </p:cNvPr>
          <p:cNvSpPr txBox="1"/>
          <p:nvPr/>
        </p:nvSpPr>
        <p:spPr>
          <a:xfrm>
            <a:off x="2761583" y="4312643"/>
            <a:ext cx="58655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55778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Emily Phan </a:t>
            </a:r>
            <a:r>
              <a:rPr lang="en-US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highest in terms of </a:t>
            </a:r>
            <a:r>
              <a:rPr lang="en-US" b="1" i="1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  <a:p>
            <a:pPr marL="174308" indent="-174308" defTabSz="55778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Craig Carreira </a:t>
            </a:r>
            <a:r>
              <a:rPr lang="en-US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top of </a:t>
            </a:r>
            <a:r>
              <a:rPr lang="en-US" b="1" i="1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</a:p>
          <a:p>
            <a:pPr marL="174308" indent="-174308" defTabSz="55778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difference is due to the reason that Emily phan have ordered more times than Craig Carreira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67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6399F-B9F0-12B7-E59F-8895D44FB866}"/>
              </a:ext>
            </a:extLst>
          </p:cNvPr>
          <p:cNvSpPr txBox="1"/>
          <p:nvPr/>
        </p:nvSpPr>
        <p:spPr>
          <a:xfrm>
            <a:off x="1386297" y="3831871"/>
            <a:ext cx="77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000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Transaction Size and number of orders by product category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EBEF1-0FEB-C4AE-6E0E-8B3E130E6EBE}"/>
              </a:ext>
            </a:extLst>
          </p:cNvPr>
          <p:cNvSpPr txBox="1"/>
          <p:nvPr/>
        </p:nvSpPr>
        <p:spPr>
          <a:xfrm>
            <a:off x="2287577" y="1419142"/>
            <a:ext cx="264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600" b="1" i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4 Customers Who have, High Frequency in Order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87978-F01A-D351-DB79-5BC72C17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44" y="2136298"/>
            <a:ext cx="3291839" cy="150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462FC-A277-2CA8-FDBB-289CA9F290E7}"/>
              </a:ext>
            </a:extLst>
          </p:cNvPr>
          <p:cNvSpPr txBox="1"/>
          <p:nvPr/>
        </p:nvSpPr>
        <p:spPr>
          <a:xfrm>
            <a:off x="5328948" y="4655886"/>
            <a:ext cx="472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ordered more in Technology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Category </a:t>
            </a: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made the highest sales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58906-0E62-9F0F-5EFF-B6914C904C2D}"/>
              </a:ext>
            </a:extLst>
          </p:cNvPr>
          <p:cNvSpPr txBox="1"/>
          <p:nvPr/>
        </p:nvSpPr>
        <p:spPr>
          <a:xfrm>
            <a:off x="1386297" y="886651"/>
            <a:ext cx="77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Total Orders per customer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AA9682-E2B2-8ECD-2836-70786D09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10" y="4413324"/>
            <a:ext cx="3007361" cy="16854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B9D795-C0FE-C3E9-09ED-0F5C4541BACD}"/>
              </a:ext>
            </a:extLst>
          </p:cNvPr>
          <p:cNvSpPr txBox="1"/>
          <p:nvPr/>
        </p:nvSpPr>
        <p:spPr>
          <a:xfrm>
            <a:off x="5328948" y="2011938"/>
            <a:ext cx="4790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Darren Budd made the highest number of orders.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frequency for this customer is very high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6399F-B9F0-12B7-E59F-8895D44FB866}"/>
              </a:ext>
            </a:extLst>
          </p:cNvPr>
          <p:cNvSpPr txBox="1"/>
          <p:nvPr/>
        </p:nvSpPr>
        <p:spPr>
          <a:xfrm>
            <a:off x="1460262" y="3838327"/>
            <a:ext cx="77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12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Number of Orders by Sub-Category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EBEF1-0FEB-C4AE-6E0E-8B3E130E6EBE}"/>
              </a:ext>
            </a:extLst>
          </p:cNvPr>
          <p:cNvSpPr txBox="1"/>
          <p:nvPr/>
        </p:nvSpPr>
        <p:spPr>
          <a:xfrm>
            <a:off x="2341204" y="1373797"/>
            <a:ext cx="264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600" b="1" i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which made highest sales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462FC-A277-2CA8-FDBB-289CA9F290E7}"/>
              </a:ext>
            </a:extLst>
          </p:cNvPr>
          <p:cNvSpPr txBox="1"/>
          <p:nvPr/>
        </p:nvSpPr>
        <p:spPr>
          <a:xfrm>
            <a:off x="5493173" y="4622628"/>
            <a:ext cx="47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Ordered Paper items a greater number of times</a:t>
            </a:r>
            <a:endParaRPr lang="en-US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58906-0E62-9F0F-5EFF-B6914C904C2D}"/>
              </a:ext>
            </a:extLst>
          </p:cNvPr>
          <p:cNvSpPr txBox="1"/>
          <p:nvPr/>
        </p:nvSpPr>
        <p:spPr>
          <a:xfrm>
            <a:off x="1386297" y="886651"/>
            <a:ext cx="77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Total Sales by Province and Region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9D795-C0FE-C3E9-09ED-0F5C4541BACD}"/>
              </a:ext>
            </a:extLst>
          </p:cNvPr>
          <p:cNvSpPr txBox="1"/>
          <p:nvPr/>
        </p:nvSpPr>
        <p:spPr>
          <a:xfrm>
            <a:off x="5328948" y="2011938"/>
            <a:ext cx="479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Ontario region in Ontario province made the highest sales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6E5EA-D2A7-4E76-F1BA-CF1B0D4A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66" y="2045608"/>
            <a:ext cx="3129305" cy="1744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F73D5-0514-D08A-1554-4B82B1E9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36" y="4396477"/>
            <a:ext cx="3230912" cy="16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665ED-E29A-E3EC-7A68-8C299CAEABA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RFM(Recency, Frequency, Monetary)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DB7EF2EE-17C7-C606-1BE8-57B31F5A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32" y="771627"/>
            <a:ext cx="5944606" cy="2908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7093F-7E99-7E8B-FC3B-7B1CEA562BED}"/>
              </a:ext>
            </a:extLst>
          </p:cNvPr>
          <p:cNvSpPr txBox="1"/>
          <p:nvPr/>
        </p:nvSpPr>
        <p:spPr>
          <a:xfrm>
            <a:off x="3392434" y="360139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Order Date, Order ID, </a:t>
            </a: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for creating RFM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1B923-4789-7116-51AB-2BE19F50885F}"/>
              </a:ext>
            </a:extLst>
          </p:cNvPr>
          <p:cNvSpPr txBox="1"/>
          <p:nvPr/>
        </p:nvSpPr>
        <p:spPr>
          <a:xfrm>
            <a:off x="3856658" y="3865955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AB0E1-8182-B887-B5B1-540C0DBE4800}"/>
              </a:ext>
            </a:extLst>
          </p:cNvPr>
          <p:cNvSpPr txBox="1"/>
          <p:nvPr/>
        </p:nvSpPr>
        <p:spPr>
          <a:xfrm>
            <a:off x="3486883" y="3764138"/>
            <a:ext cx="630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Recency, Frequency and Monetary contained outliers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using statistical methods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E71C6-E1D0-A931-0621-88F12322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92" y="4512286"/>
            <a:ext cx="6755712" cy="22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665ED-E29A-E3EC-7A68-8C299CAEABA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(K-Means)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7093F-7E99-7E8B-FC3B-7B1CEA562BED}"/>
              </a:ext>
            </a:extLst>
          </p:cNvPr>
          <p:cNvSpPr txBox="1"/>
          <p:nvPr/>
        </p:nvSpPr>
        <p:spPr>
          <a:xfrm>
            <a:off x="3209554" y="422962"/>
            <a:ext cx="7200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scaled using Standard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Curve and  Silhouette Analysis was used to find K </a:t>
            </a:r>
            <a:r>
              <a:rPr lang="en-I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(cluster number)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1B923-4789-7116-51AB-2BE19F50885F}"/>
              </a:ext>
            </a:extLst>
          </p:cNvPr>
          <p:cNvSpPr txBox="1"/>
          <p:nvPr/>
        </p:nvSpPr>
        <p:spPr>
          <a:xfrm>
            <a:off x="4130475" y="3960841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90D9B-C361-D755-9C3A-E7188C7E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85" y="1284828"/>
            <a:ext cx="4818161" cy="2860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5A087-A29F-99C6-2579-C5A24A207C64}"/>
              </a:ext>
            </a:extLst>
          </p:cNvPr>
          <p:cNvSpPr txBox="1"/>
          <p:nvPr/>
        </p:nvSpPr>
        <p:spPr>
          <a:xfrm>
            <a:off x="8740326" y="220815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number of clusters as 3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5142F-96C9-1784-7961-B71812CB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00" y="4257040"/>
            <a:ext cx="4235668" cy="2503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18881C-D564-381A-D02B-265731C4CF15}"/>
              </a:ext>
            </a:extLst>
          </p:cNvPr>
          <p:cNvSpPr txBox="1"/>
          <p:nvPr/>
        </p:nvSpPr>
        <p:spPr>
          <a:xfrm>
            <a:off x="8809911" y="4947755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were added with RFM 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53FD4-936E-624F-FAA0-BBCEFF6E3291}"/>
              </a:ext>
            </a:extLst>
          </p:cNvPr>
          <p:cNvSpPr txBox="1"/>
          <p:nvPr/>
        </p:nvSpPr>
        <p:spPr>
          <a:xfrm>
            <a:off x="3383280" y="255900"/>
            <a:ext cx="662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Explaining  the different customer segments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43D3705-D309-664F-BC4B-A5EF94C8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963042"/>
            <a:ext cx="9489440" cy="38862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967B82-1848-F04F-0B59-72E343CE045E}"/>
              </a:ext>
            </a:extLst>
          </p:cNvPr>
          <p:cNvSpPr txBox="1"/>
          <p:nvPr/>
        </p:nvSpPr>
        <p:spPr>
          <a:xfrm>
            <a:off x="1879603" y="4853377"/>
            <a:ext cx="278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Between Recency and clusters</a:t>
            </a:r>
            <a:endParaRPr lang="en-IN" sz="1600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39063C-29EB-E426-E3D9-47B4F197BA75}"/>
              </a:ext>
            </a:extLst>
          </p:cNvPr>
          <p:cNvSpPr txBox="1"/>
          <p:nvPr/>
        </p:nvSpPr>
        <p:spPr>
          <a:xfrm>
            <a:off x="5100321" y="4849262"/>
            <a:ext cx="319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Between Frequency and clusters</a:t>
            </a:r>
            <a:endParaRPr lang="en-IN" sz="1600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9FA77-700D-95F0-9E69-A3EA1C2E20EA}"/>
              </a:ext>
            </a:extLst>
          </p:cNvPr>
          <p:cNvSpPr txBox="1"/>
          <p:nvPr/>
        </p:nvSpPr>
        <p:spPr>
          <a:xfrm>
            <a:off x="8209282" y="4849262"/>
            <a:ext cx="446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Between Monetary  and clusters</a:t>
            </a:r>
            <a:endParaRPr lang="en-IN" sz="1600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BAEE58-3480-D420-C98B-4A9528A07C93}"/>
              </a:ext>
            </a:extLst>
          </p:cNvPr>
          <p:cNvSpPr txBox="1"/>
          <p:nvPr/>
        </p:nvSpPr>
        <p:spPr>
          <a:xfrm>
            <a:off x="2560322" y="5433293"/>
            <a:ext cx="883919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Cluster 0 </a:t>
            </a:r>
            <a:r>
              <a:rPr lang="en-US" dirty="0"/>
              <a:t>- Less Recency, Largest Frequency, and Largest Monetary</a:t>
            </a:r>
          </a:p>
          <a:p>
            <a:r>
              <a:rPr lang="en-US" b="1" dirty="0"/>
              <a:t>Cluster 2 - </a:t>
            </a:r>
            <a:r>
              <a:rPr lang="en-US" dirty="0"/>
              <a:t>Lowest Recency, Moderate Frequency, and Low Monetary</a:t>
            </a:r>
          </a:p>
          <a:p>
            <a:r>
              <a:rPr lang="en-US" b="1" dirty="0"/>
              <a:t>Cluster 1 </a:t>
            </a:r>
            <a:r>
              <a:rPr lang="en-US" dirty="0"/>
              <a:t>- Highest Recency, Lowest Frequency, and Lowest Monetary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Reji</dc:creator>
  <cp:lastModifiedBy>Rahul Reji</cp:lastModifiedBy>
  <cp:revision>133</cp:revision>
  <dcterms:created xsi:type="dcterms:W3CDTF">2023-10-09T02:55:11Z</dcterms:created>
  <dcterms:modified xsi:type="dcterms:W3CDTF">2023-10-09T11:38:14Z</dcterms:modified>
</cp:coreProperties>
</file>