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7" r:id="rId1"/>
  </p:sldMasterIdLst>
  <p:notesMasterIdLst>
    <p:notesMasterId r:id="rId19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70" r:id="rId13"/>
    <p:sldId id="265" r:id="rId14"/>
    <p:sldId id="266" r:id="rId15"/>
    <p:sldId id="271" r:id="rId16"/>
    <p:sldId id="272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82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7D982-B09D-4AED-B66D-9D64718DBA87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09847-9F91-40F9-B3BB-31EFB17C5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603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1BE20C3-5A1B-7641-8B5F-11CA4B822E9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3C4E842-DF63-244F-A675-A110B78A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5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20C3-5A1B-7641-8B5F-11CA4B822E9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E842-DF63-244F-A675-A110B78A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5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20C3-5A1B-7641-8B5F-11CA4B822E9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E842-DF63-244F-A675-A110B78A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32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20C3-5A1B-7641-8B5F-11CA4B822E9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E842-DF63-244F-A675-A110B78A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25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20C3-5A1B-7641-8B5F-11CA4B822E9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E842-DF63-244F-A675-A110B78A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43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20C3-5A1B-7641-8B5F-11CA4B822E9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E842-DF63-244F-A675-A110B78A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40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20C3-5A1B-7641-8B5F-11CA4B822E9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E842-DF63-244F-A675-A110B78A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51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1BE20C3-5A1B-7641-8B5F-11CA4B822E9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E842-DF63-244F-A675-A110B78A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26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1BE20C3-5A1B-7641-8B5F-11CA4B822E9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E842-DF63-244F-A675-A110B78A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4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20C3-5A1B-7641-8B5F-11CA4B822E9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E842-DF63-244F-A675-A110B78A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7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20C3-5A1B-7641-8B5F-11CA4B822E9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E842-DF63-244F-A675-A110B78A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3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20C3-5A1B-7641-8B5F-11CA4B822E9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E842-DF63-244F-A675-A110B78A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4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20C3-5A1B-7641-8B5F-11CA4B822E9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E842-DF63-244F-A675-A110B78A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6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20C3-5A1B-7641-8B5F-11CA4B822E9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E842-DF63-244F-A675-A110B78A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0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20C3-5A1B-7641-8B5F-11CA4B822E9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E842-DF63-244F-A675-A110B78A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7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20C3-5A1B-7641-8B5F-11CA4B822E9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E842-DF63-244F-A675-A110B78A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7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20C3-5A1B-7641-8B5F-11CA4B822E9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E842-DF63-244F-A675-A110B78A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7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1BE20C3-5A1B-7641-8B5F-11CA4B822E9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3C4E842-DF63-244F-A675-A110B78A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0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F433-62DE-09BA-C483-5F2C8E029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925" y="1590675"/>
            <a:ext cx="10344150" cy="2295525"/>
          </a:xfrm>
        </p:spPr>
        <p:txBody>
          <a:bodyPr anchor="ctr"/>
          <a:lstStyle/>
          <a:p>
            <a:pPr algn="ctr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Capstone Project : Marketing &amp; Retail Analytics</a:t>
            </a:r>
            <a:br>
              <a:rPr lang="en-US" sz="54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1C79C-C443-0417-BC9F-8ED45EED9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886" y="4598242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n-US" sz="3200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Submitted By – Rahul das</a:t>
            </a:r>
          </a:p>
        </p:txBody>
      </p:sp>
    </p:spTree>
    <p:extLst>
      <p:ext uri="{BB962C8B-B14F-4D97-AF65-F5344CB8AC3E}">
        <p14:creationId xmlns:p14="http://schemas.microsoft.com/office/powerpoint/2010/main" val="3558072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0830F-5C1A-B5AB-BFAF-0269CAA26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Category Ordered &gt;5 Times</a:t>
            </a:r>
            <a:endParaRPr lang="en-IN" sz="32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41ED2-5A5E-760D-1C8A-1B49942B3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155" y="2603500"/>
            <a:ext cx="2921746" cy="34163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Toys category is the most ordered category with a total of 73,267 orders.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Health_beauty</a:t>
            </a: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bed_bath_table</a:t>
            </a: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sports_leisure</a:t>
            </a: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the next most ordered category. </a:t>
            </a:r>
            <a:endParaRPr lang="en-IN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C31C83-CFA1-34E4-24AE-511E8E63E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546" y="2463800"/>
            <a:ext cx="7055153" cy="428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40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EC30-5EEB-4E40-27C7-C6F8CF42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 Basket Analysis</a:t>
            </a:r>
            <a:endParaRPr lang="en-IN" sz="32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4F79E-9B19-6F29-0C53-4BB30086A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36825"/>
            <a:ext cx="2912221" cy="34163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 Basket Analysis is performed to identify the frequently ordered category association.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Toys are the most ordered category along  with the categories of </a:t>
            </a:r>
            <a:r>
              <a:rPr lang="en-US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bed_bath_table</a:t>
            </a: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furniture_decor</a:t>
            </a: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computers_accessories</a:t>
            </a: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health_beauty</a:t>
            </a: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BB7AB-1388-AEA2-4554-84F079E29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49" y="2536825"/>
            <a:ext cx="7077076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1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399C4-74C4-9520-BF37-BC8ECC493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endParaRPr lang="en-IN" sz="32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EFF77-EFDD-A1D5-A5D8-45A6F8187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646396" cy="38163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category Toys constitute 20% of the products which generates 80% of the revenue.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can be seen that even if the price of the certain products is high, it is still bought by the customer more often.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Apart from Toys, the products from the categories of </a:t>
            </a:r>
            <a:r>
              <a:rPr lang="en-US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bed_bath_table</a:t>
            </a: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furniture_decor</a:t>
            </a: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computers_accessories</a:t>
            </a: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health_beauty</a:t>
            </a: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the most frequently ordered. The above categories with Toys or/and with each other are most frequent in customers’ basket.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observed that despite of the high price, some products are frequently purchased by the customers.</a:t>
            </a:r>
            <a:endParaRPr lang="en-IN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997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59A98-13FF-FFAE-6852-16057B397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r>
              <a:rPr lang="en-IN" sz="36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IN" sz="36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F2BD-FB68-501A-EA9D-3E459B996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9770221" cy="336867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company should focus on the categories which generate more than 80% of the revenue by always keeping them in stock.</a:t>
            </a:r>
            <a:endParaRPr lang="en-IN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Customers who make multiple purchases should be given special discounts and benefits.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company can reduce some of the sub categories which have very low sales.</a:t>
            </a:r>
            <a:endParaRPr lang="en-IN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Targeting customers who are more likely to purchase toys is wise.</a:t>
            </a:r>
          </a:p>
          <a:p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94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C369-20F4-624E-B8C6-51E8F370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Appendix - Data Sources</a:t>
            </a:r>
            <a:endParaRPr lang="en-US" sz="32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1D756-2AC7-2A36-0CD8-BD759AAC7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36946" cy="39497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is a snapshot of our data dictionary: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details such as order id, order status, order purchased timestamp, etc.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Items detail such as order item id, seller id, price, shipping charges, etc.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details such as customer is, customer city, customer state, etc.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details such as payment type, payment value, etc.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details such as product id, product category name, product dimensions, etc.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following data sources were used: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OList retail dataset containing order-related information.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consisted for the year 2016 to 2018.</a:t>
            </a:r>
          </a:p>
        </p:txBody>
      </p:sp>
    </p:spTree>
    <p:extLst>
      <p:ext uri="{BB962C8B-B14F-4D97-AF65-F5344CB8AC3E}">
        <p14:creationId xmlns:p14="http://schemas.microsoft.com/office/powerpoint/2010/main" val="4016365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A8B3-F07C-44EB-3AC4-F7D7FE935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Appendix - Data Methodology</a:t>
            </a:r>
            <a:endParaRPr lang="en-IN" sz="32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1E29D-6D80-74D6-0808-B9599816D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6" y="2603499"/>
            <a:ext cx="11029950" cy="3978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thorough analysis of the OList Retail Dataset was conducted. The process included: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dataset was cleaned and transformed using the python libraries of Pandas and NumPy in the Jupyter Notebook.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missing values for the various columns were replaced with the best values.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redundant and duplicate records were discarded and only first occurrence is kept.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 was done using the python libraries of Matplotlib and Seaborn in the Jupyter Notebook.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new dataset consisting of order id and product category name was created for Market Basket Analysis.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visualizations and Market Basket Analysis was conducted in Tableau.</a:t>
            </a:r>
            <a:endParaRPr lang="en-IN" sz="1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096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B8B4F-2C8B-56DA-C8E4-742C775E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Appendix - Data Assumptions</a:t>
            </a:r>
            <a:endParaRPr lang="en-IN" sz="32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CBB3B-4458-9AFC-9A4B-2C59B274C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874996" cy="36734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the cases having order status as ‘delivered’ are considered.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assumed that the data provided was achieving the desired revenue.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assumed that the company does not want to expand to new warehouses.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company’s strategies are decided considering there is constant growth in sales.</a:t>
            </a:r>
            <a:endParaRPr lang="en-IN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899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F5F92-B1BF-382E-2A6B-AAD58AB23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8350" y="3209925"/>
            <a:ext cx="8458199" cy="23050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80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93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C0604-5FF8-CCC1-CDBF-BBB35D7F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 b="1" i="1" dirty="0">
                <a:solidFill>
                  <a:srgbClr val="FFFF00"/>
                </a:solidFill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AGENDA</a:t>
            </a:r>
            <a:r>
              <a:rPr lang="en-US" altLang="en-US" sz="3600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 </a:t>
            </a:r>
            <a:b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B1B8C-0FF7-2DF5-EBE3-F2DF948D4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504" y="2565400"/>
            <a:ext cx="8825659" cy="3416300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Objectives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Background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Visualizations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Insights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Recommendations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Appendix – 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Data Sources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Data Methodology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Data Assumptions</a:t>
            </a:r>
          </a:p>
        </p:txBody>
      </p:sp>
    </p:spTree>
    <p:extLst>
      <p:ext uri="{BB962C8B-B14F-4D97-AF65-F5344CB8AC3E}">
        <p14:creationId xmlns:p14="http://schemas.microsoft.com/office/powerpoint/2010/main" val="280923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0BAB-22DE-87AE-E704-43C8B64DF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br>
              <a:rPr lang="en-IN" sz="3600" b="1" dirty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58EF9-8410-D048-6902-A701AA507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identify top products that contribute to the revenue and top product category using Pareto Analysis.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our understanding with the use of market basket analysis to analyze the purchase behavior of customers.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what items are most likely to be purchased individually or in combination with some other products.</a:t>
            </a:r>
          </a:p>
        </p:txBody>
      </p:sp>
    </p:spTree>
    <p:extLst>
      <p:ext uri="{BB962C8B-B14F-4D97-AF65-F5344CB8AC3E}">
        <p14:creationId xmlns:p14="http://schemas.microsoft.com/office/powerpoint/2010/main" val="162970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B2812-A4FB-FDEA-257C-00E403A9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en-IN" sz="32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8F79F-D4EB-DCF6-0C6F-5D211BF16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OList is an e-commerce company that has faced some losses recently and they want to manage their inventory so as to reduce any unnecessary costs.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to be able to meet the demands of the customers, the company would need to store tons and tons of products in warehouses.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storing these products adds to the costs that the company incurs, it is necessary for the organization to plan their inventory well.</a:t>
            </a:r>
            <a:endParaRPr lang="en-IN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323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9D8C7-FBE4-A367-A76B-6FDE67683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20 Ordered Products by Quantity</a:t>
            </a:r>
            <a:endParaRPr lang="en-IN" sz="32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1B032-BD5C-BB61-73A1-80F8856B5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" y="2603500"/>
            <a:ext cx="2590800" cy="34163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highest ordered product is from the Toys category and has been ordered 456 times.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of the products in the Top 20 that are frequently ordered belong to the Toys category.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18202F-5657-1DCC-CE75-4170AFC19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908" y="2603500"/>
            <a:ext cx="8159085" cy="32808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4427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0AAC-8DD2-F268-4315-C5D967DE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20 Ordered Products by Revenue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AB3C5-CD7F-1850-8B4C-DDC5D5DFF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743487"/>
            <a:ext cx="3025141" cy="2971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highest revenue generation is 68,160 which belongs to the Toys Category.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of the products in the Top 20 list generating high revenue belong to the Toys category.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FC08F-E173-556A-4152-E5345C85C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641" y="2407920"/>
            <a:ext cx="8100452" cy="330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99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8F75-268A-68C7-E179-FB1FC064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Percent Running Totals</a:t>
            </a:r>
            <a:endParaRPr lang="en-US" sz="32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07D70-86E6-159E-D4BE-8491CD88C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59" y="2468032"/>
            <a:ext cx="2712721" cy="3416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Percentage of Total Running Revenue and Quantity Ordered has been broken down by Product Id.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contribution of each product towards the total revenue can be identified.</a:t>
            </a:r>
            <a:endParaRPr lang="en-IN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E9FFCED-C2F5-A630-B375-3B0EA1E6F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354" y="2468032"/>
            <a:ext cx="7371287" cy="38912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660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02E2-F358-6F6C-6B9B-F44DDD7E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 Pareto</a:t>
            </a:r>
            <a:endParaRPr lang="en-IN" sz="32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A8190-2326-5992-8AE3-B7D61CF56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280" y="2603500"/>
            <a:ext cx="3036046" cy="34163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Toys, </a:t>
            </a:r>
            <a:r>
              <a:rPr lang="en-US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health_beauty</a:t>
            </a: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watches_gift</a:t>
            </a: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combine generate 80.54% of the revenue.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Toys alone generates 76.31% of the revenue.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rest of the 70+ product categories generates 19.46% of the revenue.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A2BE6C-F0CF-AB87-BB61-E8D8FD54B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147" y="2362200"/>
            <a:ext cx="7212573" cy="428652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6836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0ED8-AD9D-E71F-E8E1-4DAD32977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FF00"/>
                </a:solidFill>
                <a:latin typeface="+mn-lt"/>
              </a:rPr>
              <a:t>Quantity Pareto</a:t>
            </a:r>
            <a:endParaRPr lang="en-IN" i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0D84F-E171-DF26-DD50-7553E29B1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329" y="2584450"/>
            <a:ext cx="2569321" cy="34163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Toys, </a:t>
            </a:r>
            <a:r>
              <a:rPr lang="en-US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health_beauty</a:t>
            </a: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bed_bath_table</a:t>
            </a: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make up 81.23% of the total orders.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Toys alone has 75.94% of the total orders.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rest of the 70+ product categories generate 18.77% of the total orders.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197E96-E467-ECE1-2AE9-9B00E1B06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25" y="2584450"/>
            <a:ext cx="8077199" cy="398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41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96</TotalTime>
  <Words>914</Words>
  <Application>Microsoft Office PowerPoint</Application>
  <PresentationFormat>Widescreen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Lato Semibold</vt:lpstr>
      <vt:lpstr>Wingdings</vt:lpstr>
      <vt:lpstr>Wingdings 3</vt:lpstr>
      <vt:lpstr>Ion Boardroom</vt:lpstr>
      <vt:lpstr>Capstone Project : Marketing &amp; Retail Analytics  </vt:lpstr>
      <vt:lpstr>AGENDA  </vt:lpstr>
      <vt:lpstr>OBJECTIVE </vt:lpstr>
      <vt:lpstr>Background</vt:lpstr>
      <vt:lpstr>Top 20 Ordered Products by Quantity</vt:lpstr>
      <vt:lpstr>Top 20 Ordered Products by Revenue</vt:lpstr>
      <vt:lpstr>Percent Running Totals</vt:lpstr>
      <vt:lpstr>Revenue Pareto</vt:lpstr>
      <vt:lpstr>Quantity Pareto</vt:lpstr>
      <vt:lpstr>Product Category Ordered &gt;5 Times</vt:lpstr>
      <vt:lpstr>Market Basket Analysis</vt:lpstr>
      <vt:lpstr>Insights</vt:lpstr>
      <vt:lpstr>Recommendation  </vt:lpstr>
      <vt:lpstr>Appendix - Data Sources</vt:lpstr>
      <vt:lpstr>Appendix - Data Methodology</vt:lpstr>
      <vt:lpstr>Appendix - Data Assumptions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</dc:title>
  <dc:creator>User 1</dc:creator>
  <cp:lastModifiedBy>Rahul Das</cp:lastModifiedBy>
  <cp:revision>63</cp:revision>
  <dcterms:created xsi:type="dcterms:W3CDTF">2023-05-15T15:56:02Z</dcterms:created>
  <dcterms:modified xsi:type="dcterms:W3CDTF">2024-03-10T08:40:00Z</dcterms:modified>
</cp:coreProperties>
</file>