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30"/>
  </p:notesMasterIdLst>
  <p:sldIdLst>
    <p:sldId id="327" r:id="rId3"/>
    <p:sldId id="329" r:id="rId4"/>
    <p:sldId id="333" r:id="rId5"/>
    <p:sldId id="353" r:id="rId6"/>
    <p:sldId id="330" r:id="rId7"/>
    <p:sldId id="305" r:id="rId8"/>
    <p:sldId id="306" r:id="rId9"/>
    <p:sldId id="331" r:id="rId10"/>
    <p:sldId id="334" r:id="rId11"/>
    <p:sldId id="354" r:id="rId12"/>
    <p:sldId id="332" r:id="rId13"/>
    <p:sldId id="351" r:id="rId14"/>
    <p:sldId id="352" r:id="rId15"/>
    <p:sldId id="335" r:id="rId16"/>
    <p:sldId id="336" r:id="rId17"/>
    <p:sldId id="337" r:id="rId18"/>
    <p:sldId id="350" r:id="rId19"/>
    <p:sldId id="338" r:id="rId20"/>
    <p:sldId id="339" r:id="rId21"/>
    <p:sldId id="340" r:id="rId22"/>
    <p:sldId id="341" r:id="rId23"/>
    <p:sldId id="342" r:id="rId24"/>
    <p:sldId id="345" r:id="rId25"/>
    <p:sldId id="343" r:id="rId26"/>
    <p:sldId id="346" r:id="rId27"/>
    <p:sldId id="348" r:id="rId28"/>
    <p:sldId id="3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081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75A26-6185-4CA5-B7C2-2833B9FEF83D}" type="datetimeFigureOut">
              <a:rPr lang="en-GB" smtClean="0"/>
              <a:t>23/08/2018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8D50-AE45-429A-A11E-CE655FFF8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7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0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9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2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0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8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x-none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9BDA569-4594-3747-B57F-8682357886D9}" type="slidenum">
              <a:rPr lang="en-US" altLang="x-none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2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41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009ED4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1634400"/>
            <a:ext cx="10972800" cy="0"/>
          </a:xfrm>
          <a:prstGeom prst="line">
            <a:avLst/>
          </a:prstGeom>
          <a:ln w="254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5616623"/>
            <a:ext cx="2319178" cy="80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9226"/>
            <a:ext cx="10972799" cy="512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Presentation Heading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94185"/>
            <a:ext cx="10972799" cy="5123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Brian Scratch" charset="0"/>
                <a:ea typeface="Brian Scratch" charset="0"/>
                <a:cs typeface="Brian Scratch" charset="0"/>
              </a:defRPr>
            </a:lvl1pPr>
          </a:lstStyle>
          <a:p>
            <a:pPr lvl="0"/>
            <a:r>
              <a:rPr lang="en-GB" dirty="0" smtClean="0"/>
              <a:t>Name of Speaker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2283255"/>
            <a:ext cx="10972799" cy="423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5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6419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82037"/>
      </p:ext>
    </p:extLst>
  </p:cSld>
  <p:clrMapOvr>
    <a:masterClrMapping/>
  </p:clrMapOvr>
  <p:transition advClick="0" advTm="100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Interced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41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009ED4"/>
              </a:solidFill>
            </a:endParaRPr>
          </a:p>
        </p:txBody>
      </p:sp>
      <p:pic>
        <p:nvPicPr>
          <p:cNvPr id="5" name="imag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16575"/>
            <a:ext cx="23193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5104"/>
            <a:ext cx="9144000" cy="1225296"/>
          </a:xfrm>
          <a:prstGeom prst="rect">
            <a:avLst/>
          </a:prstGeom>
        </p:spPr>
        <p:txBody>
          <a:bodyPr anchor="b"/>
          <a:lstStyle>
            <a:lvl1pPr algn="ctr">
              <a:defRPr sz="4400" baseline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4"/>
            <a:ext cx="9144000" cy="1545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61049"/>
      </p:ext>
    </p:extLst>
  </p:cSld>
  <p:clrMapOvr>
    <a:masterClrMapping/>
  </p:clrMapOvr>
  <p:transition advClick="0" advTm="100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terced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0688" y="530225"/>
            <a:ext cx="11356975" cy="933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5104"/>
            <a:ext cx="9144000" cy="1225296"/>
          </a:xfrm>
          <a:prstGeom prst="rect">
            <a:avLst/>
          </a:prstGeom>
        </p:spPr>
        <p:txBody>
          <a:bodyPr anchor="b"/>
          <a:lstStyle>
            <a:lvl1pPr algn="ctr">
              <a:defRPr sz="4400" baseline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2464"/>
            <a:ext cx="9144000" cy="1545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6419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7597"/>
      </p:ext>
    </p:extLst>
  </p:cSld>
  <p:clrMapOvr>
    <a:masterClrMapping/>
  </p:clrMapOvr>
  <p:transition advClick="0" advTm="1000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er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6487" y="114053"/>
            <a:ext cx="10477500" cy="5265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3733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07295"/>
      </p:ext>
    </p:extLst>
  </p:cSld>
  <p:clrMapOvr>
    <a:masterClrMapping/>
  </p:clrMapOvr>
  <p:transition advClick="0" advTm="100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405349"/>
            <a:ext cx="10972800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  <a:lvl2pPr marL="397800" indent="0">
              <a:buFont typeface="Arial" charset="0"/>
              <a:buNone/>
              <a:defRPr>
                <a:latin typeface="+mj-lt"/>
              </a:defRPr>
            </a:lvl2pPr>
            <a:lvl3pPr marL="855000" indent="0">
              <a:buFont typeface="Arial" charset="0"/>
              <a:buNone/>
              <a:defRPr>
                <a:latin typeface="+mj-lt"/>
              </a:defRPr>
            </a:lvl3pPr>
            <a:lvl4pPr marL="1312200" indent="0">
              <a:buFont typeface="Arial" charset="0"/>
              <a:buNone/>
              <a:defRPr>
                <a:latin typeface="+mj-lt"/>
              </a:defRPr>
            </a:lvl4pPr>
            <a:lvl5pPr marL="1769400" indent="0">
              <a:buFont typeface="Arial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760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405349"/>
            <a:ext cx="10972800" cy="4351338"/>
          </a:xfrm>
          <a:prstGeom prst="rect">
            <a:avLst/>
          </a:prstGeom>
        </p:spPr>
        <p:txBody>
          <a:bodyPr/>
          <a:lstStyle>
            <a:lvl1pPr marL="342000" indent="-342000">
              <a:buFontTx/>
              <a:buBlip>
                <a:blip r:embed="rId2"/>
              </a:buBlip>
              <a:tabLst/>
              <a:defRPr>
                <a:latin typeface="+mn-lt"/>
              </a:defRPr>
            </a:lvl1pPr>
            <a:lvl2pPr marL="685800" indent="-342000">
              <a:buFontTx/>
              <a:buBlip>
                <a:blip r:embed="rId2"/>
              </a:buBlip>
              <a:defRPr>
                <a:latin typeface="+mn-lt"/>
              </a:defRPr>
            </a:lvl2pPr>
            <a:lvl3pPr marL="1143000" indent="-342000">
              <a:buFontTx/>
              <a:buBlip>
                <a:blip r:embed="rId2"/>
              </a:buBlip>
              <a:defRPr>
                <a:latin typeface="+mn-lt"/>
              </a:defRPr>
            </a:lvl3pPr>
            <a:lvl4pPr marL="1600200" indent="-342000">
              <a:buFontTx/>
              <a:buBlip>
                <a:blip r:embed="rId2"/>
              </a:buBlip>
              <a:defRPr>
                <a:latin typeface="+mn-lt"/>
              </a:defRPr>
            </a:lvl4pPr>
            <a:lvl5pPr marL="2057400" indent="-342000">
              <a:buFontTx/>
              <a:buBlip>
                <a:blip r:embed="rId2"/>
              </a:buBlip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0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554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Interced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41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009ED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75104"/>
            <a:ext cx="9144000" cy="1225296"/>
          </a:xfrm>
          <a:prstGeom prst="rect">
            <a:avLst/>
          </a:prstGeom>
        </p:spPr>
        <p:txBody>
          <a:bodyPr anchor="b"/>
          <a:lstStyle>
            <a:lvl1pPr algn="ctr">
              <a:defRPr sz="4400" baseline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GB" dirty="0" smtClean="0"/>
              <a:t>Quote and Text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12464"/>
            <a:ext cx="9144000" cy="1545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Sub-text and details</a:t>
            </a:r>
            <a:endParaRPr lang="en-US" dirty="0"/>
          </a:p>
        </p:txBody>
      </p:sp>
      <p:pic>
        <p:nvPicPr>
          <p:cNvPr id="9" name="image2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5616623"/>
            <a:ext cx="2319178" cy="809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008775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terced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0624" y="530352"/>
            <a:ext cx="11356848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75104"/>
            <a:ext cx="9144000" cy="1225296"/>
          </a:xfrm>
          <a:prstGeom prst="rect">
            <a:avLst/>
          </a:prstGeom>
        </p:spPr>
        <p:txBody>
          <a:bodyPr anchor="b"/>
          <a:lstStyle>
            <a:lvl1pPr algn="ctr">
              <a:defRPr sz="4400" baseline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GB" dirty="0" smtClean="0"/>
              <a:t>Quote and Text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12464"/>
            <a:ext cx="9144000" cy="15453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Sub-text and details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300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41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009ED4"/>
              </a:solidFill>
            </a:endParaRPr>
          </a:p>
        </p:txBody>
      </p: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42325" b="11258"/>
          <a:stretch>
            <a:fillRect/>
          </a:stretch>
        </p:blipFill>
        <p:spPr bwMode="auto">
          <a:xfrm>
            <a:off x="5815013" y="0"/>
            <a:ext cx="63769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4194">
              <a:alpha val="56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rgbClr val="009ED4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635125"/>
            <a:ext cx="10972800" cy="0"/>
          </a:xfrm>
          <a:prstGeom prst="line">
            <a:avLst/>
          </a:prstGeom>
          <a:ln w="254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16575"/>
            <a:ext cx="23193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609605" y="1694187"/>
            <a:ext cx="10972799" cy="5123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Brian Scratch" charset="0"/>
                <a:ea typeface="Brian Scratch" charset="0"/>
                <a:cs typeface="Brian Scratch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3" y="2283261"/>
            <a:ext cx="10972799" cy="423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609605" y="1019226"/>
            <a:ext cx="10972799" cy="512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486441"/>
      </p:ext>
    </p:extLst>
  </p:cSld>
  <p:clrMapOvr>
    <a:masterClrMapping/>
  </p:clrMapOvr>
  <p:transition advClick="0" advTm="10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405349"/>
            <a:ext cx="10972800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  <a:lvl2pPr marL="397800" indent="0">
              <a:buFont typeface="Arial" charset="0"/>
              <a:buNone/>
              <a:defRPr>
                <a:latin typeface="+mj-lt"/>
              </a:defRPr>
            </a:lvl2pPr>
            <a:lvl3pPr marL="855000" indent="0">
              <a:buFont typeface="Arial" charset="0"/>
              <a:buNone/>
              <a:defRPr>
                <a:latin typeface="+mj-lt"/>
              </a:defRPr>
            </a:lvl3pPr>
            <a:lvl4pPr marL="1312200" indent="0">
              <a:buFont typeface="Arial" charset="0"/>
              <a:buNone/>
              <a:defRPr>
                <a:latin typeface="+mj-lt"/>
              </a:defRPr>
            </a:lvl4pPr>
            <a:lvl5pPr marL="1769400" indent="0">
              <a:buFont typeface="Arial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6419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16059"/>
      </p:ext>
    </p:extLst>
  </p:cSld>
  <p:clrMapOvr>
    <a:masterClrMapping/>
  </p:clrMapOvr>
  <p:transition advClick="0" advTm="100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405349"/>
            <a:ext cx="10972800" cy="4351338"/>
          </a:xfrm>
          <a:prstGeom prst="rect">
            <a:avLst/>
          </a:prstGeom>
        </p:spPr>
        <p:txBody>
          <a:bodyPr/>
          <a:lstStyle>
            <a:lvl1pPr marL="342000" indent="-342000">
              <a:buFontTx/>
              <a:buBlip>
                <a:blip r:embed="rId2"/>
              </a:buBlip>
              <a:tabLst/>
              <a:defRPr>
                <a:latin typeface="+mn-lt"/>
              </a:defRPr>
            </a:lvl1pPr>
            <a:lvl2pPr marL="685800" indent="-342000">
              <a:buFontTx/>
              <a:buBlip>
                <a:blip r:embed="rId2"/>
              </a:buBlip>
              <a:defRPr>
                <a:latin typeface="+mn-lt"/>
              </a:defRPr>
            </a:lvl2pPr>
            <a:lvl3pPr marL="1143000" indent="-342000">
              <a:buFontTx/>
              <a:buBlip>
                <a:blip r:embed="rId2"/>
              </a:buBlip>
              <a:defRPr>
                <a:latin typeface="+mn-lt"/>
              </a:defRPr>
            </a:lvl3pPr>
            <a:lvl4pPr marL="1600200" indent="-342000">
              <a:buFontTx/>
              <a:buBlip>
                <a:blip r:embed="rId2"/>
              </a:buBlip>
              <a:defRPr>
                <a:latin typeface="+mn-lt"/>
              </a:defRPr>
            </a:lvl4pPr>
            <a:lvl5pPr marL="2057400" indent="-342000">
              <a:buFontTx/>
              <a:buBlip>
                <a:blip r:embed="rId2"/>
              </a:buBlip>
              <a:defRPr>
                <a:latin typeface="+mn-lt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388758"/>
            <a:ext cx="10948416" cy="4707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64194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86935"/>
      </p:ext>
    </p:extLst>
  </p:cSld>
  <p:clrMapOvr>
    <a:masterClrMapping/>
  </p:clrMapOvr>
  <p:transition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_footer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1"/>
          <a:stretch/>
        </p:blipFill>
        <p:spPr>
          <a:xfrm>
            <a:off x="0" y="5847237"/>
            <a:ext cx="1304437" cy="780664"/>
          </a:xfrm>
          <a:prstGeom prst="rect">
            <a:avLst/>
          </a:prstGeom>
        </p:spPr>
      </p:pic>
      <p:pic>
        <p:nvPicPr>
          <p:cNvPr id="8" name="Picture 7" descr="logo_footer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49"/>
          <a:stretch/>
        </p:blipFill>
        <p:spPr>
          <a:xfrm>
            <a:off x="10870590" y="5857880"/>
            <a:ext cx="1321410" cy="78066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985073"/>
            <a:ext cx="10972800" cy="0"/>
          </a:xfrm>
          <a:prstGeom prst="line">
            <a:avLst/>
          </a:prstGeom>
          <a:ln w="25400" cap="rnd">
            <a:solidFill>
              <a:srgbClr val="0BBBE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50" r:id="rId3"/>
    <p:sldLayoutId id="2147483662" r:id="rId4"/>
    <p:sldLayoutId id="2147483664" r:id="rId5"/>
    <p:sldLayoutId id="2147483649" r:id="rId6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3420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Tx/>
        <a:buBlip>
          <a:blip r:embed="rId9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4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Tx/>
        <a:buBlip>
          <a:blip r:embed="rId9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34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Tx/>
        <a:buBlip>
          <a:blip r:embed="rId9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34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Tx/>
        <a:buBlip>
          <a:blip r:embed="rId9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3420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Tx/>
        <a:buBlip>
          <a:blip r:embed="rId9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164194">
                  <a:tint val="75000"/>
                </a:srgbClr>
              </a:solidFill>
            </a:endParaRPr>
          </a:p>
        </p:txBody>
      </p:sp>
      <p:pic>
        <p:nvPicPr>
          <p:cNvPr id="1027" name="Picture 6" descr="logo_footer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1"/>
          <a:stretch>
            <a:fillRect/>
          </a:stretch>
        </p:blipFill>
        <p:spPr bwMode="auto">
          <a:xfrm>
            <a:off x="0" y="5846763"/>
            <a:ext cx="13049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logo_footer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5857875"/>
            <a:ext cx="13208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985838"/>
            <a:ext cx="10972800" cy="0"/>
          </a:xfrm>
          <a:prstGeom prst="line">
            <a:avLst/>
          </a:prstGeom>
          <a:ln w="25400" cap="rnd">
            <a:solidFill>
              <a:srgbClr val="0BBBE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Text Placeholder 1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Master text styles</a:t>
            </a:r>
          </a:p>
          <a:p>
            <a:pPr lvl="1"/>
            <a:r>
              <a:rPr lang="en-GB" altLang="x-none"/>
              <a:t>Second level</a:t>
            </a:r>
          </a:p>
          <a:p>
            <a:pPr lvl="2"/>
            <a:r>
              <a:rPr lang="en-GB" altLang="x-none"/>
              <a:t>Third level</a:t>
            </a:r>
          </a:p>
          <a:p>
            <a:pPr lvl="3"/>
            <a:r>
              <a:rPr lang="en-GB" altLang="x-none"/>
              <a:t>Fourth level</a:t>
            </a:r>
          </a:p>
          <a:p>
            <a:pPr lvl="4"/>
            <a:r>
              <a:rPr lang="en-GB" altLang="x-none"/>
              <a:t>Fifth level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68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ransition advClick="0" advTm="1000">
    <p:push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228600" indent="-341313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tx1"/>
        </a:buClr>
        <a:buSzPct val="100000"/>
        <a:buBlip>
          <a:blip r:embed="rId11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41313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Blip>
          <a:blip r:embed="rId11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341313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Blip>
          <a:blip r:embed="rId11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341313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Blip>
          <a:blip r:embed="rId11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341313" algn="l" rtl="0" fontAlgn="base">
        <a:lnSpc>
          <a:spcPct val="90000"/>
        </a:lnSpc>
        <a:spcBef>
          <a:spcPts val="500"/>
        </a:spcBef>
        <a:spcAft>
          <a:spcPct val="0"/>
        </a:spcAft>
        <a:buClr>
          <a:schemeClr val="tx1"/>
        </a:buClr>
        <a:buSzPct val="100000"/>
        <a:buBlip>
          <a:blip r:embed="rId11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Iotic Labs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600" y="1693862"/>
            <a:ext cx="10972800" cy="2213119"/>
          </a:xfrm>
        </p:spPr>
        <p:txBody>
          <a:bodyPr rtlCol="0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67" dirty="0" smtClean="0">
                <a:latin typeface="+mj-lt"/>
                <a:ea typeface="Arial" charset="0"/>
                <a:cs typeface="Arial" charset="0"/>
              </a:rPr>
              <a:t>Workshop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67" dirty="0" smtClean="0">
                <a:latin typeface="+mj-lt"/>
                <a:ea typeface="Arial" charset="0"/>
                <a:cs typeface="Arial" charset="0"/>
              </a:rPr>
              <a:t>Mark Wharton, CTO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67" dirty="0" smtClean="0">
                <a:latin typeface="+mj-lt"/>
                <a:ea typeface="Arial" charset="0"/>
                <a:cs typeface="Arial" charset="0"/>
              </a:rPr>
              <a:t>Sophie Peachey, Bus Dev</a:t>
            </a:r>
          </a:p>
        </p:txBody>
      </p:sp>
    </p:spTree>
    <p:extLst>
      <p:ext uri="{BB962C8B-B14F-4D97-AF65-F5344CB8AC3E}">
        <p14:creationId xmlns:p14="http://schemas.microsoft.com/office/powerpoint/2010/main" val="36611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Other UI Conventions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057400"/>
            <a:ext cx="302895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0" y="1368843"/>
            <a:ext cx="3038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I’m following or controlling things I don’t own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2" y="2057400"/>
            <a:ext cx="4467225" cy="447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2587" y="1349514"/>
            <a:ext cx="3519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Click on the … and it will expand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Square things are not yours</a:t>
            </a:r>
          </a:p>
        </p:txBody>
      </p:sp>
    </p:spTree>
    <p:extLst>
      <p:ext uri="{BB962C8B-B14F-4D97-AF65-F5344CB8AC3E}">
        <p14:creationId xmlns:p14="http://schemas.microsoft.com/office/powerpoint/2010/main" val="1123967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53075" y="5468937"/>
            <a:ext cx="1638925" cy="1389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765301" y="1157804"/>
            <a:ext cx="5695951" cy="2987674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02315" y="3583505"/>
            <a:ext cx="1447800" cy="354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48" name="Arc 47"/>
          <p:cNvSpPr/>
          <p:nvPr/>
        </p:nvSpPr>
        <p:spPr>
          <a:xfrm>
            <a:off x="3756151" y="1870592"/>
            <a:ext cx="1800227" cy="1036637"/>
          </a:xfrm>
          <a:prstGeom prst="arc">
            <a:avLst>
              <a:gd name="adj1" fmla="val 10847772"/>
              <a:gd name="adj2" fmla="val 21587898"/>
            </a:avLst>
          </a:prstGeom>
          <a:ln w="381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527511" y="1092852"/>
            <a:ext cx="5149850" cy="55165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1pPr>
            <a:lvl2pPr marL="685800" indent="-34131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2pPr>
            <a:lvl3pPr marL="1143000" indent="-34131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3pPr>
            <a:lvl4pPr marL="1600200" indent="-34131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4pPr>
            <a:lvl5pPr marL="2057400" indent="-341313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5pPr>
            <a:lvl6pPr marL="2514600" indent="-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6pPr>
            <a:lvl7pPr marL="2971800" indent="-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7pPr>
            <a:lvl8pPr marL="3429000" indent="-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8pPr>
            <a:lvl9pPr marL="3886200" indent="-341313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2"/>
              </a:buBlip>
              <a:defRPr sz="2000">
                <a:solidFill>
                  <a:schemeClr val="tx2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x-none" dirty="0">
                <a:ea typeface="Calibri Light" charset="0"/>
                <a:cs typeface="Calibri Light" charset="0"/>
              </a:rPr>
              <a:t>Horizontally scalable architecture consisting of: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FontTx/>
              <a:buNone/>
            </a:pPr>
            <a:r>
              <a:rPr lang="en-US" altLang="x-none" b="1" dirty="0">
                <a:ea typeface="Calibri Light" charset="0"/>
                <a:cs typeface="Calibri Light" charset="0"/>
              </a:rPr>
              <a:t>Registrar</a:t>
            </a:r>
            <a:r>
              <a:rPr lang="en-US" altLang="x-none" dirty="0">
                <a:ea typeface="Calibri Light" charset="0"/>
                <a:cs typeface="Calibri Light" charset="0"/>
              </a:rPr>
              <a:t/>
            </a:r>
            <a:br>
              <a:rPr lang="en-US" altLang="x-none" dirty="0">
                <a:ea typeface="Calibri Light" charset="0"/>
                <a:cs typeface="Calibri Light" charset="0"/>
              </a:rPr>
            </a:br>
            <a:r>
              <a:rPr lang="en-US" altLang="x-none" dirty="0">
                <a:ea typeface="Calibri Light" charset="0"/>
                <a:cs typeface="Calibri Light" charset="0"/>
              </a:rPr>
              <a:t>Root of trust, brokerage, allocation of IDs. Metadata store for globally visible Things. Hosted by Iotic </a:t>
            </a:r>
            <a:r>
              <a:rPr lang="en-US" altLang="x-none" dirty="0" smtClean="0">
                <a:ea typeface="Calibri Light" charset="0"/>
                <a:cs typeface="Calibri Light" charset="0"/>
              </a:rPr>
              <a:t>Labs</a:t>
            </a:r>
            <a:endParaRPr lang="en-US" altLang="x-none" dirty="0">
              <a:ea typeface="Calibri Light" charset="0"/>
              <a:cs typeface="Calibri Light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FontTx/>
              <a:buNone/>
            </a:pPr>
            <a:r>
              <a:rPr lang="en-US" altLang="x-none" b="1" dirty="0">
                <a:ea typeface="Calibri Light" charset="0"/>
                <a:cs typeface="Calibri Light" charset="0"/>
              </a:rPr>
              <a:t>Private Spaces</a:t>
            </a:r>
            <a:r>
              <a:rPr lang="en-US" altLang="x-none" dirty="0">
                <a:ea typeface="Calibri Light" charset="0"/>
                <a:cs typeface="Calibri Light" charset="0"/>
              </a:rPr>
              <a:t/>
            </a:r>
            <a:br>
              <a:rPr lang="en-US" altLang="x-none" dirty="0">
                <a:ea typeface="Calibri Light" charset="0"/>
                <a:cs typeface="Calibri Light" charset="0"/>
              </a:rPr>
            </a:br>
            <a:r>
              <a:rPr lang="en-US" altLang="x-none" dirty="0">
                <a:ea typeface="Calibri Light" charset="0"/>
                <a:cs typeface="Calibri Light" charset="0"/>
              </a:rPr>
              <a:t>Distributed part of the Iotic Space.</a:t>
            </a:r>
            <a:br>
              <a:rPr lang="en-US" altLang="x-none" dirty="0">
                <a:ea typeface="Calibri Light" charset="0"/>
                <a:cs typeface="Calibri Light" charset="0"/>
              </a:rPr>
            </a:br>
            <a:r>
              <a:rPr lang="en-US" altLang="x-none" dirty="0" smtClean="0">
                <a:ea typeface="Calibri Light" charset="0"/>
                <a:cs typeface="Calibri Light" charset="0"/>
              </a:rPr>
              <a:t>They Host </a:t>
            </a:r>
            <a:r>
              <a:rPr lang="en-US" altLang="x-none" dirty="0">
                <a:ea typeface="Calibri Light" charset="0"/>
                <a:cs typeface="Calibri Light" charset="0"/>
              </a:rPr>
              <a:t>metadata for virtual Things it contains. ‘Walled Garden’ management for enterprise. Hosted by Iotic Labs or by customer.</a:t>
            </a: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FontTx/>
              <a:buNone/>
            </a:pPr>
            <a:r>
              <a:rPr lang="en-US" dirty="0"/>
              <a:t>A</a:t>
            </a:r>
            <a:r>
              <a:rPr lang="en-US" dirty="0" smtClean="0"/>
              <a:t>ll Spaces </a:t>
            </a:r>
            <a:r>
              <a:rPr lang="en-US" dirty="0"/>
              <a:t>have certificates issued </a:t>
            </a:r>
            <a:r>
              <a:rPr lang="en-US" dirty="0" smtClean="0"/>
              <a:t>by </a:t>
            </a:r>
            <a:r>
              <a:rPr lang="en-US" dirty="0"/>
              <a:t>the </a:t>
            </a:r>
            <a:r>
              <a:rPr lang="en-US" dirty="0" smtClean="0"/>
              <a:t>Registrar </a:t>
            </a:r>
            <a:r>
              <a:rPr lang="en-US" dirty="0"/>
              <a:t>so space-to-space </a:t>
            </a:r>
            <a:r>
              <a:rPr lang="en-US" dirty="0" smtClean="0"/>
              <a:t>communications </a:t>
            </a:r>
            <a:r>
              <a:rPr lang="en-US" dirty="0"/>
              <a:t>is via https </a:t>
            </a:r>
            <a:r>
              <a:rPr lang="en-US" dirty="0" smtClean="0"/>
              <a:t>with a </a:t>
            </a:r>
            <a:r>
              <a:rPr lang="en-US" dirty="0"/>
              <a:t>known </a:t>
            </a:r>
            <a:r>
              <a:rPr lang="en-US" dirty="0" smtClean="0"/>
              <a:t>certificate</a:t>
            </a:r>
            <a:endParaRPr lang="en-US" altLang="x-none" dirty="0">
              <a:ea typeface="Calibri Light" charset="0"/>
              <a:cs typeface="Calibri Light" charset="0"/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  <a:buFontTx/>
              <a:buNone/>
            </a:pPr>
            <a:r>
              <a:rPr lang="en-US" altLang="x-none" b="1" dirty="0">
                <a:ea typeface="Calibri Light" charset="0"/>
                <a:cs typeface="Calibri Light" charset="0"/>
              </a:rPr>
              <a:t>Iotic Agent</a:t>
            </a:r>
            <a:br>
              <a:rPr lang="en-US" altLang="x-none" b="1" dirty="0">
                <a:ea typeface="Calibri Light" charset="0"/>
                <a:cs typeface="Calibri Light" charset="0"/>
              </a:rPr>
            </a:br>
            <a:r>
              <a:rPr lang="en-GB" altLang="x-none" dirty="0">
                <a:ea typeface="Calibri Light" charset="0"/>
                <a:cs typeface="Calibri Light" charset="0"/>
              </a:rPr>
              <a:t>Interface between Iotic Space and </a:t>
            </a:r>
            <a:r>
              <a:rPr lang="en-GB" altLang="x-none" dirty="0" smtClean="0">
                <a:ea typeface="Calibri Light" charset="0"/>
                <a:cs typeface="Calibri Light" charset="0"/>
              </a:rPr>
              <a:t>the real world of apps and sensors. </a:t>
            </a:r>
            <a:r>
              <a:rPr lang="en-GB" altLang="x-none" dirty="0">
                <a:ea typeface="Calibri Light" charset="0"/>
                <a:cs typeface="Calibri Light" charset="0"/>
              </a:rPr>
              <a:t>Supports one or more virtual things each. Connectivity agnostic</a:t>
            </a:r>
            <a:r>
              <a:rPr lang="en-GB" altLang="x-none" dirty="0" smtClean="0">
                <a:ea typeface="Calibri Light" charset="0"/>
                <a:cs typeface="Calibri Light" charset="0"/>
              </a:rPr>
              <a:t>.</a:t>
            </a:r>
            <a:endParaRPr lang="en-US" altLang="x-none" b="1" dirty="0">
              <a:solidFill>
                <a:schemeClr val="tx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2913" y="2353264"/>
            <a:ext cx="1565275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Private Space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7315" y="2381767"/>
            <a:ext cx="1565275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Private Space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0104" y="374432"/>
            <a:ext cx="10948988" cy="5873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Horizontally Scalable and Distributed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38662" y="4934466"/>
            <a:ext cx="1346200" cy="6143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867152" y="1426092"/>
            <a:ext cx="1565275" cy="352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Registrar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3741" y="3573979"/>
            <a:ext cx="1565275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Iotic Agent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71790" y="3868462"/>
            <a:ext cx="1447800" cy="3540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794002" y="3860524"/>
            <a:ext cx="1565275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Iotic Agent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17142" y="4918591"/>
            <a:ext cx="1347787" cy="63182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67604" y="4949982"/>
            <a:ext cx="1565275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Physical </a:t>
            </a:r>
            <a:b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Thing 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124" y="4934466"/>
            <a:ext cx="1565275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Physical </a:t>
            </a:r>
            <a:b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Thing 1</a:t>
            </a:r>
          </a:p>
        </p:txBody>
      </p:sp>
      <p:cxnSp>
        <p:nvCxnSpPr>
          <p:cNvPr id="31" name="Straight Arrow Connector 30"/>
          <p:cNvCxnSpPr>
            <a:stCxn id="14" idx="2"/>
            <a:endCxn id="8" idx="0"/>
          </p:cNvCxnSpPr>
          <p:nvPr/>
        </p:nvCxnSpPr>
        <p:spPr>
          <a:xfrm>
            <a:off x="3649790" y="1778517"/>
            <a:ext cx="1845761" cy="574747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955927" y="1778517"/>
            <a:ext cx="1712913" cy="59690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4" idx="0"/>
          </p:cNvCxnSpPr>
          <p:nvPr/>
        </p:nvCxnSpPr>
        <p:spPr>
          <a:xfrm>
            <a:off x="3649790" y="1778517"/>
            <a:ext cx="30162" cy="60325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7" idx="5"/>
            <a:endCxn id="16" idx="0"/>
          </p:cNvCxnSpPr>
          <p:nvPr/>
        </p:nvCxnSpPr>
        <p:spPr>
          <a:xfrm>
            <a:off x="4355108" y="3028486"/>
            <a:ext cx="1201271" cy="545493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6" idx="4"/>
            <a:endCxn id="19" idx="0"/>
          </p:cNvCxnSpPr>
          <p:nvPr/>
        </p:nvCxnSpPr>
        <p:spPr>
          <a:xfrm flipH="1">
            <a:off x="2576640" y="3105668"/>
            <a:ext cx="566238" cy="754856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4" name="TextBox 26"/>
          <p:cNvSpPr txBox="1">
            <a:spLocks noChangeArrowheads="1"/>
          </p:cNvSpPr>
          <p:nvPr/>
        </p:nvSpPr>
        <p:spPr bwMode="auto">
          <a:xfrm>
            <a:off x="3391027" y="1929329"/>
            <a:ext cx="560388" cy="261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GB" altLang="x-none" sz="1700"/>
              <a:t>HTTPS</a:t>
            </a:r>
          </a:p>
        </p:txBody>
      </p:sp>
      <p:cxnSp>
        <p:nvCxnSpPr>
          <p:cNvPr id="42" name="Straight Arrow Connector 41"/>
          <p:cNvCxnSpPr>
            <a:endCxn id="24" idx="0"/>
          </p:cNvCxnSpPr>
          <p:nvPr/>
        </p:nvCxnSpPr>
        <p:spPr>
          <a:xfrm>
            <a:off x="2749676" y="4210565"/>
            <a:ext cx="1041360" cy="70802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6" idx="0"/>
          </p:cNvCxnSpPr>
          <p:nvPr/>
        </p:nvCxnSpPr>
        <p:spPr>
          <a:xfrm flipH="1">
            <a:off x="1311762" y="4209376"/>
            <a:ext cx="1061320" cy="72509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7564" y="2694486"/>
            <a:ext cx="94535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Virtual</a:t>
            </a:r>
            <a:br>
              <a:rPr lang="en-GB" sz="1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GB" sz="1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Things</a:t>
            </a:r>
            <a:endParaRPr lang="en-GB" sz="17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 rot="18398431">
            <a:off x="456977" y="2148568"/>
            <a:ext cx="95311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Iotic Space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030416" y="2137796"/>
            <a:ext cx="1414464" cy="675266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2676654" y="2137796"/>
            <a:ext cx="1917198" cy="1271878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4790701" y="2186287"/>
            <a:ext cx="1601788" cy="675266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54214" y="2335248"/>
            <a:ext cx="1566863" cy="354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7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Public Space</a:t>
            </a: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2779839" y="1376086"/>
            <a:ext cx="1682751" cy="462755"/>
          </a:xfrm>
          <a:custGeom>
            <a:avLst/>
            <a:gdLst>
              <a:gd name="T0" fmla="*/ 468 w 829"/>
              <a:gd name="T1" fmla="*/ 12 h 406"/>
              <a:gd name="T2" fmla="*/ 553 w 829"/>
              <a:gd name="T3" fmla="*/ 58 h 406"/>
              <a:gd name="T4" fmla="*/ 599 w 829"/>
              <a:gd name="T5" fmla="*/ 64 h 406"/>
              <a:gd name="T6" fmla="*/ 710 w 829"/>
              <a:gd name="T7" fmla="*/ 62 h 406"/>
              <a:gd name="T8" fmla="*/ 800 w 829"/>
              <a:gd name="T9" fmla="*/ 123 h 406"/>
              <a:gd name="T10" fmla="*/ 829 w 829"/>
              <a:gd name="T11" fmla="*/ 229 h 406"/>
              <a:gd name="T12" fmla="*/ 791 w 829"/>
              <a:gd name="T13" fmla="*/ 323 h 406"/>
              <a:gd name="T14" fmla="*/ 714 w 829"/>
              <a:gd name="T15" fmla="*/ 375 h 406"/>
              <a:gd name="T16" fmla="*/ 566 w 829"/>
              <a:gd name="T17" fmla="*/ 402 h 406"/>
              <a:gd name="T18" fmla="*/ 362 w 829"/>
              <a:gd name="T19" fmla="*/ 402 h 406"/>
              <a:gd name="T20" fmla="*/ 276 w 829"/>
              <a:gd name="T21" fmla="*/ 379 h 406"/>
              <a:gd name="T22" fmla="*/ 259 w 829"/>
              <a:gd name="T23" fmla="*/ 365 h 406"/>
              <a:gd name="T24" fmla="*/ 249 w 829"/>
              <a:gd name="T25" fmla="*/ 338 h 406"/>
              <a:gd name="T26" fmla="*/ 222 w 829"/>
              <a:gd name="T27" fmla="*/ 325 h 406"/>
              <a:gd name="T28" fmla="*/ 82 w 829"/>
              <a:gd name="T29" fmla="*/ 310 h 406"/>
              <a:gd name="T30" fmla="*/ 23 w 829"/>
              <a:gd name="T31" fmla="*/ 275 h 406"/>
              <a:gd name="T32" fmla="*/ 0 w 829"/>
              <a:gd name="T33" fmla="*/ 214 h 406"/>
              <a:gd name="T34" fmla="*/ 40 w 829"/>
              <a:gd name="T35" fmla="*/ 135 h 406"/>
              <a:gd name="T36" fmla="*/ 126 w 829"/>
              <a:gd name="T37" fmla="*/ 81 h 406"/>
              <a:gd name="T38" fmla="*/ 197 w 829"/>
              <a:gd name="T39" fmla="*/ 68 h 406"/>
              <a:gd name="T40" fmla="*/ 197 w 829"/>
              <a:gd name="T41" fmla="*/ 73 h 406"/>
              <a:gd name="T42" fmla="*/ 115 w 829"/>
              <a:gd name="T43" fmla="*/ 91 h 406"/>
              <a:gd name="T44" fmla="*/ 36 w 829"/>
              <a:gd name="T45" fmla="*/ 150 h 406"/>
              <a:gd name="T46" fmla="*/ 7 w 829"/>
              <a:gd name="T47" fmla="*/ 233 h 406"/>
              <a:gd name="T48" fmla="*/ 48 w 829"/>
              <a:gd name="T49" fmla="*/ 287 h 406"/>
              <a:gd name="T50" fmla="*/ 134 w 829"/>
              <a:gd name="T51" fmla="*/ 315 h 406"/>
              <a:gd name="T52" fmla="*/ 270 w 829"/>
              <a:gd name="T53" fmla="*/ 313 h 406"/>
              <a:gd name="T54" fmla="*/ 274 w 829"/>
              <a:gd name="T55" fmla="*/ 317 h 406"/>
              <a:gd name="T56" fmla="*/ 257 w 829"/>
              <a:gd name="T57" fmla="*/ 338 h 406"/>
              <a:gd name="T58" fmla="*/ 270 w 829"/>
              <a:gd name="T59" fmla="*/ 367 h 406"/>
              <a:gd name="T60" fmla="*/ 328 w 829"/>
              <a:gd name="T61" fmla="*/ 388 h 406"/>
              <a:gd name="T62" fmla="*/ 480 w 829"/>
              <a:gd name="T63" fmla="*/ 398 h 406"/>
              <a:gd name="T64" fmla="*/ 637 w 829"/>
              <a:gd name="T65" fmla="*/ 388 h 406"/>
              <a:gd name="T66" fmla="*/ 745 w 829"/>
              <a:gd name="T67" fmla="*/ 350 h 406"/>
              <a:gd name="T68" fmla="*/ 812 w 829"/>
              <a:gd name="T69" fmla="*/ 277 h 406"/>
              <a:gd name="T70" fmla="*/ 817 w 829"/>
              <a:gd name="T71" fmla="*/ 187 h 406"/>
              <a:gd name="T72" fmla="*/ 766 w 829"/>
              <a:gd name="T73" fmla="*/ 98 h 406"/>
              <a:gd name="T74" fmla="*/ 675 w 829"/>
              <a:gd name="T75" fmla="*/ 64 h 406"/>
              <a:gd name="T76" fmla="*/ 593 w 829"/>
              <a:gd name="T77" fmla="*/ 73 h 406"/>
              <a:gd name="T78" fmla="*/ 566 w 829"/>
              <a:gd name="T79" fmla="*/ 89 h 406"/>
              <a:gd name="T80" fmla="*/ 522 w 829"/>
              <a:gd name="T81" fmla="*/ 43 h 406"/>
              <a:gd name="T82" fmla="*/ 430 w 829"/>
              <a:gd name="T83" fmla="*/ 10 h 406"/>
              <a:gd name="T84" fmla="*/ 288 w 829"/>
              <a:gd name="T85" fmla="*/ 22 h 406"/>
              <a:gd name="T86" fmla="*/ 182 w 829"/>
              <a:gd name="T87" fmla="*/ 66 h 406"/>
              <a:gd name="T88" fmla="*/ 180 w 829"/>
              <a:gd name="T89" fmla="*/ 62 h 406"/>
              <a:gd name="T90" fmla="*/ 289 w 829"/>
              <a:gd name="T91" fmla="*/ 14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29" h="406">
                <a:moveTo>
                  <a:pt x="405" y="0"/>
                </a:moveTo>
                <a:lnTo>
                  <a:pt x="435" y="4"/>
                </a:lnTo>
                <a:lnTo>
                  <a:pt x="468" y="12"/>
                </a:lnTo>
                <a:lnTo>
                  <a:pt x="499" y="22"/>
                </a:lnTo>
                <a:lnTo>
                  <a:pt x="528" y="37"/>
                </a:lnTo>
                <a:lnTo>
                  <a:pt x="553" y="58"/>
                </a:lnTo>
                <a:lnTo>
                  <a:pt x="570" y="81"/>
                </a:lnTo>
                <a:lnTo>
                  <a:pt x="581" y="72"/>
                </a:lnTo>
                <a:lnTo>
                  <a:pt x="599" y="64"/>
                </a:lnTo>
                <a:lnTo>
                  <a:pt x="635" y="56"/>
                </a:lnTo>
                <a:lnTo>
                  <a:pt x="673" y="54"/>
                </a:lnTo>
                <a:lnTo>
                  <a:pt x="710" y="62"/>
                </a:lnTo>
                <a:lnTo>
                  <a:pt x="745" y="75"/>
                </a:lnTo>
                <a:lnTo>
                  <a:pt x="775" y="96"/>
                </a:lnTo>
                <a:lnTo>
                  <a:pt x="800" y="123"/>
                </a:lnTo>
                <a:lnTo>
                  <a:pt x="817" y="158"/>
                </a:lnTo>
                <a:lnTo>
                  <a:pt x="827" y="193"/>
                </a:lnTo>
                <a:lnTo>
                  <a:pt x="829" y="229"/>
                </a:lnTo>
                <a:lnTo>
                  <a:pt x="823" y="265"/>
                </a:lnTo>
                <a:lnTo>
                  <a:pt x="810" y="298"/>
                </a:lnTo>
                <a:lnTo>
                  <a:pt x="791" y="323"/>
                </a:lnTo>
                <a:lnTo>
                  <a:pt x="768" y="344"/>
                </a:lnTo>
                <a:lnTo>
                  <a:pt x="741" y="361"/>
                </a:lnTo>
                <a:lnTo>
                  <a:pt x="714" y="375"/>
                </a:lnTo>
                <a:lnTo>
                  <a:pt x="666" y="390"/>
                </a:lnTo>
                <a:lnTo>
                  <a:pt x="616" y="400"/>
                </a:lnTo>
                <a:lnTo>
                  <a:pt x="566" y="402"/>
                </a:lnTo>
                <a:lnTo>
                  <a:pt x="483" y="406"/>
                </a:lnTo>
                <a:lnTo>
                  <a:pt x="401" y="404"/>
                </a:lnTo>
                <a:lnTo>
                  <a:pt x="362" y="402"/>
                </a:lnTo>
                <a:lnTo>
                  <a:pt x="324" y="394"/>
                </a:lnTo>
                <a:lnTo>
                  <a:pt x="301" y="388"/>
                </a:lnTo>
                <a:lnTo>
                  <a:pt x="276" y="379"/>
                </a:lnTo>
                <a:lnTo>
                  <a:pt x="270" y="375"/>
                </a:lnTo>
                <a:lnTo>
                  <a:pt x="265" y="371"/>
                </a:lnTo>
                <a:lnTo>
                  <a:pt x="259" y="365"/>
                </a:lnTo>
                <a:lnTo>
                  <a:pt x="253" y="360"/>
                </a:lnTo>
                <a:lnTo>
                  <a:pt x="249" y="354"/>
                </a:lnTo>
                <a:lnTo>
                  <a:pt x="249" y="338"/>
                </a:lnTo>
                <a:lnTo>
                  <a:pt x="257" y="325"/>
                </a:lnTo>
                <a:lnTo>
                  <a:pt x="261" y="321"/>
                </a:lnTo>
                <a:lnTo>
                  <a:pt x="222" y="325"/>
                </a:lnTo>
                <a:lnTo>
                  <a:pt x="174" y="327"/>
                </a:lnTo>
                <a:lnTo>
                  <a:pt x="128" y="323"/>
                </a:lnTo>
                <a:lnTo>
                  <a:pt x="82" y="310"/>
                </a:lnTo>
                <a:lnTo>
                  <a:pt x="61" y="302"/>
                </a:lnTo>
                <a:lnTo>
                  <a:pt x="42" y="290"/>
                </a:lnTo>
                <a:lnTo>
                  <a:pt x="23" y="275"/>
                </a:lnTo>
                <a:lnTo>
                  <a:pt x="9" y="258"/>
                </a:lnTo>
                <a:lnTo>
                  <a:pt x="1" y="237"/>
                </a:lnTo>
                <a:lnTo>
                  <a:pt x="0" y="214"/>
                </a:lnTo>
                <a:lnTo>
                  <a:pt x="7" y="189"/>
                </a:lnTo>
                <a:lnTo>
                  <a:pt x="19" y="166"/>
                </a:lnTo>
                <a:lnTo>
                  <a:pt x="40" y="135"/>
                </a:lnTo>
                <a:lnTo>
                  <a:pt x="65" y="112"/>
                </a:lnTo>
                <a:lnTo>
                  <a:pt x="94" y="95"/>
                </a:lnTo>
                <a:lnTo>
                  <a:pt x="126" y="81"/>
                </a:lnTo>
                <a:lnTo>
                  <a:pt x="159" y="72"/>
                </a:lnTo>
                <a:lnTo>
                  <a:pt x="195" y="68"/>
                </a:lnTo>
                <a:lnTo>
                  <a:pt x="197" y="68"/>
                </a:lnTo>
                <a:lnTo>
                  <a:pt x="199" y="70"/>
                </a:lnTo>
                <a:lnTo>
                  <a:pt x="199" y="72"/>
                </a:lnTo>
                <a:lnTo>
                  <a:pt x="197" y="73"/>
                </a:lnTo>
                <a:lnTo>
                  <a:pt x="195" y="75"/>
                </a:lnTo>
                <a:lnTo>
                  <a:pt x="153" y="79"/>
                </a:lnTo>
                <a:lnTo>
                  <a:pt x="115" y="91"/>
                </a:lnTo>
                <a:lnTo>
                  <a:pt x="86" y="106"/>
                </a:lnTo>
                <a:lnTo>
                  <a:pt x="59" y="125"/>
                </a:lnTo>
                <a:lnTo>
                  <a:pt x="36" y="150"/>
                </a:lnTo>
                <a:lnTo>
                  <a:pt x="19" y="179"/>
                </a:lnTo>
                <a:lnTo>
                  <a:pt x="9" y="210"/>
                </a:lnTo>
                <a:lnTo>
                  <a:pt x="7" y="233"/>
                </a:lnTo>
                <a:lnTo>
                  <a:pt x="15" y="254"/>
                </a:lnTo>
                <a:lnTo>
                  <a:pt x="30" y="271"/>
                </a:lnTo>
                <a:lnTo>
                  <a:pt x="48" y="287"/>
                </a:lnTo>
                <a:lnTo>
                  <a:pt x="69" y="298"/>
                </a:lnTo>
                <a:lnTo>
                  <a:pt x="90" y="306"/>
                </a:lnTo>
                <a:lnTo>
                  <a:pt x="134" y="315"/>
                </a:lnTo>
                <a:lnTo>
                  <a:pt x="178" y="319"/>
                </a:lnTo>
                <a:lnTo>
                  <a:pt x="224" y="317"/>
                </a:lnTo>
                <a:lnTo>
                  <a:pt x="270" y="313"/>
                </a:lnTo>
                <a:lnTo>
                  <a:pt x="272" y="313"/>
                </a:lnTo>
                <a:lnTo>
                  <a:pt x="272" y="315"/>
                </a:lnTo>
                <a:lnTo>
                  <a:pt x="274" y="317"/>
                </a:lnTo>
                <a:lnTo>
                  <a:pt x="272" y="319"/>
                </a:lnTo>
                <a:lnTo>
                  <a:pt x="263" y="329"/>
                </a:lnTo>
                <a:lnTo>
                  <a:pt x="257" y="338"/>
                </a:lnTo>
                <a:lnTo>
                  <a:pt x="255" y="348"/>
                </a:lnTo>
                <a:lnTo>
                  <a:pt x="263" y="360"/>
                </a:lnTo>
                <a:lnTo>
                  <a:pt x="270" y="367"/>
                </a:lnTo>
                <a:lnTo>
                  <a:pt x="280" y="371"/>
                </a:lnTo>
                <a:lnTo>
                  <a:pt x="289" y="377"/>
                </a:lnTo>
                <a:lnTo>
                  <a:pt x="328" y="388"/>
                </a:lnTo>
                <a:lnTo>
                  <a:pt x="370" y="394"/>
                </a:lnTo>
                <a:lnTo>
                  <a:pt x="410" y="398"/>
                </a:lnTo>
                <a:lnTo>
                  <a:pt x="480" y="398"/>
                </a:lnTo>
                <a:lnTo>
                  <a:pt x="549" y="396"/>
                </a:lnTo>
                <a:lnTo>
                  <a:pt x="595" y="394"/>
                </a:lnTo>
                <a:lnTo>
                  <a:pt x="637" y="388"/>
                </a:lnTo>
                <a:lnTo>
                  <a:pt x="681" y="379"/>
                </a:lnTo>
                <a:lnTo>
                  <a:pt x="714" y="365"/>
                </a:lnTo>
                <a:lnTo>
                  <a:pt x="745" y="350"/>
                </a:lnTo>
                <a:lnTo>
                  <a:pt x="773" y="331"/>
                </a:lnTo>
                <a:lnTo>
                  <a:pt x="798" y="304"/>
                </a:lnTo>
                <a:lnTo>
                  <a:pt x="812" y="277"/>
                </a:lnTo>
                <a:lnTo>
                  <a:pt x="819" y="248"/>
                </a:lnTo>
                <a:lnTo>
                  <a:pt x="821" y="217"/>
                </a:lnTo>
                <a:lnTo>
                  <a:pt x="817" y="187"/>
                </a:lnTo>
                <a:lnTo>
                  <a:pt x="810" y="158"/>
                </a:lnTo>
                <a:lnTo>
                  <a:pt x="791" y="125"/>
                </a:lnTo>
                <a:lnTo>
                  <a:pt x="766" y="98"/>
                </a:lnTo>
                <a:lnTo>
                  <a:pt x="737" y="79"/>
                </a:lnTo>
                <a:lnTo>
                  <a:pt x="702" y="68"/>
                </a:lnTo>
                <a:lnTo>
                  <a:pt x="675" y="64"/>
                </a:lnTo>
                <a:lnTo>
                  <a:pt x="647" y="62"/>
                </a:lnTo>
                <a:lnTo>
                  <a:pt x="620" y="66"/>
                </a:lnTo>
                <a:lnTo>
                  <a:pt x="593" y="73"/>
                </a:lnTo>
                <a:lnTo>
                  <a:pt x="570" y="89"/>
                </a:lnTo>
                <a:lnTo>
                  <a:pt x="568" y="89"/>
                </a:lnTo>
                <a:lnTo>
                  <a:pt x="566" y="89"/>
                </a:lnTo>
                <a:lnTo>
                  <a:pt x="566" y="87"/>
                </a:lnTo>
                <a:lnTo>
                  <a:pt x="547" y="62"/>
                </a:lnTo>
                <a:lnTo>
                  <a:pt x="522" y="43"/>
                </a:lnTo>
                <a:lnTo>
                  <a:pt x="493" y="27"/>
                </a:lnTo>
                <a:lnTo>
                  <a:pt x="460" y="16"/>
                </a:lnTo>
                <a:lnTo>
                  <a:pt x="430" y="10"/>
                </a:lnTo>
                <a:lnTo>
                  <a:pt x="397" y="8"/>
                </a:lnTo>
                <a:lnTo>
                  <a:pt x="341" y="10"/>
                </a:lnTo>
                <a:lnTo>
                  <a:pt x="288" y="22"/>
                </a:lnTo>
                <a:lnTo>
                  <a:pt x="236" y="41"/>
                </a:lnTo>
                <a:lnTo>
                  <a:pt x="186" y="66"/>
                </a:lnTo>
                <a:lnTo>
                  <a:pt x="182" y="66"/>
                </a:lnTo>
                <a:lnTo>
                  <a:pt x="180" y="66"/>
                </a:lnTo>
                <a:lnTo>
                  <a:pt x="180" y="64"/>
                </a:lnTo>
                <a:lnTo>
                  <a:pt x="180" y="62"/>
                </a:lnTo>
                <a:lnTo>
                  <a:pt x="182" y="60"/>
                </a:lnTo>
                <a:lnTo>
                  <a:pt x="234" y="33"/>
                </a:lnTo>
                <a:lnTo>
                  <a:pt x="289" y="14"/>
                </a:lnTo>
                <a:lnTo>
                  <a:pt x="345" y="2"/>
                </a:lnTo>
                <a:lnTo>
                  <a:pt x="405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8698" name="TextBox 28"/>
          <p:cNvSpPr txBox="1">
            <a:spLocks noChangeArrowheads="1"/>
          </p:cNvSpPr>
          <p:nvPr/>
        </p:nvSpPr>
        <p:spPr bwMode="auto">
          <a:xfrm>
            <a:off x="1849167" y="4392821"/>
            <a:ext cx="15652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GB" altLang="x-none" sz="1700" dirty="0"/>
              <a:t>Connectivity Agnostic</a:t>
            </a:r>
          </a:p>
        </p:txBody>
      </p:sp>
      <p:sp>
        <p:nvSpPr>
          <p:cNvPr id="28697" name="TextBox 27"/>
          <p:cNvSpPr txBox="1">
            <a:spLocks noChangeArrowheads="1"/>
          </p:cNvSpPr>
          <p:nvPr/>
        </p:nvSpPr>
        <p:spPr bwMode="auto">
          <a:xfrm>
            <a:off x="4581780" y="3027735"/>
            <a:ext cx="15652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GB" altLang="x-none" sz="1700" dirty="0" smtClean="0"/>
              <a:t>AMQPS</a:t>
            </a:r>
            <a:endParaRPr lang="en-GB" altLang="x-none" sz="1700" dirty="0"/>
          </a:p>
        </p:txBody>
      </p:sp>
      <p:sp>
        <p:nvSpPr>
          <p:cNvPr id="51" name="TextBox 27"/>
          <p:cNvSpPr txBox="1">
            <a:spLocks noChangeArrowheads="1"/>
          </p:cNvSpPr>
          <p:nvPr/>
        </p:nvSpPr>
        <p:spPr bwMode="auto">
          <a:xfrm>
            <a:off x="1512349" y="3316217"/>
            <a:ext cx="15652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r>
              <a:rPr lang="en-GB" altLang="x-none" sz="1700" dirty="0" smtClean="0"/>
              <a:t>AMQPS</a:t>
            </a:r>
            <a:endParaRPr lang="en-GB" altLang="x-none" sz="1700" dirty="0"/>
          </a:p>
        </p:txBody>
      </p:sp>
      <p:sp>
        <p:nvSpPr>
          <p:cNvPr id="56" name="Oval 55"/>
          <p:cNvSpPr/>
          <p:nvPr/>
        </p:nvSpPr>
        <p:spPr>
          <a:xfrm>
            <a:off x="2999714" y="2800868"/>
            <a:ext cx="286327" cy="304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110713" y="2768323"/>
            <a:ext cx="286327" cy="304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84" y="1933897"/>
            <a:ext cx="686148" cy="6861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0104" y="447750"/>
            <a:ext cx="10948416" cy="4707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Visibility in Iotic Space – Choose who can find you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1804845" y="3628333"/>
            <a:ext cx="3230440" cy="2442587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2491990" y="1134296"/>
            <a:ext cx="9465547" cy="3715331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5" name="Oval 24"/>
          <p:cNvSpPr/>
          <p:nvPr/>
        </p:nvSpPr>
        <p:spPr>
          <a:xfrm>
            <a:off x="7224763" y="4079236"/>
            <a:ext cx="3230440" cy="232156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957726" y="4260362"/>
            <a:ext cx="1068528" cy="52139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user 1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51537" y="4972819"/>
            <a:ext cx="1068528" cy="52139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user 2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62512" y="5199578"/>
            <a:ext cx="1068528" cy="52139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user 3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364899">
            <a:off x="3588651" y="387918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public</a:t>
            </a:r>
          </a:p>
        </p:txBody>
      </p:sp>
      <p:sp>
        <p:nvSpPr>
          <p:cNvPr id="35" name="TextBox 34"/>
          <p:cNvSpPr txBox="1"/>
          <p:nvPr/>
        </p:nvSpPr>
        <p:spPr>
          <a:xfrm rot="21250640">
            <a:off x="8332101" y="422149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public</a:t>
            </a:r>
          </a:p>
        </p:txBody>
      </p:sp>
      <p:sp>
        <p:nvSpPr>
          <p:cNvPr id="36" name="TextBox 35"/>
          <p:cNvSpPr txBox="1"/>
          <p:nvPr/>
        </p:nvSpPr>
        <p:spPr>
          <a:xfrm rot="21250640">
            <a:off x="7811723" y="5140267"/>
            <a:ext cx="205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tx2"/>
                </a:solidFill>
              </a:rPr>
              <a:t>Visible to all users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in this space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7740" y="3279967"/>
            <a:ext cx="2050561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Community space</a:t>
            </a:r>
          </a:p>
          <a:p>
            <a:pPr marL="355600" indent="-341313">
              <a:spcBef>
                <a:spcPts val="400"/>
              </a:spcBef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User privacy</a:t>
            </a:r>
          </a:p>
          <a:p>
            <a:pPr marL="355600" indent="-341313">
              <a:spcBef>
                <a:spcPts val="400"/>
              </a:spcBef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Owned</a:t>
            </a:r>
            <a:br>
              <a:rPr lang="en-GB" sz="2000" dirty="0">
                <a:solidFill>
                  <a:schemeClr val="tx2"/>
                </a:solidFill>
                <a:latin typeface="Calibri" charset="0"/>
              </a:rPr>
            </a:b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Search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3487" y="5494210"/>
            <a:ext cx="195880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Private space</a:t>
            </a:r>
          </a:p>
          <a:p>
            <a:pPr marL="355600" indent="-341313">
              <a:spcBef>
                <a:spcPts val="400"/>
              </a:spcBef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Space privacy</a:t>
            </a:r>
          </a:p>
          <a:p>
            <a:pPr marL="355600" indent="-341313">
              <a:spcBef>
                <a:spcPts val="400"/>
              </a:spcBef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Local search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9312" y="2513919"/>
            <a:ext cx="767353" cy="83099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 smtClean="0">
              <a:solidFill>
                <a:schemeClr val="tx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 smtClean="0">
                <a:solidFill>
                  <a:schemeClr val="tx2"/>
                </a:solidFill>
                <a:latin typeface="+mn-lt"/>
              </a:rPr>
              <a:t>Registrar</a:t>
            </a:r>
            <a:endParaRPr lang="en-GB" sz="1200" dirty="0">
              <a:solidFill>
                <a:schemeClr val="tx2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</a:rPr>
              <a:t>Core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5780840" y="1549934"/>
            <a:ext cx="643873" cy="89844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Public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Meta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Data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19" name="Freeform 10"/>
          <p:cNvSpPr>
            <a:spLocks/>
          </p:cNvSpPr>
          <p:nvPr/>
        </p:nvSpPr>
        <p:spPr bwMode="auto">
          <a:xfrm>
            <a:off x="4603767" y="1387726"/>
            <a:ext cx="3177354" cy="2111488"/>
          </a:xfrm>
          <a:custGeom>
            <a:avLst/>
            <a:gdLst>
              <a:gd name="T0" fmla="*/ 468 w 829"/>
              <a:gd name="T1" fmla="*/ 12 h 406"/>
              <a:gd name="T2" fmla="*/ 553 w 829"/>
              <a:gd name="T3" fmla="*/ 58 h 406"/>
              <a:gd name="T4" fmla="*/ 599 w 829"/>
              <a:gd name="T5" fmla="*/ 64 h 406"/>
              <a:gd name="T6" fmla="*/ 710 w 829"/>
              <a:gd name="T7" fmla="*/ 62 h 406"/>
              <a:gd name="T8" fmla="*/ 800 w 829"/>
              <a:gd name="T9" fmla="*/ 123 h 406"/>
              <a:gd name="T10" fmla="*/ 829 w 829"/>
              <a:gd name="T11" fmla="*/ 229 h 406"/>
              <a:gd name="T12" fmla="*/ 791 w 829"/>
              <a:gd name="T13" fmla="*/ 323 h 406"/>
              <a:gd name="T14" fmla="*/ 714 w 829"/>
              <a:gd name="T15" fmla="*/ 375 h 406"/>
              <a:gd name="T16" fmla="*/ 566 w 829"/>
              <a:gd name="T17" fmla="*/ 402 h 406"/>
              <a:gd name="T18" fmla="*/ 362 w 829"/>
              <a:gd name="T19" fmla="*/ 402 h 406"/>
              <a:gd name="T20" fmla="*/ 276 w 829"/>
              <a:gd name="T21" fmla="*/ 379 h 406"/>
              <a:gd name="T22" fmla="*/ 259 w 829"/>
              <a:gd name="T23" fmla="*/ 365 h 406"/>
              <a:gd name="T24" fmla="*/ 249 w 829"/>
              <a:gd name="T25" fmla="*/ 338 h 406"/>
              <a:gd name="T26" fmla="*/ 222 w 829"/>
              <a:gd name="T27" fmla="*/ 325 h 406"/>
              <a:gd name="T28" fmla="*/ 82 w 829"/>
              <a:gd name="T29" fmla="*/ 310 h 406"/>
              <a:gd name="T30" fmla="*/ 23 w 829"/>
              <a:gd name="T31" fmla="*/ 275 h 406"/>
              <a:gd name="T32" fmla="*/ 0 w 829"/>
              <a:gd name="T33" fmla="*/ 214 h 406"/>
              <a:gd name="T34" fmla="*/ 40 w 829"/>
              <a:gd name="T35" fmla="*/ 135 h 406"/>
              <a:gd name="T36" fmla="*/ 126 w 829"/>
              <a:gd name="T37" fmla="*/ 81 h 406"/>
              <a:gd name="T38" fmla="*/ 197 w 829"/>
              <a:gd name="T39" fmla="*/ 68 h 406"/>
              <a:gd name="T40" fmla="*/ 197 w 829"/>
              <a:gd name="T41" fmla="*/ 73 h 406"/>
              <a:gd name="T42" fmla="*/ 115 w 829"/>
              <a:gd name="T43" fmla="*/ 91 h 406"/>
              <a:gd name="T44" fmla="*/ 36 w 829"/>
              <a:gd name="T45" fmla="*/ 150 h 406"/>
              <a:gd name="T46" fmla="*/ 7 w 829"/>
              <a:gd name="T47" fmla="*/ 233 h 406"/>
              <a:gd name="T48" fmla="*/ 48 w 829"/>
              <a:gd name="T49" fmla="*/ 287 h 406"/>
              <a:gd name="T50" fmla="*/ 134 w 829"/>
              <a:gd name="T51" fmla="*/ 315 h 406"/>
              <a:gd name="T52" fmla="*/ 270 w 829"/>
              <a:gd name="T53" fmla="*/ 313 h 406"/>
              <a:gd name="T54" fmla="*/ 274 w 829"/>
              <a:gd name="T55" fmla="*/ 317 h 406"/>
              <a:gd name="T56" fmla="*/ 257 w 829"/>
              <a:gd name="T57" fmla="*/ 338 h 406"/>
              <a:gd name="T58" fmla="*/ 270 w 829"/>
              <a:gd name="T59" fmla="*/ 367 h 406"/>
              <a:gd name="T60" fmla="*/ 328 w 829"/>
              <a:gd name="T61" fmla="*/ 388 h 406"/>
              <a:gd name="T62" fmla="*/ 480 w 829"/>
              <a:gd name="T63" fmla="*/ 398 h 406"/>
              <a:gd name="T64" fmla="*/ 637 w 829"/>
              <a:gd name="T65" fmla="*/ 388 h 406"/>
              <a:gd name="T66" fmla="*/ 745 w 829"/>
              <a:gd name="T67" fmla="*/ 350 h 406"/>
              <a:gd name="T68" fmla="*/ 812 w 829"/>
              <a:gd name="T69" fmla="*/ 277 h 406"/>
              <a:gd name="T70" fmla="*/ 817 w 829"/>
              <a:gd name="T71" fmla="*/ 187 h 406"/>
              <a:gd name="T72" fmla="*/ 766 w 829"/>
              <a:gd name="T73" fmla="*/ 98 h 406"/>
              <a:gd name="T74" fmla="*/ 675 w 829"/>
              <a:gd name="T75" fmla="*/ 64 h 406"/>
              <a:gd name="T76" fmla="*/ 593 w 829"/>
              <a:gd name="T77" fmla="*/ 73 h 406"/>
              <a:gd name="T78" fmla="*/ 566 w 829"/>
              <a:gd name="T79" fmla="*/ 89 h 406"/>
              <a:gd name="T80" fmla="*/ 522 w 829"/>
              <a:gd name="T81" fmla="*/ 43 h 406"/>
              <a:gd name="T82" fmla="*/ 430 w 829"/>
              <a:gd name="T83" fmla="*/ 10 h 406"/>
              <a:gd name="T84" fmla="*/ 288 w 829"/>
              <a:gd name="T85" fmla="*/ 22 h 406"/>
              <a:gd name="T86" fmla="*/ 182 w 829"/>
              <a:gd name="T87" fmla="*/ 66 h 406"/>
              <a:gd name="T88" fmla="*/ 180 w 829"/>
              <a:gd name="T89" fmla="*/ 62 h 406"/>
              <a:gd name="T90" fmla="*/ 289 w 829"/>
              <a:gd name="T91" fmla="*/ 14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29" h="406">
                <a:moveTo>
                  <a:pt x="405" y="0"/>
                </a:moveTo>
                <a:lnTo>
                  <a:pt x="435" y="4"/>
                </a:lnTo>
                <a:lnTo>
                  <a:pt x="468" y="12"/>
                </a:lnTo>
                <a:lnTo>
                  <a:pt x="499" y="22"/>
                </a:lnTo>
                <a:lnTo>
                  <a:pt x="528" y="37"/>
                </a:lnTo>
                <a:lnTo>
                  <a:pt x="553" y="58"/>
                </a:lnTo>
                <a:lnTo>
                  <a:pt x="570" y="81"/>
                </a:lnTo>
                <a:lnTo>
                  <a:pt x="581" y="72"/>
                </a:lnTo>
                <a:lnTo>
                  <a:pt x="599" y="64"/>
                </a:lnTo>
                <a:lnTo>
                  <a:pt x="635" y="56"/>
                </a:lnTo>
                <a:lnTo>
                  <a:pt x="673" y="54"/>
                </a:lnTo>
                <a:lnTo>
                  <a:pt x="710" y="62"/>
                </a:lnTo>
                <a:lnTo>
                  <a:pt x="745" y="75"/>
                </a:lnTo>
                <a:lnTo>
                  <a:pt x="775" y="96"/>
                </a:lnTo>
                <a:lnTo>
                  <a:pt x="800" y="123"/>
                </a:lnTo>
                <a:lnTo>
                  <a:pt x="817" y="158"/>
                </a:lnTo>
                <a:lnTo>
                  <a:pt x="827" y="193"/>
                </a:lnTo>
                <a:lnTo>
                  <a:pt x="829" y="229"/>
                </a:lnTo>
                <a:lnTo>
                  <a:pt x="823" y="265"/>
                </a:lnTo>
                <a:lnTo>
                  <a:pt x="810" y="298"/>
                </a:lnTo>
                <a:lnTo>
                  <a:pt x="791" y="323"/>
                </a:lnTo>
                <a:lnTo>
                  <a:pt x="768" y="344"/>
                </a:lnTo>
                <a:lnTo>
                  <a:pt x="741" y="361"/>
                </a:lnTo>
                <a:lnTo>
                  <a:pt x="714" y="375"/>
                </a:lnTo>
                <a:lnTo>
                  <a:pt x="666" y="390"/>
                </a:lnTo>
                <a:lnTo>
                  <a:pt x="616" y="400"/>
                </a:lnTo>
                <a:lnTo>
                  <a:pt x="566" y="402"/>
                </a:lnTo>
                <a:lnTo>
                  <a:pt x="483" y="406"/>
                </a:lnTo>
                <a:lnTo>
                  <a:pt x="401" y="404"/>
                </a:lnTo>
                <a:lnTo>
                  <a:pt x="362" y="402"/>
                </a:lnTo>
                <a:lnTo>
                  <a:pt x="324" y="394"/>
                </a:lnTo>
                <a:lnTo>
                  <a:pt x="301" y="388"/>
                </a:lnTo>
                <a:lnTo>
                  <a:pt x="276" y="379"/>
                </a:lnTo>
                <a:lnTo>
                  <a:pt x="270" y="375"/>
                </a:lnTo>
                <a:lnTo>
                  <a:pt x="265" y="371"/>
                </a:lnTo>
                <a:lnTo>
                  <a:pt x="259" y="365"/>
                </a:lnTo>
                <a:lnTo>
                  <a:pt x="253" y="360"/>
                </a:lnTo>
                <a:lnTo>
                  <a:pt x="249" y="354"/>
                </a:lnTo>
                <a:lnTo>
                  <a:pt x="249" y="338"/>
                </a:lnTo>
                <a:lnTo>
                  <a:pt x="257" y="325"/>
                </a:lnTo>
                <a:lnTo>
                  <a:pt x="261" y="321"/>
                </a:lnTo>
                <a:lnTo>
                  <a:pt x="222" y="325"/>
                </a:lnTo>
                <a:lnTo>
                  <a:pt x="174" y="327"/>
                </a:lnTo>
                <a:lnTo>
                  <a:pt x="128" y="323"/>
                </a:lnTo>
                <a:lnTo>
                  <a:pt x="82" y="310"/>
                </a:lnTo>
                <a:lnTo>
                  <a:pt x="61" y="302"/>
                </a:lnTo>
                <a:lnTo>
                  <a:pt x="42" y="290"/>
                </a:lnTo>
                <a:lnTo>
                  <a:pt x="23" y="275"/>
                </a:lnTo>
                <a:lnTo>
                  <a:pt x="9" y="258"/>
                </a:lnTo>
                <a:lnTo>
                  <a:pt x="1" y="237"/>
                </a:lnTo>
                <a:lnTo>
                  <a:pt x="0" y="214"/>
                </a:lnTo>
                <a:lnTo>
                  <a:pt x="7" y="189"/>
                </a:lnTo>
                <a:lnTo>
                  <a:pt x="19" y="166"/>
                </a:lnTo>
                <a:lnTo>
                  <a:pt x="40" y="135"/>
                </a:lnTo>
                <a:lnTo>
                  <a:pt x="65" y="112"/>
                </a:lnTo>
                <a:lnTo>
                  <a:pt x="94" y="95"/>
                </a:lnTo>
                <a:lnTo>
                  <a:pt x="126" y="81"/>
                </a:lnTo>
                <a:lnTo>
                  <a:pt x="159" y="72"/>
                </a:lnTo>
                <a:lnTo>
                  <a:pt x="195" y="68"/>
                </a:lnTo>
                <a:lnTo>
                  <a:pt x="197" y="68"/>
                </a:lnTo>
                <a:lnTo>
                  <a:pt x="199" y="70"/>
                </a:lnTo>
                <a:lnTo>
                  <a:pt x="199" y="72"/>
                </a:lnTo>
                <a:lnTo>
                  <a:pt x="197" y="73"/>
                </a:lnTo>
                <a:lnTo>
                  <a:pt x="195" y="75"/>
                </a:lnTo>
                <a:lnTo>
                  <a:pt x="153" y="79"/>
                </a:lnTo>
                <a:lnTo>
                  <a:pt x="115" y="91"/>
                </a:lnTo>
                <a:lnTo>
                  <a:pt x="86" y="106"/>
                </a:lnTo>
                <a:lnTo>
                  <a:pt x="59" y="125"/>
                </a:lnTo>
                <a:lnTo>
                  <a:pt x="36" y="150"/>
                </a:lnTo>
                <a:lnTo>
                  <a:pt x="19" y="179"/>
                </a:lnTo>
                <a:lnTo>
                  <a:pt x="9" y="210"/>
                </a:lnTo>
                <a:lnTo>
                  <a:pt x="7" y="233"/>
                </a:lnTo>
                <a:lnTo>
                  <a:pt x="15" y="254"/>
                </a:lnTo>
                <a:lnTo>
                  <a:pt x="30" y="271"/>
                </a:lnTo>
                <a:lnTo>
                  <a:pt x="48" y="287"/>
                </a:lnTo>
                <a:lnTo>
                  <a:pt x="69" y="298"/>
                </a:lnTo>
                <a:lnTo>
                  <a:pt x="90" y="306"/>
                </a:lnTo>
                <a:lnTo>
                  <a:pt x="134" y="315"/>
                </a:lnTo>
                <a:lnTo>
                  <a:pt x="178" y="319"/>
                </a:lnTo>
                <a:lnTo>
                  <a:pt x="224" y="317"/>
                </a:lnTo>
                <a:lnTo>
                  <a:pt x="270" y="313"/>
                </a:lnTo>
                <a:lnTo>
                  <a:pt x="272" y="313"/>
                </a:lnTo>
                <a:lnTo>
                  <a:pt x="272" y="315"/>
                </a:lnTo>
                <a:lnTo>
                  <a:pt x="274" y="317"/>
                </a:lnTo>
                <a:lnTo>
                  <a:pt x="272" y="319"/>
                </a:lnTo>
                <a:lnTo>
                  <a:pt x="263" y="329"/>
                </a:lnTo>
                <a:lnTo>
                  <a:pt x="257" y="338"/>
                </a:lnTo>
                <a:lnTo>
                  <a:pt x="255" y="348"/>
                </a:lnTo>
                <a:lnTo>
                  <a:pt x="263" y="360"/>
                </a:lnTo>
                <a:lnTo>
                  <a:pt x="270" y="367"/>
                </a:lnTo>
                <a:lnTo>
                  <a:pt x="280" y="371"/>
                </a:lnTo>
                <a:lnTo>
                  <a:pt x="289" y="377"/>
                </a:lnTo>
                <a:lnTo>
                  <a:pt x="328" y="388"/>
                </a:lnTo>
                <a:lnTo>
                  <a:pt x="370" y="394"/>
                </a:lnTo>
                <a:lnTo>
                  <a:pt x="410" y="398"/>
                </a:lnTo>
                <a:lnTo>
                  <a:pt x="480" y="398"/>
                </a:lnTo>
                <a:lnTo>
                  <a:pt x="549" y="396"/>
                </a:lnTo>
                <a:lnTo>
                  <a:pt x="595" y="394"/>
                </a:lnTo>
                <a:lnTo>
                  <a:pt x="637" y="388"/>
                </a:lnTo>
                <a:lnTo>
                  <a:pt x="681" y="379"/>
                </a:lnTo>
                <a:lnTo>
                  <a:pt x="714" y="365"/>
                </a:lnTo>
                <a:lnTo>
                  <a:pt x="745" y="350"/>
                </a:lnTo>
                <a:lnTo>
                  <a:pt x="773" y="331"/>
                </a:lnTo>
                <a:lnTo>
                  <a:pt x="798" y="304"/>
                </a:lnTo>
                <a:lnTo>
                  <a:pt x="812" y="277"/>
                </a:lnTo>
                <a:lnTo>
                  <a:pt x="819" y="248"/>
                </a:lnTo>
                <a:lnTo>
                  <a:pt x="821" y="217"/>
                </a:lnTo>
                <a:lnTo>
                  <a:pt x="817" y="187"/>
                </a:lnTo>
                <a:lnTo>
                  <a:pt x="810" y="158"/>
                </a:lnTo>
                <a:lnTo>
                  <a:pt x="791" y="125"/>
                </a:lnTo>
                <a:lnTo>
                  <a:pt x="766" y="98"/>
                </a:lnTo>
                <a:lnTo>
                  <a:pt x="737" y="79"/>
                </a:lnTo>
                <a:lnTo>
                  <a:pt x="702" y="68"/>
                </a:lnTo>
                <a:lnTo>
                  <a:pt x="675" y="64"/>
                </a:lnTo>
                <a:lnTo>
                  <a:pt x="647" y="62"/>
                </a:lnTo>
                <a:lnTo>
                  <a:pt x="620" y="66"/>
                </a:lnTo>
                <a:lnTo>
                  <a:pt x="593" y="73"/>
                </a:lnTo>
                <a:lnTo>
                  <a:pt x="570" y="89"/>
                </a:lnTo>
                <a:lnTo>
                  <a:pt x="568" y="89"/>
                </a:lnTo>
                <a:lnTo>
                  <a:pt x="566" y="89"/>
                </a:lnTo>
                <a:lnTo>
                  <a:pt x="566" y="87"/>
                </a:lnTo>
                <a:lnTo>
                  <a:pt x="547" y="62"/>
                </a:lnTo>
                <a:lnTo>
                  <a:pt x="522" y="43"/>
                </a:lnTo>
                <a:lnTo>
                  <a:pt x="493" y="27"/>
                </a:lnTo>
                <a:lnTo>
                  <a:pt x="460" y="16"/>
                </a:lnTo>
                <a:lnTo>
                  <a:pt x="430" y="10"/>
                </a:lnTo>
                <a:lnTo>
                  <a:pt x="397" y="8"/>
                </a:lnTo>
                <a:lnTo>
                  <a:pt x="341" y="10"/>
                </a:lnTo>
                <a:lnTo>
                  <a:pt x="288" y="22"/>
                </a:lnTo>
                <a:lnTo>
                  <a:pt x="236" y="41"/>
                </a:lnTo>
                <a:lnTo>
                  <a:pt x="186" y="66"/>
                </a:lnTo>
                <a:lnTo>
                  <a:pt x="182" y="66"/>
                </a:lnTo>
                <a:lnTo>
                  <a:pt x="180" y="66"/>
                </a:lnTo>
                <a:lnTo>
                  <a:pt x="180" y="64"/>
                </a:lnTo>
                <a:lnTo>
                  <a:pt x="180" y="62"/>
                </a:lnTo>
                <a:lnTo>
                  <a:pt x="182" y="60"/>
                </a:lnTo>
                <a:lnTo>
                  <a:pt x="234" y="33"/>
                </a:lnTo>
                <a:lnTo>
                  <a:pt x="289" y="14"/>
                </a:lnTo>
                <a:lnTo>
                  <a:pt x="345" y="2"/>
                </a:lnTo>
                <a:lnTo>
                  <a:pt x="40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18398431">
            <a:off x="4481420" y="1993239"/>
            <a:ext cx="7973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Registrar</a:t>
            </a:r>
            <a:endParaRPr lang="en-GB" sz="1200" b="1" dirty="0"/>
          </a:p>
        </p:txBody>
      </p:sp>
      <p:sp>
        <p:nvSpPr>
          <p:cNvPr id="21" name="TextBox 20"/>
          <p:cNvSpPr txBox="1"/>
          <p:nvPr/>
        </p:nvSpPr>
        <p:spPr>
          <a:xfrm rot="18868656">
            <a:off x="2448569" y="2115607"/>
            <a:ext cx="9502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Iotic Space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8774" y="1896279"/>
            <a:ext cx="559791" cy="552096"/>
          </a:xfrm>
          <a:prstGeom prst="rect">
            <a:avLst/>
          </a:prstGeom>
          <a:ln>
            <a:solidFill>
              <a:srgbClr val="FFFFFF"/>
            </a:solidFill>
          </a:ln>
        </p:spPr>
      </p:pic>
      <p:grpSp>
        <p:nvGrpSpPr>
          <p:cNvPr id="29" name="Group 28"/>
          <p:cNvGrpSpPr>
            <a:grpSpLocks/>
          </p:cNvGrpSpPr>
          <p:nvPr/>
        </p:nvGrpSpPr>
        <p:grpSpPr bwMode="auto">
          <a:xfrm rot="18608665">
            <a:off x="4083050" y="3246599"/>
            <a:ext cx="1114425" cy="420687"/>
            <a:chOff x="5383885" y="2939235"/>
            <a:chExt cx="1513402" cy="419306"/>
          </a:xfrm>
        </p:grpSpPr>
        <p:sp>
          <p:nvSpPr>
            <p:cNvPr id="30" name="Left-Right Arrow 29"/>
            <p:cNvSpPr/>
            <p:nvPr/>
          </p:nvSpPr>
          <p:spPr>
            <a:xfrm>
              <a:off x="5383885" y="2939235"/>
              <a:ext cx="1513402" cy="183545"/>
            </a:xfrm>
            <a:prstGeom prst="left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9"/>
            <p:cNvSpPr txBox="1">
              <a:spLocks noChangeArrowheads="1"/>
            </p:cNvSpPr>
            <p:nvPr/>
          </p:nvSpPr>
          <p:spPr bwMode="auto">
            <a:xfrm>
              <a:off x="5383885" y="3081542"/>
              <a:ext cx="15134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GB" altLang="x-none" sz="1200" dirty="0" smtClean="0">
                  <a:solidFill>
                    <a:schemeClr val="tx2"/>
                  </a:solidFill>
                </a:rPr>
                <a:t>RDF</a:t>
              </a:r>
              <a:endParaRPr lang="en-GB" altLang="x-none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 rot="2325509">
            <a:off x="7080041" y="3603077"/>
            <a:ext cx="1395630" cy="420687"/>
            <a:chOff x="5383885" y="2939235"/>
            <a:chExt cx="1513402" cy="419306"/>
          </a:xfrm>
        </p:grpSpPr>
        <p:sp>
          <p:nvSpPr>
            <p:cNvPr id="33" name="Left-Right Arrow 32"/>
            <p:cNvSpPr/>
            <p:nvPr/>
          </p:nvSpPr>
          <p:spPr>
            <a:xfrm>
              <a:off x="5383885" y="2939235"/>
              <a:ext cx="1513402" cy="183545"/>
            </a:xfrm>
            <a:prstGeom prst="left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/>
          </p:nvSpPr>
          <p:spPr bwMode="auto">
            <a:xfrm>
              <a:off x="5383885" y="3081542"/>
              <a:ext cx="15134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GB" altLang="x-none" sz="1200" dirty="0" smtClean="0">
                  <a:solidFill>
                    <a:schemeClr val="tx2"/>
                  </a:solidFill>
                </a:rPr>
                <a:t>RDF</a:t>
              </a:r>
              <a:endParaRPr lang="en-GB" altLang="x-none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958644" y="3063621"/>
            <a:ext cx="2220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Public metadata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pushed to registrar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41878" y="1661364"/>
            <a:ext cx="1913922" cy="759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Iotic Space</a:t>
            </a:r>
          </a:p>
          <a:p>
            <a:pPr marL="355600" indent="-341313">
              <a:spcBef>
                <a:spcPts val="400"/>
              </a:spcBef>
              <a:buClr>
                <a:schemeClr val="tx1"/>
              </a:buClr>
              <a:buSzPct val="100000"/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  <a:latin typeface="Calibri" charset="0"/>
              </a:rPr>
              <a:t>Public </a:t>
            </a:r>
            <a:r>
              <a:rPr lang="en-GB" sz="2000" dirty="0">
                <a:solidFill>
                  <a:schemeClr val="tx2"/>
                </a:solidFill>
                <a:latin typeface="Calibri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111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Note on access control </a:t>
            </a:r>
            <a:r>
              <a:rPr lang="en-GB" smtClean="0"/>
              <a:t>(profile page)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660" y="1295681"/>
            <a:ext cx="5486073" cy="5033200"/>
          </a:xfrm>
          <a:prstGeom prst="rect">
            <a:avLst/>
          </a:prstGeom>
          <a:ln>
            <a:noFill/>
          </a:ln>
          <a:effectLst>
            <a:outerShdw dist="317500" dir="2700000" algn="l" rotWithShape="0">
              <a:schemeClr val="bg1">
                <a:lumMod val="8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7392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Demo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 input stream from a sensor or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Another input (from an API?). Or make one up…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mash-up algorithm e.g. rolling average and test current against average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An output action… and then…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“pitch deck”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Consequences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3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Account setup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GB" sz="5400" dirty="0"/>
              <a:t>https://developer.iotic-labs.com</a:t>
            </a:r>
          </a:p>
        </p:txBody>
      </p:sp>
    </p:spTree>
    <p:extLst>
      <p:ext uri="{BB962C8B-B14F-4D97-AF65-F5344CB8AC3E}">
        <p14:creationId xmlns:p14="http://schemas.microsoft.com/office/powerpoint/2010/main" val="7037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Linking your owner to another sub-space (container)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38250" y="1394234"/>
            <a:ext cx="9053" cy="450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9668" y="1323564"/>
            <a:ext cx="286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developer.iotic-labs.com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1202" y="1321806"/>
            <a:ext cx="522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&lt;your domain&gt;.</a:t>
            </a:r>
            <a:r>
              <a:rPr lang="en-GB" sz="2000" dirty="0" smtClean="0">
                <a:solidFill>
                  <a:schemeClr val="tx2"/>
                </a:solidFill>
              </a:rPr>
              <a:t>iotic-labs.com</a:t>
            </a:r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833759"/>
            <a:ext cx="517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Owner id is in the profile</a:t>
            </a:r>
            <a:endParaRPr lang="en-GB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279" y="2417275"/>
            <a:ext cx="2823040" cy="1993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0" y="2357227"/>
            <a:ext cx="5484051" cy="17455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97" y="4226159"/>
            <a:ext cx="3615254" cy="196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279" y="4524336"/>
            <a:ext cx="2823040" cy="18071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7372" y="1833759"/>
            <a:ext cx="517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First time you use the space app</a:t>
            </a:r>
            <a:endParaRPr lang="en-GB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88181" y="3230014"/>
            <a:ext cx="2187922" cy="30083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rved Right Arrow 15"/>
          <p:cNvSpPr/>
          <p:nvPr/>
        </p:nvSpPr>
        <p:spPr>
          <a:xfrm>
            <a:off x="7423841" y="3847311"/>
            <a:ext cx="579422" cy="1711105"/>
          </a:xfrm>
          <a:prstGeom prst="curvedRight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5845854" y="5693725"/>
            <a:ext cx="2187922" cy="30083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788181" y="2537917"/>
            <a:ext cx="359122" cy="3147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32327" y="2537917"/>
            <a:ext cx="359122" cy="3147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44810" y="4444033"/>
            <a:ext cx="359122" cy="3147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88181" y="5197514"/>
            <a:ext cx="359122" cy="31479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35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Hello world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5349"/>
            <a:ext cx="10972800" cy="1401646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IoticAgent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IOT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IOT.Client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="Getting_Started.ini") as client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("Connected? ...",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client.is_connected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Hello world</a:t>
            </a:r>
            <a:endParaRPr lang="en-GB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609600" y="2806995"/>
            <a:ext cx="10972800" cy="1642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7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55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12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769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+mj-lt"/>
                <a:cs typeface="Courier New" panose="02070309020205020404" pitchFamily="49" charset="0"/>
              </a:rPr>
              <a:t>From which you’ll see you’re going to need (there are various ways to achieve this…)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py-IoticAgent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 3rd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py-IoticAgent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609600" y="4735041"/>
            <a:ext cx="10972800" cy="90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7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55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12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769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+mj-lt"/>
                <a:cs typeface="Courier New" panose="02070309020205020404" pitchFamily="49" charset="0"/>
              </a:rPr>
              <a:t>And to create an agent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n-GB" dirty="0" smtClean="0">
                <a:latin typeface="+mj-lt"/>
                <a:cs typeface="Courier New" panose="02070309020205020404" pitchFamily="49" charset="0"/>
              </a:rPr>
              <a:t> file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63" y="4449393"/>
            <a:ext cx="24574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</a:t>
            </a:r>
            <a:r>
              <a:rPr lang="en-GB" dirty="0"/>
              <a:t>the end of the session you will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Learnt how to create and find other Things using the Space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Connected virtual Iotic things to local Python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Shared and received data using Iotic Space (in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Publicised a control interface and received actuations (in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Searched for things using code and automatically bound to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Implemented your own simple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ability to continue to develop your ideas using Iotic Space after the session 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Workshop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1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Getting Going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Examples in </a:t>
            </a:r>
            <a:r>
              <a:rPr lang="en-GB" dirty="0" err="1" smtClean="0"/>
              <a:t>github</a:t>
            </a:r>
            <a:r>
              <a:rPr lang="en-GB" dirty="0"/>
              <a:t> - https://</a:t>
            </a:r>
            <a:r>
              <a:rPr lang="en-GB" dirty="0" smtClean="0"/>
              <a:t>github.com/iotic-labs 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1460"/>
            <a:ext cx="7746749" cy="47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5348"/>
            <a:ext cx="10972800" cy="4732901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on_startup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.__thing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self.client.create_thing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share_basic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thing.get_meta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as meta: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meta.set_label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('share basic label')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meta.set_description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('share basic description')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meta.set_location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(52.2053, 0.1218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thing.create_tag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(['test', 'example'])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.__feed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self.__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thing.create_feed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share_basic_feed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save_recent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=-1)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feed.get_meta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as meta: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meta.set_label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('share basic feed label')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feed.create_value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('count',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Datatypes.INTEGER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description="Random Counter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unit=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Units.COUNTS_PER_MIN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thing.set_public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(public=True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Guts of simple share (1/2)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4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05348"/>
            <a:ext cx="10972800" cy="4732901"/>
          </a:xfrm>
        </p:spPr>
        <p:txBody>
          <a:bodyPr>
            <a:normAutofit/>
          </a:bodyPr>
          <a:lstStyle/>
          <a:p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main(self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templ_feed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self.__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feed.get_template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= monotonic()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templ_feed.values.count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(50, 100)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feed.share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templ_feed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monotonic()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self.wait_for_shutdown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(max(0,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self.LOOP_TIMER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(stop - start))):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Guts of simple share (2/2)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1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on_startup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.__thing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self.client.create_thing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follow_basic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thing.follow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(('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share_basic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share_basic_feed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'),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callback_parsed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=self.__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callback_parsed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callback_parsed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values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['parsed'].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filter_by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(types=(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Datatypes.INTEGER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,),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units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Units.COUNTS_PER_MIN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,),</a:t>
            </a:r>
            <a:b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text=("random",))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values: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('Found parsed data for key %s: value: %s', values[0].label, values[0].value)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('Parsed data not found')</a:t>
            </a:r>
            <a:b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Guts of simple follow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8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Wrap Up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</a:t>
            </a:r>
            <a:r>
              <a:rPr lang="en-GB" dirty="0"/>
              <a:t>the end of the session you will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Learnt how to create and find other Things using the Space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Connected virtual Iotic things to local Python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Shared and received data using Iotic Space (in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Publicised a control interface and received actuations (in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Searched for things using code and automatically bound to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Implemented your own simple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ability to continue to develop your ideas using Iotic Space after the session 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Workshop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9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Any further questions?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Resource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API docs </a:t>
            </a:r>
            <a:r>
              <a:rPr lang="en-GB" dirty="0" smtClean="0"/>
              <a:t>– </a:t>
            </a:r>
            <a:r>
              <a:rPr lang="en-GB" dirty="0"/>
              <a:t>https://</a:t>
            </a:r>
            <a:r>
              <a:rPr lang="en-GB" dirty="0" smtClean="0"/>
              <a:t>iotic-labs.github.io/py-IoticAgent/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Developer </a:t>
            </a:r>
            <a:r>
              <a:rPr lang="en-GB" dirty="0"/>
              <a:t>site - https://</a:t>
            </a:r>
            <a:r>
              <a:rPr lang="en-GB" dirty="0" smtClean="0"/>
              <a:t>developer.iotic-labs.com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Wrap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642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 to Iotic </a:t>
            </a:r>
            <a:r>
              <a:rPr lang="en-GB" dirty="0" smtClean="0"/>
              <a:t>Space and the 4 interactions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</a:t>
            </a:r>
            <a:r>
              <a:rPr lang="en-GB" dirty="0"/>
              <a:t>the space app </a:t>
            </a:r>
            <a:r>
              <a:rPr lang="en-GB" dirty="0" smtClean="0"/>
              <a:t>demo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Getting </a:t>
            </a:r>
            <a:r>
              <a:rPr lang="en-GB" dirty="0"/>
              <a:t>accounts setting </a:t>
            </a:r>
            <a:r>
              <a:rPr lang="en-GB" dirty="0" smtClean="0"/>
              <a:t>up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 “</a:t>
            </a:r>
            <a:r>
              <a:rPr lang="en-GB" dirty="0"/>
              <a:t>Hello World” in </a:t>
            </a:r>
            <a:r>
              <a:rPr lang="en-GB" dirty="0" smtClean="0"/>
              <a:t>code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Practical </a:t>
            </a:r>
            <a:r>
              <a:rPr lang="en-GB" dirty="0"/>
              <a:t>coding workshop (in </a:t>
            </a:r>
            <a:r>
              <a:rPr lang="en-GB" dirty="0" smtClean="0"/>
              <a:t>groups)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Show off your </a:t>
            </a:r>
            <a:r>
              <a:rPr lang="en-GB" dirty="0"/>
              <a:t>application (using </a:t>
            </a:r>
            <a:r>
              <a:rPr lang="en-GB" dirty="0" err="1"/>
              <a:t>RPi</a:t>
            </a:r>
            <a:r>
              <a:rPr lang="en-GB" dirty="0"/>
              <a:t> if you have one or want to)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Workshop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86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Intro to Iotic </a:t>
            </a:r>
            <a:r>
              <a:rPr lang="en-GB" dirty="0" smtClean="0"/>
              <a:t>Space and the 4 interactions </a:t>
            </a:r>
            <a:r>
              <a:rPr lang="en-GB" dirty="0"/>
              <a:t>(Mark)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Using the space app demo (Mark)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Consequences game (All)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Getting </a:t>
            </a:r>
            <a:r>
              <a:rPr lang="en-GB" dirty="0"/>
              <a:t>accounts setting up </a:t>
            </a:r>
            <a:r>
              <a:rPr lang="en-GB" dirty="0" smtClean="0"/>
              <a:t>(Mark)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“</a:t>
            </a:r>
            <a:r>
              <a:rPr lang="en-GB" dirty="0"/>
              <a:t>Hello World” in code </a:t>
            </a:r>
            <a:r>
              <a:rPr lang="en-GB" dirty="0" smtClean="0"/>
              <a:t>(Mark)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Practical </a:t>
            </a:r>
            <a:r>
              <a:rPr lang="en-GB" dirty="0"/>
              <a:t>coding workshop (in </a:t>
            </a:r>
            <a:r>
              <a:rPr lang="en-GB" dirty="0" smtClean="0"/>
              <a:t>groups)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Show off your </a:t>
            </a:r>
            <a:r>
              <a:rPr lang="en-GB" dirty="0"/>
              <a:t>application (using </a:t>
            </a:r>
            <a:r>
              <a:rPr lang="en-GB" dirty="0" err="1"/>
              <a:t>RPi</a:t>
            </a:r>
            <a:r>
              <a:rPr lang="en-GB" dirty="0"/>
              <a:t> if you have one or want to)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Workshop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0" y="1019175"/>
            <a:ext cx="10972800" cy="598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Arial" charset="0"/>
                <a:cs typeface="Arial" charset="0"/>
              </a:rPr>
              <a:t>Intro to Iotic Space</a:t>
            </a: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Traditional approach: Endure API pain just to create more silos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45353" y="1428041"/>
            <a:ext cx="10477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Web server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2803" y="1437566"/>
            <a:ext cx="10477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1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7402653" y="1263080"/>
            <a:ext cx="885825" cy="1019175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5353" y="2885098"/>
            <a:ext cx="104775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Web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2803" y="2894623"/>
            <a:ext cx="104775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2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097517" y="2720137"/>
            <a:ext cx="885825" cy="1019175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5353" y="4305213"/>
            <a:ext cx="104775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Web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2803" y="4314738"/>
            <a:ext cx="104775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3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402653" y="4140252"/>
            <a:ext cx="885825" cy="1019175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8142" y="2885098"/>
            <a:ext cx="104775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Mash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App</a:t>
            </a:r>
          </a:p>
        </p:txBody>
      </p:sp>
      <p:cxnSp>
        <p:nvCxnSpPr>
          <p:cNvPr id="16" name="Straight Arrow Connector 15"/>
          <p:cNvCxnSpPr>
            <a:stCxn id="6" idx="1"/>
            <a:endCxn id="14" idx="3"/>
          </p:cNvCxnSpPr>
          <p:nvPr/>
        </p:nvCxnSpPr>
        <p:spPr>
          <a:xfrm flipH="1">
            <a:off x="3335892" y="1791509"/>
            <a:ext cx="1456911" cy="144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4" idx="3"/>
          </p:cNvCxnSpPr>
          <p:nvPr/>
        </p:nvCxnSpPr>
        <p:spPr>
          <a:xfrm flipH="1" flipV="1">
            <a:off x="3335892" y="3239041"/>
            <a:ext cx="1456911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1"/>
            <a:endCxn id="14" idx="3"/>
          </p:cNvCxnSpPr>
          <p:nvPr/>
        </p:nvCxnSpPr>
        <p:spPr>
          <a:xfrm flipH="1" flipV="1">
            <a:off x="3335892" y="3239041"/>
            <a:ext cx="1456911" cy="142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5778" y="2330172"/>
            <a:ext cx="2913476" cy="205710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New Silo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7402652" y="2720137"/>
            <a:ext cx="885825" cy="1019175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88614" y="1173025"/>
            <a:ext cx="3781127" cy="13214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Silo 1: Weather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88614" y="4065134"/>
            <a:ext cx="3781127" cy="13214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Silo 3: Air quality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88442" y="2617602"/>
            <a:ext cx="3781127" cy="13214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Silo 2: Traffic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03778" y="2145452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GB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03778" y="2951557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4504" y="3846280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14691" y="1357745"/>
            <a:ext cx="2955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Different formats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Different API keys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Different REST APIs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Different marshalling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No metadata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Human-only understanding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Integrate many times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No way to share insights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Data but not control</a:t>
            </a:r>
          </a:p>
          <a:p>
            <a:pPr marL="342900" indent="-342900">
              <a:buBlip>
                <a:blip r:embed="rId2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Polling model</a:t>
            </a:r>
          </a:p>
        </p:txBody>
      </p:sp>
    </p:spTree>
    <p:extLst>
      <p:ext uri="{BB962C8B-B14F-4D97-AF65-F5344CB8AC3E}">
        <p14:creationId xmlns:p14="http://schemas.microsoft.com/office/powerpoint/2010/main" val="39398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Magnetic Disk 42"/>
          <p:cNvSpPr/>
          <p:nvPr/>
        </p:nvSpPr>
        <p:spPr>
          <a:xfrm>
            <a:off x="5090179" y="5419002"/>
            <a:ext cx="920465" cy="717009"/>
          </a:xfrm>
          <a:prstGeom prst="flowChartMagneticDisk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/>
          <p:cNvCxnSpPr>
            <a:stCxn id="28" idx="2"/>
            <a:endCxn id="100" idx="6"/>
          </p:cNvCxnSpPr>
          <p:nvPr/>
        </p:nvCxnSpPr>
        <p:spPr>
          <a:xfrm flipH="1" flipV="1">
            <a:off x="4454195" y="2538344"/>
            <a:ext cx="4145788" cy="10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Iotic Space – a more flexible approach 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075662" y="1326624"/>
            <a:ext cx="104775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1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87781" y="2894623"/>
            <a:ext cx="1047750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2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6357" y="4487913"/>
            <a:ext cx="104775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API 3</a:t>
            </a:r>
          </a:p>
          <a:p>
            <a:endParaRPr lang="en-GB" sz="2000" dirty="0" smtClean="0">
              <a:solidFill>
                <a:schemeClr val="tx2"/>
              </a:solidFill>
            </a:endParaRP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3378119" y="1447751"/>
            <a:ext cx="6945988" cy="3503127"/>
          </a:xfrm>
          <a:custGeom>
            <a:avLst/>
            <a:gdLst>
              <a:gd name="T0" fmla="*/ 773 w 1351"/>
              <a:gd name="T1" fmla="*/ 23 h 947"/>
              <a:gd name="T2" fmla="*/ 1037 w 1351"/>
              <a:gd name="T3" fmla="*/ 129 h 947"/>
              <a:gd name="T4" fmla="*/ 1229 w 1351"/>
              <a:gd name="T5" fmla="*/ 275 h 947"/>
              <a:gd name="T6" fmla="*/ 1326 w 1351"/>
              <a:gd name="T7" fmla="*/ 415 h 947"/>
              <a:gd name="T8" fmla="*/ 1348 w 1351"/>
              <a:gd name="T9" fmla="*/ 582 h 947"/>
              <a:gd name="T10" fmla="*/ 1278 w 1351"/>
              <a:gd name="T11" fmla="*/ 732 h 947"/>
              <a:gd name="T12" fmla="*/ 1140 w 1351"/>
              <a:gd name="T13" fmla="*/ 847 h 947"/>
              <a:gd name="T14" fmla="*/ 964 w 1351"/>
              <a:gd name="T15" fmla="*/ 913 h 947"/>
              <a:gd name="T16" fmla="*/ 704 w 1351"/>
              <a:gd name="T17" fmla="*/ 945 h 947"/>
              <a:gd name="T18" fmla="*/ 478 w 1351"/>
              <a:gd name="T19" fmla="*/ 939 h 947"/>
              <a:gd name="T20" fmla="*/ 282 w 1351"/>
              <a:gd name="T21" fmla="*/ 882 h 947"/>
              <a:gd name="T22" fmla="*/ 113 w 1351"/>
              <a:gd name="T23" fmla="*/ 757 h 947"/>
              <a:gd name="T24" fmla="*/ 29 w 1351"/>
              <a:gd name="T25" fmla="*/ 638 h 947"/>
              <a:gd name="T26" fmla="*/ 0 w 1351"/>
              <a:gd name="T27" fmla="*/ 523 h 947"/>
              <a:gd name="T28" fmla="*/ 25 w 1351"/>
              <a:gd name="T29" fmla="*/ 354 h 947"/>
              <a:gd name="T30" fmla="*/ 113 w 1351"/>
              <a:gd name="T31" fmla="*/ 206 h 947"/>
              <a:gd name="T32" fmla="*/ 247 w 1351"/>
              <a:gd name="T33" fmla="*/ 114 h 947"/>
              <a:gd name="T34" fmla="*/ 480 w 1351"/>
              <a:gd name="T35" fmla="*/ 50 h 947"/>
              <a:gd name="T36" fmla="*/ 643 w 1351"/>
              <a:gd name="T37" fmla="*/ 41 h 947"/>
              <a:gd name="T38" fmla="*/ 645 w 1351"/>
              <a:gd name="T39" fmla="*/ 46 h 947"/>
              <a:gd name="T40" fmla="*/ 557 w 1351"/>
              <a:gd name="T41" fmla="*/ 52 h 947"/>
              <a:gd name="T42" fmla="*/ 307 w 1351"/>
              <a:gd name="T43" fmla="*/ 98 h 947"/>
              <a:gd name="T44" fmla="*/ 165 w 1351"/>
              <a:gd name="T45" fmla="*/ 171 h 947"/>
              <a:gd name="T46" fmla="*/ 77 w 1351"/>
              <a:gd name="T47" fmla="*/ 269 h 947"/>
              <a:gd name="T48" fmla="*/ 11 w 1351"/>
              <a:gd name="T49" fmla="*/ 455 h 947"/>
              <a:gd name="T50" fmla="*/ 23 w 1351"/>
              <a:gd name="T51" fmla="*/ 601 h 947"/>
              <a:gd name="T52" fmla="*/ 109 w 1351"/>
              <a:gd name="T53" fmla="*/ 738 h 947"/>
              <a:gd name="T54" fmla="*/ 288 w 1351"/>
              <a:gd name="T55" fmla="*/ 874 h 947"/>
              <a:gd name="T56" fmla="*/ 499 w 1351"/>
              <a:gd name="T57" fmla="*/ 932 h 947"/>
              <a:gd name="T58" fmla="*/ 716 w 1351"/>
              <a:gd name="T59" fmla="*/ 934 h 947"/>
              <a:gd name="T60" fmla="*/ 975 w 1351"/>
              <a:gd name="T61" fmla="*/ 901 h 947"/>
              <a:gd name="T62" fmla="*/ 1169 w 1351"/>
              <a:gd name="T63" fmla="*/ 818 h 947"/>
              <a:gd name="T64" fmla="*/ 1298 w 1351"/>
              <a:gd name="T65" fmla="*/ 690 h 947"/>
              <a:gd name="T66" fmla="*/ 1342 w 1351"/>
              <a:gd name="T67" fmla="*/ 555 h 947"/>
              <a:gd name="T68" fmla="*/ 1315 w 1351"/>
              <a:gd name="T69" fmla="*/ 413 h 947"/>
              <a:gd name="T70" fmla="*/ 1207 w 1351"/>
              <a:gd name="T71" fmla="*/ 265 h 947"/>
              <a:gd name="T72" fmla="*/ 1042 w 1351"/>
              <a:gd name="T73" fmla="*/ 144 h 947"/>
              <a:gd name="T74" fmla="*/ 816 w 1351"/>
              <a:gd name="T75" fmla="*/ 45 h 947"/>
              <a:gd name="T76" fmla="*/ 514 w 1351"/>
              <a:gd name="T77" fmla="*/ 12 h 947"/>
              <a:gd name="T78" fmla="*/ 272 w 1351"/>
              <a:gd name="T79" fmla="*/ 64 h 947"/>
              <a:gd name="T80" fmla="*/ 190 w 1351"/>
              <a:gd name="T81" fmla="*/ 89 h 947"/>
              <a:gd name="T82" fmla="*/ 192 w 1351"/>
              <a:gd name="T83" fmla="*/ 81 h 947"/>
              <a:gd name="T84" fmla="*/ 476 w 1351"/>
              <a:gd name="T85" fmla="*/ 6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51" h="947">
                <a:moveTo>
                  <a:pt x="574" y="0"/>
                </a:moveTo>
                <a:lnTo>
                  <a:pt x="672" y="4"/>
                </a:lnTo>
                <a:lnTo>
                  <a:pt x="773" y="23"/>
                </a:lnTo>
                <a:lnTo>
                  <a:pt x="871" y="52"/>
                </a:lnTo>
                <a:lnTo>
                  <a:pt x="965" y="93"/>
                </a:lnTo>
                <a:lnTo>
                  <a:pt x="1037" y="129"/>
                </a:lnTo>
                <a:lnTo>
                  <a:pt x="1106" y="171"/>
                </a:lnTo>
                <a:lnTo>
                  <a:pt x="1169" y="221"/>
                </a:lnTo>
                <a:lnTo>
                  <a:pt x="1229" y="275"/>
                </a:lnTo>
                <a:lnTo>
                  <a:pt x="1265" y="317"/>
                </a:lnTo>
                <a:lnTo>
                  <a:pt x="1300" y="365"/>
                </a:lnTo>
                <a:lnTo>
                  <a:pt x="1326" y="415"/>
                </a:lnTo>
                <a:lnTo>
                  <a:pt x="1344" y="469"/>
                </a:lnTo>
                <a:lnTo>
                  <a:pt x="1351" y="527"/>
                </a:lnTo>
                <a:lnTo>
                  <a:pt x="1348" y="582"/>
                </a:lnTo>
                <a:lnTo>
                  <a:pt x="1334" y="636"/>
                </a:lnTo>
                <a:lnTo>
                  <a:pt x="1311" y="686"/>
                </a:lnTo>
                <a:lnTo>
                  <a:pt x="1278" y="732"/>
                </a:lnTo>
                <a:lnTo>
                  <a:pt x="1242" y="774"/>
                </a:lnTo>
                <a:lnTo>
                  <a:pt x="1192" y="815"/>
                </a:lnTo>
                <a:lnTo>
                  <a:pt x="1140" y="847"/>
                </a:lnTo>
                <a:lnTo>
                  <a:pt x="1083" y="876"/>
                </a:lnTo>
                <a:lnTo>
                  <a:pt x="1023" y="897"/>
                </a:lnTo>
                <a:lnTo>
                  <a:pt x="964" y="913"/>
                </a:lnTo>
                <a:lnTo>
                  <a:pt x="879" y="928"/>
                </a:lnTo>
                <a:lnTo>
                  <a:pt x="793" y="937"/>
                </a:lnTo>
                <a:lnTo>
                  <a:pt x="704" y="945"/>
                </a:lnTo>
                <a:lnTo>
                  <a:pt x="614" y="947"/>
                </a:lnTo>
                <a:lnTo>
                  <a:pt x="545" y="945"/>
                </a:lnTo>
                <a:lnTo>
                  <a:pt x="478" y="939"/>
                </a:lnTo>
                <a:lnTo>
                  <a:pt x="411" y="928"/>
                </a:lnTo>
                <a:lnTo>
                  <a:pt x="345" y="909"/>
                </a:lnTo>
                <a:lnTo>
                  <a:pt x="282" y="882"/>
                </a:lnTo>
                <a:lnTo>
                  <a:pt x="221" y="845"/>
                </a:lnTo>
                <a:lnTo>
                  <a:pt x="165" y="805"/>
                </a:lnTo>
                <a:lnTo>
                  <a:pt x="113" y="757"/>
                </a:lnTo>
                <a:lnTo>
                  <a:pt x="67" y="703"/>
                </a:lnTo>
                <a:lnTo>
                  <a:pt x="46" y="671"/>
                </a:lnTo>
                <a:lnTo>
                  <a:pt x="29" y="638"/>
                </a:lnTo>
                <a:lnTo>
                  <a:pt x="13" y="603"/>
                </a:lnTo>
                <a:lnTo>
                  <a:pt x="4" y="563"/>
                </a:lnTo>
                <a:lnTo>
                  <a:pt x="0" y="523"/>
                </a:lnTo>
                <a:lnTo>
                  <a:pt x="0" y="480"/>
                </a:lnTo>
                <a:lnTo>
                  <a:pt x="7" y="417"/>
                </a:lnTo>
                <a:lnTo>
                  <a:pt x="25" y="354"/>
                </a:lnTo>
                <a:lnTo>
                  <a:pt x="52" y="294"/>
                </a:lnTo>
                <a:lnTo>
                  <a:pt x="86" y="239"/>
                </a:lnTo>
                <a:lnTo>
                  <a:pt x="113" y="206"/>
                </a:lnTo>
                <a:lnTo>
                  <a:pt x="144" y="177"/>
                </a:lnTo>
                <a:lnTo>
                  <a:pt x="176" y="152"/>
                </a:lnTo>
                <a:lnTo>
                  <a:pt x="247" y="114"/>
                </a:lnTo>
                <a:lnTo>
                  <a:pt x="322" y="83"/>
                </a:lnTo>
                <a:lnTo>
                  <a:pt x="399" y="64"/>
                </a:lnTo>
                <a:lnTo>
                  <a:pt x="480" y="50"/>
                </a:lnTo>
                <a:lnTo>
                  <a:pt x="560" y="43"/>
                </a:lnTo>
                <a:lnTo>
                  <a:pt x="641" y="39"/>
                </a:lnTo>
                <a:lnTo>
                  <a:pt x="643" y="41"/>
                </a:lnTo>
                <a:lnTo>
                  <a:pt x="645" y="43"/>
                </a:lnTo>
                <a:lnTo>
                  <a:pt x="645" y="45"/>
                </a:lnTo>
                <a:lnTo>
                  <a:pt x="645" y="46"/>
                </a:lnTo>
                <a:lnTo>
                  <a:pt x="643" y="48"/>
                </a:lnTo>
                <a:lnTo>
                  <a:pt x="641" y="48"/>
                </a:lnTo>
                <a:lnTo>
                  <a:pt x="557" y="52"/>
                </a:lnTo>
                <a:lnTo>
                  <a:pt x="472" y="60"/>
                </a:lnTo>
                <a:lnTo>
                  <a:pt x="388" y="75"/>
                </a:lnTo>
                <a:lnTo>
                  <a:pt x="307" y="98"/>
                </a:lnTo>
                <a:lnTo>
                  <a:pt x="257" y="119"/>
                </a:lnTo>
                <a:lnTo>
                  <a:pt x="209" y="142"/>
                </a:lnTo>
                <a:lnTo>
                  <a:pt x="165" y="171"/>
                </a:lnTo>
                <a:lnTo>
                  <a:pt x="132" y="200"/>
                </a:lnTo>
                <a:lnTo>
                  <a:pt x="103" y="233"/>
                </a:lnTo>
                <a:lnTo>
                  <a:pt x="77" y="269"/>
                </a:lnTo>
                <a:lnTo>
                  <a:pt x="46" y="327"/>
                </a:lnTo>
                <a:lnTo>
                  <a:pt x="23" y="390"/>
                </a:lnTo>
                <a:lnTo>
                  <a:pt x="11" y="455"/>
                </a:lnTo>
                <a:lnTo>
                  <a:pt x="9" y="523"/>
                </a:lnTo>
                <a:lnTo>
                  <a:pt x="13" y="563"/>
                </a:lnTo>
                <a:lnTo>
                  <a:pt x="23" y="601"/>
                </a:lnTo>
                <a:lnTo>
                  <a:pt x="40" y="638"/>
                </a:lnTo>
                <a:lnTo>
                  <a:pt x="71" y="692"/>
                </a:lnTo>
                <a:lnTo>
                  <a:pt x="109" y="738"/>
                </a:lnTo>
                <a:lnTo>
                  <a:pt x="163" y="792"/>
                </a:lnTo>
                <a:lnTo>
                  <a:pt x="222" y="836"/>
                </a:lnTo>
                <a:lnTo>
                  <a:pt x="288" y="874"/>
                </a:lnTo>
                <a:lnTo>
                  <a:pt x="357" y="903"/>
                </a:lnTo>
                <a:lnTo>
                  <a:pt x="428" y="922"/>
                </a:lnTo>
                <a:lnTo>
                  <a:pt x="499" y="932"/>
                </a:lnTo>
                <a:lnTo>
                  <a:pt x="572" y="937"/>
                </a:lnTo>
                <a:lnTo>
                  <a:pt x="643" y="937"/>
                </a:lnTo>
                <a:lnTo>
                  <a:pt x="716" y="934"/>
                </a:lnTo>
                <a:lnTo>
                  <a:pt x="802" y="928"/>
                </a:lnTo>
                <a:lnTo>
                  <a:pt x="891" y="916"/>
                </a:lnTo>
                <a:lnTo>
                  <a:pt x="975" y="901"/>
                </a:lnTo>
                <a:lnTo>
                  <a:pt x="1060" y="874"/>
                </a:lnTo>
                <a:lnTo>
                  <a:pt x="1115" y="849"/>
                </a:lnTo>
                <a:lnTo>
                  <a:pt x="1169" y="818"/>
                </a:lnTo>
                <a:lnTo>
                  <a:pt x="1217" y="782"/>
                </a:lnTo>
                <a:lnTo>
                  <a:pt x="1261" y="740"/>
                </a:lnTo>
                <a:lnTo>
                  <a:pt x="1298" y="690"/>
                </a:lnTo>
                <a:lnTo>
                  <a:pt x="1319" y="648"/>
                </a:lnTo>
                <a:lnTo>
                  <a:pt x="1334" y="601"/>
                </a:lnTo>
                <a:lnTo>
                  <a:pt x="1342" y="555"/>
                </a:lnTo>
                <a:lnTo>
                  <a:pt x="1340" y="505"/>
                </a:lnTo>
                <a:lnTo>
                  <a:pt x="1330" y="459"/>
                </a:lnTo>
                <a:lnTo>
                  <a:pt x="1315" y="413"/>
                </a:lnTo>
                <a:lnTo>
                  <a:pt x="1284" y="359"/>
                </a:lnTo>
                <a:lnTo>
                  <a:pt x="1248" y="311"/>
                </a:lnTo>
                <a:lnTo>
                  <a:pt x="1207" y="265"/>
                </a:lnTo>
                <a:lnTo>
                  <a:pt x="1161" y="225"/>
                </a:lnTo>
                <a:lnTo>
                  <a:pt x="1111" y="189"/>
                </a:lnTo>
                <a:lnTo>
                  <a:pt x="1042" y="144"/>
                </a:lnTo>
                <a:lnTo>
                  <a:pt x="969" y="104"/>
                </a:lnTo>
                <a:lnTo>
                  <a:pt x="894" y="71"/>
                </a:lnTo>
                <a:lnTo>
                  <a:pt x="816" y="45"/>
                </a:lnTo>
                <a:lnTo>
                  <a:pt x="718" y="22"/>
                </a:lnTo>
                <a:lnTo>
                  <a:pt x="616" y="10"/>
                </a:lnTo>
                <a:lnTo>
                  <a:pt x="514" y="12"/>
                </a:lnTo>
                <a:lnTo>
                  <a:pt x="432" y="23"/>
                </a:lnTo>
                <a:lnTo>
                  <a:pt x="351" y="41"/>
                </a:lnTo>
                <a:lnTo>
                  <a:pt x="272" y="64"/>
                </a:lnTo>
                <a:lnTo>
                  <a:pt x="194" y="91"/>
                </a:lnTo>
                <a:lnTo>
                  <a:pt x="192" y="91"/>
                </a:lnTo>
                <a:lnTo>
                  <a:pt x="190" y="89"/>
                </a:lnTo>
                <a:lnTo>
                  <a:pt x="188" y="87"/>
                </a:lnTo>
                <a:lnTo>
                  <a:pt x="190" y="83"/>
                </a:lnTo>
                <a:lnTo>
                  <a:pt x="192" y="81"/>
                </a:lnTo>
                <a:lnTo>
                  <a:pt x="284" y="48"/>
                </a:lnTo>
                <a:lnTo>
                  <a:pt x="380" y="23"/>
                </a:lnTo>
                <a:lnTo>
                  <a:pt x="476" y="6"/>
                </a:lnTo>
                <a:lnTo>
                  <a:pt x="57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 rot="1691672">
            <a:off x="8398451" y="1937695"/>
            <a:ext cx="12166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Integrator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9579424" y="3048511"/>
            <a:ext cx="1216603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Integrator</a:t>
            </a:r>
          </a:p>
        </p:txBody>
      </p:sp>
      <p:sp>
        <p:nvSpPr>
          <p:cNvPr id="26" name="TextBox 25"/>
          <p:cNvSpPr txBox="1"/>
          <p:nvPr/>
        </p:nvSpPr>
        <p:spPr>
          <a:xfrm rot="19914200">
            <a:off x="8668056" y="4287858"/>
            <a:ext cx="121660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Integrator</a:t>
            </a:r>
          </a:p>
        </p:txBody>
      </p:sp>
      <p:sp>
        <p:nvSpPr>
          <p:cNvPr id="2" name="Oval 1"/>
          <p:cNvSpPr/>
          <p:nvPr/>
        </p:nvSpPr>
        <p:spPr>
          <a:xfrm>
            <a:off x="8118255" y="2378364"/>
            <a:ext cx="286327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746929" y="2073564"/>
            <a:ext cx="286327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599983" y="2493708"/>
            <a:ext cx="286327" cy="304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23" idx="2"/>
            <a:endCxn id="27" idx="6"/>
          </p:cNvCxnSpPr>
          <p:nvPr/>
        </p:nvCxnSpPr>
        <p:spPr>
          <a:xfrm flipH="1" flipV="1">
            <a:off x="8033256" y="2225964"/>
            <a:ext cx="878978" cy="8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  <a:endCxn id="2" idx="7"/>
          </p:cNvCxnSpPr>
          <p:nvPr/>
        </p:nvCxnSpPr>
        <p:spPr>
          <a:xfrm flipH="1">
            <a:off x="8362650" y="2314068"/>
            <a:ext cx="549584" cy="10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28" idx="7"/>
          </p:cNvCxnSpPr>
          <p:nvPr/>
        </p:nvCxnSpPr>
        <p:spPr>
          <a:xfrm flipH="1">
            <a:off x="8844378" y="2314068"/>
            <a:ext cx="67856" cy="2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06921" y="1800981"/>
            <a:ext cx="161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Virtual weather</a:t>
            </a:r>
          </a:p>
        </p:txBody>
      </p:sp>
      <p:sp>
        <p:nvSpPr>
          <p:cNvPr id="44" name="Oval 43"/>
          <p:cNvSpPr/>
          <p:nvPr/>
        </p:nvSpPr>
        <p:spPr>
          <a:xfrm>
            <a:off x="9340031" y="2898739"/>
            <a:ext cx="286327" cy="304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9340030" y="3352913"/>
            <a:ext cx="286327" cy="304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/>
          <p:cNvCxnSpPr>
            <a:stCxn id="25" idx="2"/>
            <a:endCxn id="44" idx="6"/>
          </p:cNvCxnSpPr>
          <p:nvPr/>
        </p:nvCxnSpPr>
        <p:spPr>
          <a:xfrm flipH="1" flipV="1">
            <a:off x="9626358" y="3051139"/>
            <a:ext cx="361313" cy="19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45" idx="6"/>
          </p:cNvCxnSpPr>
          <p:nvPr/>
        </p:nvCxnSpPr>
        <p:spPr>
          <a:xfrm flipH="1">
            <a:off x="9626357" y="3248567"/>
            <a:ext cx="361314" cy="25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771020" y="3639576"/>
            <a:ext cx="161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Virtual traffic</a:t>
            </a:r>
          </a:p>
        </p:txBody>
      </p:sp>
      <p:sp>
        <p:nvSpPr>
          <p:cNvPr id="53" name="Oval 52"/>
          <p:cNvSpPr/>
          <p:nvPr/>
        </p:nvSpPr>
        <p:spPr>
          <a:xfrm>
            <a:off x="8362869" y="3672611"/>
            <a:ext cx="286327" cy="304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8466507" y="4140181"/>
            <a:ext cx="286327" cy="304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/>
          <p:cNvCxnSpPr>
            <a:stCxn id="26" idx="0"/>
            <a:endCxn id="54" idx="6"/>
          </p:cNvCxnSpPr>
          <p:nvPr/>
        </p:nvCxnSpPr>
        <p:spPr>
          <a:xfrm flipH="1" flipV="1">
            <a:off x="8752834" y="4292581"/>
            <a:ext cx="429306" cy="1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6" idx="0"/>
            <a:endCxn id="53" idx="5"/>
          </p:cNvCxnSpPr>
          <p:nvPr/>
        </p:nvCxnSpPr>
        <p:spPr>
          <a:xfrm flipH="1" flipV="1">
            <a:off x="8607264" y="3932774"/>
            <a:ext cx="574876" cy="37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06555" y="3720678"/>
            <a:ext cx="161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Virtual Sensors</a:t>
            </a:r>
          </a:p>
        </p:txBody>
      </p:sp>
      <p:sp>
        <p:nvSpPr>
          <p:cNvPr id="63" name="TextBox 62"/>
          <p:cNvSpPr txBox="1"/>
          <p:nvPr/>
        </p:nvSpPr>
        <p:spPr>
          <a:xfrm rot="21353889">
            <a:off x="5551197" y="1443479"/>
            <a:ext cx="9188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Iotic Space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54405" y="5100769"/>
            <a:ext cx="124386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Analytics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Platform</a:t>
            </a:r>
          </a:p>
        </p:txBody>
      </p:sp>
      <p:sp>
        <p:nvSpPr>
          <p:cNvPr id="66" name="Oval 65"/>
          <p:cNvSpPr/>
          <p:nvPr/>
        </p:nvSpPr>
        <p:spPr>
          <a:xfrm>
            <a:off x="7441440" y="4444980"/>
            <a:ext cx="286327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/>
          <p:cNvCxnSpPr>
            <a:stCxn id="27" idx="3"/>
            <a:endCxn id="66" idx="7"/>
          </p:cNvCxnSpPr>
          <p:nvPr/>
        </p:nvCxnSpPr>
        <p:spPr>
          <a:xfrm flipH="1">
            <a:off x="7685835" y="2333727"/>
            <a:ext cx="103026" cy="215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" idx="3"/>
            <a:endCxn id="66" idx="7"/>
          </p:cNvCxnSpPr>
          <p:nvPr/>
        </p:nvCxnSpPr>
        <p:spPr>
          <a:xfrm flipH="1">
            <a:off x="7685835" y="2638527"/>
            <a:ext cx="474352" cy="185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3"/>
            <a:endCxn id="66" idx="7"/>
          </p:cNvCxnSpPr>
          <p:nvPr/>
        </p:nvCxnSpPr>
        <p:spPr>
          <a:xfrm flipH="1">
            <a:off x="7685835" y="3613076"/>
            <a:ext cx="1696127" cy="87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66" idx="6"/>
          </p:cNvCxnSpPr>
          <p:nvPr/>
        </p:nvCxnSpPr>
        <p:spPr>
          <a:xfrm flipH="1">
            <a:off x="7727767" y="4292581"/>
            <a:ext cx="73874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4"/>
            <a:endCxn id="64" idx="0"/>
          </p:cNvCxnSpPr>
          <p:nvPr/>
        </p:nvCxnSpPr>
        <p:spPr>
          <a:xfrm>
            <a:off x="7584604" y="4749780"/>
            <a:ext cx="91732" cy="3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958589" y="4488555"/>
            <a:ext cx="286327" cy="304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Straight Arrow Connector 85"/>
          <p:cNvCxnSpPr>
            <a:stCxn id="64" idx="0"/>
            <a:endCxn id="85" idx="5"/>
          </p:cNvCxnSpPr>
          <p:nvPr/>
        </p:nvCxnSpPr>
        <p:spPr>
          <a:xfrm flipH="1" flipV="1">
            <a:off x="7202984" y="4748718"/>
            <a:ext cx="473352" cy="35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61">
            <a:off x="2911207" y="4146319"/>
            <a:ext cx="1367430" cy="934410"/>
          </a:xfrm>
          <a:prstGeom prst="rect">
            <a:avLst/>
          </a:prstGeom>
        </p:spPr>
      </p:pic>
      <p:sp>
        <p:nvSpPr>
          <p:cNvPr id="91" name="Oval 90"/>
          <p:cNvSpPr/>
          <p:nvPr/>
        </p:nvSpPr>
        <p:spPr>
          <a:xfrm>
            <a:off x="3794565" y="3440309"/>
            <a:ext cx="286327" cy="304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/>
          <p:cNvSpPr txBox="1"/>
          <p:nvPr/>
        </p:nvSpPr>
        <p:spPr>
          <a:xfrm>
            <a:off x="6010644" y="4563960"/>
            <a:ext cx="106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Predictions</a:t>
            </a:r>
          </a:p>
        </p:txBody>
      </p:sp>
      <p:cxnSp>
        <p:nvCxnSpPr>
          <p:cNvPr id="93" name="Straight Arrow Connector 92"/>
          <p:cNvCxnSpPr>
            <a:stCxn id="89" idx="0"/>
            <a:endCxn id="91" idx="3"/>
          </p:cNvCxnSpPr>
          <p:nvPr/>
        </p:nvCxnSpPr>
        <p:spPr>
          <a:xfrm flipH="1" flipV="1">
            <a:off x="3836497" y="3700472"/>
            <a:ext cx="25886" cy="52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280890" y="1736306"/>
            <a:ext cx="1243861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chemeClr val="tx2"/>
                </a:solidFill>
              </a:rPr>
              <a:t>Visualiser</a:t>
            </a:r>
            <a:r>
              <a:rPr lang="en-GB" sz="2000" dirty="0" smtClean="0">
                <a:solidFill>
                  <a:schemeClr val="tx2"/>
                </a:solidFill>
              </a:rPr>
              <a:t/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Platform</a:t>
            </a:r>
          </a:p>
        </p:txBody>
      </p:sp>
      <p:sp>
        <p:nvSpPr>
          <p:cNvPr id="100" name="Oval 99"/>
          <p:cNvSpPr/>
          <p:nvPr/>
        </p:nvSpPr>
        <p:spPr>
          <a:xfrm>
            <a:off x="4167868" y="2385944"/>
            <a:ext cx="286327" cy="304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/>
          <p:cNvCxnSpPr>
            <a:stCxn id="100" idx="1"/>
            <a:endCxn id="98" idx="3"/>
          </p:cNvCxnSpPr>
          <p:nvPr/>
        </p:nvCxnSpPr>
        <p:spPr>
          <a:xfrm flipH="1" flipV="1">
            <a:off x="3524751" y="2090249"/>
            <a:ext cx="685049" cy="34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7" idx="3"/>
            <a:endCxn id="100" idx="6"/>
          </p:cNvCxnSpPr>
          <p:nvPr/>
        </p:nvCxnSpPr>
        <p:spPr>
          <a:xfrm flipH="1">
            <a:off x="4454195" y="2333727"/>
            <a:ext cx="3334666" cy="20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4" idx="2"/>
            <a:endCxn id="100" idx="6"/>
          </p:cNvCxnSpPr>
          <p:nvPr/>
        </p:nvCxnSpPr>
        <p:spPr>
          <a:xfrm flipH="1" flipV="1">
            <a:off x="4454195" y="2538344"/>
            <a:ext cx="4885836" cy="5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5" idx="1"/>
            <a:endCxn id="100" idx="5"/>
          </p:cNvCxnSpPr>
          <p:nvPr/>
        </p:nvCxnSpPr>
        <p:spPr>
          <a:xfrm flipH="1" flipV="1">
            <a:off x="4412263" y="2646107"/>
            <a:ext cx="2588258" cy="188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0"/>
            <a:endCxn id="100" idx="4"/>
          </p:cNvCxnSpPr>
          <p:nvPr/>
        </p:nvCxnSpPr>
        <p:spPr>
          <a:xfrm flipV="1">
            <a:off x="3937729" y="2690744"/>
            <a:ext cx="373303" cy="74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2"/>
            <a:endCxn id="100" idx="6"/>
          </p:cNvCxnSpPr>
          <p:nvPr/>
        </p:nvCxnSpPr>
        <p:spPr>
          <a:xfrm flipH="1" flipV="1">
            <a:off x="4454195" y="2538344"/>
            <a:ext cx="3908674" cy="128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830793" y="4354340"/>
            <a:ext cx="118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Virtual Air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Quality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8128" y="1660341"/>
            <a:ext cx="3136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Same formats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No API keys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No REST APIs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UBJSON marshalling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Semantic metadata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Machine understanding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Integrate once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Share insights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Controls and data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Event driven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Extensible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Versatile and flexible</a:t>
            </a:r>
          </a:p>
          <a:p>
            <a:pPr marL="342900" indent="-342900">
              <a:buBlip>
                <a:blip r:embed="rId3"/>
              </a:buBlip>
            </a:pPr>
            <a:r>
              <a:rPr lang="en-GB" sz="2000" dirty="0" smtClean="0">
                <a:solidFill>
                  <a:schemeClr val="tx2"/>
                </a:solidFill>
              </a:rPr>
              <a:t>Negotiated pub-sub</a:t>
            </a:r>
          </a:p>
        </p:txBody>
      </p:sp>
      <p:sp>
        <p:nvSpPr>
          <p:cNvPr id="140" name="Oval 139"/>
          <p:cNvSpPr/>
          <p:nvPr/>
        </p:nvSpPr>
        <p:spPr>
          <a:xfrm>
            <a:off x="4217411" y="3969703"/>
            <a:ext cx="286327" cy="3048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/>
          <p:cNvSpPr txBox="1"/>
          <p:nvPr/>
        </p:nvSpPr>
        <p:spPr>
          <a:xfrm>
            <a:off x="4320908" y="4231599"/>
            <a:ext cx="161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Virtual Controls</a:t>
            </a:r>
          </a:p>
        </p:txBody>
      </p:sp>
      <p:cxnSp>
        <p:nvCxnSpPr>
          <p:cNvPr id="142" name="Straight Arrow Connector 141"/>
          <p:cNvCxnSpPr>
            <a:stCxn id="85" idx="1"/>
            <a:endCxn id="140" idx="6"/>
          </p:cNvCxnSpPr>
          <p:nvPr/>
        </p:nvCxnSpPr>
        <p:spPr>
          <a:xfrm flipH="1" flipV="1">
            <a:off x="4503738" y="4122103"/>
            <a:ext cx="2496783" cy="41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0" idx="4"/>
            <a:endCxn id="89" idx="0"/>
          </p:cNvCxnSpPr>
          <p:nvPr/>
        </p:nvCxnSpPr>
        <p:spPr>
          <a:xfrm flipH="1" flipV="1">
            <a:off x="3862383" y="4230451"/>
            <a:ext cx="498192" cy="4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28481" y="5096666"/>
            <a:ext cx="1243861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83" name="Oval 82"/>
          <p:cNvSpPr/>
          <p:nvPr/>
        </p:nvSpPr>
        <p:spPr>
          <a:xfrm>
            <a:off x="5370924" y="4465094"/>
            <a:ext cx="286327" cy="304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Arrow Connector 83"/>
          <p:cNvCxnSpPr>
            <a:stCxn id="83" idx="4"/>
            <a:endCxn id="82" idx="0"/>
          </p:cNvCxnSpPr>
          <p:nvPr/>
        </p:nvCxnSpPr>
        <p:spPr>
          <a:xfrm>
            <a:off x="5514088" y="4769894"/>
            <a:ext cx="36324" cy="32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83" idx="7"/>
          </p:cNvCxnSpPr>
          <p:nvPr/>
        </p:nvCxnSpPr>
        <p:spPr>
          <a:xfrm flipH="1">
            <a:off x="5615319" y="2333727"/>
            <a:ext cx="2173542" cy="217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" idx="3"/>
            <a:endCxn id="83" idx="7"/>
          </p:cNvCxnSpPr>
          <p:nvPr/>
        </p:nvCxnSpPr>
        <p:spPr>
          <a:xfrm flipH="1">
            <a:off x="5615319" y="2638527"/>
            <a:ext cx="2544868" cy="18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3"/>
            <a:endCxn id="83" idx="7"/>
          </p:cNvCxnSpPr>
          <p:nvPr/>
        </p:nvCxnSpPr>
        <p:spPr>
          <a:xfrm flipH="1">
            <a:off x="5615319" y="2753871"/>
            <a:ext cx="3026596" cy="175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4" idx="3"/>
            <a:endCxn id="83" idx="6"/>
          </p:cNvCxnSpPr>
          <p:nvPr/>
        </p:nvCxnSpPr>
        <p:spPr>
          <a:xfrm flipH="1">
            <a:off x="5657251" y="3158902"/>
            <a:ext cx="3724712" cy="1458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3" idx="2"/>
            <a:endCxn id="83" idx="6"/>
          </p:cNvCxnSpPr>
          <p:nvPr/>
        </p:nvCxnSpPr>
        <p:spPr>
          <a:xfrm flipH="1">
            <a:off x="5657251" y="3825011"/>
            <a:ext cx="2705618" cy="79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" grpId="0" animBg="1"/>
      <p:bldP spid="27" grpId="0" animBg="1"/>
      <p:bldP spid="28" grpId="0" animBg="1"/>
      <p:bldP spid="41" grpId="0"/>
      <p:bldP spid="44" grpId="0" animBg="1"/>
      <p:bldP spid="45" grpId="0" animBg="1"/>
      <p:bldP spid="50" grpId="0"/>
      <p:bldP spid="53" grpId="0" animBg="1"/>
      <p:bldP spid="54" grpId="0" animBg="1"/>
      <p:bldP spid="62" grpId="0"/>
      <p:bldP spid="63" grpId="0" animBg="1"/>
      <p:bldP spid="64" grpId="0" animBg="1"/>
      <p:bldP spid="66" grpId="0" animBg="1"/>
      <p:bldP spid="85" grpId="0" animBg="1"/>
      <p:bldP spid="91" grpId="0" animBg="1"/>
      <p:bldP spid="92" grpId="0"/>
      <p:bldP spid="98" grpId="0" animBg="1"/>
      <p:bldP spid="100" grpId="0" animBg="1"/>
      <p:bldP spid="125" grpId="0"/>
      <p:bldP spid="133" grpId="0" build="p"/>
      <p:bldP spid="140" grpId="0" animBg="1"/>
      <p:bldP spid="141" grpId="0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8606" y="1300444"/>
            <a:ext cx="10972800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 smtClean="0"/>
              <a:t>The </a:t>
            </a:r>
            <a:r>
              <a:rPr lang="en-GB" b="1" dirty="0"/>
              <a:t>T</a:t>
            </a:r>
            <a:r>
              <a:rPr lang="en-GB" b="1" dirty="0" smtClean="0"/>
              <a:t>hing </a:t>
            </a:r>
            <a:r>
              <a:rPr lang="en-GB" b="1" dirty="0"/>
              <a:t>is in control of its own destiny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It can choose what to share, with whom, and on what schedule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Protected from attack by its virtual counterpart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It can </a:t>
            </a:r>
            <a:r>
              <a:rPr lang="en-GB" sz="1900" dirty="0" smtClean="0">
                <a:latin typeface="+mn-lt"/>
              </a:rPr>
              <a:t>choose </a:t>
            </a:r>
            <a:r>
              <a:rPr lang="en-GB" sz="1900" dirty="0">
                <a:latin typeface="+mn-lt"/>
              </a:rPr>
              <a:t>to offer control interfaces and </a:t>
            </a:r>
            <a:r>
              <a:rPr lang="en-GB" sz="1900" dirty="0" smtClean="0">
                <a:latin typeface="+mn-lt"/>
              </a:rPr>
              <a:t>to be </a:t>
            </a:r>
            <a:r>
              <a:rPr lang="en-GB" sz="1900" dirty="0">
                <a:latin typeface="+mn-lt"/>
              </a:rPr>
              <a:t>controlled 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b="1" dirty="0"/>
              <a:t>Metadata describes the API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Semantic web technologies used internally: RDF and SPARQL 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Searchable data objects delivered to your </a:t>
            </a:r>
            <a:r>
              <a:rPr lang="en-GB" sz="1900" dirty="0" err="1">
                <a:latin typeface="+mn-lt"/>
              </a:rPr>
              <a:t>callback</a:t>
            </a:r>
            <a:endParaRPr lang="en-GB" sz="1900" dirty="0">
              <a:latin typeface="+mn-lt"/>
            </a:endParaRP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 smtClean="0">
                <a:latin typeface="+mn-lt"/>
              </a:rPr>
              <a:t>Programmatic and UI search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 smtClean="0">
                <a:latin typeface="+mn-lt"/>
              </a:rPr>
              <a:t>Extensible </a:t>
            </a:r>
            <a:r>
              <a:rPr lang="en-GB" sz="1900" dirty="0">
                <a:latin typeface="+mn-lt"/>
              </a:rPr>
              <a:t>– using semantic linked data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b="1" dirty="0"/>
              <a:t>Store as little data as possible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Things can request “recent data” storage – the most recent share(s)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Followers can </a:t>
            </a:r>
            <a:r>
              <a:rPr lang="en-GB" sz="1900" dirty="0" smtClean="0">
                <a:latin typeface="+mn-lt"/>
              </a:rPr>
              <a:t>then request </a:t>
            </a:r>
            <a:r>
              <a:rPr lang="en-GB" sz="1900" dirty="0">
                <a:latin typeface="+mn-lt"/>
              </a:rPr>
              <a:t>the recent data – if follow is allowed by the producer’s policy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Feed and control data is queued </a:t>
            </a:r>
            <a:r>
              <a:rPr lang="en-GB" sz="1900" dirty="0" smtClean="0">
                <a:latin typeface="+mn-lt"/>
              </a:rPr>
              <a:t>&amp; available </a:t>
            </a:r>
            <a:r>
              <a:rPr lang="en-GB" sz="1900" dirty="0">
                <a:latin typeface="+mn-lt"/>
              </a:rPr>
              <a:t>if Things go offline and then come back online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GB" b="1" dirty="0" smtClean="0"/>
              <a:t>Everything is asynchronous, event-driven</a:t>
            </a:r>
            <a:endParaRPr lang="en-GB" b="1" dirty="0"/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All APIs are “push”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No polling</a:t>
            </a:r>
          </a:p>
          <a:p>
            <a:pPr marL="1352550" lvl="2" indent="-628650" fontAlgn="base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GB" sz="1900" dirty="0">
                <a:latin typeface="+mn-lt"/>
              </a:rPr>
              <a:t>Mitigates against </a:t>
            </a:r>
            <a:r>
              <a:rPr lang="en-GB" sz="1900" dirty="0" err="1">
                <a:latin typeface="+mn-lt"/>
              </a:rPr>
              <a:t>DoS</a:t>
            </a:r>
            <a:r>
              <a:rPr lang="en-GB" sz="1900" dirty="0">
                <a:latin typeface="+mn-lt"/>
              </a:rPr>
              <a:t> attacks</a:t>
            </a:r>
          </a:p>
          <a:p>
            <a:pPr marL="7407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7407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2706" y="442546"/>
            <a:ext cx="10948416" cy="47077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is Iotic Space?  Design principles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7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Four interactions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0"/>
          <a:stretch/>
        </p:blipFill>
        <p:spPr>
          <a:xfrm rot="5400000">
            <a:off x="8323164" y="3329088"/>
            <a:ext cx="1552575" cy="32848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73" y="3809477"/>
            <a:ext cx="3629025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6"/>
          <a:stretch/>
        </p:blipFill>
        <p:spPr>
          <a:xfrm rot="16200000">
            <a:off x="7507334" y="1806500"/>
            <a:ext cx="1752600" cy="1853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73" y="1696331"/>
            <a:ext cx="2381250" cy="1276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1173" y="1216313"/>
            <a:ext cx="260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1. I advertise a feed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7012" y="1369934"/>
            <a:ext cx="336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3</a:t>
            </a:r>
            <a:r>
              <a:rPr lang="en-GB" sz="2000" dirty="0" smtClean="0">
                <a:solidFill>
                  <a:schemeClr val="tx2"/>
                </a:solidFill>
              </a:rPr>
              <a:t>. I offer a control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1173" y="3320133"/>
            <a:ext cx="336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2. I follow someone else’s feed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8766" y="3723195"/>
            <a:ext cx="377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4. I actuate someone else’s control</a:t>
            </a:r>
          </a:p>
        </p:txBody>
      </p:sp>
    </p:spTree>
    <p:extLst>
      <p:ext uri="{BB962C8B-B14F-4D97-AF65-F5344CB8AC3E}">
        <p14:creationId xmlns:p14="http://schemas.microsoft.com/office/powerpoint/2010/main" val="111262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otic Labs">
      <a:dk1>
        <a:srgbClr val="164194"/>
      </a:dk1>
      <a:lt1>
        <a:srgbClr val="FFFFFF"/>
      </a:lt1>
      <a:dk2>
        <a:srgbClr val="585858"/>
      </a:dk2>
      <a:lt2>
        <a:srgbClr val="0BBBEF"/>
      </a:lt2>
      <a:accent1>
        <a:srgbClr val="C8D3D9"/>
      </a:accent1>
      <a:accent2>
        <a:srgbClr val="EC6608"/>
      </a:accent2>
      <a:accent3>
        <a:srgbClr val="702E73"/>
      </a:accent3>
      <a:accent4>
        <a:srgbClr val="95C11F"/>
      </a:accent4>
      <a:accent5>
        <a:srgbClr val="FFCC00"/>
      </a:accent5>
      <a:accent6>
        <a:srgbClr val="DB216F"/>
      </a:accent6>
      <a:hlink>
        <a:srgbClr val="FFFFFF"/>
      </a:hlink>
      <a:folHlink>
        <a:srgbClr val="0BBBE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B6681EDE-7C55-5E4B-850A-240411E805E2}" vid="{2CBED591-E2EE-AA4E-9E5F-CB0D52DBF5B7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164194"/>
      </a:dk1>
      <a:lt1>
        <a:srgbClr val="FFFFFF"/>
      </a:lt1>
      <a:dk2>
        <a:srgbClr val="585858"/>
      </a:dk2>
      <a:lt2>
        <a:srgbClr val="0BBBEF"/>
      </a:lt2>
      <a:accent1>
        <a:srgbClr val="C8D3D9"/>
      </a:accent1>
      <a:accent2>
        <a:srgbClr val="EC6608"/>
      </a:accent2>
      <a:accent3>
        <a:srgbClr val="702E73"/>
      </a:accent3>
      <a:accent4>
        <a:srgbClr val="95C11F"/>
      </a:accent4>
      <a:accent5>
        <a:srgbClr val="FFCC00"/>
      </a:accent5>
      <a:accent6>
        <a:srgbClr val="DB216F"/>
      </a:accent6>
      <a:hlink>
        <a:srgbClr val="154194"/>
      </a:hlink>
      <a:folHlink>
        <a:srgbClr val="0BBBE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B6681EDE-7C55-5E4B-850A-240411E805E2}" vid="{2CBED591-E2EE-AA4E-9E5F-CB0D52DBF5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Iotic Labs Widescreen</Template>
  <TotalTime>31851</TotalTime>
  <Words>1079</Words>
  <Application>Microsoft Office PowerPoint</Application>
  <PresentationFormat>Widescreen</PresentationFormat>
  <Paragraphs>269</Paragraphs>
  <Slides>27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Brian Scratch</vt:lpstr>
      <vt:lpstr>Calibri</vt:lpstr>
      <vt:lpstr>Calibri Light</vt:lpstr>
      <vt:lpstr>Chalkduster</vt:lpstr>
      <vt:lpstr>Courier New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NICHOLL</dc:creator>
  <cp:lastModifiedBy>Mark Wharton</cp:lastModifiedBy>
  <cp:revision>204</cp:revision>
  <dcterms:created xsi:type="dcterms:W3CDTF">2017-01-30T08:48:58Z</dcterms:created>
  <dcterms:modified xsi:type="dcterms:W3CDTF">2018-08-24T05:38:52Z</dcterms:modified>
</cp:coreProperties>
</file>