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85" r:id="rId9"/>
    <p:sldId id="260" r:id="rId10"/>
    <p:sldId id="272" r:id="rId11"/>
    <p:sldId id="276" r:id="rId12"/>
    <p:sldId id="273" r:id="rId13"/>
    <p:sldId id="278" r:id="rId14"/>
    <p:sldId id="277" r:id="rId15"/>
    <p:sldId id="275" r:id="rId16"/>
    <p:sldId id="280" r:id="rId17"/>
    <p:sldId id="281" r:id="rId18"/>
    <p:sldId id="279" r:id="rId19"/>
    <p:sldId id="282" r:id="rId20"/>
    <p:sldId id="283" r:id="rId21"/>
    <p:sldId id="284" r:id="rId22"/>
    <p:sldId id="270" r:id="rId23"/>
    <p:sldId id="268" r:id="rId24"/>
    <p:sldId id="271" r:id="rId25"/>
    <p:sldId id="28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FF9999"/>
    <a:srgbClr val="FFCE3C"/>
    <a:srgbClr val="999999"/>
    <a:srgbClr val="730000"/>
    <a:srgbClr val="EA3333"/>
    <a:srgbClr val="111111"/>
    <a:srgbClr val="005A5A"/>
    <a:srgbClr val="053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79799" autoAdjust="0"/>
  </p:normalViewPr>
  <p:slideViewPr>
    <p:cSldViewPr snapToGrid="0" snapToObjects="1">
      <p:cViewPr varScale="1">
        <p:scale>
          <a:sx n="91" d="100"/>
          <a:sy n="91" d="100"/>
        </p:scale>
        <p:origin x="115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29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94305-876E-46E4-AD38-A6F23A2AC38A}" type="doc">
      <dgm:prSet loTypeId="urn:microsoft.com/office/officeart/2005/8/layout/rings+Icon" loCatId="officeonlin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A86B0-41D5-4ADF-ACA8-B968FABA6B5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Confident Booking</a:t>
          </a:r>
        </a:p>
      </dgm:t>
    </dgm:pt>
    <dgm:pt modelId="{AC34D2B9-E3A5-41DB-B099-B74E7B9F6042}" type="sibTrans" cxnId="{EE327062-8C5E-42A3-A841-20831C3A399C}">
      <dgm:prSet/>
      <dgm:spPr/>
      <dgm:t>
        <a:bodyPr/>
        <a:lstStyle/>
        <a:p>
          <a:endParaRPr lang="en-US"/>
        </a:p>
      </dgm:t>
    </dgm:pt>
    <dgm:pt modelId="{F2BCB431-5C64-4CE2-B51E-A932CE16D402}" type="parTrans" cxnId="{EE327062-8C5E-42A3-A841-20831C3A399C}">
      <dgm:prSet/>
      <dgm:spPr/>
      <dgm:t>
        <a:bodyPr/>
        <a:lstStyle/>
        <a:p>
          <a:endParaRPr lang="en-US"/>
        </a:p>
      </dgm:t>
    </dgm:pt>
    <dgm:pt modelId="{086DCEF4-B56E-47D1-9939-AAC66758EF2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Reminder</a:t>
          </a:r>
        </a:p>
      </dgm:t>
    </dgm:pt>
    <dgm:pt modelId="{DF7FD579-0543-4E5C-91F4-21AEB12D06F9}" type="sibTrans" cxnId="{38A1A02D-F3DD-41A5-A99A-C25F49DAA3F5}">
      <dgm:prSet/>
      <dgm:spPr/>
      <dgm:t>
        <a:bodyPr/>
        <a:lstStyle/>
        <a:p>
          <a:endParaRPr lang="en-US"/>
        </a:p>
      </dgm:t>
    </dgm:pt>
    <dgm:pt modelId="{6AA7B46B-F3EC-422F-B08F-1ABAF5988EC1}" type="parTrans" cxnId="{38A1A02D-F3DD-41A5-A99A-C25F49DAA3F5}">
      <dgm:prSet/>
      <dgm:spPr/>
      <dgm:t>
        <a:bodyPr/>
        <a:lstStyle/>
        <a:p>
          <a:endParaRPr lang="en-US"/>
        </a:p>
      </dgm:t>
    </dgm:pt>
    <dgm:pt modelId="{0C6B63B1-99FD-4EAD-B254-3964E562FEC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Help build trust in Hotel/Airlines</a:t>
          </a:r>
        </a:p>
      </dgm:t>
    </dgm:pt>
    <dgm:pt modelId="{185B8CBF-670E-4EAA-B33D-822E93533C82}" type="sibTrans" cxnId="{29E0FCA9-A167-4269-94C3-433FDB9BD86E}">
      <dgm:prSet/>
      <dgm:spPr/>
      <dgm:t>
        <a:bodyPr/>
        <a:lstStyle/>
        <a:p>
          <a:endParaRPr lang="en-US"/>
        </a:p>
      </dgm:t>
    </dgm:pt>
    <dgm:pt modelId="{E5639779-CF3D-42AB-8CE7-C5FAACC89073}" type="parTrans" cxnId="{29E0FCA9-A167-4269-94C3-433FDB9BD86E}">
      <dgm:prSet/>
      <dgm:spPr/>
      <dgm:t>
        <a:bodyPr/>
        <a:lstStyle/>
        <a:p>
          <a:endParaRPr lang="en-US"/>
        </a:p>
      </dgm:t>
    </dgm:pt>
    <dgm:pt modelId="{0C8A52D6-B8C0-49FF-89AF-C47CD348FA0E}">
      <dgm:prSet/>
      <dgm:spPr/>
      <dgm:t>
        <a:bodyPr/>
        <a:lstStyle/>
        <a:p>
          <a:endParaRPr lang="en-US"/>
        </a:p>
      </dgm:t>
    </dgm:pt>
    <dgm:pt modelId="{8CEC2F6D-BF81-46C5-8804-BFB0F80F6026}" type="sibTrans" cxnId="{04DCDD85-6588-454E-A7E9-4317682EDAD8}">
      <dgm:prSet/>
      <dgm:spPr/>
      <dgm:t>
        <a:bodyPr/>
        <a:lstStyle/>
        <a:p>
          <a:endParaRPr lang="en-US"/>
        </a:p>
      </dgm:t>
    </dgm:pt>
    <dgm:pt modelId="{D0E0DD96-737E-4B6F-A271-9236E6342321}" type="parTrans" cxnId="{04DCDD85-6588-454E-A7E9-4317682EDAD8}">
      <dgm:prSet/>
      <dgm:spPr/>
      <dgm:t>
        <a:bodyPr/>
        <a:lstStyle/>
        <a:p>
          <a:endParaRPr lang="en-US"/>
        </a:p>
      </dgm:t>
    </dgm:pt>
    <dgm:pt modelId="{29ECF3B3-8390-4B28-9367-DD7D25D5F3C6}">
      <dgm:prSet/>
      <dgm:spPr/>
      <dgm:t>
        <a:bodyPr/>
        <a:lstStyle/>
        <a:p>
          <a:endParaRPr lang="en-US" dirty="0"/>
        </a:p>
      </dgm:t>
    </dgm:pt>
    <dgm:pt modelId="{CD3F5580-C05D-4C07-AA8E-FE6FBEAAACB1}" type="sibTrans" cxnId="{F79DB800-CAA2-42C9-9A26-70EA03E1B739}">
      <dgm:prSet/>
      <dgm:spPr/>
      <dgm:t>
        <a:bodyPr/>
        <a:lstStyle/>
        <a:p>
          <a:endParaRPr lang="en-US"/>
        </a:p>
      </dgm:t>
    </dgm:pt>
    <dgm:pt modelId="{73DAE78F-E616-42BB-8E33-0D89A5583F31}" type="parTrans" cxnId="{F79DB800-CAA2-42C9-9A26-70EA03E1B739}">
      <dgm:prSet/>
      <dgm:spPr/>
      <dgm:t>
        <a:bodyPr/>
        <a:lstStyle/>
        <a:p>
          <a:endParaRPr lang="en-US"/>
        </a:p>
      </dgm:t>
    </dgm:pt>
    <dgm:pt modelId="{5E2CBC74-F1B9-45FD-8AD0-1EEF28FF4BBC}" type="pres">
      <dgm:prSet presAssocID="{28994305-876E-46E4-AD38-A6F23A2AC38A}" presName="Name0" presStyleCnt="0">
        <dgm:presLayoutVars>
          <dgm:chMax val="7"/>
          <dgm:dir/>
          <dgm:resizeHandles val="exact"/>
        </dgm:presLayoutVars>
      </dgm:prSet>
      <dgm:spPr/>
    </dgm:pt>
    <dgm:pt modelId="{A2EDD69E-6B6D-438F-B1C8-F305F31A4760}" type="pres">
      <dgm:prSet presAssocID="{28994305-876E-46E4-AD38-A6F23A2AC38A}" presName="ellipse1" presStyleLbl="vennNode1" presStyleIdx="0" presStyleCnt="5" custLinFactNeighborX="414">
        <dgm:presLayoutVars>
          <dgm:bulletEnabled val="1"/>
        </dgm:presLayoutVars>
      </dgm:prSet>
      <dgm:spPr/>
    </dgm:pt>
    <dgm:pt modelId="{A499BAFB-A431-48FC-A731-AD5955285249}" type="pres">
      <dgm:prSet presAssocID="{28994305-876E-46E4-AD38-A6F23A2AC38A}" presName="ellipse2" presStyleLbl="vennNode1" presStyleIdx="1" presStyleCnt="5" custScaleY="101654" custLinFactNeighborX="5694" custLinFactNeighborY="8865">
        <dgm:presLayoutVars>
          <dgm:bulletEnabled val="1"/>
        </dgm:presLayoutVars>
      </dgm:prSet>
      <dgm:spPr/>
    </dgm:pt>
    <dgm:pt modelId="{1DBB4173-DDF5-4F2F-B710-BF9E709615D0}" type="pres">
      <dgm:prSet presAssocID="{28994305-876E-46E4-AD38-A6F23A2AC38A}" presName="ellipse3" presStyleLbl="vennNode1" presStyleIdx="2" presStyleCnt="5" custScaleX="117928" custScaleY="110121" custLinFactNeighborX="11351" custLinFactNeighborY="-7446">
        <dgm:presLayoutVars>
          <dgm:bulletEnabled val="1"/>
        </dgm:presLayoutVars>
      </dgm:prSet>
      <dgm:spPr/>
    </dgm:pt>
    <dgm:pt modelId="{15304C83-EA57-4372-BCB7-48A04CF29115}" type="pres">
      <dgm:prSet presAssocID="{28994305-876E-46E4-AD38-A6F23A2AC38A}" presName="ellipse4" presStyleLbl="vennNode1" presStyleIdx="3" presStyleCnt="5" custLinFactNeighborX="20855" custLinFactNeighborY="4366">
        <dgm:presLayoutVars>
          <dgm:bulletEnabled val="1"/>
        </dgm:presLayoutVars>
      </dgm:prSet>
      <dgm:spPr/>
    </dgm:pt>
    <dgm:pt modelId="{AC5AC76C-5461-4849-8407-396411AD3C4F}" type="pres">
      <dgm:prSet presAssocID="{28994305-876E-46E4-AD38-A6F23A2AC38A}" presName="ellipse5" presStyleLbl="vennNode1" presStyleIdx="4" presStyleCnt="5" custLinFactNeighborX="23614" custLinFactNeighborY="413">
        <dgm:presLayoutVars>
          <dgm:bulletEnabled val="1"/>
        </dgm:presLayoutVars>
      </dgm:prSet>
      <dgm:spPr/>
    </dgm:pt>
  </dgm:ptLst>
  <dgm:cxnLst>
    <dgm:cxn modelId="{F79DB800-CAA2-42C9-9A26-70EA03E1B739}" srcId="{28994305-876E-46E4-AD38-A6F23A2AC38A}" destId="{29ECF3B3-8390-4B28-9367-DD7D25D5F3C6}" srcOrd="4" destOrd="0" parTransId="{73DAE78F-E616-42BB-8E33-0D89A5583F31}" sibTransId="{CD3F5580-C05D-4C07-AA8E-FE6FBEAAACB1}"/>
    <dgm:cxn modelId="{FE515F10-7451-487E-817C-18C211EAB20B}" type="presOf" srcId="{28994305-876E-46E4-AD38-A6F23A2AC38A}" destId="{5E2CBC74-F1B9-45FD-8AD0-1EEF28FF4BBC}" srcOrd="0" destOrd="0" presId="urn:microsoft.com/office/officeart/2005/8/layout/rings+Icon"/>
    <dgm:cxn modelId="{F9603D20-447F-40EC-9124-054A23D067AC}" type="presOf" srcId="{0C8A52D6-B8C0-49FF-89AF-C47CD348FA0E}" destId="{15304C83-EA57-4372-BCB7-48A04CF29115}" srcOrd="0" destOrd="0" presId="urn:microsoft.com/office/officeart/2005/8/layout/rings+Icon"/>
    <dgm:cxn modelId="{5C250923-A780-4597-B2EA-7FC6B9C8BF83}" type="presOf" srcId="{086DCEF4-B56E-47D1-9939-AAC66758EF27}" destId="{A499BAFB-A431-48FC-A731-AD5955285249}" srcOrd="0" destOrd="0" presId="urn:microsoft.com/office/officeart/2005/8/layout/rings+Icon"/>
    <dgm:cxn modelId="{38A1A02D-F3DD-41A5-A99A-C25F49DAA3F5}" srcId="{28994305-876E-46E4-AD38-A6F23A2AC38A}" destId="{086DCEF4-B56E-47D1-9939-AAC66758EF27}" srcOrd="1" destOrd="0" parTransId="{6AA7B46B-F3EC-422F-B08F-1ABAF5988EC1}" sibTransId="{DF7FD579-0543-4E5C-91F4-21AEB12D06F9}"/>
    <dgm:cxn modelId="{EE327062-8C5E-42A3-A841-20831C3A399C}" srcId="{28994305-876E-46E4-AD38-A6F23A2AC38A}" destId="{0B3A86B0-41D5-4ADF-ACA8-B968FABA6B5B}" srcOrd="0" destOrd="0" parTransId="{F2BCB431-5C64-4CE2-B51E-A932CE16D402}" sibTransId="{AC34D2B9-E3A5-41DB-B099-B74E7B9F6042}"/>
    <dgm:cxn modelId="{CB78AB84-0494-469B-B8F2-F9B1FF966B0D}" type="presOf" srcId="{0B3A86B0-41D5-4ADF-ACA8-B968FABA6B5B}" destId="{A2EDD69E-6B6D-438F-B1C8-F305F31A4760}" srcOrd="0" destOrd="0" presId="urn:microsoft.com/office/officeart/2005/8/layout/rings+Icon"/>
    <dgm:cxn modelId="{04DCDD85-6588-454E-A7E9-4317682EDAD8}" srcId="{28994305-876E-46E4-AD38-A6F23A2AC38A}" destId="{0C8A52D6-B8C0-49FF-89AF-C47CD348FA0E}" srcOrd="3" destOrd="0" parTransId="{D0E0DD96-737E-4B6F-A271-9236E6342321}" sibTransId="{8CEC2F6D-BF81-46C5-8804-BFB0F80F6026}"/>
    <dgm:cxn modelId="{52165789-B411-420A-A9D9-FC6C5A6B653E}" type="presOf" srcId="{0C6B63B1-99FD-4EAD-B254-3964E562FEC2}" destId="{1DBB4173-DDF5-4F2F-B710-BF9E709615D0}" srcOrd="0" destOrd="0" presId="urn:microsoft.com/office/officeart/2005/8/layout/rings+Icon"/>
    <dgm:cxn modelId="{29E0FCA9-A167-4269-94C3-433FDB9BD86E}" srcId="{28994305-876E-46E4-AD38-A6F23A2AC38A}" destId="{0C6B63B1-99FD-4EAD-B254-3964E562FEC2}" srcOrd="2" destOrd="0" parTransId="{E5639779-CF3D-42AB-8CE7-C5FAACC89073}" sibTransId="{185B8CBF-670E-4EAA-B33D-822E93533C82}"/>
    <dgm:cxn modelId="{3DD1EFB2-BC1E-49AE-9072-2438F9CBAFD3}" type="presOf" srcId="{29ECF3B3-8390-4B28-9367-DD7D25D5F3C6}" destId="{AC5AC76C-5461-4849-8407-396411AD3C4F}" srcOrd="0" destOrd="0" presId="urn:microsoft.com/office/officeart/2005/8/layout/rings+Icon"/>
    <dgm:cxn modelId="{E4204B1E-1978-4816-8A68-298C5B43B117}" type="presParOf" srcId="{5E2CBC74-F1B9-45FD-8AD0-1EEF28FF4BBC}" destId="{A2EDD69E-6B6D-438F-B1C8-F305F31A4760}" srcOrd="0" destOrd="0" presId="urn:microsoft.com/office/officeart/2005/8/layout/rings+Icon"/>
    <dgm:cxn modelId="{0B0352B1-D28E-46B4-AFE3-3096420E10D6}" type="presParOf" srcId="{5E2CBC74-F1B9-45FD-8AD0-1EEF28FF4BBC}" destId="{A499BAFB-A431-48FC-A731-AD5955285249}" srcOrd="1" destOrd="0" presId="urn:microsoft.com/office/officeart/2005/8/layout/rings+Icon"/>
    <dgm:cxn modelId="{7EC3E6A2-D5E8-42D2-93E5-7A4613884B26}" type="presParOf" srcId="{5E2CBC74-F1B9-45FD-8AD0-1EEF28FF4BBC}" destId="{1DBB4173-DDF5-4F2F-B710-BF9E709615D0}" srcOrd="2" destOrd="0" presId="urn:microsoft.com/office/officeart/2005/8/layout/rings+Icon"/>
    <dgm:cxn modelId="{D9CD4721-360B-4D57-A3C8-F55BE1C7B6EE}" type="presParOf" srcId="{5E2CBC74-F1B9-45FD-8AD0-1EEF28FF4BBC}" destId="{15304C83-EA57-4372-BCB7-48A04CF29115}" srcOrd="3" destOrd="0" presId="urn:microsoft.com/office/officeart/2005/8/layout/rings+Icon"/>
    <dgm:cxn modelId="{D14F1944-F765-45A9-BC64-5B7C84B3B807}" type="presParOf" srcId="{5E2CBC74-F1B9-45FD-8AD0-1EEF28FF4BBC}" destId="{AC5AC76C-5461-4849-8407-396411AD3C4F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DD69E-6B6D-438F-B1C8-F305F31A4760}">
      <dsp:nvSpPr>
        <dsp:cNvPr id="0" name=""/>
        <dsp:cNvSpPr/>
      </dsp:nvSpPr>
      <dsp:spPr>
        <a:xfrm>
          <a:off x="583971" y="42065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Confident Booking</a:t>
          </a:r>
        </a:p>
      </dsp:txBody>
      <dsp:txXfrm>
        <a:off x="875003" y="333096"/>
        <a:ext cx="1405225" cy="1405223"/>
      </dsp:txXfrm>
    </dsp:sp>
    <dsp:sp modelId="{A499BAFB-A431-48FC-A731-AD5955285249}">
      <dsp:nvSpPr>
        <dsp:cNvPr id="0" name=""/>
        <dsp:cNvSpPr/>
      </dsp:nvSpPr>
      <dsp:spPr>
        <a:xfrm>
          <a:off x="1710796" y="1351039"/>
          <a:ext cx="1987289" cy="20201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Reminder</a:t>
          </a:r>
        </a:p>
      </dsp:txBody>
      <dsp:txXfrm>
        <a:off x="2001828" y="1646884"/>
        <a:ext cx="1405225" cy="1428464"/>
      </dsp:txXfrm>
    </dsp:sp>
    <dsp:sp modelId="{1DBB4173-DDF5-4F2F-B710-BF9E709615D0}">
      <dsp:nvSpPr>
        <dsp:cNvPr id="0" name=""/>
        <dsp:cNvSpPr/>
      </dsp:nvSpPr>
      <dsp:spPr>
        <a:xfrm>
          <a:off x="2667579" y="-58500"/>
          <a:ext cx="2343571" cy="21884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build trust in Hotel/Airlines</a:t>
          </a:r>
        </a:p>
      </dsp:txBody>
      <dsp:txXfrm>
        <a:off x="3010787" y="261986"/>
        <a:ext cx="1657155" cy="1547446"/>
      </dsp:txXfrm>
    </dsp:sp>
    <dsp:sp modelId="{15304C83-EA57-4372-BCB7-48A04CF29115}">
      <dsp:nvSpPr>
        <dsp:cNvPr id="0" name=""/>
        <dsp:cNvSpPr/>
      </dsp:nvSpPr>
      <dsp:spPr>
        <a:xfrm>
          <a:off x="4056488" y="1367474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347520" y="1658505"/>
        <a:ext cx="1405225" cy="1405223"/>
      </dsp:txXfrm>
    </dsp:sp>
    <dsp:sp modelId="{AC5AC76C-5461-4849-8407-396411AD3C4F}">
      <dsp:nvSpPr>
        <dsp:cNvPr id="0" name=""/>
        <dsp:cNvSpPr/>
      </dsp:nvSpPr>
      <dsp:spPr>
        <a:xfrm>
          <a:off x="5133213" y="50273"/>
          <a:ext cx="1987289" cy="198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424245" y="341304"/>
        <a:ext cx="1405225" cy="140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FC02-E2C1-4688-9041-1DE880D79D4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A6BE-27EB-4C6F-B287-6B3A64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5E85-ABE3-3045-BC71-4CC1105F6E9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C960-BE06-9344-8CBE-616297C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accent1"/>
                </a:solidFill>
              </a:rPr>
              <a:t>Note: Please View Deck in slideshow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0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4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BC960-BE06-9344-8CBE-616297CA0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0235"/>
            <a:ext cx="9144000" cy="4103265"/>
          </a:xfrm>
          <a:prstGeom prst="rect">
            <a:avLst/>
          </a:prstGeom>
        </p:spPr>
      </p:pic>
      <p:sp>
        <p:nvSpPr>
          <p:cNvPr id="6" name="Rectangle 1"/>
          <p:cNvSpPr/>
          <p:nvPr userDrawn="1"/>
        </p:nvSpPr>
        <p:spPr>
          <a:xfrm>
            <a:off x="431" y="-1091"/>
            <a:ext cx="9145654" cy="2579778"/>
          </a:xfrm>
          <a:custGeom>
            <a:avLst/>
            <a:gdLst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44000 w 9144000"/>
              <a:gd name="connsiteY2" fmla="*/ 2832485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36303 w 9144000"/>
              <a:gd name="connsiteY2" fmla="*/ 1716424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740"/>
              <a:gd name="connsiteY0" fmla="*/ 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0 h 2832485"/>
              <a:gd name="connsiteX0" fmla="*/ 76200 w 9144740"/>
              <a:gd name="connsiteY0" fmla="*/ 32385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76200 w 9144740"/>
              <a:gd name="connsiteY4" fmla="*/ 323850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077"/>
              <a:gd name="connsiteY0" fmla="*/ 0 h 2594360"/>
              <a:gd name="connsiteX1" fmla="*/ 9086850 w 9144077"/>
              <a:gd name="connsiteY1" fmla="*/ 419100 h 2594360"/>
              <a:gd name="connsiteX2" fmla="*/ 9144000 w 9144077"/>
              <a:gd name="connsiteY2" fmla="*/ 1639936 h 2594360"/>
              <a:gd name="connsiteX3" fmla="*/ 0 w 9144077"/>
              <a:gd name="connsiteY3" fmla="*/ 2594360 h 2594360"/>
              <a:gd name="connsiteX4" fmla="*/ 0 w 9144077"/>
              <a:gd name="connsiteY4" fmla="*/ 0 h 2594360"/>
              <a:gd name="connsiteX0" fmla="*/ 0 w 9144740"/>
              <a:gd name="connsiteY0" fmla="*/ 0 h 2594360"/>
              <a:gd name="connsiteX1" fmla="*/ 9144000 w 9144740"/>
              <a:gd name="connsiteY1" fmla="*/ 9525 h 2594360"/>
              <a:gd name="connsiteX2" fmla="*/ 9144000 w 9144740"/>
              <a:gd name="connsiteY2" fmla="*/ 1639936 h 2594360"/>
              <a:gd name="connsiteX3" fmla="*/ 0 w 9144740"/>
              <a:gd name="connsiteY3" fmla="*/ 2594360 h 2594360"/>
              <a:gd name="connsiteX4" fmla="*/ 0 w 9144740"/>
              <a:gd name="connsiteY4" fmla="*/ 0 h 2594360"/>
              <a:gd name="connsiteX0" fmla="*/ 0 w 9144000"/>
              <a:gd name="connsiteY0" fmla="*/ 0 h 2594360"/>
              <a:gd name="connsiteX1" fmla="*/ 9144000 w 9144000"/>
              <a:gd name="connsiteY1" fmla="*/ 9525 h 2594360"/>
              <a:gd name="connsiteX2" fmla="*/ 9144000 w 9144000"/>
              <a:gd name="connsiteY2" fmla="*/ 1639936 h 2594360"/>
              <a:gd name="connsiteX3" fmla="*/ 0 w 9144000"/>
              <a:gd name="connsiteY3" fmla="*/ 2594360 h 2594360"/>
              <a:gd name="connsiteX4" fmla="*/ 0 w 9144000"/>
              <a:gd name="connsiteY4" fmla="*/ 0 h 2594360"/>
              <a:gd name="connsiteX0" fmla="*/ 125676 w 9144000"/>
              <a:gd name="connsiteY0" fmla="*/ 155154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125676 w 9144000"/>
              <a:gd name="connsiteY4" fmla="*/ 155154 h 2584835"/>
              <a:gd name="connsiteX0" fmla="*/ 0 w 9144000"/>
              <a:gd name="connsiteY0" fmla="*/ 16477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0 w 9144000"/>
              <a:gd name="connsiteY4" fmla="*/ 16477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0411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8826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2030"/>
              <a:gd name="connsiteX1" fmla="*/ 9148334 w 9148334"/>
              <a:gd name="connsiteY1" fmla="*/ 0 h 2582030"/>
              <a:gd name="connsiteX2" fmla="*/ 9148334 w 9148334"/>
              <a:gd name="connsiteY2" fmla="*/ 1638826 h 2582030"/>
              <a:gd name="connsiteX3" fmla="*/ 1529 w 9148334"/>
              <a:gd name="connsiteY3" fmla="*/ 2582030 h 2582030"/>
              <a:gd name="connsiteX4" fmla="*/ 0 w 9148334"/>
              <a:gd name="connsiteY4" fmla="*/ 12143 h 2582030"/>
              <a:gd name="connsiteX0" fmla="*/ 5476 w 9146977"/>
              <a:gd name="connsiteY0" fmla="*/ 5310 h 2582030"/>
              <a:gd name="connsiteX1" fmla="*/ 9146977 w 9146977"/>
              <a:gd name="connsiteY1" fmla="*/ 0 h 2582030"/>
              <a:gd name="connsiteX2" fmla="*/ 9146977 w 9146977"/>
              <a:gd name="connsiteY2" fmla="*/ 1638826 h 2582030"/>
              <a:gd name="connsiteX3" fmla="*/ 172 w 9146977"/>
              <a:gd name="connsiteY3" fmla="*/ 2582030 h 2582030"/>
              <a:gd name="connsiteX4" fmla="*/ 5476 w 9146977"/>
              <a:gd name="connsiteY4" fmla="*/ 5310 h 2582030"/>
              <a:gd name="connsiteX0" fmla="*/ 2367 w 9147070"/>
              <a:gd name="connsiteY0" fmla="*/ 2109 h 2582030"/>
              <a:gd name="connsiteX1" fmla="*/ 9147070 w 9147070"/>
              <a:gd name="connsiteY1" fmla="*/ 0 h 2582030"/>
              <a:gd name="connsiteX2" fmla="*/ 9147070 w 9147070"/>
              <a:gd name="connsiteY2" fmla="*/ 1638826 h 2582030"/>
              <a:gd name="connsiteX3" fmla="*/ 265 w 9147070"/>
              <a:gd name="connsiteY3" fmla="*/ 2582030 h 2582030"/>
              <a:gd name="connsiteX4" fmla="*/ 2367 w 9147070"/>
              <a:gd name="connsiteY4" fmla="*/ 2109 h 2582030"/>
              <a:gd name="connsiteX0" fmla="*/ 194191 w 9146813"/>
              <a:gd name="connsiteY0" fmla="*/ 162177 h 2582030"/>
              <a:gd name="connsiteX1" fmla="*/ 9146813 w 9146813"/>
              <a:gd name="connsiteY1" fmla="*/ 0 h 2582030"/>
              <a:gd name="connsiteX2" fmla="*/ 9146813 w 9146813"/>
              <a:gd name="connsiteY2" fmla="*/ 1638826 h 2582030"/>
              <a:gd name="connsiteX3" fmla="*/ 8 w 9146813"/>
              <a:gd name="connsiteY3" fmla="*/ 2582030 h 2582030"/>
              <a:gd name="connsiteX4" fmla="*/ 194191 w 9146813"/>
              <a:gd name="connsiteY4" fmla="*/ 162177 h 2582030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51105"/>
              <a:gd name="connsiteY0" fmla="*/ 2109 h 2585231"/>
              <a:gd name="connsiteX1" fmla="*/ 9151105 w 9151105"/>
              <a:gd name="connsiteY1" fmla="*/ 0 h 2585231"/>
              <a:gd name="connsiteX2" fmla="*/ 9147903 w 9151105"/>
              <a:gd name="connsiteY2" fmla="*/ 1642027 h 2585231"/>
              <a:gd name="connsiteX3" fmla="*/ 1098 w 9151105"/>
              <a:gd name="connsiteY3" fmla="*/ 2585231 h 2585231"/>
              <a:gd name="connsiteX4" fmla="*/ 0 w 9151105"/>
              <a:gd name="connsiteY4" fmla="*/ 2109 h 2585231"/>
              <a:gd name="connsiteX0" fmla="*/ 0 w 9154306"/>
              <a:gd name="connsiteY0" fmla="*/ 2109 h 2585231"/>
              <a:gd name="connsiteX1" fmla="*/ 9151105 w 9154306"/>
              <a:gd name="connsiteY1" fmla="*/ 0 h 2585231"/>
              <a:gd name="connsiteX2" fmla="*/ 9154306 w 9154306"/>
              <a:gd name="connsiteY2" fmla="*/ 1642027 h 2585231"/>
              <a:gd name="connsiteX3" fmla="*/ 1098 w 9154306"/>
              <a:gd name="connsiteY3" fmla="*/ 2585231 h 2585231"/>
              <a:gd name="connsiteX4" fmla="*/ 0 w 9154306"/>
              <a:gd name="connsiteY4" fmla="*/ 2109 h 2585231"/>
              <a:gd name="connsiteX0" fmla="*/ 0 w 9154306"/>
              <a:gd name="connsiteY0" fmla="*/ 0 h 2583122"/>
              <a:gd name="connsiteX1" fmla="*/ 9093481 w 9154306"/>
              <a:gd name="connsiteY1" fmla="*/ 36307 h 2583122"/>
              <a:gd name="connsiteX2" fmla="*/ 9154306 w 9154306"/>
              <a:gd name="connsiteY2" fmla="*/ 1639918 h 2583122"/>
              <a:gd name="connsiteX3" fmla="*/ 1098 w 9154306"/>
              <a:gd name="connsiteY3" fmla="*/ 2583122 h 2583122"/>
              <a:gd name="connsiteX4" fmla="*/ 0 w 9154306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7508" h="2583122">
                <a:moveTo>
                  <a:pt x="0" y="0"/>
                </a:moveTo>
                <a:lnTo>
                  <a:pt x="9157508" y="1092"/>
                </a:lnTo>
                <a:cubicBezTo>
                  <a:pt x="9155907" y="820505"/>
                  <a:pt x="9154306" y="824712"/>
                  <a:pt x="9154306" y="1639918"/>
                </a:cubicBezTo>
                <a:lnTo>
                  <a:pt x="1098" y="2583122"/>
                </a:lnTo>
                <a:cubicBezTo>
                  <a:pt x="-347" y="1725558"/>
                  <a:pt x="549" y="129156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2684682" y="4094788"/>
            <a:ext cx="6462280" cy="1048712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5" descr="Sabre-Logo-reg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64" y="4448962"/>
            <a:ext cx="1417320" cy="4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7472" y="466343"/>
            <a:ext cx="5923153" cy="955098"/>
          </a:xfrm>
        </p:spPr>
        <p:txBody>
          <a:bodyPr/>
          <a:lstStyle>
            <a:lvl1pPr>
              <a:lnSpc>
                <a:spcPct val="80000"/>
              </a:lnSpc>
              <a:defRPr sz="2400" b="1" spc="-2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3" y="1565808"/>
            <a:ext cx="5922962" cy="187930"/>
          </a:xfrm>
        </p:spPr>
        <p:txBody>
          <a:bodyPr/>
          <a:lstStyle>
            <a:lvl1pPr marL="0" indent="0">
              <a:buNone/>
              <a:defRPr sz="1600" b="1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804643"/>
            <a:ext cx="5922962" cy="187930"/>
          </a:xfrm>
        </p:spPr>
        <p:txBody>
          <a:bodyPr/>
          <a:lstStyle>
            <a:lvl1pPr marL="0" indent="0">
              <a:buNone/>
              <a:defRPr sz="1400" b="0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2576" y="1632326"/>
            <a:ext cx="9144540" cy="1538410"/>
          </a:xfrm>
          <a:custGeom>
            <a:avLst/>
            <a:gdLst>
              <a:gd name="connsiteX0" fmla="*/ 0 w 9151684"/>
              <a:gd name="connsiteY0" fmla="*/ 929768 h 1536807"/>
              <a:gd name="connsiteX1" fmla="*/ 0 w 9151684"/>
              <a:gd name="connsiteY1" fmla="*/ 1536807 h 1536807"/>
              <a:gd name="connsiteX2" fmla="*/ 9151684 w 9151684"/>
              <a:gd name="connsiteY2" fmla="*/ 53788 h 1536807"/>
              <a:gd name="connsiteX3" fmla="*/ 9151684 w 9151684"/>
              <a:gd name="connsiteY3" fmla="*/ 0 h 1536807"/>
              <a:gd name="connsiteX4" fmla="*/ 0 w 9151684"/>
              <a:gd name="connsiteY4" fmla="*/ 929768 h 1536807"/>
              <a:gd name="connsiteX0" fmla="*/ 0 w 9151684"/>
              <a:gd name="connsiteY0" fmla="*/ 929768 h 1462110"/>
              <a:gd name="connsiteX1" fmla="*/ 108183 w 9151684"/>
              <a:gd name="connsiteY1" fmla="*/ 1462110 h 1462110"/>
              <a:gd name="connsiteX2" fmla="*/ 9151684 w 9151684"/>
              <a:gd name="connsiteY2" fmla="*/ 53788 h 1462110"/>
              <a:gd name="connsiteX3" fmla="*/ 9151684 w 9151684"/>
              <a:gd name="connsiteY3" fmla="*/ 0 h 1462110"/>
              <a:gd name="connsiteX4" fmla="*/ 0 w 9151684"/>
              <a:gd name="connsiteY4" fmla="*/ 929768 h 1462110"/>
              <a:gd name="connsiteX0" fmla="*/ 0 w 9151684"/>
              <a:gd name="connsiteY0" fmla="*/ 929768 h 1526504"/>
              <a:gd name="connsiteX1" fmla="*/ 0 w 9151684"/>
              <a:gd name="connsiteY1" fmla="*/ 1526504 h 1526504"/>
              <a:gd name="connsiteX2" fmla="*/ 9151684 w 9151684"/>
              <a:gd name="connsiteY2" fmla="*/ 53788 h 1526504"/>
              <a:gd name="connsiteX3" fmla="*/ 9151684 w 9151684"/>
              <a:gd name="connsiteY3" fmla="*/ 0 h 1526504"/>
              <a:gd name="connsiteX4" fmla="*/ 0 w 9151684"/>
              <a:gd name="connsiteY4" fmla="*/ 929768 h 1526504"/>
              <a:gd name="connsiteX0" fmla="*/ 0 w 9151684"/>
              <a:gd name="connsiteY0" fmla="*/ 941674 h 1538410"/>
              <a:gd name="connsiteX1" fmla="*/ 0 w 9151684"/>
              <a:gd name="connsiteY1" fmla="*/ 1538410 h 1538410"/>
              <a:gd name="connsiteX2" fmla="*/ 9151684 w 9151684"/>
              <a:gd name="connsiteY2" fmla="*/ 65694 h 1538410"/>
              <a:gd name="connsiteX3" fmla="*/ 9144540 w 9151684"/>
              <a:gd name="connsiteY3" fmla="*/ 0 h 1538410"/>
              <a:gd name="connsiteX4" fmla="*/ 0 w 9151684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18347 w 9144540"/>
              <a:gd name="connsiteY2" fmla="*/ 32356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4540 w 9144540"/>
              <a:gd name="connsiteY2" fmla="*/ 56169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23109 w 9144540"/>
              <a:gd name="connsiteY2" fmla="*/ 34737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540" h="1538410">
                <a:moveTo>
                  <a:pt x="0" y="941674"/>
                </a:moveTo>
                <a:lnTo>
                  <a:pt x="0" y="1538410"/>
                </a:lnTo>
                <a:lnTo>
                  <a:pt x="9142159" y="63312"/>
                </a:lnTo>
                <a:cubicBezTo>
                  <a:pt x="9143349" y="31656"/>
                  <a:pt x="9143349" y="31656"/>
                  <a:pt x="9144540" y="0"/>
                </a:cubicBezTo>
                <a:lnTo>
                  <a:pt x="0" y="94167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/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7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903486"/>
            <a:ext cx="4038600" cy="3617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8" y="901882"/>
            <a:ext cx="4040188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752" y="901882"/>
            <a:ext cx="4041775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1517002"/>
            <a:ext cx="4038600" cy="2996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128" y="86081"/>
            <a:ext cx="8449399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titles should be a one-line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9" y="906843"/>
            <a:ext cx="8449398" cy="3665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0407" y="4876468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57802700-181E-DB45-BF76-687624FA2429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Franklin Gothic Book"/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  <a:cs typeface="Franklin Gothic Book"/>
            </a:endParaRPr>
          </a:p>
        </p:txBody>
      </p:sp>
      <p:pic>
        <p:nvPicPr>
          <p:cNvPr id="8" name="Picture 9" descr="Sabre-Logo-reg-RGB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4" y="4722111"/>
            <a:ext cx="877056" cy="3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641575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893" y="4876468"/>
            <a:ext cx="344337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 confidential  |  ©2018 Sabre GLBL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40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4" r:id="rId3"/>
    <p:sldLayoutId id="2147483652" r:id="rId4"/>
    <p:sldLayoutId id="2147483653" r:id="rId5"/>
    <p:sldLayoutId id="2147483673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spc="-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2pPr>
      <a:lvl3pPr marL="7772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»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9.jpe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21.jpeg"/><Relationship Id="rId10" Type="http://schemas.openxmlformats.org/officeDocument/2006/relationships/image" Target="../media/image32.png"/><Relationship Id="rId4" Type="http://schemas.openxmlformats.org/officeDocument/2006/relationships/image" Target="../media/image30.jpe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image" Target="../media/image15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6.png"/><Relationship Id="rId5" Type="http://schemas.openxmlformats.org/officeDocument/2006/relationships/image" Target="../media/image36.png"/><Relationship Id="rId15" Type="http://schemas.openxmlformats.org/officeDocument/2006/relationships/image" Target="../media/image44.gif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5" Type="http://schemas.openxmlformats.org/officeDocument/2006/relationships/image" Target="../media/image15.png"/><Relationship Id="rId10" Type="http://schemas.openxmlformats.org/officeDocument/2006/relationships/image" Target="../media/image54.png"/><Relationship Id="rId19" Type="http://schemas.openxmlformats.org/officeDocument/2006/relationships/image" Target="../media/image5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26.png"/><Relationship Id="rId5" Type="http://schemas.openxmlformats.org/officeDocument/2006/relationships/image" Target="../media/image62.jpeg"/><Relationship Id="rId15" Type="http://schemas.openxmlformats.org/officeDocument/2006/relationships/image" Target="../media/image67.png"/><Relationship Id="rId10" Type="http://schemas.openxmlformats.org/officeDocument/2006/relationships/image" Target="../media/image25.png"/><Relationship Id="rId4" Type="http://schemas.openxmlformats.org/officeDocument/2006/relationships/image" Target="../media/image61.png"/><Relationship Id="rId9" Type="http://schemas.openxmlformats.org/officeDocument/2006/relationships/image" Target="../media/image8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0.png"/><Relationship Id="rId10" Type="http://schemas.openxmlformats.org/officeDocument/2006/relationships/image" Target="../media/image26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Mate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4576" y="3067287"/>
            <a:ext cx="2212848" cy="1937419"/>
          </a:xfrm>
        </p:spPr>
        <p:txBody>
          <a:bodyPr/>
          <a:lstStyle/>
          <a:p>
            <a:r>
              <a:rPr lang="en-US" sz="1600" b="1" dirty="0"/>
              <a:t>Team </a:t>
            </a:r>
            <a:r>
              <a:rPr lang="en-US" sz="1600" b="1" dirty="0" err="1"/>
              <a:t>Krafterz</a:t>
            </a:r>
            <a:endParaRPr lang="en-US" sz="1600" b="1" dirty="0"/>
          </a:p>
          <a:p>
            <a:r>
              <a:rPr lang="en-US" sz="1400" dirty="0"/>
              <a:t>Miracle </a:t>
            </a:r>
            <a:r>
              <a:rPr lang="en-US" sz="1400" dirty="0" err="1"/>
              <a:t>D’souza</a:t>
            </a:r>
            <a:endParaRPr lang="en-US" sz="1400" dirty="0"/>
          </a:p>
          <a:p>
            <a:r>
              <a:rPr lang="en-US" sz="1400" dirty="0"/>
              <a:t>Rahul </a:t>
            </a:r>
            <a:r>
              <a:rPr lang="en-US" sz="1400" dirty="0" err="1"/>
              <a:t>D’costa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54680" y="3067288"/>
            <a:ext cx="32644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3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124035" y="55429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0775A294-137D-4E83-8582-A5AABB96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626">
            <a:off x="5332078" y="1702533"/>
            <a:ext cx="2911338" cy="15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Else…take the 360 degree check!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0158" y="710254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C8F2A4-839D-4FDE-990B-8521D114D13B}"/>
              </a:ext>
            </a:extLst>
          </p:cNvPr>
          <p:cNvCxnSpPr>
            <a:cxnSpLocks/>
          </p:cNvCxnSpPr>
          <p:nvPr/>
        </p:nvCxnSpPr>
        <p:spPr>
          <a:xfrm>
            <a:off x="6297994" y="3167769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73383-FE1F-4C55-A214-9DC2196FC571}"/>
              </a:ext>
            </a:extLst>
          </p:cNvPr>
          <p:cNvCxnSpPr>
            <a:cxnSpLocks/>
          </p:cNvCxnSpPr>
          <p:nvPr/>
        </p:nvCxnSpPr>
        <p:spPr>
          <a:xfrm flipV="1">
            <a:off x="5388314" y="2032791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16545" y="1513340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360 view icon">
            <a:extLst>
              <a:ext uri="{FF2B5EF4-FFF2-40B4-BE49-F238E27FC236}">
                <a16:creationId xmlns:a16="http://schemas.microsoft.com/office/drawing/2014/main" id="{50755BE4-F5FF-4D8B-B567-5E70C89A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521115" y="1764857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F457F5-8AEF-48A8-A049-37C5B8E1F3F9}"/>
              </a:ext>
            </a:extLst>
          </p:cNvPr>
          <p:cNvCxnSpPr>
            <a:cxnSpLocks/>
          </p:cNvCxnSpPr>
          <p:nvPr/>
        </p:nvCxnSpPr>
        <p:spPr>
          <a:xfrm flipH="1">
            <a:off x="8100285" y="2556659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FD30394-96F9-48BC-90FE-8246831F9E03}"/>
              </a:ext>
            </a:extLst>
          </p:cNvPr>
          <p:cNvPicPr/>
          <p:nvPr/>
        </p:nvPicPr>
        <p:blipFill rotWithShape="1">
          <a:blip r:embed="rId6"/>
          <a:srcRect t="1843"/>
          <a:stretch/>
        </p:blipFill>
        <p:spPr bwMode="auto">
          <a:xfrm rot="516742">
            <a:off x="1432910" y="1540881"/>
            <a:ext cx="1980965" cy="27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13116" y="2038367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52590" y="199014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lated image">
            <a:extLst>
              <a:ext uri="{FF2B5EF4-FFF2-40B4-BE49-F238E27FC236}">
                <a16:creationId xmlns:a16="http://schemas.microsoft.com/office/drawing/2014/main" id="{7FEC7349-7F45-46AC-85FF-FEC4F123B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580325" y="295076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>
            <a:extLst>
              <a:ext uri="{FF2B5EF4-FFF2-40B4-BE49-F238E27FC236}">
                <a16:creationId xmlns:a16="http://schemas.microsoft.com/office/drawing/2014/main" id="{607C8FFE-2673-4D03-873C-A6A8F096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319799" y="290253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lated image">
            <a:extLst>
              <a:ext uri="{FF2B5EF4-FFF2-40B4-BE49-F238E27FC236}">
                <a16:creationId xmlns:a16="http://schemas.microsoft.com/office/drawing/2014/main" id="{A7EA0CD3-F3CA-4F5A-ADEB-5F02ECD6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447951" y="3835361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21786FF1-D35F-4147-88ED-9D4BC867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187425" y="3787140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81" y="4270548"/>
            <a:ext cx="680433" cy="769812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D333C907-4544-499E-9F78-3F32646A432C}"/>
              </a:ext>
            </a:extLst>
          </p:cNvPr>
          <p:cNvSpPr txBox="1">
            <a:spLocks/>
          </p:cNvSpPr>
          <p:nvPr/>
        </p:nvSpPr>
        <p:spPr>
          <a:xfrm>
            <a:off x="4405544" y="3991931"/>
            <a:ext cx="4648200" cy="7785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spc="-3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0000"/>
                </a:solidFill>
              </a:rPr>
              <a:t>This opens up lesser known, cheaper yet comfortable options for customer consideration..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Saves company/traveler dollars!!</a:t>
            </a:r>
          </a:p>
        </p:txBody>
      </p:sp>
    </p:spTree>
    <p:extLst>
      <p:ext uri="{BB962C8B-B14F-4D97-AF65-F5344CB8AC3E}">
        <p14:creationId xmlns:p14="http://schemas.microsoft.com/office/powerpoint/2010/main" val="38448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31 L -4.16667E-6 0.00062 C -0.00086 -0.00216 -0.00173 -0.00679 -0.00225 -0.00895 C -0.00277 -0.00957 -0.00295 -0.01019 -0.00347 -0.0108 C -0.0052 -0.01296 -0.00729 -0.01482 -0.0085 -0.01698 C -0.0085 -0.0179 -0.0085 -0.01883 -0.00937 -0.01945 C -0.01041 -0.02037 -0.01562 -0.02346 -0.01753 -0.02438 C -0.02187 -0.02593 -0.02673 -0.02778 -0.03142 -0.02963 C -0.03263 -0.02994 -0.03437 -0.03056 -0.03507 -0.03117 C -0.04132 -0.0355 -0.03559 -0.03148 -0.04427 -0.03889 C -0.04548 -0.03982 -0.04722 -0.04074 -0.04843 -0.04198 C -0.05763 -0.05062 -0.04548 -0.04074 -0.05416 -0.04722 C -0.06753 -0.05772 -0.05138 -0.04599 -0.06111 -0.05216 C -0.06215 -0.05278 -0.06232 -0.0534 -0.06336 -0.05401 C -0.06475 -0.05463 -0.06701 -0.05494 -0.06822 -0.05556 C -0.08888 -0.06543 -0.06788 -0.0571 -0.08697 -0.0642 C -0.08836 -0.06543 -0.08975 -0.06636 -0.09097 -0.06729 C -0.09218 -0.06821 -0.09305 -0.06945 -0.09427 -0.07006 C -0.09548 -0.0713 -0.0967 -0.07192 -0.09826 -0.07284 C -0.09878 -0.07346 -0.09913 -0.07408 -0.1 -0.07438 C -0.10086 -0.07469 -0.1026 -0.07469 -0.1026 -0.07469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7" y="169638"/>
            <a:ext cx="8994863" cy="392763"/>
          </a:xfrm>
        </p:spPr>
        <p:txBody>
          <a:bodyPr/>
          <a:lstStyle/>
          <a:p>
            <a:r>
              <a:rPr lang="en-US" sz="1800" dirty="0"/>
              <a:t>Hotel checked! Lets Plan Leisure – Sync your schedule to collate your Spare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431622" y="755009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 descr="Image result for hotel  confirmed icon">
            <a:extLst>
              <a:ext uri="{FF2B5EF4-FFF2-40B4-BE49-F238E27FC236}">
                <a16:creationId xmlns:a16="http://schemas.microsoft.com/office/drawing/2014/main" id="{9FF105D0-C8B9-41E5-9D3E-6CEC3137F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24444" r="24360" b="23590"/>
          <a:stretch/>
        </p:blipFill>
        <p:spPr bwMode="auto">
          <a:xfrm rot="428965">
            <a:off x="2411063" y="1549399"/>
            <a:ext cx="1295400" cy="12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Light booked">
            <a:extLst>
              <a:ext uri="{FF2B5EF4-FFF2-40B4-BE49-F238E27FC236}">
                <a16:creationId xmlns:a16="http://schemas.microsoft.com/office/drawing/2014/main" id="{1F027F62-37F9-422B-8A88-8DF6D3215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t="62085" r="24200" b="17370"/>
          <a:stretch/>
        </p:blipFill>
        <p:spPr bwMode="auto">
          <a:xfrm rot="476841">
            <a:off x="2355844" y="2656916"/>
            <a:ext cx="1257932" cy="3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631BD-6BB0-405E-AD22-A8E2EF681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5994">
            <a:off x="2318955" y="3140884"/>
            <a:ext cx="1113139" cy="6862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C5AA4-B32F-4FE3-9B91-753F4B10416D}"/>
              </a:ext>
            </a:extLst>
          </p:cNvPr>
          <p:cNvCxnSpPr>
            <a:cxnSpLocks/>
          </p:cNvCxnSpPr>
          <p:nvPr/>
        </p:nvCxnSpPr>
        <p:spPr>
          <a:xfrm>
            <a:off x="2317625" y="2929213"/>
            <a:ext cx="1279354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543FFA5-8AA0-42D0-B673-5BFFC4DA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7" y="956732"/>
            <a:ext cx="1335825" cy="11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4296DC-D049-4AEF-B5D4-437A438955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04" y="3884444"/>
            <a:ext cx="680433" cy="769812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C367F4C2-5CC6-4E96-A50B-2C9481411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5223819" y="721254"/>
            <a:ext cx="3302114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094C4-9C82-4887-953F-B6A63BA2D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28119">
            <a:off x="6477000" y="1628999"/>
            <a:ext cx="1447044" cy="130954"/>
          </a:xfrm>
          <a:prstGeom prst="rect">
            <a:avLst/>
          </a:prstGeom>
        </p:spPr>
      </p:pic>
      <p:pic>
        <p:nvPicPr>
          <p:cNvPr id="6148" name="Picture 4" descr="Image result for calendar sync icon">
            <a:extLst>
              <a:ext uri="{FF2B5EF4-FFF2-40B4-BE49-F238E27FC236}">
                <a16:creationId xmlns:a16="http://schemas.microsoft.com/office/drawing/2014/main" id="{ECD1887B-36CB-4018-9D88-A598B9333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8773">
            <a:off x="6653405" y="1799104"/>
            <a:ext cx="892404" cy="8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C6DA2-403B-442D-B2E0-9C562055BC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42481">
            <a:off x="6525315" y="2636650"/>
            <a:ext cx="1021035" cy="1522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921E62-9FE7-42D1-98B7-78BF8F7AADE8}"/>
              </a:ext>
            </a:extLst>
          </p:cNvPr>
          <p:cNvCxnSpPr>
            <a:cxnSpLocks/>
          </p:cNvCxnSpPr>
          <p:nvPr/>
        </p:nvCxnSpPr>
        <p:spPr>
          <a:xfrm>
            <a:off x="6235199" y="2824962"/>
            <a:ext cx="1562601" cy="197795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Image result for mic icon">
            <a:extLst>
              <a:ext uri="{FF2B5EF4-FFF2-40B4-BE49-F238E27FC236}">
                <a16:creationId xmlns:a16="http://schemas.microsoft.com/office/drawing/2014/main" id="{94ABA535-A950-4777-B37F-D87F22A8D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374">
            <a:off x="6558567" y="3010067"/>
            <a:ext cx="709083" cy="70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E25C2C-30A3-4A4E-8B96-590906153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65118">
            <a:off x="6293819" y="3711292"/>
            <a:ext cx="1090216" cy="17315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8A1787-C5CD-4BD5-8780-F227CB487EC5}"/>
              </a:ext>
            </a:extLst>
          </p:cNvPr>
          <p:cNvCxnSpPr>
            <a:cxnSpLocks/>
          </p:cNvCxnSpPr>
          <p:nvPr/>
        </p:nvCxnSpPr>
        <p:spPr>
          <a:xfrm>
            <a:off x="6387599" y="1694476"/>
            <a:ext cx="1562601" cy="22669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Image result for check icon">
            <a:extLst>
              <a:ext uri="{FF2B5EF4-FFF2-40B4-BE49-F238E27FC236}">
                <a16:creationId xmlns:a16="http://schemas.microsoft.com/office/drawing/2014/main" id="{7CA9407D-14E7-4E37-90F0-D00DCCB4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3267110" y="2307546"/>
            <a:ext cx="397097" cy="3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69EF5F-C6B7-4A54-9C18-9DAC7ECF3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85" y="3960683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31 L 4.16667E-6 0.00062 C -0.00035 -0.00185 -0.00087 -0.00617 -0.00122 -0.00834 C -0.00122 -0.00864 -0.00139 -0.00926 -0.00174 -0.00988 C -0.00243 -0.01173 -0.00348 -0.01358 -0.00417 -0.01574 C -0.00417 -0.01636 -0.00417 -0.01729 -0.00452 -0.01759 C -0.00504 -0.01852 -0.00764 -0.02161 -0.00851 -0.02222 C -0.01059 -0.02408 -0.01302 -0.02562 -0.01528 -0.02716 C -0.0158 -0.02778 -0.01667 -0.02809 -0.01702 -0.02871 C -0.01997 -0.03272 -0.01737 -0.02871 -0.02153 -0.0358 C -0.02223 -0.03673 -0.02292 -0.03766 -0.02344 -0.03858 C -0.02796 -0.04661 -0.02223 -0.03766 -0.02639 -0.04352 C -0.03282 -0.05309 -0.025 -0.04229 -0.02969 -0.04815 C -0.03004 -0.04877 -0.03021 -0.04908 -0.03073 -0.04969 C -0.03143 -0.05031 -0.03247 -0.05062 -0.03316 -0.05093 C -0.04323 -0.06019 -0.03299 -0.05278 -0.04219 -0.05895 C -0.04289 -0.06019 -0.04358 -0.06111 -0.04427 -0.06204 C -0.0448 -0.06296 -0.04514 -0.06389 -0.04566 -0.06451 C -0.04636 -0.06543 -0.04688 -0.06636 -0.04775 -0.06698 C -0.04792 -0.06759 -0.04809 -0.06821 -0.04862 -0.06852 C -0.04896 -0.06883 -0.04983 -0.06883 -0.04983 -0.06883 " pathEditMode="relative" rAng="0" ptsTypes="AAAAAAAAAAAAAAAAAAA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0.00062 C -0.00052 -0.00987 -0.00104 -0.02808 -0.00138 -0.03703 C -0.00138 -0.03827 -0.00156 -0.04074 -0.00191 -0.04352 C -0.0026 -0.05123 -0.00364 -0.05895 -0.00434 -0.0679 C -0.00434 -0.07068 -0.00434 -0.07438 -0.00468 -0.07561 C -0.0052 -0.07963 -0.00781 -0.09259 -0.00868 -0.09506 C -0.01076 -0.10277 -0.01319 -0.10926 -0.01545 -0.11574 C -0.01597 -0.11821 -0.01684 -0.11944 -0.01718 -0.12222 C -0.02013 -0.13889 -0.01753 -0.12222 -0.0217 -0.15185 C -0.02239 -0.15586 -0.02309 -0.15956 -0.02361 -0.16358 C -0.02812 -0.19691 -0.02239 -0.15956 -0.02656 -0.18426 C -0.03298 -0.22407 -0.02517 -0.17901 -0.02986 -0.20339 C -0.0302 -0.20617 -0.03038 -0.2074 -0.0309 -0.20987 C -0.03159 -0.21265 -0.03263 -0.21389 -0.03333 -0.21512 C -0.0434 -0.2537 -0.03316 -0.22284 -0.04236 -0.24876 C -0.04305 -0.2537 -0.04375 -0.25771 -0.04444 -0.26142 C -0.04496 -0.26543 -0.04531 -0.26944 -0.04583 -0.27191 C -0.04652 -0.27561 -0.04704 -0.27963 -0.04791 -0.2821 C -0.04809 -0.28487 -0.04826 -0.28734 -0.04878 -0.28858 C -0.04913 -0.28981 -0.05 -0.28981 -0.05 -0.28858 " pathEditMode="relative" rAng="0" ptsTypes="AAAAAAAAAAAAAAAAAAAAA">
                                      <p:cBhvr>
                                        <p:cTn id="9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86081"/>
            <a:ext cx="8831580" cy="392763"/>
          </a:xfrm>
        </p:spPr>
        <p:txBody>
          <a:bodyPr/>
          <a:lstStyle/>
          <a:p>
            <a:r>
              <a:rPr lang="en-US" dirty="0"/>
              <a:t>Explore options that we have…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3" y="721254"/>
            <a:ext cx="2841629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8" y="4029256"/>
            <a:ext cx="680433" cy="769812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127491" y="721254"/>
            <a:ext cx="291513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AB28CE08-5EAE-4B4F-B793-FA927A73E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076469" y="685057"/>
            <a:ext cx="2964837" cy="4114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468D34-64B0-4949-8517-AB599D5B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2409">
            <a:off x="7127236" y="1525802"/>
            <a:ext cx="1198653" cy="2384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C06DD5-CEC8-4BA1-9A7C-053EA21085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8110497" y="1631828"/>
            <a:ext cx="382484" cy="77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A86E7-A0C5-4968-B7A0-D17AF9DC3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97984">
            <a:off x="1230486" y="1574591"/>
            <a:ext cx="1230744" cy="324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FBE786-AF32-458B-BC18-36B3280CBAEB}"/>
              </a:ext>
            </a:extLst>
          </p:cNvPr>
          <p:cNvCxnSpPr>
            <a:cxnSpLocks/>
          </p:cNvCxnSpPr>
          <p:nvPr/>
        </p:nvCxnSpPr>
        <p:spPr>
          <a:xfrm>
            <a:off x="1179656" y="1839417"/>
            <a:ext cx="1272491" cy="197795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Image result for explore icon">
            <a:extLst>
              <a:ext uri="{FF2B5EF4-FFF2-40B4-BE49-F238E27FC236}">
                <a16:creationId xmlns:a16="http://schemas.microsoft.com/office/drawing/2014/main" id="{CBCF376E-A161-41DE-8200-EF7300AB4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r="11643"/>
          <a:stretch/>
        </p:blipFill>
        <p:spPr bwMode="auto">
          <a:xfrm rot="471488">
            <a:off x="1213674" y="2492189"/>
            <a:ext cx="1037600" cy="10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247BC-6600-4314-BCAB-02460D243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61335">
            <a:off x="1281631" y="2126182"/>
            <a:ext cx="1086052" cy="354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4E39BB-4E2D-469D-BB16-5D144F7E1F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12812">
            <a:off x="1245095" y="3491117"/>
            <a:ext cx="666750" cy="2381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5230C6-9F6D-4020-AC60-DA28275F8A78}"/>
              </a:ext>
            </a:extLst>
          </p:cNvPr>
          <p:cNvSpPr/>
          <p:nvPr/>
        </p:nvSpPr>
        <p:spPr>
          <a:xfrm rot="505107">
            <a:off x="1246351" y="3532241"/>
            <a:ext cx="723383" cy="2278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7" name="Picture 4" descr="Related image">
            <a:extLst>
              <a:ext uri="{FF2B5EF4-FFF2-40B4-BE49-F238E27FC236}">
                <a16:creationId xmlns:a16="http://schemas.microsoft.com/office/drawing/2014/main" id="{E6416F5C-BB0A-4275-BCA7-5B2CA1DD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7838799" y="382116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lated image">
            <a:extLst>
              <a:ext uri="{FF2B5EF4-FFF2-40B4-BE49-F238E27FC236}">
                <a16:creationId xmlns:a16="http://schemas.microsoft.com/office/drawing/2014/main" id="{8C4279AA-14FA-483F-9A96-8CB6ED41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8098137" y="268405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lated image">
            <a:extLst>
              <a:ext uri="{FF2B5EF4-FFF2-40B4-BE49-F238E27FC236}">
                <a16:creationId xmlns:a16="http://schemas.microsoft.com/office/drawing/2014/main" id="{7E3220DF-F41F-4161-97E6-1CF9DA9F1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7889118" y="367500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DDCF3630-FC60-415E-BCBD-1AF355BB0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8119640" y="2531210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add button">
            <a:extLst>
              <a:ext uri="{FF2B5EF4-FFF2-40B4-BE49-F238E27FC236}">
                <a16:creationId xmlns:a16="http://schemas.microsoft.com/office/drawing/2014/main" id="{662EA7FD-A971-4B60-9D55-7CA1CA93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7043764" y="3675706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add button">
            <a:extLst>
              <a:ext uri="{FF2B5EF4-FFF2-40B4-BE49-F238E27FC236}">
                <a16:creationId xmlns:a16="http://schemas.microsoft.com/office/drawing/2014/main" id="{EABBB6CA-6CCB-4D4F-A7AD-1EB7E65E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7153799" y="2316927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043F8C-1166-4758-82C0-34E2A69DC1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46558">
            <a:off x="4596662" y="1565678"/>
            <a:ext cx="466725" cy="209550"/>
          </a:xfrm>
          <a:prstGeom prst="rect">
            <a:avLst/>
          </a:prstGeom>
        </p:spPr>
      </p:pic>
      <p:pic>
        <p:nvPicPr>
          <p:cNvPr id="47" name="Picture 8" descr="Image result for add button">
            <a:extLst>
              <a:ext uri="{FF2B5EF4-FFF2-40B4-BE49-F238E27FC236}">
                <a16:creationId xmlns:a16="http://schemas.microsoft.com/office/drawing/2014/main" id="{B9F9F167-BF9C-4FF9-8BBA-65441113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225836" y="1742445"/>
            <a:ext cx="193942" cy="1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lated image">
            <a:extLst>
              <a:ext uri="{FF2B5EF4-FFF2-40B4-BE49-F238E27FC236}">
                <a16:creationId xmlns:a16="http://schemas.microsoft.com/office/drawing/2014/main" id="{BD0C9A10-1D6C-4823-89CA-D614B1F20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182395" y="2199137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EAC7EE2C-ED25-4F26-AFD2-792D18DB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113742" y="25810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3D763D-83FC-48CC-A262-399E9C087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558">
            <a:off x="3975040" y="2778857"/>
            <a:ext cx="1271294" cy="1208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D0FC4E-139D-492E-BA8C-A2AB1099F6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55832">
            <a:off x="4475871" y="1888148"/>
            <a:ext cx="941806" cy="1756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4C08D0-A27C-42D7-BA0C-878F6029DB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83608">
            <a:off x="4477902" y="2267583"/>
            <a:ext cx="737475" cy="1814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263420-73F5-490D-8BA0-0DC7C19361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453546">
            <a:off x="4357304" y="2707435"/>
            <a:ext cx="945440" cy="1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3 L 8.33333E-7 0.00031 C -0.00052 -0.00154 -0.00104 -0.00277 -0.00156 -0.00462 C -0.00226 -0.00709 -0.00226 -0.00895 -0.00399 -0.01172 L -0.00538 -0.01358 C -0.00625 -0.01604 -0.00677 -0.01728 -0.00538 -0.02037 C -0.00504 -0.02129 -0.00347 -0.02129 -0.00278 -0.02253 C -0.00243 -0.02314 -0.00191 -0.02376 -0.00156 -0.02438 C -0.00122 -0.025 -0.00104 -0.02561 -0.00087 -0.02623 C -0.0007 -0.02685 -0.00035 -0.02685 8.33333E-7 -0.02746 C -0.00035 -0.02932 -0.00052 -0.03117 -0.00087 -0.03333 C -0.00087 -0.03333 -0.00122 -0.03395 -0.00156 -0.03395 C -0.0033 -0.03642 -0.00347 -0.03642 -0.00538 -0.03703 C -0.00608 -0.03888 -0.0059 -0.03888 -0.00747 -0.04074 C -0.00816 -0.04197 -0.00885 -0.0429 -0.0099 -0.04351 C -0.01042 -0.04413 -0.01094 -0.04413 -0.01129 -0.04475 C -0.01146 -0.04537 -0.01146 -0.04475 -0.01181 -0.04598 C -0.01215 -0.0466 -0.01285 -0.0466 -0.0132 -0.04722 C -0.01354 -0.04783 -0.01389 -0.04845 -0.01441 -0.04845 C -0.01493 -0.04907 -0.01528 -0.04969 -0.0158 -0.04969 C -0.01667 -0.05092 -0.01736 -0.05154 -0.0184 -0.05277 C -0.01875 -0.05277 -0.01927 -0.05277 -0.01962 -0.05339 C -0.02153 -0.05493 -0.02274 -0.05679 -0.02552 -0.05802 C -0.02622 -0.05802 -0.02674 -0.05802 -0.02743 -0.05864 C -0.03281 -0.05987 -0.02587 -0.0574 -0.03125 -0.05987 C -0.0316 -0.05987 -0.03212 -0.06049 -0.03264 -0.06111 C -0.03316 -0.06111 -0.03403 -0.06111 -0.03455 -0.06172 C -0.03559 -0.06234 -0.03594 -0.06358 -0.03715 -0.06419 C -0.03889 -0.0645 -0.03941 -0.0645 -0.04097 -0.06574 C -0.04167 -0.06574 -0.04167 -0.06635 -0.04236 -0.06697 C -0.04306 -0.06697 -0.04392 -0.06759 -0.04497 -0.06759 C -0.04531 -0.06821 -0.04549 -0.06882 -0.04618 -0.06882 C -0.04688 -0.07006 -0.04931 -0.07067 -0.05017 -0.07129 C -0.05174 -0.07191 -0.05191 -0.07253 -0.0533 -0.07314 C -0.05365 -0.07376 -0.05417 -0.07376 -0.05469 -0.07438 C -0.0566 -0.07469 -0.0566 -0.07438 -0.0566 -0.07469 " pathEditMode="relative" rAng="0" ptsTypes="AAAAAAAAAAAAAAAAAAAAAAAAAAAAAAAAAAAA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 VR or 360deg….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4" y="721254"/>
            <a:ext cx="2740030" cy="4130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4708956" y="473936"/>
            <a:ext cx="3382635" cy="4792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4BD387-1EA4-436F-A471-4EAC7D96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90514">
            <a:off x="1014264" y="1574103"/>
            <a:ext cx="1303886" cy="241075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A7CA10-28ED-4342-8BCB-F58DA3A5B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061" b="22445"/>
          <a:stretch/>
        </p:blipFill>
        <p:spPr>
          <a:xfrm rot="509295">
            <a:off x="2075083" y="1670765"/>
            <a:ext cx="382484" cy="77253"/>
          </a:xfrm>
          <a:prstGeom prst="rect">
            <a:avLst/>
          </a:prstGeom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2E9FF866-9E90-4F27-8E03-977568008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918602" y="381844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lated image">
            <a:extLst>
              <a:ext uri="{FF2B5EF4-FFF2-40B4-BE49-F238E27FC236}">
                <a16:creationId xmlns:a16="http://schemas.microsoft.com/office/drawing/2014/main" id="{785F5D5E-9516-47EA-8677-DAFEDE06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444191" y="2683454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id="{61567E2E-211C-4065-B0AB-29CE10FF6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034689" y="2616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lated image">
            <a:extLst>
              <a:ext uri="{FF2B5EF4-FFF2-40B4-BE49-F238E27FC236}">
                <a16:creationId xmlns:a16="http://schemas.microsoft.com/office/drawing/2014/main" id="{75F02C15-DF2F-4A84-B9E1-770C9D094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366782" y="374091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lated image">
            <a:extLst>
              <a:ext uri="{FF2B5EF4-FFF2-40B4-BE49-F238E27FC236}">
                <a16:creationId xmlns:a16="http://schemas.microsoft.com/office/drawing/2014/main" id="{8B79FA8B-4482-4264-B007-1A67F47F9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477513" y="253729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F20751C3-11F4-4DC0-8E0B-02AFB57F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011569" y="27536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lated image">
            <a:extLst>
              <a:ext uri="{FF2B5EF4-FFF2-40B4-BE49-F238E27FC236}">
                <a16:creationId xmlns:a16="http://schemas.microsoft.com/office/drawing/2014/main" id="{B61B5C96-4A19-4FA4-B073-B5230621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331126" y="3841900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D8F055B-8244-41FA-9B40-28543A5B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875997" y="3927828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elated image">
            <a:extLst>
              <a:ext uri="{FF2B5EF4-FFF2-40B4-BE49-F238E27FC236}">
                <a16:creationId xmlns:a16="http://schemas.microsoft.com/office/drawing/2014/main" id="{15440388-8DC4-4BFE-B1B9-82C7CC06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821130" y="3944677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 result for add button">
            <a:extLst>
              <a:ext uri="{FF2B5EF4-FFF2-40B4-BE49-F238E27FC236}">
                <a16:creationId xmlns:a16="http://schemas.microsoft.com/office/drawing/2014/main" id="{E04A8135-A445-4398-AD98-79D477B3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618314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Image result for add button">
            <a:extLst>
              <a:ext uri="{FF2B5EF4-FFF2-40B4-BE49-F238E27FC236}">
                <a16:creationId xmlns:a16="http://schemas.microsoft.com/office/drawing/2014/main" id="{C4B12033-BA31-4141-8620-E0F71BF7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019055" y="2578970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add button">
            <a:extLst>
              <a:ext uri="{FF2B5EF4-FFF2-40B4-BE49-F238E27FC236}">
                <a16:creationId xmlns:a16="http://schemas.microsoft.com/office/drawing/2014/main" id="{01D7D183-E94D-4B56-B0E2-3DD30CB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509073" y="3901855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Image result for add button">
            <a:extLst>
              <a:ext uri="{FF2B5EF4-FFF2-40B4-BE49-F238E27FC236}">
                <a16:creationId xmlns:a16="http://schemas.microsoft.com/office/drawing/2014/main" id="{F655F178-70F5-4853-AF2D-B900483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907843" y="3800824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63A17C2-ADE0-4AD7-957C-8CE94BCFC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CC1B6-4BF4-414A-8152-63437C9D0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98942">
            <a:off x="4916678" y="2186654"/>
            <a:ext cx="2966366" cy="166590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37104C-9C1D-4142-BB6D-A036B34E791C}"/>
              </a:ext>
            </a:extLst>
          </p:cNvPr>
          <p:cNvCxnSpPr>
            <a:cxnSpLocks/>
          </p:cNvCxnSpPr>
          <p:nvPr/>
        </p:nvCxnSpPr>
        <p:spPr>
          <a:xfrm>
            <a:off x="5883400" y="3722088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363C7-1B0B-413C-BC9A-4787268F56DD}"/>
              </a:ext>
            </a:extLst>
          </p:cNvPr>
          <p:cNvCxnSpPr>
            <a:cxnSpLocks/>
          </p:cNvCxnSpPr>
          <p:nvPr/>
        </p:nvCxnSpPr>
        <p:spPr>
          <a:xfrm flipV="1">
            <a:off x="4973720" y="2587110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Image result for 360 view icon">
            <a:extLst>
              <a:ext uri="{FF2B5EF4-FFF2-40B4-BE49-F238E27FC236}">
                <a16:creationId xmlns:a16="http://schemas.microsoft.com/office/drawing/2014/main" id="{4D2332E3-55DB-4A71-A5AB-6979648B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110997" y="2240737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FA22A1-C53B-4141-B572-3432B1BC9F39}"/>
              </a:ext>
            </a:extLst>
          </p:cNvPr>
          <p:cNvCxnSpPr>
            <a:cxnSpLocks/>
          </p:cNvCxnSpPr>
          <p:nvPr/>
        </p:nvCxnSpPr>
        <p:spPr>
          <a:xfrm flipH="1">
            <a:off x="7727740" y="3110978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83951E-6 L -8.33333E-7 0.00277 C -0.00139 -0.00432 -0.00208 -0.00926 -0.00295 -0.01605 C -0.00417 -0.02531 -0.00417 -0.03241 -0.00712 -0.04321 L -0.00955 -0.04969 C -0.01076 -0.05895 -0.01198 -0.06327 -0.00955 -0.07531 C -0.00903 -0.07902 -0.00625 -0.07902 -0.00486 -0.08334 C -0.00451 -0.08581 -0.00364 -0.08827 -0.00295 -0.08982 C -0.00226 -0.09229 -0.00208 -0.09476 -0.00174 -0.09692 C -0.00156 -0.09939 -0.00104 -0.09939 -8.33333E-7 -0.10185 C -0.00104 -0.10864 -0.00139 -0.11543 -0.00174 -0.12377 C -0.00174 -0.12253 -0.00226 -0.12593 -0.00295 -0.12593 C -0.0059 -0.13488 -0.00625 -0.13488 -0.00955 -0.13735 C -0.01059 -0.14445 -0.01024 -0.14445 -0.01285 -0.15124 C -0.01406 -0.15587 -0.01528 -0.15957 -0.01701 -0.16173 C -0.01788 -0.16389 -0.01875 -0.16389 -0.01927 -0.16605 C -0.01962 -0.16852 -0.01962 -0.16605 -0.02031 -0.17099 C -0.02083 -0.17315 -0.02205 -0.17315 -0.02239 -0.17562 C -0.02326 -0.17809 -0.02361 -0.17994 -0.02465 -0.17994 C -0.02535 -0.18241 -0.02621 -0.18488 -0.02691 -0.18488 C -0.02847 -0.1892 -0.02951 -0.19198 -0.03142 -0.1963 C -0.03177 -0.1963 -0.03281 -0.1963 -0.03333 -0.19877 C -0.03646 -0.20494 -0.03854 -0.21111 -0.04323 -0.21605 C -0.04444 -0.21605 -0.04549 -0.21605 -0.04653 -0.21821 C -0.05538 -0.22315 -0.04392 -0.21358 -0.05278 -0.22315 C -0.0533 -0.22315 -0.05434 -0.225 -0.05521 -0.22747 C -0.0559 -0.22747 -0.05764 -0.22747 -0.05833 -0.22994 C -0.06024 -0.2321 -0.06076 -0.23673 -0.06302 -0.2392 C -0.0658 -0.24043 -0.06649 -0.24043 -0.06927 -0.24506 C -0.07049 -0.24506 -0.07049 -0.24723 -0.07153 -0.24969 C -0.07257 -0.24969 -0.0743 -0.25155 -0.07604 -0.25155 C -0.07674 -0.25402 -0.07691 -0.25648 -0.07778 -0.25648 C -0.07934 -0.26081 -0.08333 -0.26358 -0.08489 -0.26574 C -0.0875 -0.2679 -0.08767 -0.27006 -0.0901 -0.27253 C -0.09062 -0.27469 -0.09149 -0.27469 -0.09201 -0.27716 C -0.09514 -0.27778 -0.09514 -0.27716 -0.09514 -0.27778 " pathEditMode="relative" rAng="0" ptsTypes="AAAAAAAAAAAAAAAAAAAAAAAAAAAAAAAAAA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137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options and check the video/audio feedback….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4" y="721254"/>
            <a:ext cx="2740030" cy="4130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F41AB4AA-1A92-426E-9436-A69D1B4F2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036936" y="721253"/>
            <a:ext cx="2915131" cy="4130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A2776E91-96D4-40E0-A97D-0BDB23A0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106716" y="721252"/>
            <a:ext cx="2895027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705F3-A7D6-4A08-B007-9F8E47E7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308">
            <a:off x="3946363" y="1624163"/>
            <a:ext cx="1250926" cy="23655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4BD387-1EA4-436F-A471-4EAC7D96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90514">
            <a:off x="1014264" y="1574103"/>
            <a:ext cx="1303886" cy="2410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70F17-80C6-41E0-860D-4DEFD6F27B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1"/>
          <a:stretch/>
        </p:blipFill>
        <p:spPr>
          <a:xfrm rot="509295">
            <a:off x="7429198" y="1515818"/>
            <a:ext cx="714375" cy="20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E04BA-1128-42EE-8641-DC263CAF7E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361"/>
          <a:stretch/>
        </p:blipFill>
        <p:spPr>
          <a:xfrm rot="510985">
            <a:off x="7233192" y="2123920"/>
            <a:ext cx="865727" cy="576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59E64-37FD-4881-90F0-9E94BDF9A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50893">
            <a:off x="7480427" y="2781671"/>
            <a:ext cx="840705" cy="178873"/>
          </a:xfrm>
          <a:prstGeom prst="rect">
            <a:avLst/>
          </a:prstGeom>
        </p:spPr>
      </p:pic>
      <p:pic>
        <p:nvPicPr>
          <p:cNvPr id="8194" name="Picture 2" descr="Image result for rating">
            <a:extLst>
              <a:ext uri="{FF2B5EF4-FFF2-40B4-BE49-F238E27FC236}">
                <a16:creationId xmlns:a16="http://schemas.microsoft.com/office/drawing/2014/main" id="{0D453B6C-9B18-4A14-A8EB-94E38275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7376">
            <a:off x="7440035" y="1698954"/>
            <a:ext cx="659372" cy="1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56972-C072-425E-B6BF-4AA391E85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63259">
            <a:off x="8080951" y="1743768"/>
            <a:ext cx="359999" cy="194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99C53-71A9-4FD6-AEBF-A38944B9EC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15655">
            <a:off x="7147506" y="1831855"/>
            <a:ext cx="342448" cy="11855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4A2D1-879E-41C8-8591-1977CF53E931}"/>
              </a:ext>
            </a:extLst>
          </p:cNvPr>
          <p:cNvCxnSpPr>
            <a:cxnSpLocks/>
          </p:cNvCxnSpPr>
          <p:nvPr/>
        </p:nvCxnSpPr>
        <p:spPr>
          <a:xfrm>
            <a:off x="6985919" y="2839975"/>
            <a:ext cx="1343300" cy="20082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25A135C-B260-475B-9D0E-E8E794CC04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82213">
            <a:off x="7158170" y="3137306"/>
            <a:ext cx="729781" cy="6859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19FD6A-6D37-4C0A-A280-1ABDCE32E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63391">
            <a:off x="6968196" y="2896722"/>
            <a:ext cx="390936" cy="1440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233DC1-FC81-4566-B117-404654B104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79574">
            <a:off x="7298163" y="3871180"/>
            <a:ext cx="856879" cy="16066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4E4C65-181F-4BCC-B19E-B86BD4486DB8}"/>
              </a:ext>
            </a:extLst>
          </p:cNvPr>
          <p:cNvCxnSpPr>
            <a:cxnSpLocks/>
          </p:cNvCxnSpPr>
          <p:nvPr/>
        </p:nvCxnSpPr>
        <p:spPr>
          <a:xfrm>
            <a:off x="7113806" y="1783044"/>
            <a:ext cx="1343300" cy="20082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673F08B0-00B6-4CCD-99CC-77A19841AB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4994251" y="1635345"/>
            <a:ext cx="382484" cy="772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A7CA10-28ED-4342-8BCB-F58DA3A5B1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61" b="22445"/>
          <a:stretch/>
        </p:blipFill>
        <p:spPr>
          <a:xfrm rot="509295">
            <a:off x="2075083" y="1670765"/>
            <a:ext cx="382484" cy="77253"/>
          </a:xfrm>
          <a:prstGeom prst="rect">
            <a:avLst/>
          </a:prstGeom>
        </p:spPr>
      </p:pic>
      <p:pic>
        <p:nvPicPr>
          <p:cNvPr id="45" name="Picture 2" descr="Related image">
            <a:extLst>
              <a:ext uri="{FF2B5EF4-FFF2-40B4-BE49-F238E27FC236}">
                <a16:creationId xmlns:a16="http://schemas.microsoft.com/office/drawing/2014/main" id="{2E9FF866-9E90-4F27-8E03-977568008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918602" y="381844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lated image">
            <a:extLst>
              <a:ext uri="{FF2B5EF4-FFF2-40B4-BE49-F238E27FC236}">
                <a16:creationId xmlns:a16="http://schemas.microsoft.com/office/drawing/2014/main" id="{785F5D5E-9516-47EA-8677-DAFEDE06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444191" y="2683454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lated image">
            <a:extLst>
              <a:ext uri="{FF2B5EF4-FFF2-40B4-BE49-F238E27FC236}">
                <a16:creationId xmlns:a16="http://schemas.microsoft.com/office/drawing/2014/main" id="{02531288-2090-4100-90E9-E5ED26F10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5050827" y="2687063"/>
            <a:ext cx="113917" cy="1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id="{61567E2E-211C-4065-B0AB-29CE10FF6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034689" y="2616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elated image">
            <a:extLst>
              <a:ext uri="{FF2B5EF4-FFF2-40B4-BE49-F238E27FC236}">
                <a16:creationId xmlns:a16="http://schemas.microsoft.com/office/drawing/2014/main" id="{7C33915E-A365-4568-9227-2C722498C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429494" y="25660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lated image">
            <a:extLst>
              <a:ext uri="{FF2B5EF4-FFF2-40B4-BE49-F238E27FC236}">
                <a16:creationId xmlns:a16="http://schemas.microsoft.com/office/drawing/2014/main" id="{75F02C15-DF2F-4A84-B9E1-770C9D094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366782" y="3740919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elated image">
            <a:extLst>
              <a:ext uri="{FF2B5EF4-FFF2-40B4-BE49-F238E27FC236}">
                <a16:creationId xmlns:a16="http://schemas.microsoft.com/office/drawing/2014/main" id="{8B79FA8B-4482-4264-B007-1A67F47F9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1477513" y="253729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Related image">
            <a:extLst>
              <a:ext uri="{FF2B5EF4-FFF2-40B4-BE49-F238E27FC236}">
                <a16:creationId xmlns:a16="http://schemas.microsoft.com/office/drawing/2014/main" id="{CF48348B-B804-4EC9-BFFA-2DC2C8540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848184" y="3812366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Related image">
            <a:extLst>
              <a:ext uri="{FF2B5EF4-FFF2-40B4-BE49-F238E27FC236}">
                <a16:creationId xmlns:a16="http://schemas.microsoft.com/office/drawing/2014/main" id="{C10CDAEC-782D-4491-93BE-45C4282B2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4273530" y="3724668"/>
            <a:ext cx="130014" cy="1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lated image">
            <a:extLst>
              <a:ext uri="{FF2B5EF4-FFF2-40B4-BE49-F238E27FC236}">
                <a16:creationId xmlns:a16="http://schemas.microsoft.com/office/drawing/2014/main" id="{F20751C3-11F4-4DC0-8E0B-02AFB57F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011569" y="2753675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elated image">
            <a:extLst>
              <a:ext uri="{FF2B5EF4-FFF2-40B4-BE49-F238E27FC236}">
                <a16:creationId xmlns:a16="http://schemas.microsoft.com/office/drawing/2014/main" id="{B61B5C96-4A19-4FA4-B073-B5230621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331126" y="3841900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D8F055B-8244-41FA-9B40-28543A5B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1875997" y="3927828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Related image">
            <a:extLst>
              <a:ext uri="{FF2B5EF4-FFF2-40B4-BE49-F238E27FC236}">
                <a16:creationId xmlns:a16="http://schemas.microsoft.com/office/drawing/2014/main" id="{65E37A70-7F5F-40BB-9774-600BAA7B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396338" y="2702172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Related image">
            <a:extLst>
              <a:ext uri="{FF2B5EF4-FFF2-40B4-BE49-F238E27FC236}">
                <a16:creationId xmlns:a16="http://schemas.microsoft.com/office/drawing/2014/main" id="{8FFEDDD1-17F3-4A0A-A616-E7E6B452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999968" y="282902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lated image">
            <a:extLst>
              <a:ext uri="{FF2B5EF4-FFF2-40B4-BE49-F238E27FC236}">
                <a16:creationId xmlns:a16="http://schemas.microsoft.com/office/drawing/2014/main" id="{93D7B199-2FB5-4FDE-9A2E-F9873B69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230288" y="3841901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elated image">
            <a:extLst>
              <a:ext uri="{FF2B5EF4-FFF2-40B4-BE49-F238E27FC236}">
                <a16:creationId xmlns:a16="http://schemas.microsoft.com/office/drawing/2014/main" id="{15440388-8DC4-4BFE-B1B9-82C7CC06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4821130" y="3944677"/>
            <a:ext cx="143264" cy="1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Image result for add button">
            <a:extLst>
              <a:ext uri="{FF2B5EF4-FFF2-40B4-BE49-F238E27FC236}">
                <a16:creationId xmlns:a16="http://schemas.microsoft.com/office/drawing/2014/main" id="{601866B5-1A41-4C32-A417-10E297CF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049181" y="2650847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Image result for add button">
            <a:extLst>
              <a:ext uri="{FF2B5EF4-FFF2-40B4-BE49-F238E27FC236}">
                <a16:creationId xmlns:a16="http://schemas.microsoft.com/office/drawing/2014/main" id="{013A6BCF-5C8F-4FF2-AB93-6D0EBF05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590796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Image result for add button">
            <a:extLst>
              <a:ext uri="{FF2B5EF4-FFF2-40B4-BE49-F238E27FC236}">
                <a16:creationId xmlns:a16="http://schemas.microsoft.com/office/drawing/2014/main" id="{9AD62C8E-E39D-46A6-963D-D6920F8C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3846530" y="3798847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Image result for add button">
            <a:extLst>
              <a:ext uri="{FF2B5EF4-FFF2-40B4-BE49-F238E27FC236}">
                <a16:creationId xmlns:a16="http://schemas.microsoft.com/office/drawing/2014/main" id="{A1DDD83F-19F8-45BD-B23C-E25E4822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4438654" y="3886973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 result for add button">
            <a:extLst>
              <a:ext uri="{FF2B5EF4-FFF2-40B4-BE49-F238E27FC236}">
                <a16:creationId xmlns:a16="http://schemas.microsoft.com/office/drawing/2014/main" id="{E04A8135-A445-4398-AD98-79D477B3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618314" y="2711151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Image result for add button">
            <a:extLst>
              <a:ext uri="{FF2B5EF4-FFF2-40B4-BE49-F238E27FC236}">
                <a16:creationId xmlns:a16="http://schemas.microsoft.com/office/drawing/2014/main" id="{C4B12033-BA31-4141-8620-E0F71BF7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019055" y="2578970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add button">
            <a:extLst>
              <a:ext uri="{FF2B5EF4-FFF2-40B4-BE49-F238E27FC236}">
                <a16:creationId xmlns:a16="http://schemas.microsoft.com/office/drawing/2014/main" id="{01D7D183-E94D-4B56-B0E2-3DD30CB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1509073" y="3901855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Image result for add button">
            <a:extLst>
              <a:ext uri="{FF2B5EF4-FFF2-40B4-BE49-F238E27FC236}">
                <a16:creationId xmlns:a16="http://schemas.microsoft.com/office/drawing/2014/main" id="{F655F178-70F5-4853-AF2D-B900483B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836" flipH="1">
            <a:off x="907843" y="3800824"/>
            <a:ext cx="125305" cy="1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63A17C2-ADE0-4AD7-957C-8CE94BCFC9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FABA001-DCF3-425C-9B88-EC3E8D651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5" y="4060902"/>
            <a:ext cx="680433" cy="769812"/>
          </a:xfrm>
          <a:prstGeom prst="rect">
            <a:avLst/>
          </a:prstGeom>
        </p:spPr>
      </p:pic>
      <p:pic>
        <p:nvPicPr>
          <p:cNvPr id="8196" name="Picture 4" descr="Image result for play button icon">
            <a:extLst>
              <a:ext uri="{FF2B5EF4-FFF2-40B4-BE49-F238E27FC236}">
                <a16:creationId xmlns:a16="http://schemas.microsoft.com/office/drawing/2014/main" id="{6BFE3132-8614-49A3-881E-1AAA70DA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5845">
            <a:off x="7932797" y="3234843"/>
            <a:ext cx="203373" cy="2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Image result for play button icon">
            <a:extLst>
              <a:ext uri="{FF2B5EF4-FFF2-40B4-BE49-F238E27FC236}">
                <a16:creationId xmlns:a16="http://schemas.microsoft.com/office/drawing/2014/main" id="{C32503AA-75CC-4EA8-AE46-5C7B73B5E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892">
            <a:off x="8107171" y="2153888"/>
            <a:ext cx="203373" cy="2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stop button icon">
            <a:extLst>
              <a:ext uri="{FF2B5EF4-FFF2-40B4-BE49-F238E27FC236}">
                <a16:creationId xmlns:a16="http://schemas.microsoft.com/office/drawing/2014/main" id="{51764A30-D0E8-44E4-B133-248270D1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348">
            <a:off x="7886069" y="3639054"/>
            <a:ext cx="211667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Image result for stop button icon">
            <a:extLst>
              <a:ext uri="{FF2B5EF4-FFF2-40B4-BE49-F238E27FC236}">
                <a16:creationId xmlns:a16="http://schemas.microsoft.com/office/drawing/2014/main" id="{C103AC03-0B91-4CF6-947C-771C45C8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348">
            <a:off x="8069727" y="2563861"/>
            <a:ext cx="211667" cy="21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31 L -3.88889E-6 0.00247 C -0.00208 -0.00525 -0.00312 -0.0105 -0.00416 -0.0179 C -0.00607 -0.02809 -0.00607 -0.0358 -0.01041 -0.04753 L -0.01406 -0.05463 C -0.01597 -0.06451 -0.01753 -0.06914 -0.01406 -0.0821 C -0.01319 -0.08611 -0.0092 -0.08611 -0.00729 -0.09105 C -0.00659 -0.09352 -0.0052 -0.0963 -0.00416 -0.09815 C -0.00329 -0.10062 -0.00312 -0.1034 -0.0026 -0.10587 C -0.00225 -0.10833 -0.00138 -0.10833 -3.88889E-6 -0.11111 C -0.00138 -0.11852 -0.00208 -0.12562 -0.0026 -0.13457 C -0.0026 -0.13333 -0.00329 -0.13704 -0.00416 -0.13704 C -0.0085 -0.14692 -0.0092 -0.14692 -0.01406 -0.14938 C -0.01562 -0.1571 -0.0151 -0.1571 -0.01892 -0.16482 C -0.02066 -0.16975 -0.02257 -0.17377 -0.025 -0.17593 C -0.02638 -0.1784 -0.02777 -0.1784 -0.02829 -0.18056 C -0.02882 -0.18333 -0.02882 -0.18056 -0.02986 -0.1858 C -0.03073 -0.18827 -0.03246 -0.18827 -0.03298 -0.19105 C -0.03437 -0.19352 -0.03489 -0.19568 -0.03628 -0.19568 C -0.03732 -0.19846 -0.03871 -0.20093 -0.03975 -0.20093 C -0.04201 -0.20587 -0.04357 -0.20864 -0.04635 -0.21358 C -0.04687 -0.21358 -0.04826 -0.21358 -0.04913 -0.21605 C -0.05382 -0.22284 -0.05677 -0.22963 -0.06388 -0.23488 C -0.06545 -0.23488 -0.06718 -0.23488 -0.06857 -0.23735 C -0.08159 -0.24229 -0.06475 -0.23241 -0.07777 -0.24229 C -0.07864 -0.24229 -0.08038 -0.24445 -0.08142 -0.24722 C -0.08246 -0.24722 -0.08489 -0.24722 -0.08611 -0.24969 C -0.08871 -0.25216 -0.08958 -0.25741 -0.09288 -0.25988 C -0.09704 -0.26111 -0.09809 -0.26111 -0.10225 -0.26636 C -0.10416 -0.26636 -0.10416 -0.26852 -0.10555 -0.2713 C -0.10711 -0.2713 -0.10954 -0.27346 -0.11232 -0.27346 C -0.11319 -0.27593 -0.11336 -0.27871 -0.11475 -0.27871 C -0.11701 -0.28364 -0.12309 -0.28642 -0.12517 -0.28889 C -0.12899 -0.29136 -0.12934 -0.29352 -0.13281 -0.2963 C -0.13368 -0.29877 -0.13507 -0.29877 -0.13593 -0.30124 C -0.14045 -0.30185 -0.14045 -0.30124 -0.14045 -0.30185 " pathEditMode="relative" rAng="0" ptsTypes="AAAAAAAAAAAAAAAAAAAAAAAAAAAAAAAAAA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1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6914E-6 L -3.33333E-6 0.00061 C -0.00277 -0.00185 -0.00555 -0.00309 -0.00781 -0.00494 C -0.00885 -0.00587 -0.00902 -0.00772 -0.00989 -0.00834 C -0.01076 -0.00926 -0.0118 -0.00926 -0.01284 -0.00957 C -0.01475 -0.01111 -0.01649 -0.01327 -0.0184 -0.01451 C -0.02031 -0.01605 -0.02222 -0.01667 -0.02413 -0.01821 C -0.02968 -0.0213 -0.03264 -0.02408 -0.03836 -0.02624 C -0.04062 -0.02685 -0.04288 -0.02716 -0.04514 -0.02778 C -0.04739 -0.02932 -0.0493 -0.03148 -0.05173 -0.03241 C -0.05416 -0.03364 -0.05659 -0.03364 -0.0592 -0.03395 C -0.07187 -0.03735 -0.06007 -0.03519 -0.07639 -0.03766 C -0.07725 -0.03827 -0.0783 -0.03858 -0.07934 -0.0392 C -0.08055 -0.04013 -0.08159 -0.04136 -0.08298 -0.04229 C -0.08437 -0.04321 -0.08559 -0.04321 -0.08698 -0.04383 C -0.09826 -0.05 -0.0875 -0.04506 -0.09635 -0.04877 C -0.09722 -0.05 -0.09791 -0.05155 -0.0993 -0.05185 C -0.11041 -0.05432 -0.13298 -0.05371 -0.14357 -0.05371 L -0.14357 -0.0534 C -0.13281 -0.06019 -0.13715 -0.05371 -0.1335 -0.06667 C -0.13229 -0.0713 -0.12951 -0.07994 -0.12951 -0.07963 C -0.12708 -0.09692 -0.13055 -0.07685 -0.12656 -0.09105 C -0.12604 -0.09414 -0.12604 -0.09815 -0.12482 -0.10062 C -0.12395 -0.10278 -0.12274 -0.10494 -0.12187 -0.10741 C -0.12135 -0.10957 -0.12083 -0.11173 -0.11996 -0.11389 C -0.11979 -0.11543 -0.11892 -0.11698 -0.11823 -0.11883 C -0.11649 -0.12809 -0.11788 -0.12006 -0.11649 -0.13488 C -0.11545 -0.14476 -0.11545 -0.14105 -0.11458 -0.14969 C -0.11406 -0.15216 -0.11371 -0.15494 -0.11354 -0.15772 C -0.11319 -0.16482 -0.11302 -0.18025 -0.11163 -0.18858 C -0.11111 -0.19167 -0.11041 -0.19506 -0.10955 -0.19846 C -0.10885 -0.20278 -0.1085 -0.20463 -0.10781 -0.20957 C -0.10746 -0.21297 -0.10711 -0.21636 -0.10677 -0.21945 C -0.10625 -0.22469 -0.10486 -0.2358 -0.10486 -0.2355 C -0.10555 -0.23735 -0.1059 -0.23951 -0.10677 -0.24074 C -0.10764 -0.24167 -0.10885 -0.24136 -0.10955 -0.24198 C -0.11059 -0.2429 -0.11093 -0.24414 -0.11163 -0.24537 C -0.11336 -0.25494 -0.11111 -0.2463 -0.11545 -0.2534 C -0.11632 -0.25494 -0.11666 -0.25679 -0.11736 -0.25834 C -0.11823 -0.2608 -0.11944 -0.26266 -0.11996 -0.26513 C -0.12031 -0.26729 -0.12066 -0.26945 -0.121 -0.27161 C -0.1217 -0.27469 -0.12291 -0.28148 -0.12291 -0.28087 L -0.12291 -0.28148 C -0.11979 -0.2821 -0.11649 -0.28087 -0.11354 -0.28272 C -0.11145 -0.28426 -0.11041 -0.28827 -0.10885 -0.29105 C -0.10243 -0.30185 -0.11389 -0.2821 -0.10295 -0.30247 C -0.10121 -0.30556 -0.09861 -0.30834 -0.09722 -0.31204 C -0.09652 -0.31358 -0.096 -0.31513 -0.09548 -0.31698 C -0.09496 -0.31821 -0.09409 -0.31914 -0.09357 -0.32037 C -0.08715 -0.33334 -0.09843 -0.31297 -0.08698 -0.33303 L -0.08298 -0.33982 C -0.08246 -0.34074 -0.08159 -0.34198 -0.08107 -0.3429 C -0.07986 -0.34568 -0.07725 -0.35185 -0.07534 -0.35432 C -0.07413 -0.35618 -0.07257 -0.35741 -0.07187 -0.35926 C -0.07066 -0.36111 -0.06996 -0.36358 -0.06892 -0.36543 C -0.0677 -0.3676 -0.06614 -0.36914 -0.06493 -0.37068 C -0.06441 -0.37161 -0.06389 -0.37315 -0.06319 -0.37377 C -0.06024 -0.37778 -0.05989 -0.37685 -0.05642 -0.38025 C -0.05121 -0.38519 -0.05607 -0.3821 -0.05052 -0.38488 C -0.05017 -0.38704 -0.0493 -0.38858 -0.04878 -0.39013 C -0.04809 -0.39229 -0.04687 -0.39414 -0.046 -0.39661 C -0.04531 -0.39846 -0.04461 -0.40093 -0.04409 -0.40309 C -0.04375 -0.40463 -0.04375 -0.40648 -0.04323 -0.40803 C -0.0427 -0.40926 -0.04201 -0.41019 -0.04132 -0.41142 C -0.03975 -0.4213 -0.04149 -0.41451 -0.0375 -0.42284 C -0.03576 -0.42593 -0.03402 -0.43118 -0.03177 -0.43395 C -0.03073 -0.43457 -0.02986 -0.43488 -0.02882 -0.4355 C -0.02656 -0.43642 -0.0243 -0.43766 -0.02222 -0.43858 C -0.01961 -0.44229 -0.01892 -0.44229 -0.01649 -0.44692 C -0.01267 -0.45494 -0.01701 -0.44908 -0.0118 -0.45494 C -0.01024 -0.45895 -0.00885 -0.46297 -0.00694 -0.46636 C -0.00277 -0.47408 -0.00503 -0.4679 -0.00312 -0.47408 " pathEditMode="relative" rAng="0" ptsTypes="AAAAAAAAAAAAAAAAAAAAAAAAAAAAAAAAAAAAAAAAAAAAAAAAAAAAAAAAAAAAAAAAAAAAAAAA">
                                      <p:cBhvr>
                                        <p:cTn id="1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2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confirm….to help us make a plan for you!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55706" y="745066"/>
            <a:ext cx="2656828" cy="4004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ED3DA1-A2C3-4C0E-A9FC-8A85B4EC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40023">
            <a:off x="1076185" y="2219030"/>
            <a:ext cx="1204848" cy="1364060"/>
          </a:xfrm>
          <a:prstGeom prst="rect">
            <a:avLst/>
          </a:prstGeom>
        </p:spPr>
      </p:pic>
      <p:pic>
        <p:nvPicPr>
          <p:cNvPr id="11266" name="Picture 2" descr="Image result for confirm button icon">
            <a:extLst>
              <a:ext uri="{FF2B5EF4-FFF2-40B4-BE49-F238E27FC236}">
                <a16:creationId xmlns:a16="http://schemas.microsoft.com/office/drawing/2014/main" id="{0E94B6D3-7841-4B45-B735-0E3C97664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7" b="36230"/>
          <a:stretch/>
        </p:blipFill>
        <p:spPr bwMode="auto">
          <a:xfrm rot="539146">
            <a:off x="1122724" y="3609452"/>
            <a:ext cx="905405" cy="28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F1C9C-EEBE-49FD-AD39-22771C11A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7109">
            <a:off x="1523025" y="1546783"/>
            <a:ext cx="637061" cy="29729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FC69EFB-EA72-417F-8393-CB1861134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4134652"/>
            <a:ext cx="587274" cy="664416"/>
          </a:xfrm>
          <a:prstGeom prst="rect">
            <a:avLst/>
          </a:prstGeom>
        </p:spPr>
      </p:pic>
      <p:pic>
        <p:nvPicPr>
          <p:cNvPr id="77" name="Content Placeholder 4">
            <a:extLst>
              <a:ext uri="{FF2B5EF4-FFF2-40B4-BE49-F238E27FC236}">
                <a16:creationId xmlns:a16="http://schemas.microsoft.com/office/drawing/2014/main" id="{94B1618E-21D4-4059-A423-4D5EC44D9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5019936" y="745066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0" name="Picture 2" descr="Image result for FLight booked">
            <a:extLst>
              <a:ext uri="{FF2B5EF4-FFF2-40B4-BE49-F238E27FC236}">
                <a16:creationId xmlns:a16="http://schemas.microsoft.com/office/drawing/2014/main" id="{63D939E9-5CD3-4AD5-B1D1-ADC488CFB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t="62085" r="24200" b="17370"/>
          <a:stretch/>
        </p:blipFill>
        <p:spPr bwMode="auto">
          <a:xfrm rot="476841">
            <a:off x="5944158" y="2646973"/>
            <a:ext cx="1257932" cy="3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79143B1-A300-409D-A457-0E0AF8F5CA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124"/>
          <a:stretch/>
        </p:blipFill>
        <p:spPr>
          <a:xfrm rot="486992">
            <a:off x="6204106" y="1730638"/>
            <a:ext cx="963132" cy="736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E7D575-5D25-42BE-B83C-45C3A70D0821}"/>
              </a:ext>
            </a:extLst>
          </p:cNvPr>
          <p:cNvCxnSpPr>
            <a:cxnSpLocks/>
          </p:cNvCxnSpPr>
          <p:nvPr/>
        </p:nvCxnSpPr>
        <p:spPr>
          <a:xfrm>
            <a:off x="5905939" y="2919270"/>
            <a:ext cx="1279354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Related image">
            <a:extLst>
              <a:ext uri="{FF2B5EF4-FFF2-40B4-BE49-F238E27FC236}">
                <a16:creationId xmlns:a16="http://schemas.microsoft.com/office/drawing/2014/main" id="{616CB65C-F663-4DB3-8355-0DA50327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5" y="926932"/>
            <a:ext cx="1335825" cy="113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Image result for check icon">
            <a:extLst>
              <a:ext uri="{FF2B5EF4-FFF2-40B4-BE49-F238E27FC236}">
                <a16:creationId xmlns:a16="http://schemas.microsoft.com/office/drawing/2014/main" id="{873D0B4A-069A-42E6-B7CA-655541EF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855424" y="2297603"/>
            <a:ext cx="397097" cy="3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view button">
            <a:extLst>
              <a:ext uri="{FF2B5EF4-FFF2-40B4-BE49-F238E27FC236}">
                <a16:creationId xmlns:a16="http://schemas.microsoft.com/office/drawing/2014/main" id="{CF851082-7E7D-4B4D-B25C-363B1531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222">
            <a:off x="6149728" y="3162578"/>
            <a:ext cx="680434" cy="3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CDF70-A256-4416-ADA4-A4258CD935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16409">
            <a:off x="6150931" y="3453480"/>
            <a:ext cx="542830" cy="32457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C068CB1-9D24-4FB8-AA38-EDEFEA4D1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18" y="3874501"/>
            <a:ext cx="680433" cy="769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00DA1-DA1C-4591-8BAB-D20F93ABA7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70714">
            <a:off x="1348972" y="1933281"/>
            <a:ext cx="926321" cy="265545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46E203-4DDF-4858-A8DC-1FF025DBBE9D}"/>
              </a:ext>
            </a:extLst>
          </p:cNvPr>
          <p:cNvCxnSpPr>
            <a:cxnSpLocks/>
          </p:cNvCxnSpPr>
          <p:nvPr/>
        </p:nvCxnSpPr>
        <p:spPr>
          <a:xfrm>
            <a:off x="1201878" y="1749990"/>
            <a:ext cx="1188041" cy="18708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70" name="Picture 6" descr="Image result for reminder icon">
            <a:extLst>
              <a:ext uri="{FF2B5EF4-FFF2-40B4-BE49-F238E27FC236}">
                <a16:creationId xmlns:a16="http://schemas.microsoft.com/office/drawing/2014/main" id="{1E0CE243-2D08-412C-AB38-CCFD11EA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4" y="1735783"/>
            <a:ext cx="689288" cy="6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7D956DF3-CC1D-4427-830A-A24FB838EEF3}"/>
              </a:ext>
            </a:extLst>
          </p:cNvPr>
          <p:cNvSpPr/>
          <p:nvPr/>
        </p:nvSpPr>
        <p:spPr>
          <a:xfrm>
            <a:off x="2251205" y="2094786"/>
            <a:ext cx="1001343" cy="121867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6B1EF-CD97-47CA-AA07-CD8A9262A180}"/>
              </a:ext>
            </a:extLst>
          </p:cNvPr>
          <p:cNvSpPr txBox="1"/>
          <p:nvPr/>
        </p:nvSpPr>
        <p:spPr>
          <a:xfrm>
            <a:off x="2972519" y="2410697"/>
            <a:ext cx="1298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Special Reminder</a:t>
            </a:r>
          </a:p>
        </p:txBody>
      </p:sp>
    </p:spTree>
    <p:extLst>
      <p:ext uri="{BB962C8B-B14F-4D97-AF65-F5344CB8AC3E}">
        <p14:creationId xmlns:p14="http://schemas.microsoft.com/office/powerpoint/2010/main" val="9747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185 L -3.88889E-6 0.00247 C -0.00121 0.00062 -0.00191 -0.00062 -0.0026 -0.00216 C -0.00382 -0.00432 -0.00382 -0.00617 -0.00659 -0.00864 L -0.00885 -0.01019 C -0.01007 -0.01235 -0.01111 -0.01358 -0.00885 -0.01636 C -0.00833 -0.01729 -0.00573 -0.01729 -0.00451 -0.01821 C -0.00416 -0.01883 -0.00329 -0.01945 -0.0026 -0.01975 C -0.00208 -0.02037 -0.00191 -0.02099 -0.00156 -0.02161 C -0.00138 -0.02192 -0.00086 -0.02192 -3.88889E-6 -0.02253 C -0.00086 -0.02438 -0.00121 -0.02593 -0.00156 -0.02778 C -0.00156 -0.02747 -0.00208 -0.0284 -0.0026 -0.0284 C -0.00538 -0.03056 -0.00573 -0.03056 -0.00885 -0.03117 C -0.00989 -0.03272 -0.00954 -0.03272 -0.01198 -0.03457 C -0.01302 -0.0355 -0.01423 -0.03642 -0.01579 -0.03704 C -0.01666 -0.03735 -0.01753 -0.03735 -0.01788 -0.03796 C -0.01823 -0.03858 -0.01823 -0.03796 -0.01892 -0.0392 C -0.01944 -0.03951 -0.02048 -0.03951 -0.02083 -0.04012 C -0.0217 -0.04074 -0.02204 -0.04136 -0.02291 -0.04136 C -0.02361 -0.04198 -0.02448 -0.04229 -0.02517 -0.04229 C -0.02656 -0.04352 -0.0276 -0.04414 -0.02934 -0.04506 C -0.02951 -0.04506 -0.03038 -0.04506 -0.0309 -0.04568 C -0.03385 -0.04722 -0.03576 -0.04877 -0.04027 -0.05 C -0.04132 -0.05 -0.04236 -0.05 -0.04323 -0.05031 C -0.05156 -0.05154 -0.04079 -0.04938 -0.04913 -0.05154 C -0.04965 -0.05154 -0.05069 -0.05216 -0.05138 -0.05278 C -0.05208 -0.05278 -0.05364 -0.05278 -0.05434 -0.05309 C -0.05607 -0.05371 -0.05659 -0.05494 -0.05868 -0.05556 C -0.06111 -0.05556 -0.0618 -0.05556 -0.06441 -0.05679 C -0.06562 -0.05679 -0.06562 -0.05741 -0.06649 -0.05803 C -0.06753 -0.05803 -0.06909 -0.05833 -0.07083 -0.05833 C -0.07135 -0.05895 -0.07152 -0.05957 -0.07239 -0.05957 C -0.07378 -0.0605 -0.0776 -0.06111 -0.07899 -0.06173 C -0.08142 -0.06235 -0.08159 -0.06266 -0.08385 -0.06327 C -0.08437 -0.06389 -0.08524 -0.06389 -0.08576 -0.06451 C -0.08854 -0.06451 -0.08854 -0.06451 -0.08854 -0.06451 " pathEditMode="relative" rAng="0" ptsTypes="AAAAAAAAAAAAAAAAAAAAAAAAAAAAAAAAAAAA">
                                      <p:cBhvr>
                                        <p:cTn id="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58025E-6 L 3.05556E-6 0.00061 C -0.0007 -0.00402 -0.00139 -0.01173 -0.00191 -0.01544 C -0.00191 -0.01605 -0.00226 -0.01698 -0.00278 -0.01821 C -0.00382 -0.02161 -0.00556 -0.02469 -0.0066 -0.02871 C -0.0066 -0.02963 -0.0066 -0.03149 -0.00712 -0.03179 C -0.00799 -0.03365 -0.01198 -0.03889 -0.01337 -0.04013 C -0.01667 -0.04352 -0.02049 -0.0463 -0.02396 -0.04877 C -0.02483 -0.05 -0.02622 -0.05062 -0.02674 -0.05155 C -0.03125 -0.05865 -0.02726 -0.05155 -0.03368 -0.0642 C -0.0349 -0.06605 -0.03594 -0.0676 -0.03681 -0.06914 C -0.04375 -0.08334 -0.0349 -0.0676 -0.04132 -0.07809 C -0.05139 -0.09507 -0.03924 -0.07593 -0.04653 -0.08611 C -0.04705 -0.08735 -0.0474 -0.08797 -0.04809 -0.08889 C -0.04931 -0.09013 -0.05087 -0.09074 -0.05191 -0.09105 C -0.06771 -0.10772 -0.05174 -0.09445 -0.06615 -0.10556 C -0.06719 -0.10772 -0.06823 -0.10926 -0.06927 -0.11081 C -0.07014 -0.11266 -0.07066 -0.1142 -0.07153 -0.11544 C -0.07257 -0.11698 -0.07344 -0.11852 -0.07483 -0.11976 C -0.075 -0.12068 -0.07535 -0.12192 -0.07622 -0.12253 C -0.07674 -0.12284 -0.07795 -0.12284 -0.07795 -0.12253 " pathEditMode="relative" rAng="0" ptsTypes="AAAAAAAAAAAAAAAAAAAAA">
                                      <p:cBhvr>
                                        <p:cTn id="10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0" y="149419"/>
            <a:ext cx="8449399" cy="392763"/>
          </a:xfrm>
        </p:spPr>
        <p:txBody>
          <a:bodyPr/>
          <a:lstStyle/>
          <a:p>
            <a:r>
              <a:rPr lang="en-US" dirty="0"/>
              <a:t>View your journey summary in one screen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2967885" y="738657"/>
            <a:ext cx="301342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308D0-9058-4D0F-BA1B-66399656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2900">
            <a:off x="4080574" y="1711415"/>
            <a:ext cx="1366126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38F98-AAB4-42FD-9A44-1ED72F56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7918">
            <a:off x="4135104" y="1472161"/>
            <a:ext cx="332733" cy="13170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F0ACEF-9E59-4066-A25E-5336725A1E83}"/>
              </a:ext>
            </a:extLst>
          </p:cNvPr>
          <p:cNvCxnSpPr>
            <a:cxnSpLocks/>
          </p:cNvCxnSpPr>
          <p:nvPr/>
        </p:nvCxnSpPr>
        <p:spPr>
          <a:xfrm>
            <a:off x="4058131" y="1611509"/>
            <a:ext cx="1411012" cy="21445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216901E-6776-4C36-BA07-4FB89BB102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5" t="19651" r="-1"/>
          <a:stretch/>
        </p:blipFill>
        <p:spPr>
          <a:xfrm rot="316081">
            <a:off x="4052105" y="2068044"/>
            <a:ext cx="241663" cy="1201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B7316-A345-4DCB-AA43-2D6FDA1E1145}"/>
              </a:ext>
            </a:extLst>
          </p:cNvPr>
          <p:cNvCxnSpPr>
            <a:cxnSpLocks/>
          </p:cNvCxnSpPr>
          <p:nvPr/>
        </p:nvCxnSpPr>
        <p:spPr>
          <a:xfrm>
            <a:off x="3973464" y="2166475"/>
            <a:ext cx="1411012" cy="214457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40C4991-25AD-4A32-A1D7-68FAD25B276B}"/>
              </a:ext>
            </a:extLst>
          </p:cNvPr>
          <p:cNvPicPr/>
          <p:nvPr/>
        </p:nvPicPr>
        <p:blipFill rotWithShape="1">
          <a:blip r:embed="rId6"/>
          <a:srcRect l="3119" t="1843" r="28523" b="78287"/>
          <a:stretch/>
        </p:blipFill>
        <p:spPr bwMode="auto">
          <a:xfrm rot="516742">
            <a:off x="3928264" y="2311037"/>
            <a:ext cx="1341046" cy="6515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B3F29A-6D5B-40CC-87F7-1C7D87A3D631}"/>
              </a:ext>
            </a:extLst>
          </p:cNvPr>
          <p:cNvCxnSpPr>
            <a:cxnSpLocks/>
          </p:cNvCxnSpPr>
          <p:nvPr/>
        </p:nvCxnSpPr>
        <p:spPr>
          <a:xfrm>
            <a:off x="3843762" y="2983145"/>
            <a:ext cx="1382313" cy="20240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CAF41D9-0499-4CD6-BBCE-0EF94F085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23420">
            <a:off x="3924654" y="2883507"/>
            <a:ext cx="407381" cy="1047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359903-C603-4305-B3DC-930A05AEE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0023">
            <a:off x="4294308" y="3162168"/>
            <a:ext cx="481219" cy="5448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B226E63-F13F-4953-9185-188ADC0E78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91374">
            <a:off x="3836336" y="3782360"/>
            <a:ext cx="1191296" cy="16852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8A5DB4-5D63-4338-A4EE-F5604A20662B}"/>
              </a:ext>
            </a:extLst>
          </p:cNvPr>
          <p:cNvCxnSpPr>
            <a:cxnSpLocks/>
          </p:cNvCxnSpPr>
          <p:nvPr/>
        </p:nvCxnSpPr>
        <p:spPr>
          <a:xfrm>
            <a:off x="3749294" y="3621461"/>
            <a:ext cx="1382313" cy="202409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8" descr="Image result for check icon">
            <a:extLst>
              <a:ext uri="{FF2B5EF4-FFF2-40B4-BE49-F238E27FC236}">
                <a16:creationId xmlns:a16="http://schemas.microsoft.com/office/drawing/2014/main" id="{56BAC81C-F4C4-4BBF-91BF-373C55EE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4964" y="1771890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Image result for check icon">
            <a:extLst>
              <a:ext uri="{FF2B5EF4-FFF2-40B4-BE49-F238E27FC236}">
                <a16:creationId xmlns:a16="http://schemas.microsoft.com/office/drawing/2014/main" id="{D35E52ED-3D9E-4C5C-BDD6-2D7AF649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4962" y="2604650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mage result for check icon">
            <a:extLst>
              <a:ext uri="{FF2B5EF4-FFF2-40B4-BE49-F238E27FC236}">
                <a16:creationId xmlns:a16="http://schemas.microsoft.com/office/drawing/2014/main" id="{AE0A61CC-C3C1-4167-89DB-F6BC7189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621">
            <a:off x="6597461" y="3411637"/>
            <a:ext cx="611000" cy="5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59346B-14AE-4C99-9D05-FE8C0CBD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VR and 360 experience among online booking tools is absent.</a:t>
            </a:r>
          </a:p>
          <a:p>
            <a:r>
              <a:rPr lang="en-US" dirty="0"/>
              <a:t>An organized activities planner is one of a kind.</a:t>
            </a:r>
          </a:p>
          <a:p>
            <a:r>
              <a:rPr lang="en-US" dirty="0"/>
              <a:t>The first B2B application to take care of Travel, Stay and Activities for cooperates.</a:t>
            </a:r>
          </a:p>
          <a:p>
            <a:r>
              <a:rPr lang="en-US" dirty="0"/>
              <a:t>Special activity reminder so that you are on time and don't miss out on planned activities.</a:t>
            </a:r>
          </a:p>
          <a:p>
            <a:r>
              <a:rPr lang="en-US" dirty="0"/>
              <a:t>VR/360 experience while booking leisure activities is first of its kind.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D7331-D655-43C2-8D04-1AFB75DC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Market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302848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1"/>
            <a:r>
              <a:rPr lang="en-US" dirty="0" err="1"/>
              <a:t>Bleisure</a:t>
            </a:r>
            <a:r>
              <a:rPr lang="en-US" dirty="0"/>
              <a:t> is on the rise it has jumped to 23% in 2017 from 11% in 2012.</a:t>
            </a:r>
          </a:p>
          <a:p>
            <a:pPr lvl="1"/>
            <a:r>
              <a:rPr lang="en-US" dirty="0"/>
              <a:t>Now is the right time for Sabre to tap into this domain as by 2020 </a:t>
            </a:r>
            <a:r>
              <a:rPr lang="en-US" dirty="0" err="1"/>
              <a:t>Bleisure</a:t>
            </a:r>
            <a:r>
              <a:rPr lang="en-US" dirty="0"/>
              <a:t> is expected to double.</a:t>
            </a:r>
          </a:p>
          <a:p>
            <a:pPr lvl="1"/>
            <a:r>
              <a:rPr lang="en-US" dirty="0"/>
              <a:t>It can be integrated with Trip Case, </a:t>
            </a:r>
            <a:r>
              <a:rPr lang="en-US" dirty="0" err="1"/>
              <a:t>GetThere</a:t>
            </a:r>
            <a:r>
              <a:rPr lang="en-US" dirty="0"/>
              <a:t> or can go out as stand alone application.</a:t>
            </a:r>
          </a:p>
          <a:p>
            <a:pPr lvl="1"/>
            <a:r>
              <a:rPr lang="en-US" dirty="0"/>
              <a:t>The idea can be extended by including Virtual Payments.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Solutions to existing problems </a:t>
            </a:r>
          </a:p>
          <a:p>
            <a:pPr lvl="2"/>
            <a:r>
              <a:rPr lang="en-US" dirty="0"/>
              <a:t>It would allow customers to plan their activities by feeling it first and confidently book it.</a:t>
            </a:r>
          </a:p>
          <a:p>
            <a:pPr lvl="2"/>
            <a:r>
              <a:rPr lang="en-US" dirty="0"/>
              <a:t>Allows new upcoming Hotels / airlines a chance to attract customers  </a:t>
            </a:r>
          </a:p>
          <a:p>
            <a:pPr lvl="2"/>
            <a:r>
              <a:rPr lang="en-US" dirty="0"/>
              <a:t>No more worries and regrets of selecting the wrong itinerary options.</a:t>
            </a:r>
          </a:p>
          <a:p>
            <a:pPr lvl="2"/>
            <a:r>
              <a:rPr lang="en-US" dirty="0"/>
              <a:t>Full transparency for all.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Applicability </a:t>
            </a:r>
          </a:p>
        </p:txBody>
      </p:sp>
    </p:spTree>
    <p:extLst>
      <p:ext uri="{BB962C8B-B14F-4D97-AF65-F5344CB8AC3E}">
        <p14:creationId xmlns:p14="http://schemas.microsoft.com/office/powerpoint/2010/main" val="329776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9" y="739171"/>
            <a:ext cx="8449398" cy="4080479"/>
          </a:xfrm>
        </p:spPr>
        <p:txBody>
          <a:bodyPr/>
          <a:lstStyle/>
          <a:p>
            <a:r>
              <a:rPr lang="en-US" dirty="0"/>
              <a:t>Customer :- Hotel /Airlines /Activities authorities </a:t>
            </a:r>
          </a:p>
          <a:p>
            <a:r>
              <a:rPr lang="en-US" dirty="0"/>
              <a:t>Total hotel booking in last 6 months:- 15K (count)</a:t>
            </a:r>
          </a:p>
          <a:p>
            <a:r>
              <a:rPr lang="en-US" dirty="0"/>
              <a:t>Total flight booking in last 6 months:- 7 </a:t>
            </a:r>
            <a:r>
              <a:rPr lang="en-US" dirty="0" err="1"/>
              <a:t>millon</a:t>
            </a:r>
            <a:endParaRPr lang="en-US" dirty="0"/>
          </a:p>
          <a:p>
            <a:r>
              <a:rPr lang="en-US" dirty="0"/>
              <a:t>Initial cost for authorities to get their services to the customer via app= $500.</a:t>
            </a:r>
          </a:p>
          <a:p>
            <a:r>
              <a:rPr lang="en-US" dirty="0"/>
              <a:t>Per app booking cost of $1 is charged to Airline authorities  , $2 is charged to Hotel authorities , $2 is charged to Activity authorities .</a:t>
            </a:r>
          </a:p>
          <a:p>
            <a:r>
              <a:rPr lang="en-US" dirty="0">
                <a:solidFill>
                  <a:schemeClr val="accent1"/>
                </a:solidFill>
              </a:rPr>
              <a:t>Assuming 10% increase in booking because of customer experience 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hotels</a:t>
            </a:r>
            <a:r>
              <a:rPr lang="en-US" dirty="0"/>
              <a:t>:-  20(Top hotels)* 500+ (15000*2)+ (1500*2) = $43000 in 6 months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airlines</a:t>
            </a:r>
            <a:r>
              <a:rPr lang="en-US" dirty="0"/>
              <a:t>:-  20(Top airlines)* 500+ (7000000 *2)+ (700000*2) = $ 7710000 in 6 months</a:t>
            </a:r>
          </a:p>
          <a:p>
            <a:r>
              <a:rPr lang="en-US" dirty="0"/>
              <a:t>Assuming 100000 activities are purchased by customers</a:t>
            </a:r>
          </a:p>
          <a:p>
            <a:r>
              <a:rPr lang="en-US" dirty="0">
                <a:solidFill>
                  <a:schemeClr val="accent1"/>
                </a:solidFill>
              </a:rPr>
              <a:t>Total revenue from activity planners</a:t>
            </a:r>
            <a:r>
              <a:rPr lang="en-US" dirty="0"/>
              <a:t>:-20(Top activity planners)*500+2* 100000 = $ 210000</a:t>
            </a:r>
          </a:p>
          <a:p>
            <a:r>
              <a:rPr lang="en-US" dirty="0">
                <a:solidFill>
                  <a:srgbClr val="FF0000"/>
                </a:solidFill>
              </a:rPr>
              <a:t>Total revenue:-</a:t>
            </a:r>
            <a:r>
              <a:rPr lang="en-US" dirty="0"/>
              <a:t> 43000+ 7710000+ 210000=$ 77353000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the </a:t>
            </a:r>
            <a:r>
              <a:rPr lang="en-US" b="1" dirty="0"/>
              <a:t>WRONG </a:t>
            </a:r>
            <a:r>
              <a:rPr lang="en-US" dirty="0"/>
              <a:t>itinerary options can end up in a bad traveler experience.</a:t>
            </a:r>
          </a:p>
          <a:p>
            <a:r>
              <a:rPr lang="en-US" dirty="0"/>
              <a:t>Travelers don’t have time to find out best places to visit on arrival and end up visiting same places again.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3" r="55357"/>
          <a:stretch/>
        </p:blipFill>
        <p:spPr>
          <a:xfrm>
            <a:off x="6572833" y="1869620"/>
            <a:ext cx="2223694" cy="28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827850641"/>
              </p:ext>
            </p:extLst>
          </p:nvPr>
        </p:nvGraphicFramePr>
        <p:xfrm>
          <a:off x="970547" y="994611"/>
          <a:ext cx="7226969" cy="331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10762" y="1467017"/>
            <a:ext cx="161114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Planner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7685" y="2980820"/>
            <a:ext cx="148598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deserves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6809-66FA-4BF9-BE5C-CB505846A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01" y="1503232"/>
            <a:ext cx="858443" cy="850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1F43EA11-E1C9-42FD-AC35-BE2D78A4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15" y="707527"/>
            <a:ext cx="1153260" cy="807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18" name="Picture 6" descr="Related image">
            <a:extLst>
              <a:ext uri="{FF2B5EF4-FFF2-40B4-BE49-F238E27FC236}">
                <a16:creationId xmlns:a16="http://schemas.microsoft.com/office/drawing/2014/main" id="{E69E9F75-54E0-48E3-B70C-5D17B11D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46" y="1467017"/>
            <a:ext cx="861261" cy="861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20" name="Picture 8" descr="Image result for reminder icon">
            <a:extLst>
              <a:ext uri="{FF2B5EF4-FFF2-40B4-BE49-F238E27FC236}">
                <a16:creationId xmlns:a16="http://schemas.microsoft.com/office/drawing/2014/main" id="{B898F363-CB7E-468B-B13D-0FDC7561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28" y="3722194"/>
            <a:ext cx="699638" cy="699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22" name="Picture 10" descr="Image result for money icon">
            <a:extLst>
              <a:ext uri="{FF2B5EF4-FFF2-40B4-BE49-F238E27FC236}">
                <a16:creationId xmlns:a16="http://schemas.microsoft.com/office/drawing/2014/main" id="{9D408793-57F6-4014-AE6F-2F0F8761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05" y="3675097"/>
            <a:ext cx="861261" cy="861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1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880C-BA8E-4776-884E-4AB6484B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7B2A5C-14CD-41B5-A582-88F70D35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E25B1-53E3-413E-9F68-5A482EA8B560}"/>
              </a:ext>
            </a:extLst>
          </p:cNvPr>
          <p:cNvSpPr/>
          <p:nvPr/>
        </p:nvSpPr>
        <p:spPr>
          <a:xfrm>
            <a:off x="2844155" y="2110085"/>
            <a:ext cx="3455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495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 develop an application which will cater to the problems faced by traveler while making itinerary choices</a:t>
            </a:r>
          </a:p>
          <a:p>
            <a:pPr lvl="2"/>
            <a:r>
              <a:rPr lang="en-US" dirty="0"/>
              <a:t>Feel it and book with confidence</a:t>
            </a:r>
          </a:p>
          <a:p>
            <a:pPr lvl="2"/>
            <a:r>
              <a:rPr lang="en-US" dirty="0"/>
              <a:t>Making use of VR and 360 degree technology</a:t>
            </a:r>
          </a:p>
          <a:p>
            <a:pPr lvl="2"/>
            <a:r>
              <a:rPr lang="en-US" dirty="0"/>
              <a:t>Providing the best customer feedback experience through video/audio</a:t>
            </a:r>
          </a:p>
          <a:p>
            <a:pPr lvl="2"/>
            <a:r>
              <a:rPr lang="en-US" dirty="0"/>
              <a:t>Hassle free activity planner that know your time slots</a:t>
            </a:r>
          </a:p>
          <a:p>
            <a:pPr lvl="2"/>
            <a:r>
              <a:rPr lang="en-US" dirty="0"/>
              <a:t>Using customer preferences to provide a more customized experience to traveler.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Bringing  to you a more realistic booking experience like never before through Travel Mate 2.0</a:t>
            </a:r>
          </a:p>
          <a:p>
            <a:pPr marL="59436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71" y="1385752"/>
            <a:ext cx="1374959" cy="16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EA3-7609-4FC2-B8A0-54FCF6767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7" y="1417506"/>
            <a:ext cx="6858000" cy="1790700"/>
          </a:xfrm>
        </p:spPr>
        <p:txBody>
          <a:bodyPr/>
          <a:lstStyle/>
          <a:p>
            <a:r>
              <a:rPr lang="en-US" dirty="0"/>
              <a:t>The New Travel Booking Experience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1528-3F8B-4FE8-9072-285F5FF99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0" y="128421"/>
            <a:ext cx="8449399" cy="392763"/>
          </a:xfrm>
        </p:spPr>
        <p:txBody>
          <a:bodyPr/>
          <a:lstStyle/>
          <a:p>
            <a:r>
              <a:rPr lang="en-US" dirty="0"/>
              <a:t>Choose your mode of Travel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172503" y="721254"/>
            <a:ext cx="3013421" cy="4068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3285158" y="755315"/>
            <a:ext cx="2912803" cy="393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>
            <a:off x="6299274" y="728683"/>
            <a:ext cx="2912804" cy="393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30BB3-4735-47D5-AA18-99342839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30"/>
          <a:stretch/>
        </p:blipFill>
        <p:spPr>
          <a:xfrm rot="483381">
            <a:off x="1292178" y="2003563"/>
            <a:ext cx="1144993" cy="603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917EB-9D84-46AC-99B2-8BCF25DE4A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2" r="11113"/>
          <a:stretch/>
        </p:blipFill>
        <p:spPr>
          <a:xfrm rot="533002">
            <a:off x="1287636" y="2618567"/>
            <a:ext cx="942826" cy="742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D0FEC-93F5-4309-838B-B5319C362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5994">
            <a:off x="1205451" y="3388847"/>
            <a:ext cx="947522" cy="5841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8E3C32-DD07-401F-BFC3-439B227DAB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429" r="-498"/>
          <a:stretch/>
        </p:blipFill>
        <p:spPr>
          <a:xfrm rot="538488">
            <a:off x="1306210" y="1561598"/>
            <a:ext cx="1350909" cy="3255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2D4F9-A9B0-4A38-8782-8FABF6D5FD57}"/>
              </a:ext>
            </a:extLst>
          </p:cNvPr>
          <p:cNvCxnSpPr/>
          <p:nvPr/>
        </p:nvCxnSpPr>
        <p:spPr>
          <a:xfrm>
            <a:off x="1099655" y="2500225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6001B-7909-42C7-B325-E0EDAA3714B3}"/>
              </a:ext>
            </a:extLst>
          </p:cNvPr>
          <p:cNvCxnSpPr/>
          <p:nvPr/>
        </p:nvCxnSpPr>
        <p:spPr>
          <a:xfrm>
            <a:off x="1002285" y="3267274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4C4C39-C800-42B3-8116-1A7D33F45114}"/>
              </a:ext>
            </a:extLst>
          </p:cNvPr>
          <p:cNvCxnSpPr/>
          <p:nvPr/>
        </p:nvCxnSpPr>
        <p:spPr>
          <a:xfrm>
            <a:off x="1235924" y="1808047"/>
            <a:ext cx="1422385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12" y="3918504"/>
            <a:ext cx="680433" cy="7698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1D86EE-A5EC-4130-A374-BBB69A5E9F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31919">
            <a:off x="4474601" y="1682826"/>
            <a:ext cx="952924" cy="11622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25CCF5-72F0-4E22-8A96-4773DD6AE1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11697">
            <a:off x="4406227" y="2977699"/>
            <a:ext cx="754878" cy="90435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551306-841F-494A-902E-1BAD040A9B0D}"/>
              </a:ext>
            </a:extLst>
          </p:cNvPr>
          <p:cNvCxnSpPr>
            <a:cxnSpLocks/>
          </p:cNvCxnSpPr>
          <p:nvPr/>
        </p:nvCxnSpPr>
        <p:spPr>
          <a:xfrm>
            <a:off x="4268933" y="1808047"/>
            <a:ext cx="1385940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970D88-F705-4273-8739-B7AC3FD14DCA}"/>
              </a:ext>
            </a:extLst>
          </p:cNvPr>
          <p:cNvCxnSpPr>
            <a:cxnSpLocks/>
          </p:cNvCxnSpPr>
          <p:nvPr/>
        </p:nvCxnSpPr>
        <p:spPr>
          <a:xfrm>
            <a:off x="4169708" y="2781713"/>
            <a:ext cx="1329169" cy="208338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E944F3B-838C-4D91-965A-57EDDFFF5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05" y="3891872"/>
            <a:ext cx="680433" cy="7698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2ABFFE-8F6F-48E0-93B3-390A931251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04484">
            <a:off x="7218037" y="1586494"/>
            <a:ext cx="1340902" cy="2292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75" y="3803130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5679E-6 L -2.22222E-6 0.00031 C -0.00434 -0.01821 -0.0092 -0.03765 -0.01215 -0.05648 C -0.01441 -0.07191 -0.01545 -0.08827 -0.01771 -0.10339 C -0.02014 -0.11975 -0.02309 -0.1358 -0.02587 -0.15185 C -0.02847 -0.16728 -0.03125 -0.18271 -0.03333 -0.19845 C -0.03385 -0.20185 -0.0342 -0.20524 -0.03472 -0.20802 C -0.03715 -0.22191 -0.03889 -0.22993 -0.04288 -0.2429 C -0.04774 -0.25895 -0.04757 -0.25401 -0.05104 -0.26975 C -0.05156 -0.27222 -0.05173 -0.275 -0.05225 -0.27777 C -0.0526 -0.27993 -0.05312 -0.2824 -0.05347 -0.28456 C -0.05416 -0.28827 -0.05469 -0.29259 -0.05538 -0.2966 C -0.05573 -0.29783 -0.05625 -0.29907 -0.05659 -0.30061 C -0.05694 -0.30185 -0.05712 -0.30432 -0.05712 -0.30432 " pathEditMode="relative" rAng="0" ptsTypes="AAAAAAAAAAAA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58025E-6 L 4.44444E-6 0.00031 C -0.00122 -0.01081 -0.00157 -0.02223 -0.00348 -0.03179 C -0.00487 -0.03828 -0.00643 -0.04568 -0.00747 -0.05216 C -0.00834 -0.05803 -0.00903 -0.0676 -0.00973 -0.07284 C -0.01025 -0.07716 -0.01077 -0.08118 -0.01146 -0.08519 C -0.01198 -0.08858 -0.01268 -0.09167 -0.0132 -0.09476 C -0.01684 -0.12284 -0.01181 -0.09321 -0.01598 -0.11667 C -0.0165 -0.12469 -0.0165 -0.12932 -0.01754 -0.13735 C -0.01823 -0.14044 -0.01875 -0.14383 -0.01928 -0.14692 C -0.0198 -0.14969 -0.02014 -0.15216 -0.02049 -0.15494 C -0.02257 -0.17284 -0.0191 -0.14784 -0.02223 -0.16605 C -0.02257 -0.16883 -0.0224 -0.17223 -0.02327 -0.17439 L -0.025 -0.1784 C -0.02605 -0.19167 -0.02483 -0.17994 -0.02674 -0.1892 C -0.02691 -0.19074 -0.02691 -0.19229 -0.02726 -0.19352 C -0.02761 -0.19507 -0.02848 -0.19599 -0.029 -0.19753 C -0.03212 -0.20834 -0.02848 -0.19846 -0.03073 -0.2071 C -0.03108 -0.20926 -0.03178 -0.21081 -0.0323 -0.21266 C -0.03403 -0.22469 -0.03143 -0.20556 -0.03351 -0.225 C -0.03368 -0.22778 -0.03421 -0.23056 -0.03455 -0.23334 C -0.03525 -0.23766 -0.03455 -0.23735 -0.03559 -0.23735 " pathEditMode="relative" rAng="0" ptsTypes="AAAAAAAAAAAAAAAAAAAA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6914E-7 L 3.05556E-6 0.00031 C -0.00643 -0.00895 -0.00538 -0.00988 -0.01354 -0.01512 C -0.01493 -0.01605 -0.01615 -0.01728 -0.01788 -0.01759 C -0.02257 -0.01852 -0.02743 -0.01821 -0.03212 -0.01883 C -0.03316 -0.01914 -0.03854 -0.02037 -0.04028 -0.02099 C -0.04132 -0.02161 -0.04219 -0.02222 -0.04323 -0.02253 C -0.04375 -0.02284 -0.04462 -0.02284 -0.04549 -0.02315 C -0.0467 -0.02346 -0.04792 -0.02377 -0.04913 -0.02407 C -0.05157 -0.02438 -0.05643 -0.02438 -0.05643 -0.02438 " pathEditMode="relative" rAng="0" ptsTypes="AAAAAAAAAA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081"/>
            <a:ext cx="9144000" cy="392763"/>
          </a:xfrm>
        </p:spPr>
        <p:txBody>
          <a:bodyPr/>
          <a:lstStyle/>
          <a:p>
            <a:r>
              <a:rPr lang="en-US" dirty="0"/>
              <a:t>Check the flight in VR mode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27455" y="683961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042955" y="166250"/>
            <a:ext cx="3254991" cy="4395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A0EC13-B55D-490E-AE8F-2549219BE290}"/>
              </a:ext>
            </a:extLst>
          </p:cNvPr>
          <p:cNvPicPr/>
          <p:nvPr/>
        </p:nvPicPr>
        <p:blipFill rotWithShape="1">
          <a:blip r:embed="rId4"/>
          <a:srcRect l="-6598" r="1" b="27612"/>
          <a:stretch/>
        </p:blipFill>
        <p:spPr>
          <a:xfrm rot="444731">
            <a:off x="1482651" y="1521736"/>
            <a:ext cx="1968676" cy="266894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3011749" y="223566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163C9316-1A55-4C01-AF7C-CF28D2456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904991" y="257751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2256373F-4F0C-4CAE-9857-4892EE135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858215" y="292577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>
            <a:extLst>
              <a:ext uri="{FF2B5EF4-FFF2-40B4-BE49-F238E27FC236}">
                <a16:creationId xmlns:a16="http://schemas.microsoft.com/office/drawing/2014/main" id="{C18ABF9E-C37B-43C9-9176-54FD35E7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98231" y="3223708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8E1A0867-81E0-4F90-9C4C-003324A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62839" y="354235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19703104-1849-49C3-890B-4702913BE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691471" y="388420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751223" y="2187448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449FB1B0-8183-42D0-8F59-702EB818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69974" y="252661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lated image">
            <a:extLst>
              <a:ext uri="{FF2B5EF4-FFF2-40B4-BE49-F238E27FC236}">
                <a16:creationId xmlns:a16="http://schemas.microsoft.com/office/drawing/2014/main" id="{8010E19B-C227-461D-81FB-ABFC50E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23196" y="2837355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5DFFFCF1-1253-4523-BE6D-F29A1C7C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63212" y="319787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lated image">
            <a:extLst>
              <a:ext uri="{FF2B5EF4-FFF2-40B4-BE49-F238E27FC236}">
                <a16:creationId xmlns:a16="http://schemas.microsoft.com/office/drawing/2014/main" id="{B32C0FFA-A1F4-4F65-8105-27F76437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04172" y="351559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C93CB325-030C-4082-BDAE-922FAD3C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43384" y="383330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57" y="4074633"/>
            <a:ext cx="680433" cy="769812"/>
          </a:xfrm>
          <a:prstGeom prst="rect">
            <a:avLst/>
          </a:prstGeom>
        </p:spPr>
      </p:pic>
      <p:pic>
        <p:nvPicPr>
          <p:cNvPr id="41" name="Picture 40" descr="Related image">
            <a:extLst>
              <a:ext uri="{FF2B5EF4-FFF2-40B4-BE49-F238E27FC236}">
                <a16:creationId xmlns:a16="http://schemas.microsoft.com/office/drawing/2014/main" id="{835732C5-9898-4148-A1D2-E0C37C234EFF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8"/>
          <a:stretch/>
        </p:blipFill>
        <p:spPr bwMode="auto">
          <a:xfrm rot="339249">
            <a:off x="6739027" y="1892898"/>
            <a:ext cx="1291591" cy="1455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Picture 41" descr="Related image">
            <a:extLst>
              <a:ext uri="{FF2B5EF4-FFF2-40B4-BE49-F238E27FC236}">
                <a16:creationId xmlns:a16="http://schemas.microsoft.com/office/drawing/2014/main" id="{DD9E9CFB-04AC-4187-9C73-CEBC690BD192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8"/>
          <a:stretch/>
        </p:blipFill>
        <p:spPr bwMode="auto">
          <a:xfrm rot="339249">
            <a:off x="5352417" y="1686075"/>
            <a:ext cx="1290463" cy="1467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9EECB532-6289-4A2D-AEE3-AD6A935A1D7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598" t="1" r="-1" b="10514"/>
          <a:stretch/>
        </p:blipFill>
        <p:spPr>
          <a:xfrm rot="515823">
            <a:off x="6538625" y="2158051"/>
            <a:ext cx="495434" cy="165912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49FF947F-22C9-4CFB-A1A1-FF0104E434C1}"/>
              </a:ext>
            </a:extLst>
          </p:cNvPr>
          <p:cNvSpPr txBox="1">
            <a:spLocks/>
          </p:cNvSpPr>
          <p:nvPr/>
        </p:nvSpPr>
        <p:spPr>
          <a:xfrm>
            <a:off x="4660276" y="4407227"/>
            <a:ext cx="4103488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spc="-3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F0000"/>
                </a:solidFill>
              </a:rPr>
              <a:t>Know the reality about the seat map, leg room, luggage space before getting in – Pay the option that deserves your money</a:t>
            </a:r>
          </a:p>
        </p:txBody>
      </p:sp>
    </p:spTree>
    <p:extLst>
      <p:ext uri="{BB962C8B-B14F-4D97-AF65-F5344CB8AC3E}">
        <p14:creationId xmlns:p14="http://schemas.microsoft.com/office/powerpoint/2010/main" val="1286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0462 L -0.00295 0.00493 C -0.0033 -0.00155 -0.00399 -0.0142 -0.00469 -0.02068 C -0.00486 -0.02223 -0.00521 -0.02377 -0.00555 -0.02531 C -0.00694 -0.03118 -0.00885 -0.03673 -0.00972 -0.04291 C -0.00989 -0.04507 -0.00989 -0.04723 -0.01059 -0.04908 C -0.01146 -0.05155 -0.01562 -0.06019 -0.01719 -0.06235 C -0.021 -0.0676 -0.025 -0.07223 -0.02882 -0.07717 C -0.03003 -0.07871 -0.03142 -0.07963 -0.03212 -0.08149 C -0.03715 -0.09352 -0.03246 -0.0821 -0.03975 -0.10247 C -0.0408 -0.10525 -0.04201 -0.10803 -0.04305 -0.11112 C -0.05087 -0.13519 -0.0408 -0.10772 -0.04791 -0.12593 C -0.05903 -0.15433 -0.04583 -0.12223 -0.05382 -0.13951 C -0.05451 -0.14075 -0.05469 -0.1426 -0.05555 -0.14383 C -0.05677 -0.14568 -0.0585 -0.1463 -0.05972 -0.14815 C -0.07708 -0.17531 -0.05937 -0.15278 -0.07552 -0.17192 C -0.07656 -0.175 -0.07778 -0.17778 -0.07882 -0.18087 C -0.07969 -0.18334 -0.08038 -0.18612 -0.08125 -0.18828 C -0.08229 -0.19105 -0.0835 -0.19321 -0.08472 -0.19568 C -0.08524 -0.19723 -0.08559 -0.19908 -0.08628 -0.20031 C -0.08698 -0.20124 -0.08871 -0.20155 -0.08871 -0.20124 " pathEditMode="relative" rAng="0" ptsTypes="AAAAAAAAAAAAAAAAAAAAA"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VR, No worry – Go the 360 degree way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40" t="6258" r="50391" b="5283"/>
          <a:stretch/>
        </p:blipFill>
        <p:spPr>
          <a:xfrm>
            <a:off x="227455" y="683961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6258" r="50391" b="5283"/>
          <a:stretch/>
        </p:blipFill>
        <p:spPr>
          <a:xfrm rot="5400000">
            <a:off x="5163801" y="459037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A0EC13-B55D-490E-AE8F-2549219BE290}"/>
              </a:ext>
            </a:extLst>
          </p:cNvPr>
          <p:cNvPicPr/>
          <p:nvPr/>
        </p:nvPicPr>
        <p:blipFill rotWithShape="1">
          <a:blip r:embed="rId4"/>
          <a:srcRect l="-6598" r="1" b="27612"/>
          <a:stretch/>
        </p:blipFill>
        <p:spPr>
          <a:xfrm rot="444731">
            <a:off x="1482651" y="1521736"/>
            <a:ext cx="1968676" cy="2668943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3011749" y="223566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163C9316-1A55-4C01-AF7C-CF28D2456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904991" y="2577519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2256373F-4F0C-4CAE-9857-4892EE135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858215" y="292577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>
            <a:extLst>
              <a:ext uri="{FF2B5EF4-FFF2-40B4-BE49-F238E27FC236}">
                <a16:creationId xmlns:a16="http://schemas.microsoft.com/office/drawing/2014/main" id="{C18ABF9E-C37B-43C9-9176-54FD35E7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98231" y="3223708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8E1A0867-81E0-4F90-9C4C-003324A4A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62839" y="354235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19703104-1849-49C3-890B-4702913BE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691471" y="3884203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751223" y="2187448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449FB1B0-8183-42D0-8F59-702EB818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69974" y="252661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lated image">
            <a:extLst>
              <a:ext uri="{FF2B5EF4-FFF2-40B4-BE49-F238E27FC236}">
                <a16:creationId xmlns:a16="http://schemas.microsoft.com/office/drawing/2014/main" id="{8010E19B-C227-461D-81FB-ABFC50E6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623196" y="2837355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5DFFFCF1-1253-4523-BE6D-F29A1C7C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63212" y="319787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lated image">
            <a:extLst>
              <a:ext uri="{FF2B5EF4-FFF2-40B4-BE49-F238E27FC236}">
                <a16:creationId xmlns:a16="http://schemas.microsoft.com/office/drawing/2014/main" id="{B32C0FFA-A1F4-4F65-8105-27F76437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504172" y="351559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C93CB325-030C-4082-BDAE-922FAD3C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43384" y="3833301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9" y="4258642"/>
            <a:ext cx="680433" cy="769812"/>
          </a:xfrm>
          <a:prstGeom prst="rect">
            <a:avLst/>
          </a:prstGeom>
        </p:spPr>
      </p:pic>
      <p:pic>
        <p:nvPicPr>
          <p:cNvPr id="22" name="Picture 21" descr="Image result for 360 view airline">
            <a:extLst>
              <a:ext uri="{FF2B5EF4-FFF2-40B4-BE49-F238E27FC236}">
                <a16:creationId xmlns:a16="http://schemas.microsoft.com/office/drawing/2014/main" id="{76FE78B3-85E2-4CB5-88D9-B6526A6F55F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509">
            <a:off x="5339164" y="2105272"/>
            <a:ext cx="2965969" cy="1594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C8F2A4-839D-4FDE-990B-8521D114D13B}"/>
              </a:ext>
            </a:extLst>
          </p:cNvPr>
          <p:cNvCxnSpPr>
            <a:cxnSpLocks/>
          </p:cNvCxnSpPr>
          <p:nvPr/>
        </p:nvCxnSpPr>
        <p:spPr>
          <a:xfrm>
            <a:off x="6318381" y="3572628"/>
            <a:ext cx="694389" cy="1009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73383-FE1F-4C55-A214-9DC2196FC571}"/>
              </a:ext>
            </a:extLst>
          </p:cNvPr>
          <p:cNvCxnSpPr>
            <a:cxnSpLocks/>
          </p:cNvCxnSpPr>
          <p:nvPr/>
        </p:nvCxnSpPr>
        <p:spPr>
          <a:xfrm flipV="1">
            <a:off x="5408701" y="2437650"/>
            <a:ext cx="69803" cy="4185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36932" y="1918199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360 view icon">
            <a:extLst>
              <a:ext uri="{FF2B5EF4-FFF2-40B4-BE49-F238E27FC236}">
                <a16:creationId xmlns:a16="http://schemas.microsoft.com/office/drawing/2014/main" id="{50755BE4-F5FF-4D8B-B567-5E70C89AA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270">
            <a:off x="6541502" y="2169716"/>
            <a:ext cx="809447" cy="4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F457F5-8AEF-48A8-A049-37C5B8E1F3F9}"/>
              </a:ext>
            </a:extLst>
          </p:cNvPr>
          <p:cNvCxnSpPr>
            <a:cxnSpLocks/>
          </p:cNvCxnSpPr>
          <p:nvPr/>
        </p:nvCxnSpPr>
        <p:spPr>
          <a:xfrm flipH="1">
            <a:off x="8162721" y="2961518"/>
            <a:ext cx="84097" cy="4622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6 0.00463 L -0.00296 0.00494 C -0.0033 -0.00155 -0.004 -0.0142 -0.00469 -0.02068 C -0.00487 -0.02222 -0.00521 -0.02377 -0.00556 -0.02531 C -0.00695 -0.03118 -0.00886 -0.03673 -0.00973 -0.0429 C -0.0099 -0.04506 -0.0099 -0.04722 -0.01059 -0.04908 C -0.01146 -0.05155 -0.01563 -0.06019 -0.01719 -0.06235 C -0.02101 -0.06759 -0.025 -0.07222 -0.02882 -0.07716 C -0.03004 -0.07871 -0.03143 -0.07963 -0.03212 -0.08148 C -0.03716 -0.09352 -0.03247 -0.0821 -0.03976 -0.10247 C -0.0408 -0.10525 -0.04202 -0.10803 -0.04306 -0.11111 C -0.05087 -0.13519 -0.0408 -0.10772 -0.04792 -0.12593 C -0.05903 -0.15432 -0.04584 -0.12222 -0.05382 -0.13951 C -0.05452 -0.14074 -0.05469 -0.14259 -0.05556 -0.14383 C -0.05677 -0.14568 -0.05851 -0.1463 -0.05973 -0.14815 C -0.07709 -0.17531 -0.05938 -0.15278 -0.07552 -0.17192 C -0.07657 -0.175 -0.07778 -0.17778 -0.07882 -0.18087 C -0.07969 -0.18334 -0.08039 -0.18611 -0.08125 -0.18827 C -0.0823 -0.19105 -0.08351 -0.19321 -0.08473 -0.19568 C -0.08525 -0.19722 -0.08559 -0.19908 -0.08629 -0.20031 C -0.08698 -0.20124 -0.08872 -0.20155 -0.08872 -0.20124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-1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flight – Now Lets find you a place to stay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2097742" y="755009"/>
            <a:ext cx="2995289" cy="4044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0" t="6258" r="50391" b="5283"/>
          <a:stretch/>
        </p:blipFill>
        <p:spPr>
          <a:xfrm>
            <a:off x="5908722" y="755009"/>
            <a:ext cx="2887805" cy="3899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Image result for FLight booked">
            <a:extLst>
              <a:ext uri="{FF2B5EF4-FFF2-40B4-BE49-F238E27FC236}">
                <a16:creationId xmlns:a16="http://schemas.microsoft.com/office/drawing/2014/main" id="{217FA00A-00A3-49C0-AF03-7C025F364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21503" r="24000" b="18815"/>
          <a:stretch/>
        </p:blipFill>
        <p:spPr bwMode="auto">
          <a:xfrm rot="476841">
            <a:off x="3140437" y="1627430"/>
            <a:ext cx="1257932" cy="10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25F29-1C2B-4A70-A063-959A95BA71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22" r="11113"/>
          <a:stretch/>
        </p:blipFill>
        <p:spPr>
          <a:xfrm rot="533002">
            <a:off x="2987015" y="3116249"/>
            <a:ext cx="1095494" cy="86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7B87E-11F8-4C39-AD72-576BE5793E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77"/>
          <a:stretch/>
        </p:blipFill>
        <p:spPr>
          <a:xfrm rot="483179">
            <a:off x="2991700" y="2706304"/>
            <a:ext cx="1303958" cy="451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45592-516D-49D1-A90E-06B91DC49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01562">
            <a:off x="6784618" y="1859005"/>
            <a:ext cx="1329311" cy="2052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C197E-A1F7-4A1B-AFAE-DC5A24F5C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3282">
            <a:off x="7034435" y="1585970"/>
            <a:ext cx="1209675" cy="2476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50D81-582D-441A-A250-68283B364B95}"/>
              </a:ext>
            </a:extLst>
          </p:cNvPr>
          <p:cNvCxnSpPr>
            <a:cxnSpLocks/>
          </p:cNvCxnSpPr>
          <p:nvPr/>
        </p:nvCxnSpPr>
        <p:spPr>
          <a:xfrm>
            <a:off x="3045096" y="2594887"/>
            <a:ext cx="1336743" cy="214444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854640D3-85C6-4163-9263-3CEF6254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6" y="998595"/>
            <a:ext cx="1668021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heck icon">
            <a:extLst>
              <a:ext uri="{FF2B5EF4-FFF2-40B4-BE49-F238E27FC236}">
                <a16:creationId xmlns:a16="http://schemas.microsoft.com/office/drawing/2014/main" id="{DB4D9665-7FEB-4768-ADC0-E8972BB7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71">
            <a:off x="3944615" y="1848366"/>
            <a:ext cx="385293" cy="3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9BE95A-51F6-4F01-8C91-3EE1C2F877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8" y="4028360"/>
            <a:ext cx="680433" cy="7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32099E-6 L 4.16667E-6 0.00031 C -0.00052 -0.00246 -0.00122 -0.00709 -0.00209 -0.00987 C -0.00226 -0.01018 -0.00261 -0.0108 -0.00296 -0.01142 C -0.00452 -0.01388 -0.0066 -0.01605 -0.00764 -0.01821 C -0.00782 -0.01913 -0.00782 -0.02006 -0.00851 -0.02067 C -0.00955 -0.0216 -0.01407 -0.025 -0.0158 -0.02592 C -0.02014 -0.02777 -0.02448 -0.02963 -0.02882 -0.03148 C -0.03021 -0.03209 -0.0316 -0.0324 -0.03247 -0.03302 C -0.03802 -0.03796 -0.03282 -0.03333 -0.04098 -0.04135 C -0.04202 -0.04228 -0.04341 -0.04351 -0.04462 -0.04475 C -0.0533 -0.05401 -0.04202 -0.04321 -0.05 -0.0503 C -0.06233 -0.06111 -0.04757 -0.04876 -0.0566 -0.05555 C -0.0573 -0.05617 -0.05747 -0.05679 -0.05851 -0.05709 C -0.05973 -0.05802 -0.06164 -0.05802 -0.06302 -0.05895 C -0.0823 -0.06944 -0.06268 -0.0608 -0.08056 -0.0679 C -0.08177 -0.06913 -0.08316 -0.07037 -0.08421 -0.0716 C -0.08525 -0.07253 -0.08594 -0.07345 -0.08698 -0.07438 C -0.08802 -0.0753 -0.08941 -0.07623 -0.0908 -0.07716 C -0.09132 -0.07777 -0.09184 -0.07839 -0.09254 -0.07901 C -0.09323 -0.07932 -0.09514 -0.07932 -0.09514 -0.07932 " pathEditMode="relative" rAng="0" ptsTypes="AAAAAAAAAAAAAAAAAAA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3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93DEE57-CC74-48E8-8959-F655756B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0" t="6258" r="50391" b="5283"/>
          <a:stretch/>
        </p:blipFill>
        <p:spPr>
          <a:xfrm rot="5400000">
            <a:off x="5163801" y="459037"/>
            <a:ext cx="3254991" cy="458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Inspect your room even before you get there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0" t="6258" r="50391" b="5283"/>
          <a:stretch/>
        </p:blipFill>
        <p:spPr>
          <a:xfrm>
            <a:off x="170158" y="710254"/>
            <a:ext cx="4169260" cy="4384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D6D7DC-9AE4-457A-A20D-993B6EB5A1DB}"/>
              </a:ext>
            </a:extLst>
          </p:cNvPr>
          <p:cNvCxnSpPr>
            <a:cxnSpLocks/>
          </p:cNvCxnSpPr>
          <p:nvPr/>
        </p:nvCxnSpPr>
        <p:spPr>
          <a:xfrm rot="1157424" flipH="1">
            <a:off x="7936932" y="1918199"/>
            <a:ext cx="54711" cy="1049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FD30394-96F9-48BC-90FE-8246831F9E03}"/>
              </a:ext>
            </a:extLst>
          </p:cNvPr>
          <p:cNvPicPr/>
          <p:nvPr/>
        </p:nvPicPr>
        <p:blipFill rotWithShape="1">
          <a:blip r:embed="rId3"/>
          <a:srcRect t="1843"/>
          <a:stretch/>
        </p:blipFill>
        <p:spPr bwMode="auto">
          <a:xfrm rot="516742">
            <a:off x="1432910" y="1540881"/>
            <a:ext cx="1980965" cy="27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B54F70F-C0BB-455C-BAAB-C1FF25784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713116" y="2038367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6808092-E2F1-47F8-B86C-DF0759F0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452590" y="1990146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lated image">
            <a:extLst>
              <a:ext uri="{FF2B5EF4-FFF2-40B4-BE49-F238E27FC236}">
                <a16:creationId xmlns:a16="http://schemas.microsoft.com/office/drawing/2014/main" id="{7FEC7349-7F45-46AC-85FF-FEC4F123B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580325" y="2950760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>
            <a:extLst>
              <a:ext uri="{FF2B5EF4-FFF2-40B4-BE49-F238E27FC236}">
                <a16:creationId xmlns:a16="http://schemas.microsoft.com/office/drawing/2014/main" id="{607C8FFE-2673-4D03-873C-A6A8F096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319799" y="2902539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lated image">
            <a:extLst>
              <a:ext uri="{FF2B5EF4-FFF2-40B4-BE49-F238E27FC236}">
                <a16:creationId xmlns:a16="http://schemas.microsoft.com/office/drawing/2014/main" id="{A7EA0CD3-F3CA-4F5A-ADEB-5F02ECD6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1" t="13970" r="14888" b="20259"/>
          <a:stretch/>
        </p:blipFill>
        <p:spPr bwMode="auto">
          <a:xfrm rot="337932">
            <a:off x="2447951" y="3835361"/>
            <a:ext cx="195193" cy="19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21786FF1-D35F-4147-88ED-9D4BC867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932">
            <a:off x="2187425" y="3787140"/>
            <a:ext cx="212054" cy="2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BF2D6A-EEB5-4DD3-AF6C-F499B4978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13" y="4287607"/>
            <a:ext cx="680433" cy="769812"/>
          </a:xfrm>
          <a:prstGeom prst="rect">
            <a:avLst/>
          </a:prstGeom>
        </p:spPr>
      </p:pic>
      <p:pic>
        <p:nvPicPr>
          <p:cNvPr id="19" name="Picture 18" descr="Image result for dubai hotel room">
            <a:extLst>
              <a:ext uri="{FF2B5EF4-FFF2-40B4-BE49-F238E27FC236}">
                <a16:creationId xmlns:a16="http://schemas.microsoft.com/office/drawing/2014/main" id="{893621D7-6BE2-4DDB-A831-0EB67E7C931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761">
            <a:off x="6851246" y="2360913"/>
            <a:ext cx="1314435" cy="13344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Image result for dubai hotel room">
            <a:extLst>
              <a:ext uri="{FF2B5EF4-FFF2-40B4-BE49-F238E27FC236}">
                <a16:creationId xmlns:a16="http://schemas.microsoft.com/office/drawing/2014/main" id="{CDBA53F8-E834-4481-871E-821106D7FA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5394">
            <a:off x="5433261" y="2193338"/>
            <a:ext cx="1352750" cy="12804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86FCB5-F500-490A-8A2E-9BBAEFA229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598" t="1" r="-1" b="10514"/>
          <a:stretch/>
        </p:blipFill>
        <p:spPr>
          <a:xfrm rot="515823">
            <a:off x="6644797" y="2172626"/>
            <a:ext cx="495434" cy="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31 L 1.94444E-6 0.00062 C -0.00052 -0.00771 -0.00104 -0.02314 -0.00156 -0.03086 C -0.00174 -0.03271 -0.00191 -0.03487 -0.00226 -0.03673 C -0.0033 -0.04382 -0.00486 -0.05061 -0.00556 -0.05802 C -0.00556 -0.06049 -0.00556 -0.06358 -0.00625 -0.06574 C -0.00677 -0.06882 -0.01024 -0.07932 -0.01146 -0.0821 C -0.01441 -0.08796 -0.01771 -0.09382 -0.02066 -0.1 C -0.02153 -0.10154 -0.02274 -0.10308 -0.02309 -0.10524 C -0.02726 -0.11975 -0.02361 -0.10586 -0.02917 -0.13086 C -0.03004 -0.13426 -0.03108 -0.13765 -0.03195 -0.14135 C -0.03802 -0.17098 -0.03004 -0.13734 -0.03577 -0.15956 C -0.04462 -0.19413 -0.03386 -0.15493 -0.04028 -0.17592 C -0.0408 -0.17777 -0.04115 -0.17993 -0.04167 -0.18148 C -0.04271 -0.18333 -0.0441 -0.18456 -0.04497 -0.18673 C -0.05868 -0.22006 -0.04479 -0.19228 -0.05747 -0.21574 C -0.05816 -0.21944 -0.0592 -0.22284 -0.06007 -0.22654 C -0.06094 -0.22963 -0.06129 -0.23302 -0.06215 -0.23549 C -0.06285 -0.23919 -0.06372 -0.24166 -0.06476 -0.24444 C -0.06511 -0.2466 -0.06528 -0.24876 -0.06597 -0.25031 C -0.06649 -0.25123 -0.06771 -0.25154 -0.06771 -0.25123 " pathEditMode="relative" rAng="0" ptsTypes="AAAAAAAAAAAAAAAAAAA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1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abre Corp Colors">
      <a:dk1>
        <a:sysClr val="windowText" lastClr="000000"/>
      </a:dk1>
      <a:lt1>
        <a:sysClr val="window" lastClr="FFFFFF"/>
      </a:lt1>
      <a:dk2>
        <a:srgbClr val="333333"/>
      </a:dk2>
      <a:lt2>
        <a:srgbClr val="F2F2F2"/>
      </a:lt2>
      <a:accent1>
        <a:srgbClr val="E50000"/>
      </a:accent1>
      <a:accent2>
        <a:srgbClr val="FF8D2E"/>
      </a:accent2>
      <a:accent3>
        <a:srgbClr val="57B20E"/>
      </a:accent3>
      <a:accent4>
        <a:srgbClr val="1DA4A4"/>
      </a:accent4>
      <a:accent5>
        <a:srgbClr val="AB69C2"/>
      </a:accent5>
      <a:accent6>
        <a:srgbClr val="2A6EAF"/>
      </a:accent6>
      <a:hlink>
        <a:srgbClr val="E50000"/>
      </a:hlink>
      <a:folHlink>
        <a:srgbClr val="808080"/>
      </a:folHlink>
    </a:clrScheme>
    <a:fontScheme name="Sabre Corporat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>
        <a:noAutofit/>
      </a:bodyPr>
      <a:lstStyle>
        <a:defPPr algn="ctr">
          <a:defRPr sz="120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 xmlns="9b4ca1ea-5fde-4d6d-bb12-7bca66b28d40">Public</Data_x0020_Classification>
    <_dlc_DocId xmlns="9b4ca1ea-5fde-4d6d-bb12-7bca66b28d40">P76ZSYCKSJRT-11164-5</_dlc_DocId>
    <_dlc_DocIdUrl xmlns="9b4ca1ea-5fde-4d6d-bb12-7bca66b28d40">
      <Url>http://teams.sabre.com/corpcomm/Brand/_layouts/DocIdRedir.aspx?ID=P76ZSYCKSJRT-11164-5</Url>
      <Description>P76ZSYCKSJRT-11164-5</Description>
    </_dlc_DocIdUrl>
    <File_x0020_Type0 xmlns="fb656c48-a3e1-4999-bfb7-e0a83a90e3ed">PPT</File_x0020_Type0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BC00589DC341B60D2D984337C6BF" ma:contentTypeVersion="1" ma:contentTypeDescription="Create a new document." ma:contentTypeScope="" ma:versionID="6f6895889eeecd2d968d44240c347537">
  <xsd:schema xmlns:xsd="http://www.w3.org/2001/XMLSchema" xmlns:xs="http://www.w3.org/2001/XMLSchema" xmlns:p="http://schemas.microsoft.com/office/2006/metadata/properties" xmlns:ns2="9b4ca1ea-5fde-4d6d-bb12-7bca66b28d40" xmlns:ns4="fb656c48-a3e1-4999-bfb7-e0a83a90e3ed" targetNamespace="http://schemas.microsoft.com/office/2006/metadata/properties" ma:root="true" ma:fieldsID="14e39ccdd96de6a1d8bd23ba418552c0" ns2:_="" ns4:_="">
    <xsd:import namespace="9b4ca1ea-5fde-4d6d-bb12-7bca66b28d40"/>
    <xsd:import namespace="fb656c48-a3e1-4999-bfb7-e0a83a90e3ed"/>
    <xsd:element name="properties">
      <xsd:complexType>
        <xsd:sequence>
          <xsd:element name="documentManagement">
            <xsd:complexType>
              <xsd:all>
                <xsd:element ref="ns2:Data_x0020_Classification"/>
                <xsd:element ref="ns2:_dlc_DocId" minOccurs="0"/>
                <xsd:element ref="ns2:_dlc_DocIdUrl" minOccurs="0"/>
                <xsd:element ref="ns2:_dlc_DocIdPersistId" minOccurs="0"/>
                <xsd:element ref="ns4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ca1ea-5fde-4d6d-bb12-7bca66b28d40" elementFormDefault="qualified">
    <xsd:import namespace="http://schemas.microsoft.com/office/2006/documentManagement/types"/>
    <xsd:import namespace="http://schemas.microsoft.com/office/infopath/2007/PartnerControls"/>
    <xsd:element name="Data_x0020_Classification" ma:index="2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56c48-a3e1-4999-bfb7-e0a83a90e3ed" elementFormDefault="qualified">
    <xsd:import namespace="http://schemas.microsoft.com/office/2006/documentManagement/types"/>
    <xsd:import namespace="http://schemas.microsoft.com/office/infopath/2007/PartnerControls"/>
    <xsd:element name="File_x0020_Type0" ma:index="15" nillable="true" ma:displayName="File Type" ma:default="PNG" ma:format="Dropdown" ma:internalName="File_x0020_Type0">
      <xsd:simpleType>
        <xsd:restriction base="dms:Choice">
          <xsd:enumeration value="PNG"/>
          <xsd:enumeration value="JPG"/>
          <xsd:enumeration value="EPS"/>
          <xsd:enumeration value="AI"/>
          <xsd:enumeration value="DOC"/>
          <xsd:enumeration value="PPT"/>
          <xsd:enumeration value="PDF"/>
          <xsd:enumeration value="Folder"/>
          <xsd:enumeration value="WMV"/>
          <xsd:enumeration value="MOV"/>
          <xsd:enumeration value="AEP"/>
          <xsd:enumeration value="PSD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98A003-A12D-4130-B90D-687A8D95C44A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9b4ca1ea-5fde-4d6d-bb12-7bca66b28d40"/>
    <ds:schemaRef ds:uri="http://purl.org/dc/elements/1.1/"/>
    <ds:schemaRef ds:uri="fb656c48-a3e1-4999-bfb7-e0a83a90e3ed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BACFE85-66CC-4ACA-BA39-630B5D5DDFB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2B87B7-7BC8-45CB-B4B4-D3E58B66C78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5A196F3-503E-4565-976A-390EA5C0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fb656c48-a3e1-4999-bfb7-e0a83a90e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10540</TotalTime>
  <Words>692</Words>
  <Application>Microsoft Office PowerPoint</Application>
  <PresentationFormat>On-screen Show (16:9)</PresentationFormat>
  <Paragraphs>94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Times New Roman</vt:lpstr>
      <vt:lpstr>Blank</vt:lpstr>
      <vt:lpstr>Travel Mate 2.0</vt:lpstr>
      <vt:lpstr>Problem Statement</vt:lpstr>
      <vt:lpstr>Idea</vt:lpstr>
      <vt:lpstr>The New Travel Booking Experience  </vt:lpstr>
      <vt:lpstr>Choose your mode of Travel</vt:lpstr>
      <vt:lpstr>Check the flight in VR mode </vt:lpstr>
      <vt:lpstr>No VR, No worry – Go the 360 degree way</vt:lpstr>
      <vt:lpstr>Confirm flight – Now Lets find you a place to stay</vt:lpstr>
      <vt:lpstr>VR Inspect your room even before you get there</vt:lpstr>
      <vt:lpstr>Else…take the 360 degree check!</vt:lpstr>
      <vt:lpstr>Hotel checked! Lets Plan Leisure – Sync your schedule to collate your Spare Time</vt:lpstr>
      <vt:lpstr>Explore options that we have…</vt:lpstr>
      <vt:lpstr>via VR or 360deg….</vt:lpstr>
      <vt:lpstr>Add the options and check the video/audio feedback….</vt:lpstr>
      <vt:lpstr>And confirm….to help us make a plan for you!</vt:lpstr>
      <vt:lpstr>View your journey summary in one screen</vt:lpstr>
      <vt:lpstr>Key Market Differentiator</vt:lpstr>
      <vt:lpstr>Impact and Applicability </vt:lpstr>
      <vt:lpstr>ROI</vt:lpstr>
      <vt:lpstr>Benefits</vt:lpstr>
      <vt:lpstr>PowerPoint Presentation</vt:lpstr>
    </vt:vector>
  </TitlesOfParts>
  <Company>Sabre-Holdings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Kattabomman, Saravanan</dc:creator>
  <dc:description>This is the blank Sabre PowerPoint template to work from for all internal and external presentations.</dc:description>
  <cp:lastModifiedBy>D'Costa, Rahul Cajetan</cp:lastModifiedBy>
  <cp:revision>821</cp:revision>
  <dcterms:created xsi:type="dcterms:W3CDTF">2016-03-31T04:27:35Z</dcterms:created>
  <dcterms:modified xsi:type="dcterms:W3CDTF">2018-03-17T15:08:40Z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0x010100D678BC00589DC341B60D2D984337C6BF</vt:lpwstr>
  </property>
  <property fmtid="{D5CDD505-2E9C-101B-9397-08002B2CF9AE}" pid="3" name="_dlc_DocIdItemGuid">
    <vt:lpwstr>36b5bf84-8481-4b71-ad8d-552caeb725e4</vt:lpwstr>
  </property>
  <property fmtid="{D5CDD505-2E9C-101B-9397-08002B2CF9AE}" pid="4" name="_NewReviewCycle">
    <vt:lpwstr/>
  </property>
</Properties>
</file>