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1" r:id="rId5"/>
    <p:sldId id="272" r:id="rId6"/>
    <p:sldId id="260" r:id="rId7"/>
    <p:sldId id="262" r:id="rId8"/>
    <p:sldId id="268" r:id="rId9"/>
    <p:sldId id="266" r:id="rId10"/>
    <p:sldId id="267"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8718" autoAdjust="0"/>
  </p:normalViewPr>
  <p:slideViewPr>
    <p:cSldViewPr snapToGrid="0">
      <p:cViewPr varScale="1">
        <p:scale>
          <a:sx n="61" d="100"/>
          <a:sy n="61" d="100"/>
        </p:scale>
        <p:origin x="3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512FE-02D4-43D6-A467-2B3B9B473202}" type="doc">
      <dgm:prSet loTypeId="urn:microsoft.com/office/officeart/2008/layout/LinedList" loCatId="list" qsTypeId="urn:microsoft.com/office/officeart/2005/8/quickstyle/simple4" qsCatId="simple" csTypeId="urn:microsoft.com/office/officeart/2005/8/colors/accent5_3" csCatId="accent5"/>
      <dgm:spPr/>
      <dgm:t>
        <a:bodyPr/>
        <a:lstStyle/>
        <a:p>
          <a:endParaRPr lang="en-US"/>
        </a:p>
      </dgm:t>
    </dgm:pt>
    <dgm:pt modelId="{39EF9AF4-46F1-4BDD-9164-4825FDDC273B}">
      <dgm:prSet/>
      <dgm:spPr/>
      <dgm:t>
        <a:bodyPr/>
        <a:lstStyle/>
        <a:p>
          <a:r>
            <a:rPr lang="en-US" dirty="0"/>
            <a:t>Easy to use</a:t>
          </a:r>
        </a:p>
      </dgm:t>
    </dgm:pt>
    <dgm:pt modelId="{C83692CA-C78F-4FD8-8C9B-42E1C0038F47}" type="parTrans" cxnId="{6F5B78DC-31F1-440B-B0B7-6C8582A17D70}">
      <dgm:prSet/>
      <dgm:spPr/>
      <dgm:t>
        <a:bodyPr/>
        <a:lstStyle/>
        <a:p>
          <a:endParaRPr lang="en-US"/>
        </a:p>
      </dgm:t>
    </dgm:pt>
    <dgm:pt modelId="{7F4D00B3-898C-4E42-B6D9-ECCFD76FECB1}" type="sibTrans" cxnId="{6F5B78DC-31F1-440B-B0B7-6C8582A17D70}">
      <dgm:prSet/>
      <dgm:spPr/>
      <dgm:t>
        <a:bodyPr/>
        <a:lstStyle/>
        <a:p>
          <a:endParaRPr lang="en-US"/>
        </a:p>
      </dgm:t>
    </dgm:pt>
    <dgm:pt modelId="{417B0F51-C0EE-4723-9250-EA2F89A5B418}">
      <dgm:prSet/>
      <dgm:spPr/>
      <dgm:t>
        <a:bodyPr/>
        <a:lstStyle/>
        <a:p>
          <a:r>
            <a:rPr lang="en-US" dirty="0"/>
            <a:t>Responsive features</a:t>
          </a:r>
        </a:p>
      </dgm:t>
    </dgm:pt>
    <dgm:pt modelId="{470DF760-814A-40FC-B4C5-CC11664F2740}" type="parTrans" cxnId="{6F9D175D-1F18-4A77-881B-0A641EF90B03}">
      <dgm:prSet/>
      <dgm:spPr/>
      <dgm:t>
        <a:bodyPr/>
        <a:lstStyle/>
        <a:p>
          <a:endParaRPr lang="en-US"/>
        </a:p>
      </dgm:t>
    </dgm:pt>
    <dgm:pt modelId="{E7616634-21E1-488E-BFA7-A547FFD5E962}" type="sibTrans" cxnId="{6F9D175D-1F18-4A77-881B-0A641EF90B03}">
      <dgm:prSet/>
      <dgm:spPr/>
      <dgm:t>
        <a:bodyPr/>
        <a:lstStyle/>
        <a:p>
          <a:endParaRPr lang="en-US"/>
        </a:p>
      </dgm:t>
    </dgm:pt>
    <dgm:pt modelId="{1FCB80C0-6224-4997-8F61-FDD5B92D1C22}">
      <dgm:prSet/>
      <dgm:spPr/>
      <dgm:t>
        <a:bodyPr/>
        <a:lstStyle/>
        <a:p>
          <a:r>
            <a:rPr lang="en-US" dirty="0"/>
            <a:t>Mobile-first approach</a:t>
          </a:r>
        </a:p>
      </dgm:t>
    </dgm:pt>
    <dgm:pt modelId="{345CFD60-55FF-4F27-AC64-7BA4FA8BD5F4}" type="parTrans" cxnId="{E1ED9935-831D-436E-AED6-7791D2D4314E}">
      <dgm:prSet/>
      <dgm:spPr/>
      <dgm:t>
        <a:bodyPr/>
        <a:lstStyle/>
        <a:p>
          <a:endParaRPr lang="en-US"/>
        </a:p>
      </dgm:t>
    </dgm:pt>
    <dgm:pt modelId="{B0AF3DFD-A28E-4299-B6DA-87D071132930}" type="sibTrans" cxnId="{E1ED9935-831D-436E-AED6-7791D2D4314E}">
      <dgm:prSet/>
      <dgm:spPr/>
      <dgm:t>
        <a:bodyPr/>
        <a:lstStyle/>
        <a:p>
          <a:endParaRPr lang="en-US"/>
        </a:p>
      </dgm:t>
    </dgm:pt>
    <dgm:pt modelId="{535133AA-2BA1-4149-BC56-460DDEEF3E0B}">
      <dgm:prSet/>
      <dgm:spPr/>
      <dgm:t>
        <a:bodyPr/>
        <a:lstStyle/>
        <a:p>
          <a:r>
            <a:rPr lang="en-US" dirty="0"/>
            <a:t>free set of tools /common interface components.</a:t>
          </a:r>
        </a:p>
      </dgm:t>
    </dgm:pt>
    <dgm:pt modelId="{BF99E58B-95B0-4867-B67F-18765AE92EFA}" type="parTrans" cxnId="{9B1C689F-F023-4A81-9B13-62880C17C516}">
      <dgm:prSet/>
      <dgm:spPr/>
      <dgm:t>
        <a:bodyPr/>
        <a:lstStyle/>
        <a:p>
          <a:endParaRPr lang="en-US"/>
        </a:p>
      </dgm:t>
    </dgm:pt>
    <dgm:pt modelId="{BF1F0838-2903-4DA6-9687-79725FC5A5A1}" type="sibTrans" cxnId="{9B1C689F-F023-4A81-9B13-62880C17C516}">
      <dgm:prSet/>
      <dgm:spPr/>
      <dgm:t>
        <a:bodyPr/>
        <a:lstStyle/>
        <a:p>
          <a:endParaRPr lang="en-US"/>
        </a:p>
      </dgm:t>
    </dgm:pt>
    <dgm:pt modelId="{17FE4E08-155B-43E8-B762-E36D5D171ECB}">
      <dgm:prSet/>
      <dgm:spPr/>
      <dgm:t>
        <a:bodyPr/>
        <a:lstStyle/>
        <a:p>
          <a:r>
            <a:rPr lang="en-US" dirty="0"/>
            <a:t>Very less coding</a:t>
          </a:r>
        </a:p>
      </dgm:t>
    </dgm:pt>
    <dgm:pt modelId="{C7FA8340-1ED2-4872-897A-E0BAC65E948C}" type="parTrans" cxnId="{19E82806-69CF-45B4-B439-CE613EF34E1C}">
      <dgm:prSet/>
      <dgm:spPr/>
      <dgm:t>
        <a:bodyPr/>
        <a:lstStyle/>
        <a:p>
          <a:endParaRPr lang="en-US"/>
        </a:p>
      </dgm:t>
    </dgm:pt>
    <dgm:pt modelId="{21F905A2-9B2F-41F4-A9EB-939D130848D3}" type="sibTrans" cxnId="{19E82806-69CF-45B4-B439-CE613EF34E1C}">
      <dgm:prSet/>
      <dgm:spPr/>
      <dgm:t>
        <a:bodyPr/>
        <a:lstStyle/>
        <a:p>
          <a:endParaRPr lang="en-US"/>
        </a:p>
      </dgm:t>
    </dgm:pt>
    <dgm:pt modelId="{B10CC9F5-D40F-4397-87F8-31D159B3EA35}">
      <dgm:prSet/>
      <dgm:spPr/>
      <dgm:t>
        <a:bodyPr/>
        <a:lstStyle/>
        <a:p>
          <a:r>
            <a:rPr lang="en-US" dirty="0"/>
            <a:t>Consistent design</a:t>
          </a:r>
        </a:p>
      </dgm:t>
    </dgm:pt>
    <dgm:pt modelId="{A72644D6-8E5A-469F-BE58-FB4BF2C32873}" type="parTrans" cxnId="{EE2AB050-1D53-4987-8B3C-E14C64E7FF9E}">
      <dgm:prSet/>
      <dgm:spPr/>
      <dgm:t>
        <a:bodyPr/>
        <a:lstStyle/>
        <a:p>
          <a:endParaRPr lang="en-US"/>
        </a:p>
      </dgm:t>
    </dgm:pt>
    <dgm:pt modelId="{80AC32F5-FEF0-4EBB-ADE8-71ABB2E35F0C}" type="sibTrans" cxnId="{EE2AB050-1D53-4987-8B3C-E14C64E7FF9E}">
      <dgm:prSet/>
      <dgm:spPr/>
      <dgm:t>
        <a:bodyPr/>
        <a:lstStyle/>
        <a:p>
          <a:endParaRPr lang="en-US"/>
        </a:p>
      </dgm:t>
    </dgm:pt>
    <dgm:pt modelId="{BACEFBFA-F4F1-4AD9-AA76-8D3EB6259347}">
      <dgm:prSet/>
      <dgm:spPr/>
      <dgm:t>
        <a:bodyPr/>
        <a:lstStyle/>
        <a:p>
          <a:r>
            <a:rPr lang="en-US" dirty="0"/>
            <a:t>Open source</a:t>
          </a:r>
        </a:p>
      </dgm:t>
    </dgm:pt>
    <dgm:pt modelId="{008DC6D5-2093-45DE-944F-6A5072614B20}" type="parTrans" cxnId="{ABA80BED-2B66-4C3D-BA92-4E7AE757465B}">
      <dgm:prSet/>
      <dgm:spPr/>
      <dgm:t>
        <a:bodyPr/>
        <a:lstStyle/>
        <a:p>
          <a:endParaRPr lang="en-US"/>
        </a:p>
      </dgm:t>
    </dgm:pt>
    <dgm:pt modelId="{EE126B66-DCA0-4D23-AE4B-95BDD2A37E75}" type="sibTrans" cxnId="{ABA80BED-2B66-4C3D-BA92-4E7AE757465B}">
      <dgm:prSet/>
      <dgm:spPr/>
      <dgm:t>
        <a:bodyPr/>
        <a:lstStyle/>
        <a:p>
          <a:endParaRPr lang="en-US"/>
        </a:p>
      </dgm:t>
    </dgm:pt>
    <dgm:pt modelId="{160E352F-C633-453B-9F07-9E571345551D}">
      <dgm:prSet/>
      <dgm:spPr/>
      <dgm:t>
        <a:bodyPr/>
        <a:lstStyle/>
        <a:p>
          <a:r>
            <a:rPr lang="en-US" dirty="0"/>
            <a:t>Compatibility with browsers</a:t>
          </a:r>
        </a:p>
      </dgm:t>
    </dgm:pt>
    <dgm:pt modelId="{B81E5148-394D-49D6-9CEB-B746C52EF01A}" type="parTrans" cxnId="{0EA8B04B-AF22-481C-A54A-74FE33F92A76}">
      <dgm:prSet/>
      <dgm:spPr/>
      <dgm:t>
        <a:bodyPr/>
        <a:lstStyle/>
        <a:p>
          <a:endParaRPr lang="en-US"/>
        </a:p>
      </dgm:t>
    </dgm:pt>
    <dgm:pt modelId="{BC085C79-1D41-4F63-A5F6-976584DBF678}" type="sibTrans" cxnId="{0EA8B04B-AF22-481C-A54A-74FE33F92A76}">
      <dgm:prSet/>
      <dgm:spPr/>
      <dgm:t>
        <a:bodyPr/>
        <a:lstStyle/>
        <a:p>
          <a:endParaRPr lang="en-US"/>
        </a:p>
      </dgm:t>
    </dgm:pt>
    <dgm:pt modelId="{E2216060-97B8-422F-8A09-D6C09B0BDB86}" type="pres">
      <dgm:prSet presAssocID="{E03512FE-02D4-43D6-A467-2B3B9B473202}" presName="vert0" presStyleCnt="0">
        <dgm:presLayoutVars>
          <dgm:dir/>
          <dgm:animOne val="branch"/>
          <dgm:animLvl val="lvl"/>
        </dgm:presLayoutVars>
      </dgm:prSet>
      <dgm:spPr/>
    </dgm:pt>
    <dgm:pt modelId="{D0508CAC-B6B6-43DD-8105-30EBC781A84B}" type="pres">
      <dgm:prSet presAssocID="{39EF9AF4-46F1-4BDD-9164-4825FDDC273B}" presName="thickLine" presStyleLbl="alignNode1" presStyleIdx="0" presStyleCnt="8"/>
      <dgm:spPr/>
    </dgm:pt>
    <dgm:pt modelId="{23E8B8A6-FF69-4C4D-B388-F52F967CFC61}" type="pres">
      <dgm:prSet presAssocID="{39EF9AF4-46F1-4BDD-9164-4825FDDC273B}" presName="horz1" presStyleCnt="0"/>
      <dgm:spPr/>
    </dgm:pt>
    <dgm:pt modelId="{343A650C-BB71-495B-AC61-DD927F17B7EB}" type="pres">
      <dgm:prSet presAssocID="{39EF9AF4-46F1-4BDD-9164-4825FDDC273B}" presName="tx1" presStyleLbl="revTx" presStyleIdx="0" presStyleCnt="8"/>
      <dgm:spPr/>
    </dgm:pt>
    <dgm:pt modelId="{1760DD97-CF0C-4E7D-921A-14BEB2695928}" type="pres">
      <dgm:prSet presAssocID="{39EF9AF4-46F1-4BDD-9164-4825FDDC273B}" presName="vert1" presStyleCnt="0"/>
      <dgm:spPr/>
    </dgm:pt>
    <dgm:pt modelId="{E41B2BEE-ECF9-4053-B2B4-966DC3EDE5BE}" type="pres">
      <dgm:prSet presAssocID="{417B0F51-C0EE-4723-9250-EA2F89A5B418}" presName="thickLine" presStyleLbl="alignNode1" presStyleIdx="1" presStyleCnt="8"/>
      <dgm:spPr/>
    </dgm:pt>
    <dgm:pt modelId="{D61F3619-5680-4615-901C-DE93983D1618}" type="pres">
      <dgm:prSet presAssocID="{417B0F51-C0EE-4723-9250-EA2F89A5B418}" presName="horz1" presStyleCnt="0"/>
      <dgm:spPr/>
    </dgm:pt>
    <dgm:pt modelId="{B75F6FAE-D638-4742-BB77-FB7D065104BB}" type="pres">
      <dgm:prSet presAssocID="{417B0F51-C0EE-4723-9250-EA2F89A5B418}" presName="tx1" presStyleLbl="revTx" presStyleIdx="1" presStyleCnt="8"/>
      <dgm:spPr/>
    </dgm:pt>
    <dgm:pt modelId="{35092A5A-FA7F-40E1-9D93-E4BFC89785AC}" type="pres">
      <dgm:prSet presAssocID="{417B0F51-C0EE-4723-9250-EA2F89A5B418}" presName="vert1" presStyleCnt="0"/>
      <dgm:spPr/>
    </dgm:pt>
    <dgm:pt modelId="{7F9DF76D-AD5E-456F-BB29-B0DFC0DD0F0E}" type="pres">
      <dgm:prSet presAssocID="{1FCB80C0-6224-4997-8F61-FDD5B92D1C22}" presName="thickLine" presStyleLbl="alignNode1" presStyleIdx="2" presStyleCnt="8"/>
      <dgm:spPr/>
    </dgm:pt>
    <dgm:pt modelId="{6BFC37EB-5D6D-47DA-BAA5-DE45536F86C0}" type="pres">
      <dgm:prSet presAssocID="{1FCB80C0-6224-4997-8F61-FDD5B92D1C22}" presName="horz1" presStyleCnt="0"/>
      <dgm:spPr/>
    </dgm:pt>
    <dgm:pt modelId="{C7F5AB64-497A-4ED3-9D91-02C8B58E448A}" type="pres">
      <dgm:prSet presAssocID="{1FCB80C0-6224-4997-8F61-FDD5B92D1C22}" presName="tx1" presStyleLbl="revTx" presStyleIdx="2" presStyleCnt="8"/>
      <dgm:spPr/>
    </dgm:pt>
    <dgm:pt modelId="{6778B496-7789-4108-AFA3-DB358EFC1DD9}" type="pres">
      <dgm:prSet presAssocID="{1FCB80C0-6224-4997-8F61-FDD5B92D1C22}" presName="vert1" presStyleCnt="0"/>
      <dgm:spPr/>
    </dgm:pt>
    <dgm:pt modelId="{A54D81C4-1367-4387-8867-0F121B52E72C}" type="pres">
      <dgm:prSet presAssocID="{535133AA-2BA1-4149-BC56-460DDEEF3E0B}" presName="thickLine" presStyleLbl="alignNode1" presStyleIdx="3" presStyleCnt="8"/>
      <dgm:spPr/>
    </dgm:pt>
    <dgm:pt modelId="{CB6365F1-3C9F-4CF9-BCF0-F2B6B59B949E}" type="pres">
      <dgm:prSet presAssocID="{535133AA-2BA1-4149-BC56-460DDEEF3E0B}" presName="horz1" presStyleCnt="0"/>
      <dgm:spPr/>
    </dgm:pt>
    <dgm:pt modelId="{A7DB955C-F50C-4A18-81C4-ACB99D520106}" type="pres">
      <dgm:prSet presAssocID="{535133AA-2BA1-4149-BC56-460DDEEF3E0B}" presName="tx1" presStyleLbl="revTx" presStyleIdx="3" presStyleCnt="8"/>
      <dgm:spPr/>
    </dgm:pt>
    <dgm:pt modelId="{19C35D79-0B2E-4914-A74E-8F6C81FBEE00}" type="pres">
      <dgm:prSet presAssocID="{535133AA-2BA1-4149-BC56-460DDEEF3E0B}" presName="vert1" presStyleCnt="0"/>
      <dgm:spPr/>
    </dgm:pt>
    <dgm:pt modelId="{3F6E5605-82FB-454D-8031-900D6744F97C}" type="pres">
      <dgm:prSet presAssocID="{17FE4E08-155B-43E8-B762-E36D5D171ECB}" presName="thickLine" presStyleLbl="alignNode1" presStyleIdx="4" presStyleCnt="8"/>
      <dgm:spPr/>
    </dgm:pt>
    <dgm:pt modelId="{FE710A01-3A04-4E0B-AF4F-8341B119FF93}" type="pres">
      <dgm:prSet presAssocID="{17FE4E08-155B-43E8-B762-E36D5D171ECB}" presName="horz1" presStyleCnt="0"/>
      <dgm:spPr/>
    </dgm:pt>
    <dgm:pt modelId="{21DCED60-960A-4DA5-9D90-CB8FBB9AD950}" type="pres">
      <dgm:prSet presAssocID="{17FE4E08-155B-43E8-B762-E36D5D171ECB}" presName="tx1" presStyleLbl="revTx" presStyleIdx="4" presStyleCnt="8"/>
      <dgm:spPr/>
    </dgm:pt>
    <dgm:pt modelId="{0C6B8B18-07FF-42C0-9A04-160EBFF9F9A8}" type="pres">
      <dgm:prSet presAssocID="{17FE4E08-155B-43E8-B762-E36D5D171ECB}" presName="vert1" presStyleCnt="0"/>
      <dgm:spPr/>
    </dgm:pt>
    <dgm:pt modelId="{C0677EEC-AEB2-4B96-97A7-93592E7C5971}" type="pres">
      <dgm:prSet presAssocID="{B10CC9F5-D40F-4397-87F8-31D159B3EA35}" presName="thickLine" presStyleLbl="alignNode1" presStyleIdx="5" presStyleCnt="8"/>
      <dgm:spPr/>
    </dgm:pt>
    <dgm:pt modelId="{5662888A-B134-457E-A014-78C6C67132D3}" type="pres">
      <dgm:prSet presAssocID="{B10CC9F5-D40F-4397-87F8-31D159B3EA35}" presName="horz1" presStyleCnt="0"/>
      <dgm:spPr/>
    </dgm:pt>
    <dgm:pt modelId="{7EA0C193-BB9B-40CF-8470-83B5EB667150}" type="pres">
      <dgm:prSet presAssocID="{B10CC9F5-D40F-4397-87F8-31D159B3EA35}" presName="tx1" presStyleLbl="revTx" presStyleIdx="5" presStyleCnt="8"/>
      <dgm:spPr/>
    </dgm:pt>
    <dgm:pt modelId="{259E0BB4-87E0-48EF-B371-422A2B4B16FB}" type="pres">
      <dgm:prSet presAssocID="{B10CC9F5-D40F-4397-87F8-31D159B3EA35}" presName="vert1" presStyleCnt="0"/>
      <dgm:spPr/>
    </dgm:pt>
    <dgm:pt modelId="{D12272F5-0551-4832-B904-EBCA87AFC92B}" type="pres">
      <dgm:prSet presAssocID="{BACEFBFA-F4F1-4AD9-AA76-8D3EB6259347}" presName="thickLine" presStyleLbl="alignNode1" presStyleIdx="6" presStyleCnt="8"/>
      <dgm:spPr/>
    </dgm:pt>
    <dgm:pt modelId="{23AC4B06-74F5-4F4D-89BE-64D6FA36B6DC}" type="pres">
      <dgm:prSet presAssocID="{BACEFBFA-F4F1-4AD9-AA76-8D3EB6259347}" presName="horz1" presStyleCnt="0"/>
      <dgm:spPr/>
    </dgm:pt>
    <dgm:pt modelId="{2C738B15-8C28-404F-A51A-947771B3E5F8}" type="pres">
      <dgm:prSet presAssocID="{BACEFBFA-F4F1-4AD9-AA76-8D3EB6259347}" presName="tx1" presStyleLbl="revTx" presStyleIdx="6" presStyleCnt="8"/>
      <dgm:spPr/>
    </dgm:pt>
    <dgm:pt modelId="{0BE6880B-BD77-4970-AF5C-46446C6E2D5A}" type="pres">
      <dgm:prSet presAssocID="{BACEFBFA-F4F1-4AD9-AA76-8D3EB6259347}" presName="vert1" presStyleCnt="0"/>
      <dgm:spPr/>
    </dgm:pt>
    <dgm:pt modelId="{9AB96DE6-77E0-47C6-AF4B-367A21C6E301}" type="pres">
      <dgm:prSet presAssocID="{160E352F-C633-453B-9F07-9E571345551D}" presName="thickLine" presStyleLbl="alignNode1" presStyleIdx="7" presStyleCnt="8"/>
      <dgm:spPr/>
    </dgm:pt>
    <dgm:pt modelId="{AB1A05A2-51FB-4659-BDCB-6A2EDF31AAB0}" type="pres">
      <dgm:prSet presAssocID="{160E352F-C633-453B-9F07-9E571345551D}" presName="horz1" presStyleCnt="0"/>
      <dgm:spPr/>
    </dgm:pt>
    <dgm:pt modelId="{39F7B842-830F-44B4-AC57-88DA6875BCF5}" type="pres">
      <dgm:prSet presAssocID="{160E352F-C633-453B-9F07-9E571345551D}" presName="tx1" presStyleLbl="revTx" presStyleIdx="7" presStyleCnt="8"/>
      <dgm:spPr/>
    </dgm:pt>
    <dgm:pt modelId="{832B841C-AFD6-4A7D-948C-43A354F4877C}" type="pres">
      <dgm:prSet presAssocID="{160E352F-C633-453B-9F07-9E571345551D}" presName="vert1" presStyleCnt="0"/>
      <dgm:spPr/>
    </dgm:pt>
  </dgm:ptLst>
  <dgm:cxnLst>
    <dgm:cxn modelId="{B63F8901-A450-47DF-965E-5E8EF2B2616D}" type="presOf" srcId="{160E352F-C633-453B-9F07-9E571345551D}" destId="{39F7B842-830F-44B4-AC57-88DA6875BCF5}" srcOrd="0" destOrd="0" presId="urn:microsoft.com/office/officeart/2008/layout/LinedList"/>
    <dgm:cxn modelId="{19E82806-69CF-45B4-B439-CE613EF34E1C}" srcId="{E03512FE-02D4-43D6-A467-2B3B9B473202}" destId="{17FE4E08-155B-43E8-B762-E36D5D171ECB}" srcOrd="4" destOrd="0" parTransId="{C7FA8340-1ED2-4872-897A-E0BAC65E948C}" sibTransId="{21F905A2-9B2F-41F4-A9EB-939D130848D3}"/>
    <dgm:cxn modelId="{48ACD808-FE32-492B-A6A8-2C23838E2D97}" type="presOf" srcId="{39EF9AF4-46F1-4BDD-9164-4825FDDC273B}" destId="{343A650C-BB71-495B-AC61-DD927F17B7EB}" srcOrd="0" destOrd="0" presId="urn:microsoft.com/office/officeart/2008/layout/LinedList"/>
    <dgm:cxn modelId="{2E83EA29-3596-4F39-BFC4-01ABC810493D}" type="presOf" srcId="{17FE4E08-155B-43E8-B762-E36D5D171ECB}" destId="{21DCED60-960A-4DA5-9D90-CB8FBB9AD950}" srcOrd="0" destOrd="0" presId="urn:microsoft.com/office/officeart/2008/layout/LinedList"/>
    <dgm:cxn modelId="{E1ED9935-831D-436E-AED6-7791D2D4314E}" srcId="{E03512FE-02D4-43D6-A467-2B3B9B473202}" destId="{1FCB80C0-6224-4997-8F61-FDD5B92D1C22}" srcOrd="2" destOrd="0" parTransId="{345CFD60-55FF-4F27-AC64-7BA4FA8BD5F4}" sibTransId="{B0AF3DFD-A28E-4299-B6DA-87D071132930}"/>
    <dgm:cxn modelId="{6F9D175D-1F18-4A77-881B-0A641EF90B03}" srcId="{E03512FE-02D4-43D6-A467-2B3B9B473202}" destId="{417B0F51-C0EE-4723-9250-EA2F89A5B418}" srcOrd="1" destOrd="0" parTransId="{470DF760-814A-40FC-B4C5-CC11664F2740}" sibTransId="{E7616634-21E1-488E-BFA7-A547FFD5E962}"/>
    <dgm:cxn modelId="{23A23266-7DBC-45D9-89E8-85E855AFDE99}" type="presOf" srcId="{417B0F51-C0EE-4723-9250-EA2F89A5B418}" destId="{B75F6FAE-D638-4742-BB77-FB7D065104BB}" srcOrd="0" destOrd="0" presId="urn:microsoft.com/office/officeart/2008/layout/LinedList"/>
    <dgm:cxn modelId="{0EA8B04B-AF22-481C-A54A-74FE33F92A76}" srcId="{E03512FE-02D4-43D6-A467-2B3B9B473202}" destId="{160E352F-C633-453B-9F07-9E571345551D}" srcOrd="7" destOrd="0" parTransId="{B81E5148-394D-49D6-9CEB-B746C52EF01A}" sibTransId="{BC085C79-1D41-4F63-A5F6-976584DBF678}"/>
    <dgm:cxn modelId="{EE2AB050-1D53-4987-8B3C-E14C64E7FF9E}" srcId="{E03512FE-02D4-43D6-A467-2B3B9B473202}" destId="{B10CC9F5-D40F-4397-87F8-31D159B3EA35}" srcOrd="5" destOrd="0" parTransId="{A72644D6-8E5A-469F-BE58-FB4BF2C32873}" sibTransId="{80AC32F5-FEF0-4EBB-ADE8-71ABB2E35F0C}"/>
    <dgm:cxn modelId="{700B6B85-9B8E-4F73-B54F-33C200284C2B}" type="presOf" srcId="{B10CC9F5-D40F-4397-87F8-31D159B3EA35}" destId="{7EA0C193-BB9B-40CF-8470-83B5EB667150}" srcOrd="0" destOrd="0" presId="urn:microsoft.com/office/officeart/2008/layout/LinedList"/>
    <dgm:cxn modelId="{9B1C689F-F023-4A81-9B13-62880C17C516}" srcId="{E03512FE-02D4-43D6-A467-2B3B9B473202}" destId="{535133AA-2BA1-4149-BC56-460DDEEF3E0B}" srcOrd="3" destOrd="0" parTransId="{BF99E58B-95B0-4867-B67F-18765AE92EFA}" sibTransId="{BF1F0838-2903-4DA6-9687-79725FC5A5A1}"/>
    <dgm:cxn modelId="{9D1DB8B6-23FF-4031-81E5-B311231BDC68}" type="presOf" srcId="{BACEFBFA-F4F1-4AD9-AA76-8D3EB6259347}" destId="{2C738B15-8C28-404F-A51A-947771B3E5F8}" srcOrd="0" destOrd="0" presId="urn:microsoft.com/office/officeart/2008/layout/LinedList"/>
    <dgm:cxn modelId="{6F5B78DC-31F1-440B-B0B7-6C8582A17D70}" srcId="{E03512FE-02D4-43D6-A467-2B3B9B473202}" destId="{39EF9AF4-46F1-4BDD-9164-4825FDDC273B}" srcOrd="0" destOrd="0" parTransId="{C83692CA-C78F-4FD8-8C9B-42E1C0038F47}" sibTransId="{7F4D00B3-898C-4E42-B6D9-ECCFD76FECB1}"/>
    <dgm:cxn modelId="{310CC0DC-E918-4C58-910E-30A77E4EF10D}" type="presOf" srcId="{1FCB80C0-6224-4997-8F61-FDD5B92D1C22}" destId="{C7F5AB64-497A-4ED3-9D91-02C8B58E448A}" srcOrd="0" destOrd="0" presId="urn:microsoft.com/office/officeart/2008/layout/LinedList"/>
    <dgm:cxn modelId="{1822DFE9-32A9-4B95-B952-278E541AB77B}" type="presOf" srcId="{535133AA-2BA1-4149-BC56-460DDEEF3E0B}" destId="{A7DB955C-F50C-4A18-81C4-ACB99D520106}" srcOrd="0" destOrd="0" presId="urn:microsoft.com/office/officeart/2008/layout/LinedList"/>
    <dgm:cxn modelId="{ABA80BED-2B66-4C3D-BA92-4E7AE757465B}" srcId="{E03512FE-02D4-43D6-A467-2B3B9B473202}" destId="{BACEFBFA-F4F1-4AD9-AA76-8D3EB6259347}" srcOrd="6" destOrd="0" parTransId="{008DC6D5-2093-45DE-944F-6A5072614B20}" sibTransId="{EE126B66-DCA0-4D23-AE4B-95BDD2A37E75}"/>
    <dgm:cxn modelId="{53046FF0-1029-4E82-B292-32DD7A364035}" type="presOf" srcId="{E03512FE-02D4-43D6-A467-2B3B9B473202}" destId="{E2216060-97B8-422F-8A09-D6C09B0BDB86}" srcOrd="0" destOrd="0" presId="urn:microsoft.com/office/officeart/2008/layout/LinedList"/>
    <dgm:cxn modelId="{09340EE2-D5F9-4A85-B7BE-216885CCC6C9}" type="presParOf" srcId="{E2216060-97B8-422F-8A09-D6C09B0BDB86}" destId="{D0508CAC-B6B6-43DD-8105-30EBC781A84B}" srcOrd="0" destOrd="0" presId="urn:microsoft.com/office/officeart/2008/layout/LinedList"/>
    <dgm:cxn modelId="{BA1067C7-57CC-428C-9C69-33A72D1CC5AA}" type="presParOf" srcId="{E2216060-97B8-422F-8A09-D6C09B0BDB86}" destId="{23E8B8A6-FF69-4C4D-B388-F52F967CFC61}" srcOrd="1" destOrd="0" presId="urn:microsoft.com/office/officeart/2008/layout/LinedList"/>
    <dgm:cxn modelId="{B4830A50-3483-40BC-A29D-26B0D39726D3}" type="presParOf" srcId="{23E8B8A6-FF69-4C4D-B388-F52F967CFC61}" destId="{343A650C-BB71-495B-AC61-DD927F17B7EB}" srcOrd="0" destOrd="0" presId="urn:microsoft.com/office/officeart/2008/layout/LinedList"/>
    <dgm:cxn modelId="{EED6471F-C03C-4F10-8B83-743005AFF3D9}" type="presParOf" srcId="{23E8B8A6-FF69-4C4D-B388-F52F967CFC61}" destId="{1760DD97-CF0C-4E7D-921A-14BEB2695928}" srcOrd="1" destOrd="0" presId="urn:microsoft.com/office/officeart/2008/layout/LinedList"/>
    <dgm:cxn modelId="{E75EE7AA-B293-401C-98F7-7AC494CAB8C1}" type="presParOf" srcId="{E2216060-97B8-422F-8A09-D6C09B0BDB86}" destId="{E41B2BEE-ECF9-4053-B2B4-966DC3EDE5BE}" srcOrd="2" destOrd="0" presId="urn:microsoft.com/office/officeart/2008/layout/LinedList"/>
    <dgm:cxn modelId="{40E26959-92C5-4C7D-82A0-82B97D20E495}" type="presParOf" srcId="{E2216060-97B8-422F-8A09-D6C09B0BDB86}" destId="{D61F3619-5680-4615-901C-DE93983D1618}" srcOrd="3" destOrd="0" presId="urn:microsoft.com/office/officeart/2008/layout/LinedList"/>
    <dgm:cxn modelId="{1161F0B8-28B4-4CBD-9DD1-0A8028004F3F}" type="presParOf" srcId="{D61F3619-5680-4615-901C-DE93983D1618}" destId="{B75F6FAE-D638-4742-BB77-FB7D065104BB}" srcOrd="0" destOrd="0" presId="urn:microsoft.com/office/officeart/2008/layout/LinedList"/>
    <dgm:cxn modelId="{90DB6BC4-85A2-4A9F-98A9-CF7780FA62C4}" type="presParOf" srcId="{D61F3619-5680-4615-901C-DE93983D1618}" destId="{35092A5A-FA7F-40E1-9D93-E4BFC89785AC}" srcOrd="1" destOrd="0" presId="urn:microsoft.com/office/officeart/2008/layout/LinedList"/>
    <dgm:cxn modelId="{17E166BB-D7B0-462B-AF73-0C4068E5DAEE}" type="presParOf" srcId="{E2216060-97B8-422F-8A09-D6C09B0BDB86}" destId="{7F9DF76D-AD5E-456F-BB29-B0DFC0DD0F0E}" srcOrd="4" destOrd="0" presId="urn:microsoft.com/office/officeart/2008/layout/LinedList"/>
    <dgm:cxn modelId="{81C11F3B-E8F4-4F62-9975-B146EA95FC46}" type="presParOf" srcId="{E2216060-97B8-422F-8A09-D6C09B0BDB86}" destId="{6BFC37EB-5D6D-47DA-BAA5-DE45536F86C0}" srcOrd="5" destOrd="0" presId="urn:microsoft.com/office/officeart/2008/layout/LinedList"/>
    <dgm:cxn modelId="{4EEAF143-1FCB-4300-90F7-6D6DA05F971D}" type="presParOf" srcId="{6BFC37EB-5D6D-47DA-BAA5-DE45536F86C0}" destId="{C7F5AB64-497A-4ED3-9D91-02C8B58E448A}" srcOrd="0" destOrd="0" presId="urn:microsoft.com/office/officeart/2008/layout/LinedList"/>
    <dgm:cxn modelId="{4574F737-3C51-412A-99E6-86BCD3F210E7}" type="presParOf" srcId="{6BFC37EB-5D6D-47DA-BAA5-DE45536F86C0}" destId="{6778B496-7789-4108-AFA3-DB358EFC1DD9}" srcOrd="1" destOrd="0" presId="urn:microsoft.com/office/officeart/2008/layout/LinedList"/>
    <dgm:cxn modelId="{2FC72D2E-D96B-4653-8FD6-035D1183A15D}" type="presParOf" srcId="{E2216060-97B8-422F-8A09-D6C09B0BDB86}" destId="{A54D81C4-1367-4387-8867-0F121B52E72C}" srcOrd="6" destOrd="0" presId="urn:microsoft.com/office/officeart/2008/layout/LinedList"/>
    <dgm:cxn modelId="{AC186651-95A7-4D29-9E5C-F0C60D6E9F25}" type="presParOf" srcId="{E2216060-97B8-422F-8A09-D6C09B0BDB86}" destId="{CB6365F1-3C9F-4CF9-BCF0-F2B6B59B949E}" srcOrd="7" destOrd="0" presId="urn:microsoft.com/office/officeart/2008/layout/LinedList"/>
    <dgm:cxn modelId="{29ECCF8E-C7D4-4C06-8DAA-9ADB83773A03}" type="presParOf" srcId="{CB6365F1-3C9F-4CF9-BCF0-F2B6B59B949E}" destId="{A7DB955C-F50C-4A18-81C4-ACB99D520106}" srcOrd="0" destOrd="0" presId="urn:microsoft.com/office/officeart/2008/layout/LinedList"/>
    <dgm:cxn modelId="{E2FA71C9-B6E2-4564-B6EE-E7AB23137DAA}" type="presParOf" srcId="{CB6365F1-3C9F-4CF9-BCF0-F2B6B59B949E}" destId="{19C35D79-0B2E-4914-A74E-8F6C81FBEE00}" srcOrd="1" destOrd="0" presId="urn:microsoft.com/office/officeart/2008/layout/LinedList"/>
    <dgm:cxn modelId="{B0AFC911-BBAB-41D9-B865-950A16A22066}" type="presParOf" srcId="{E2216060-97B8-422F-8A09-D6C09B0BDB86}" destId="{3F6E5605-82FB-454D-8031-900D6744F97C}" srcOrd="8" destOrd="0" presId="urn:microsoft.com/office/officeart/2008/layout/LinedList"/>
    <dgm:cxn modelId="{F7F17850-9B10-4E4E-B9B2-7A78628E6B88}" type="presParOf" srcId="{E2216060-97B8-422F-8A09-D6C09B0BDB86}" destId="{FE710A01-3A04-4E0B-AF4F-8341B119FF93}" srcOrd="9" destOrd="0" presId="urn:microsoft.com/office/officeart/2008/layout/LinedList"/>
    <dgm:cxn modelId="{0DF8B39B-0F16-4B95-A9CB-E373BF08B3A7}" type="presParOf" srcId="{FE710A01-3A04-4E0B-AF4F-8341B119FF93}" destId="{21DCED60-960A-4DA5-9D90-CB8FBB9AD950}" srcOrd="0" destOrd="0" presId="urn:microsoft.com/office/officeart/2008/layout/LinedList"/>
    <dgm:cxn modelId="{E301B61C-BCAE-452C-BAB0-B9BC15B972B1}" type="presParOf" srcId="{FE710A01-3A04-4E0B-AF4F-8341B119FF93}" destId="{0C6B8B18-07FF-42C0-9A04-160EBFF9F9A8}" srcOrd="1" destOrd="0" presId="urn:microsoft.com/office/officeart/2008/layout/LinedList"/>
    <dgm:cxn modelId="{B1F7AFE8-A5DE-4420-B598-2A74DFE6C906}" type="presParOf" srcId="{E2216060-97B8-422F-8A09-D6C09B0BDB86}" destId="{C0677EEC-AEB2-4B96-97A7-93592E7C5971}" srcOrd="10" destOrd="0" presId="urn:microsoft.com/office/officeart/2008/layout/LinedList"/>
    <dgm:cxn modelId="{DE2014C3-0103-467A-9DB3-CF996E9907CC}" type="presParOf" srcId="{E2216060-97B8-422F-8A09-D6C09B0BDB86}" destId="{5662888A-B134-457E-A014-78C6C67132D3}" srcOrd="11" destOrd="0" presId="urn:microsoft.com/office/officeart/2008/layout/LinedList"/>
    <dgm:cxn modelId="{C57CF3F4-31E9-4C81-AB10-67D0EADA45B6}" type="presParOf" srcId="{5662888A-B134-457E-A014-78C6C67132D3}" destId="{7EA0C193-BB9B-40CF-8470-83B5EB667150}" srcOrd="0" destOrd="0" presId="urn:microsoft.com/office/officeart/2008/layout/LinedList"/>
    <dgm:cxn modelId="{28B5E93E-F9DD-4388-9CD5-656B21E35D71}" type="presParOf" srcId="{5662888A-B134-457E-A014-78C6C67132D3}" destId="{259E0BB4-87E0-48EF-B371-422A2B4B16FB}" srcOrd="1" destOrd="0" presId="urn:microsoft.com/office/officeart/2008/layout/LinedList"/>
    <dgm:cxn modelId="{E792729C-B275-452D-A9D5-24E4341EA34F}" type="presParOf" srcId="{E2216060-97B8-422F-8A09-D6C09B0BDB86}" destId="{D12272F5-0551-4832-B904-EBCA87AFC92B}" srcOrd="12" destOrd="0" presId="urn:microsoft.com/office/officeart/2008/layout/LinedList"/>
    <dgm:cxn modelId="{88708A5D-FA80-4503-846C-ED7409DAF55F}" type="presParOf" srcId="{E2216060-97B8-422F-8A09-D6C09B0BDB86}" destId="{23AC4B06-74F5-4F4D-89BE-64D6FA36B6DC}" srcOrd="13" destOrd="0" presId="urn:microsoft.com/office/officeart/2008/layout/LinedList"/>
    <dgm:cxn modelId="{BE5466DC-7A64-483D-860B-71364E14FA11}" type="presParOf" srcId="{23AC4B06-74F5-4F4D-89BE-64D6FA36B6DC}" destId="{2C738B15-8C28-404F-A51A-947771B3E5F8}" srcOrd="0" destOrd="0" presId="urn:microsoft.com/office/officeart/2008/layout/LinedList"/>
    <dgm:cxn modelId="{18106217-28C8-4767-883C-6260B4A81583}" type="presParOf" srcId="{23AC4B06-74F5-4F4D-89BE-64D6FA36B6DC}" destId="{0BE6880B-BD77-4970-AF5C-46446C6E2D5A}" srcOrd="1" destOrd="0" presId="urn:microsoft.com/office/officeart/2008/layout/LinedList"/>
    <dgm:cxn modelId="{6CB162D4-C745-480A-B97E-3B7E1D707E74}" type="presParOf" srcId="{E2216060-97B8-422F-8A09-D6C09B0BDB86}" destId="{9AB96DE6-77E0-47C6-AF4B-367A21C6E301}" srcOrd="14" destOrd="0" presId="urn:microsoft.com/office/officeart/2008/layout/LinedList"/>
    <dgm:cxn modelId="{2C953165-A645-4A22-ABF0-209F5F09E5E7}" type="presParOf" srcId="{E2216060-97B8-422F-8A09-D6C09B0BDB86}" destId="{AB1A05A2-51FB-4659-BDCB-6A2EDF31AAB0}" srcOrd="15" destOrd="0" presId="urn:microsoft.com/office/officeart/2008/layout/LinedList"/>
    <dgm:cxn modelId="{1842660E-07A2-4467-8137-341633BBF99B}" type="presParOf" srcId="{AB1A05A2-51FB-4659-BDCB-6A2EDF31AAB0}" destId="{39F7B842-830F-44B4-AC57-88DA6875BCF5}" srcOrd="0" destOrd="0" presId="urn:microsoft.com/office/officeart/2008/layout/LinedList"/>
    <dgm:cxn modelId="{6A3FB0BB-E2FF-4739-97CF-B53BA2AFE5E5}" type="presParOf" srcId="{AB1A05A2-51FB-4659-BDCB-6A2EDF31AAB0}" destId="{832B841C-AFD6-4A7D-948C-43A354F4877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08CAC-B6B6-43DD-8105-30EBC781A84B}">
      <dsp:nvSpPr>
        <dsp:cNvPr id="0" name=""/>
        <dsp:cNvSpPr/>
      </dsp:nvSpPr>
      <dsp:spPr>
        <a:xfrm>
          <a:off x="0" y="0"/>
          <a:ext cx="6269038" cy="0"/>
        </a:xfrm>
        <a:prstGeom prst="line">
          <a:avLst/>
        </a:prstGeom>
        <a:gradFill rotWithShape="0">
          <a:gsLst>
            <a:gs pos="0">
              <a:schemeClr val="accent5">
                <a:shade val="80000"/>
                <a:hueOff val="0"/>
                <a:satOff val="0"/>
                <a:lumOff val="0"/>
                <a:alphaOff val="0"/>
                <a:satMod val="103000"/>
                <a:lumMod val="102000"/>
                <a:tint val="94000"/>
              </a:schemeClr>
            </a:gs>
            <a:gs pos="50000">
              <a:schemeClr val="accent5">
                <a:shade val="80000"/>
                <a:hueOff val="0"/>
                <a:satOff val="0"/>
                <a:lumOff val="0"/>
                <a:alphaOff val="0"/>
                <a:satMod val="110000"/>
                <a:lumMod val="100000"/>
                <a:shade val="100000"/>
              </a:schemeClr>
            </a:gs>
            <a:gs pos="100000">
              <a:schemeClr val="accent5">
                <a:shade val="80000"/>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43A650C-BB71-495B-AC61-DD927F17B7EB}">
      <dsp:nvSpPr>
        <dsp:cNvPr id="0" name=""/>
        <dsp:cNvSpPr/>
      </dsp:nvSpPr>
      <dsp:spPr>
        <a:xfrm>
          <a:off x="0" y="0"/>
          <a:ext cx="6269038"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Easy to use</a:t>
          </a:r>
        </a:p>
      </dsp:txBody>
      <dsp:txXfrm>
        <a:off x="0" y="0"/>
        <a:ext cx="6269038" cy="696515"/>
      </dsp:txXfrm>
    </dsp:sp>
    <dsp:sp modelId="{E41B2BEE-ECF9-4053-B2B4-966DC3EDE5BE}">
      <dsp:nvSpPr>
        <dsp:cNvPr id="0" name=""/>
        <dsp:cNvSpPr/>
      </dsp:nvSpPr>
      <dsp:spPr>
        <a:xfrm>
          <a:off x="0" y="696515"/>
          <a:ext cx="6269038" cy="0"/>
        </a:xfrm>
        <a:prstGeom prst="line">
          <a:avLst/>
        </a:prstGeom>
        <a:gradFill rotWithShape="0">
          <a:gsLst>
            <a:gs pos="0">
              <a:schemeClr val="accent5">
                <a:shade val="80000"/>
                <a:hueOff val="49898"/>
                <a:satOff val="-894"/>
                <a:lumOff val="3798"/>
                <a:alphaOff val="0"/>
                <a:satMod val="103000"/>
                <a:lumMod val="102000"/>
                <a:tint val="94000"/>
              </a:schemeClr>
            </a:gs>
            <a:gs pos="50000">
              <a:schemeClr val="accent5">
                <a:shade val="80000"/>
                <a:hueOff val="49898"/>
                <a:satOff val="-894"/>
                <a:lumOff val="3798"/>
                <a:alphaOff val="0"/>
                <a:satMod val="110000"/>
                <a:lumMod val="100000"/>
                <a:shade val="100000"/>
              </a:schemeClr>
            </a:gs>
            <a:gs pos="100000">
              <a:schemeClr val="accent5">
                <a:shade val="80000"/>
                <a:hueOff val="49898"/>
                <a:satOff val="-894"/>
                <a:lumOff val="3798"/>
                <a:alphaOff val="0"/>
                <a:lumMod val="99000"/>
                <a:satMod val="120000"/>
                <a:shade val="78000"/>
              </a:schemeClr>
            </a:gs>
          </a:gsLst>
          <a:lin ang="5400000" scaled="0"/>
        </a:gradFill>
        <a:ln w="6350" cap="flat" cmpd="sng" algn="ctr">
          <a:solidFill>
            <a:schemeClr val="accent5">
              <a:shade val="80000"/>
              <a:hueOff val="49898"/>
              <a:satOff val="-894"/>
              <a:lumOff val="379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75F6FAE-D638-4742-BB77-FB7D065104BB}">
      <dsp:nvSpPr>
        <dsp:cNvPr id="0" name=""/>
        <dsp:cNvSpPr/>
      </dsp:nvSpPr>
      <dsp:spPr>
        <a:xfrm>
          <a:off x="0" y="696515"/>
          <a:ext cx="6269038"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Responsive features</a:t>
          </a:r>
        </a:p>
      </dsp:txBody>
      <dsp:txXfrm>
        <a:off x="0" y="696515"/>
        <a:ext cx="6269038" cy="696515"/>
      </dsp:txXfrm>
    </dsp:sp>
    <dsp:sp modelId="{7F9DF76D-AD5E-456F-BB29-B0DFC0DD0F0E}">
      <dsp:nvSpPr>
        <dsp:cNvPr id="0" name=""/>
        <dsp:cNvSpPr/>
      </dsp:nvSpPr>
      <dsp:spPr>
        <a:xfrm>
          <a:off x="0" y="1393031"/>
          <a:ext cx="6269038" cy="0"/>
        </a:xfrm>
        <a:prstGeom prst="line">
          <a:avLst/>
        </a:prstGeom>
        <a:gradFill rotWithShape="0">
          <a:gsLst>
            <a:gs pos="0">
              <a:schemeClr val="accent5">
                <a:shade val="80000"/>
                <a:hueOff val="99795"/>
                <a:satOff val="-1787"/>
                <a:lumOff val="7596"/>
                <a:alphaOff val="0"/>
                <a:satMod val="103000"/>
                <a:lumMod val="102000"/>
                <a:tint val="94000"/>
              </a:schemeClr>
            </a:gs>
            <a:gs pos="50000">
              <a:schemeClr val="accent5">
                <a:shade val="80000"/>
                <a:hueOff val="99795"/>
                <a:satOff val="-1787"/>
                <a:lumOff val="7596"/>
                <a:alphaOff val="0"/>
                <a:satMod val="110000"/>
                <a:lumMod val="100000"/>
                <a:shade val="100000"/>
              </a:schemeClr>
            </a:gs>
            <a:gs pos="100000">
              <a:schemeClr val="accent5">
                <a:shade val="80000"/>
                <a:hueOff val="99795"/>
                <a:satOff val="-1787"/>
                <a:lumOff val="7596"/>
                <a:alphaOff val="0"/>
                <a:lumMod val="99000"/>
                <a:satMod val="120000"/>
                <a:shade val="78000"/>
              </a:schemeClr>
            </a:gs>
          </a:gsLst>
          <a:lin ang="5400000" scaled="0"/>
        </a:gradFill>
        <a:ln w="6350" cap="flat" cmpd="sng" algn="ctr">
          <a:solidFill>
            <a:schemeClr val="accent5">
              <a:shade val="80000"/>
              <a:hueOff val="99795"/>
              <a:satOff val="-1787"/>
              <a:lumOff val="759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7F5AB64-497A-4ED3-9D91-02C8B58E448A}">
      <dsp:nvSpPr>
        <dsp:cNvPr id="0" name=""/>
        <dsp:cNvSpPr/>
      </dsp:nvSpPr>
      <dsp:spPr>
        <a:xfrm>
          <a:off x="0" y="1393031"/>
          <a:ext cx="6269038"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Mobile-first approach</a:t>
          </a:r>
        </a:p>
      </dsp:txBody>
      <dsp:txXfrm>
        <a:off x="0" y="1393031"/>
        <a:ext cx="6269038" cy="696515"/>
      </dsp:txXfrm>
    </dsp:sp>
    <dsp:sp modelId="{A54D81C4-1367-4387-8867-0F121B52E72C}">
      <dsp:nvSpPr>
        <dsp:cNvPr id="0" name=""/>
        <dsp:cNvSpPr/>
      </dsp:nvSpPr>
      <dsp:spPr>
        <a:xfrm>
          <a:off x="0" y="2089546"/>
          <a:ext cx="6269038" cy="0"/>
        </a:xfrm>
        <a:prstGeom prst="line">
          <a:avLst/>
        </a:prstGeom>
        <a:gradFill rotWithShape="0">
          <a:gsLst>
            <a:gs pos="0">
              <a:schemeClr val="accent5">
                <a:shade val="80000"/>
                <a:hueOff val="149693"/>
                <a:satOff val="-2681"/>
                <a:lumOff val="11394"/>
                <a:alphaOff val="0"/>
                <a:satMod val="103000"/>
                <a:lumMod val="102000"/>
                <a:tint val="94000"/>
              </a:schemeClr>
            </a:gs>
            <a:gs pos="50000">
              <a:schemeClr val="accent5">
                <a:shade val="80000"/>
                <a:hueOff val="149693"/>
                <a:satOff val="-2681"/>
                <a:lumOff val="11394"/>
                <a:alphaOff val="0"/>
                <a:satMod val="110000"/>
                <a:lumMod val="100000"/>
                <a:shade val="100000"/>
              </a:schemeClr>
            </a:gs>
            <a:gs pos="100000">
              <a:schemeClr val="accent5">
                <a:shade val="80000"/>
                <a:hueOff val="149693"/>
                <a:satOff val="-2681"/>
                <a:lumOff val="11394"/>
                <a:alphaOff val="0"/>
                <a:lumMod val="99000"/>
                <a:satMod val="120000"/>
                <a:shade val="78000"/>
              </a:schemeClr>
            </a:gs>
          </a:gsLst>
          <a:lin ang="5400000" scaled="0"/>
        </a:gradFill>
        <a:ln w="6350" cap="flat" cmpd="sng" algn="ctr">
          <a:solidFill>
            <a:schemeClr val="accent5">
              <a:shade val="80000"/>
              <a:hueOff val="149693"/>
              <a:satOff val="-2681"/>
              <a:lumOff val="1139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7DB955C-F50C-4A18-81C4-ACB99D520106}">
      <dsp:nvSpPr>
        <dsp:cNvPr id="0" name=""/>
        <dsp:cNvSpPr/>
      </dsp:nvSpPr>
      <dsp:spPr>
        <a:xfrm>
          <a:off x="0" y="2089546"/>
          <a:ext cx="6269038"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free set of tools /common interface components.</a:t>
          </a:r>
        </a:p>
      </dsp:txBody>
      <dsp:txXfrm>
        <a:off x="0" y="2089546"/>
        <a:ext cx="6269038" cy="696515"/>
      </dsp:txXfrm>
    </dsp:sp>
    <dsp:sp modelId="{3F6E5605-82FB-454D-8031-900D6744F97C}">
      <dsp:nvSpPr>
        <dsp:cNvPr id="0" name=""/>
        <dsp:cNvSpPr/>
      </dsp:nvSpPr>
      <dsp:spPr>
        <a:xfrm>
          <a:off x="0" y="2786062"/>
          <a:ext cx="6269038" cy="0"/>
        </a:xfrm>
        <a:prstGeom prst="line">
          <a:avLst/>
        </a:prstGeom>
        <a:gradFill rotWithShape="0">
          <a:gsLst>
            <a:gs pos="0">
              <a:schemeClr val="accent5">
                <a:shade val="80000"/>
                <a:hueOff val="199590"/>
                <a:satOff val="-3575"/>
                <a:lumOff val="15191"/>
                <a:alphaOff val="0"/>
                <a:satMod val="103000"/>
                <a:lumMod val="102000"/>
                <a:tint val="94000"/>
              </a:schemeClr>
            </a:gs>
            <a:gs pos="50000">
              <a:schemeClr val="accent5">
                <a:shade val="80000"/>
                <a:hueOff val="199590"/>
                <a:satOff val="-3575"/>
                <a:lumOff val="15191"/>
                <a:alphaOff val="0"/>
                <a:satMod val="110000"/>
                <a:lumMod val="100000"/>
                <a:shade val="100000"/>
              </a:schemeClr>
            </a:gs>
            <a:gs pos="100000">
              <a:schemeClr val="accent5">
                <a:shade val="80000"/>
                <a:hueOff val="199590"/>
                <a:satOff val="-3575"/>
                <a:lumOff val="15191"/>
                <a:alphaOff val="0"/>
                <a:lumMod val="99000"/>
                <a:satMod val="120000"/>
                <a:shade val="78000"/>
              </a:schemeClr>
            </a:gs>
          </a:gsLst>
          <a:lin ang="5400000" scaled="0"/>
        </a:gradFill>
        <a:ln w="6350" cap="flat" cmpd="sng" algn="ctr">
          <a:solidFill>
            <a:schemeClr val="accent5">
              <a:shade val="80000"/>
              <a:hueOff val="199590"/>
              <a:satOff val="-3575"/>
              <a:lumOff val="1519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DCED60-960A-4DA5-9D90-CB8FBB9AD950}">
      <dsp:nvSpPr>
        <dsp:cNvPr id="0" name=""/>
        <dsp:cNvSpPr/>
      </dsp:nvSpPr>
      <dsp:spPr>
        <a:xfrm>
          <a:off x="0" y="2786062"/>
          <a:ext cx="6269038"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Very less coding</a:t>
          </a:r>
        </a:p>
      </dsp:txBody>
      <dsp:txXfrm>
        <a:off x="0" y="2786062"/>
        <a:ext cx="6269038" cy="696515"/>
      </dsp:txXfrm>
    </dsp:sp>
    <dsp:sp modelId="{C0677EEC-AEB2-4B96-97A7-93592E7C5971}">
      <dsp:nvSpPr>
        <dsp:cNvPr id="0" name=""/>
        <dsp:cNvSpPr/>
      </dsp:nvSpPr>
      <dsp:spPr>
        <a:xfrm>
          <a:off x="0" y="3482578"/>
          <a:ext cx="6269038" cy="0"/>
        </a:xfrm>
        <a:prstGeom prst="line">
          <a:avLst/>
        </a:prstGeom>
        <a:gradFill rotWithShape="0">
          <a:gsLst>
            <a:gs pos="0">
              <a:schemeClr val="accent5">
                <a:shade val="80000"/>
                <a:hueOff val="249488"/>
                <a:satOff val="-4469"/>
                <a:lumOff val="18989"/>
                <a:alphaOff val="0"/>
                <a:satMod val="103000"/>
                <a:lumMod val="102000"/>
                <a:tint val="94000"/>
              </a:schemeClr>
            </a:gs>
            <a:gs pos="50000">
              <a:schemeClr val="accent5">
                <a:shade val="80000"/>
                <a:hueOff val="249488"/>
                <a:satOff val="-4469"/>
                <a:lumOff val="18989"/>
                <a:alphaOff val="0"/>
                <a:satMod val="110000"/>
                <a:lumMod val="100000"/>
                <a:shade val="100000"/>
              </a:schemeClr>
            </a:gs>
            <a:gs pos="100000">
              <a:schemeClr val="accent5">
                <a:shade val="80000"/>
                <a:hueOff val="249488"/>
                <a:satOff val="-4469"/>
                <a:lumOff val="18989"/>
                <a:alphaOff val="0"/>
                <a:lumMod val="99000"/>
                <a:satMod val="120000"/>
                <a:shade val="78000"/>
              </a:schemeClr>
            </a:gs>
          </a:gsLst>
          <a:lin ang="5400000" scaled="0"/>
        </a:gradFill>
        <a:ln w="6350" cap="flat" cmpd="sng" algn="ctr">
          <a:solidFill>
            <a:schemeClr val="accent5">
              <a:shade val="80000"/>
              <a:hueOff val="249488"/>
              <a:satOff val="-4469"/>
              <a:lumOff val="1898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EA0C193-BB9B-40CF-8470-83B5EB667150}">
      <dsp:nvSpPr>
        <dsp:cNvPr id="0" name=""/>
        <dsp:cNvSpPr/>
      </dsp:nvSpPr>
      <dsp:spPr>
        <a:xfrm>
          <a:off x="0" y="3482578"/>
          <a:ext cx="6269038"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Consistent design</a:t>
          </a:r>
        </a:p>
      </dsp:txBody>
      <dsp:txXfrm>
        <a:off x="0" y="3482578"/>
        <a:ext cx="6269038" cy="696515"/>
      </dsp:txXfrm>
    </dsp:sp>
    <dsp:sp modelId="{D12272F5-0551-4832-B904-EBCA87AFC92B}">
      <dsp:nvSpPr>
        <dsp:cNvPr id="0" name=""/>
        <dsp:cNvSpPr/>
      </dsp:nvSpPr>
      <dsp:spPr>
        <a:xfrm>
          <a:off x="0" y="4179093"/>
          <a:ext cx="6269038" cy="0"/>
        </a:xfrm>
        <a:prstGeom prst="line">
          <a:avLst/>
        </a:prstGeom>
        <a:gradFill rotWithShape="0">
          <a:gsLst>
            <a:gs pos="0">
              <a:schemeClr val="accent5">
                <a:shade val="80000"/>
                <a:hueOff val="299385"/>
                <a:satOff val="-5362"/>
                <a:lumOff val="22787"/>
                <a:alphaOff val="0"/>
                <a:satMod val="103000"/>
                <a:lumMod val="102000"/>
                <a:tint val="94000"/>
              </a:schemeClr>
            </a:gs>
            <a:gs pos="50000">
              <a:schemeClr val="accent5">
                <a:shade val="80000"/>
                <a:hueOff val="299385"/>
                <a:satOff val="-5362"/>
                <a:lumOff val="22787"/>
                <a:alphaOff val="0"/>
                <a:satMod val="110000"/>
                <a:lumMod val="100000"/>
                <a:shade val="100000"/>
              </a:schemeClr>
            </a:gs>
            <a:gs pos="100000">
              <a:schemeClr val="accent5">
                <a:shade val="80000"/>
                <a:hueOff val="299385"/>
                <a:satOff val="-5362"/>
                <a:lumOff val="22787"/>
                <a:alphaOff val="0"/>
                <a:lumMod val="99000"/>
                <a:satMod val="120000"/>
                <a:shade val="78000"/>
              </a:schemeClr>
            </a:gs>
          </a:gsLst>
          <a:lin ang="5400000" scaled="0"/>
        </a:gradFill>
        <a:ln w="6350" cap="flat" cmpd="sng" algn="ctr">
          <a:solidFill>
            <a:schemeClr val="accent5">
              <a:shade val="80000"/>
              <a:hueOff val="299385"/>
              <a:satOff val="-5362"/>
              <a:lumOff val="2278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C738B15-8C28-404F-A51A-947771B3E5F8}">
      <dsp:nvSpPr>
        <dsp:cNvPr id="0" name=""/>
        <dsp:cNvSpPr/>
      </dsp:nvSpPr>
      <dsp:spPr>
        <a:xfrm>
          <a:off x="0" y="4179093"/>
          <a:ext cx="6269038"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Open source</a:t>
          </a:r>
        </a:p>
      </dsp:txBody>
      <dsp:txXfrm>
        <a:off x="0" y="4179093"/>
        <a:ext cx="6269038" cy="696515"/>
      </dsp:txXfrm>
    </dsp:sp>
    <dsp:sp modelId="{9AB96DE6-77E0-47C6-AF4B-367A21C6E301}">
      <dsp:nvSpPr>
        <dsp:cNvPr id="0" name=""/>
        <dsp:cNvSpPr/>
      </dsp:nvSpPr>
      <dsp:spPr>
        <a:xfrm>
          <a:off x="0" y="4875609"/>
          <a:ext cx="6269038" cy="0"/>
        </a:xfrm>
        <a:prstGeom prst="line">
          <a:avLst/>
        </a:prstGeom>
        <a:gradFill rotWithShape="0">
          <a:gsLst>
            <a:gs pos="0">
              <a:schemeClr val="accent5">
                <a:shade val="80000"/>
                <a:hueOff val="349283"/>
                <a:satOff val="-6256"/>
                <a:lumOff val="26585"/>
                <a:alphaOff val="0"/>
                <a:satMod val="103000"/>
                <a:lumMod val="102000"/>
                <a:tint val="94000"/>
              </a:schemeClr>
            </a:gs>
            <a:gs pos="50000">
              <a:schemeClr val="accent5">
                <a:shade val="80000"/>
                <a:hueOff val="349283"/>
                <a:satOff val="-6256"/>
                <a:lumOff val="26585"/>
                <a:alphaOff val="0"/>
                <a:satMod val="110000"/>
                <a:lumMod val="100000"/>
                <a:shade val="100000"/>
              </a:schemeClr>
            </a:gs>
            <a:gs pos="100000">
              <a:schemeClr val="accent5">
                <a:shade val="80000"/>
                <a:hueOff val="349283"/>
                <a:satOff val="-6256"/>
                <a:lumOff val="26585"/>
                <a:alphaOff val="0"/>
                <a:lumMod val="99000"/>
                <a:satMod val="120000"/>
                <a:shade val="78000"/>
              </a:schemeClr>
            </a:gs>
          </a:gsLst>
          <a:lin ang="5400000" scaled="0"/>
        </a:gradFill>
        <a:ln w="6350" cap="flat" cmpd="sng" algn="ctr">
          <a:solidFill>
            <a:schemeClr val="accent5">
              <a:shade val="80000"/>
              <a:hueOff val="349283"/>
              <a:satOff val="-6256"/>
              <a:lumOff val="2658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9F7B842-830F-44B4-AC57-88DA6875BCF5}">
      <dsp:nvSpPr>
        <dsp:cNvPr id="0" name=""/>
        <dsp:cNvSpPr/>
      </dsp:nvSpPr>
      <dsp:spPr>
        <a:xfrm>
          <a:off x="0" y="4875609"/>
          <a:ext cx="6269038" cy="696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Compatibility with browsers</a:t>
          </a:r>
        </a:p>
      </dsp:txBody>
      <dsp:txXfrm>
        <a:off x="0" y="4875609"/>
        <a:ext cx="6269038" cy="6965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35030-899B-436A-A0EB-25D2B498CF32}" type="datetimeFigureOut">
              <a:rPr lang="en-US" smtClean="0"/>
              <a:t>4/20/2018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87D41-E8AB-4DA0-AC71-2F37D2A780A0}" type="slidenum">
              <a:rPr lang="en-US" smtClean="0"/>
              <a:t>‹#›</a:t>
            </a:fld>
            <a:endParaRPr lang="en-US"/>
          </a:p>
        </p:txBody>
      </p:sp>
    </p:spTree>
    <p:extLst>
      <p:ext uri="{BB962C8B-B14F-4D97-AF65-F5344CB8AC3E}">
        <p14:creationId xmlns:p14="http://schemas.microsoft.com/office/powerpoint/2010/main" val="161470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3.org/WAI/bcase/soc.html#groups" TargetMode="External"/><Relationship Id="rId7" Type="http://schemas.openxmlformats.org/officeDocument/2006/relationships/hyperlink" Target="http://www.w3.org/WAI/bcase/fin.html#seo"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w3.org/WAI/mobile/" TargetMode="External"/><Relationship Id="rId5" Type="http://schemas.openxmlformats.org/officeDocument/2006/relationships/hyperlink" Target="https://www.youtube.com/watch?v=3f31oufqFSM" TargetMode="External"/><Relationship Id="rId4" Type="http://schemas.openxmlformats.org/officeDocument/2006/relationships/hyperlink" Target="http://www.w3.org/WAI/bcase/soc.html#old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nuance.com/dragon/index.htm" TargetMode="External"/><Relationship Id="rId3" Type="http://schemas.openxmlformats.org/officeDocument/2006/relationships/hyperlink" Target="http://www.freedomscientific.com/products/fs/JAWS-product-page.asp" TargetMode="External"/><Relationship Id="rId7" Type="http://schemas.openxmlformats.org/officeDocument/2006/relationships/hyperlink" Target="http://webaim.org/articles/motor/motordisabilitie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aisquared.com/zoomtext/" TargetMode="External"/><Relationship Id="rId5" Type="http://schemas.openxmlformats.org/officeDocument/2006/relationships/hyperlink" Target="http://www.nvda-project.org/" TargetMode="External"/><Relationship Id="rId4" Type="http://schemas.openxmlformats.org/officeDocument/2006/relationships/hyperlink" Target="http://www.apple.com/accessibility/voiceov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3.org/WAI/intro/w3c-process.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https://itaccessibility.tamu.edu/help/introduction_web_accessibility.php</a:t>
            </a:r>
          </a:p>
        </p:txBody>
      </p:sp>
      <p:sp>
        <p:nvSpPr>
          <p:cNvPr id="4" name="Slide Number Placeholder 3"/>
          <p:cNvSpPr>
            <a:spLocks noGrp="1"/>
          </p:cNvSpPr>
          <p:nvPr>
            <p:ph type="sldNum" sz="quarter" idx="10"/>
          </p:nvPr>
        </p:nvSpPr>
        <p:spPr/>
        <p:txBody>
          <a:bodyPr/>
          <a:lstStyle/>
          <a:p>
            <a:fld id="{A8787D41-E8AB-4DA0-AC71-2F37D2A780A0}" type="slidenum">
              <a:rPr lang="en-US" smtClean="0"/>
              <a:t>1</a:t>
            </a:fld>
            <a:endParaRPr lang="en-US"/>
          </a:p>
        </p:txBody>
      </p:sp>
    </p:spTree>
    <p:extLst>
      <p:ext uri="{BB962C8B-B14F-4D97-AF65-F5344CB8AC3E}">
        <p14:creationId xmlns:p14="http://schemas.microsoft.com/office/powerpoint/2010/main" val="198841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Easy to use:</a:t>
            </a:r>
            <a:r>
              <a:rPr lang="en-US" dirty="0"/>
              <a:t> Anybody with just basic knowledge of HTML and CSS can start using Bootstrap – base to learn other frameworks</a:t>
            </a:r>
          </a:p>
          <a:p>
            <a:r>
              <a:rPr lang="en-US" b="1" dirty="0"/>
              <a:t>Responsive features:</a:t>
            </a:r>
            <a:r>
              <a:rPr lang="en-US" dirty="0"/>
              <a:t> Bootstrap's responsive CSS adjusts to phones, tablets, and desktops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The biggest advantage of using Bootstrap is that it </a:t>
            </a:r>
            <a:r>
              <a:rPr lang="en-US" b="1" dirty="0">
                <a:solidFill>
                  <a:srgbClr val="FF0000"/>
                </a:solidFill>
              </a:rPr>
              <a:t>comes with free set of tools </a:t>
            </a:r>
            <a:r>
              <a:rPr lang="en-US" dirty="0">
                <a:solidFill>
                  <a:srgbClr val="FF0000"/>
                </a:solidFill>
              </a:rPr>
              <a:t>for creating flexible and responsive web layouts as well as common interface components.</a:t>
            </a:r>
          </a:p>
          <a:p>
            <a:endParaRPr lang="en-US" dirty="0"/>
          </a:p>
          <a:p>
            <a:r>
              <a:rPr lang="en-US" b="1" dirty="0"/>
              <a:t>Mobile-first approach:</a:t>
            </a:r>
            <a:r>
              <a:rPr lang="en-US" dirty="0"/>
              <a:t> In Bootstrap 3, mobile-first styles are part of the core framework</a:t>
            </a:r>
          </a:p>
          <a:p>
            <a:pPr fontAlgn="base"/>
            <a:r>
              <a:rPr lang="en-US" dirty="0"/>
              <a:t>Additionally, using </a:t>
            </a:r>
            <a:r>
              <a:rPr lang="en-US" b="1" dirty="0"/>
              <a:t>the Bootstrap data APIs </a:t>
            </a:r>
            <a:r>
              <a:rPr lang="en-US" dirty="0"/>
              <a:t>you can </a:t>
            </a:r>
            <a:r>
              <a:rPr lang="en-US" b="1" dirty="0"/>
              <a:t>create advanced interface components like </a:t>
            </a:r>
            <a:r>
              <a:rPr lang="en-US" b="1" dirty="0" err="1"/>
              <a:t>Scrollspy</a:t>
            </a:r>
            <a:r>
              <a:rPr lang="en-US" b="1" dirty="0"/>
              <a:t> and </a:t>
            </a:r>
            <a:r>
              <a:rPr lang="en-US" b="1" dirty="0" err="1"/>
              <a:t>Typeaheads</a:t>
            </a:r>
            <a:r>
              <a:rPr lang="en-US" b="1" dirty="0"/>
              <a:t> without writing a single line of JavaScript.</a:t>
            </a:r>
          </a:p>
          <a:p>
            <a:endParaRPr lang="en-US" dirty="0"/>
          </a:p>
          <a:p>
            <a:pPr fontAlgn="base"/>
            <a:r>
              <a:rPr lang="en-US" sz="1800" b="1" i="0" kern="1200" dirty="0">
                <a:solidFill>
                  <a:schemeClr val="tx1"/>
                </a:solidFill>
                <a:effectLst/>
                <a:latin typeface="Roboto Light" charset="0"/>
                <a:ea typeface="+mn-ea"/>
                <a:cs typeface="Roboto Light" charset="0"/>
              </a:rPr>
              <a:t>Save lots of time</a:t>
            </a:r>
            <a:r>
              <a:rPr lang="en-US" sz="1800" b="0" i="0" kern="1200" dirty="0">
                <a:solidFill>
                  <a:schemeClr val="tx1"/>
                </a:solidFill>
                <a:effectLst/>
                <a:latin typeface="Roboto Light" charset="0"/>
                <a:ea typeface="+mn-ea"/>
                <a:cs typeface="Roboto Light" charset="0"/>
              </a:rPr>
              <a:t> — You can save lots of time and efforts using the Bootstrap </a:t>
            </a:r>
            <a:r>
              <a:rPr lang="en-US" sz="1800" b="1" i="0" kern="1200" dirty="0">
                <a:solidFill>
                  <a:schemeClr val="tx1"/>
                </a:solidFill>
                <a:effectLst/>
                <a:latin typeface="Roboto Light" charset="0"/>
                <a:ea typeface="+mn-ea"/>
                <a:cs typeface="Roboto Light" charset="0"/>
              </a:rPr>
              <a:t>predefined design templates and </a:t>
            </a:r>
            <a:r>
              <a:rPr lang="en-US" sz="1800" b="0" i="0" kern="1200" dirty="0">
                <a:solidFill>
                  <a:schemeClr val="tx1"/>
                </a:solidFill>
                <a:effectLst/>
                <a:latin typeface="Roboto Light" charset="0"/>
                <a:ea typeface="+mn-ea"/>
                <a:cs typeface="Roboto Light" charset="0"/>
              </a:rPr>
              <a:t>classes and </a:t>
            </a:r>
            <a:r>
              <a:rPr lang="en-US" sz="1800" b="1" i="0" kern="1200" dirty="0">
                <a:solidFill>
                  <a:schemeClr val="tx1"/>
                </a:solidFill>
                <a:effectLst/>
                <a:latin typeface="Roboto Light" charset="0"/>
                <a:ea typeface="+mn-ea"/>
                <a:cs typeface="Roboto Light" charset="0"/>
              </a:rPr>
              <a:t>concentrate on other development work.</a:t>
            </a:r>
          </a:p>
          <a:p>
            <a:pPr fontAlgn="base"/>
            <a:r>
              <a:rPr lang="en-US" sz="1800" b="1" i="0" kern="1200" dirty="0">
                <a:solidFill>
                  <a:schemeClr val="tx1"/>
                </a:solidFill>
                <a:effectLst/>
                <a:latin typeface="Roboto Light" charset="0"/>
                <a:ea typeface="+mn-ea"/>
                <a:cs typeface="Roboto Light" charset="0"/>
              </a:rPr>
              <a:t>Consistent design</a:t>
            </a:r>
            <a:r>
              <a:rPr lang="en-US" sz="1800" b="0" i="0" kern="1200" dirty="0">
                <a:solidFill>
                  <a:schemeClr val="tx1"/>
                </a:solidFill>
                <a:effectLst/>
                <a:latin typeface="Roboto Light" charset="0"/>
                <a:ea typeface="+mn-ea"/>
                <a:cs typeface="Roboto Light" charset="0"/>
              </a:rPr>
              <a:t> — All Bootstrap </a:t>
            </a:r>
            <a:r>
              <a:rPr lang="en-US" sz="1800" b="1" i="0" kern="1200" dirty="0">
                <a:solidFill>
                  <a:schemeClr val="tx1"/>
                </a:solidFill>
                <a:effectLst/>
                <a:latin typeface="Roboto Light" charset="0"/>
                <a:ea typeface="+mn-ea"/>
                <a:cs typeface="Roboto Light" charset="0"/>
              </a:rPr>
              <a:t>components share the same design templates and styles through a central library</a:t>
            </a:r>
            <a:r>
              <a:rPr lang="en-US" sz="1800" b="0" i="0" kern="1200" dirty="0">
                <a:solidFill>
                  <a:schemeClr val="tx1"/>
                </a:solidFill>
                <a:effectLst/>
                <a:latin typeface="Roboto Light" charset="0"/>
                <a:ea typeface="+mn-ea"/>
                <a:cs typeface="Roboto Light" charset="0"/>
              </a:rPr>
              <a:t>, so that the designs and layouts of your web pages are consistent throughout your development.</a:t>
            </a:r>
          </a:p>
          <a:p>
            <a:pPr fontAlgn="base"/>
            <a:r>
              <a:rPr lang="en-US" sz="1800" b="1" i="0" kern="1200" dirty="0">
                <a:solidFill>
                  <a:schemeClr val="tx1"/>
                </a:solidFill>
                <a:effectLst/>
                <a:latin typeface="Roboto Light" charset="0"/>
                <a:ea typeface="+mn-ea"/>
                <a:cs typeface="Roboto Light" charset="0"/>
              </a:rPr>
              <a:t>Open Source</a:t>
            </a:r>
            <a:r>
              <a:rPr lang="en-US" sz="1800" b="0" i="0" kern="1200" dirty="0">
                <a:solidFill>
                  <a:schemeClr val="tx1"/>
                </a:solidFill>
                <a:effectLst/>
                <a:latin typeface="Roboto Light" charset="0"/>
                <a:ea typeface="+mn-ea"/>
                <a:cs typeface="Roboto Light" charset="0"/>
              </a:rPr>
              <a:t> — And the best part is, it is completely free to download and use.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034FA-0DE7-4E19-9E6F-31A284D9A113}" type="slidenum">
              <a:rPr kumimoji="0" lang="th-TH" sz="1200" b="0" i="0" u="none" strike="noStrike" kern="1200" cap="none" spc="0" normalizeH="0" baseline="0" noProof="0" smtClean="0">
                <a:ln>
                  <a:noFill/>
                </a:ln>
                <a:solidFill>
                  <a:prstClr val="black"/>
                </a:solidFill>
                <a:effectLst/>
                <a:uLnTx/>
                <a:uFillTx/>
                <a:latin typeface="Roboto Light" charset="0"/>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th-TH" sz="1200" b="0" i="0" u="none" strike="noStrike" kern="1200" cap="none" spc="0" normalizeH="0" baseline="0" noProof="0" dirty="0">
              <a:ln>
                <a:noFill/>
              </a:ln>
              <a:solidFill>
                <a:prstClr val="black"/>
              </a:solidFill>
              <a:effectLst/>
              <a:uLnTx/>
              <a:uFillTx/>
              <a:latin typeface="Roboto Light" charset="0"/>
              <a:ea typeface="+mn-ea"/>
            </a:endParaRPr>
          </a:p>
        </p:txBody>
      </p:sp>
    </p:spTree>
    <p:extLst>
      <p:ext uri="{BB962C8B-B14F-4D97-AF65-F5344CB8AC3E}">
        <p14:creationId xmlns:p14="http://schemas.microsoft.com/office/powerpoint/2010/main" val="13522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accessible Web provides equal access and equal opportunity for everyone.</a:t>
            </a:r>
          </a:p>
          <a:p>
            <a:r>
              <a:rPr lang="en-US" sz="1200" b="0" i="0" kern="1200" dirty="0">
                <a:solidFill>
                  <a:schemeClr val="tx1"/>
                </a:solidFill>
                <a:effectLst/>
                <a:latin typeface="+mn-lt"/>
                <a:ea typeface="+mn-ea"/>
                <a:cs typeface="+mn-cs"/>
              </a:rPr>
              <a:t>Making your site more accessible can increase traffic on your site, improve your site's usability, and raise your search rankings.</a:t>
            </a:r>
          </a:p>
          <a:p>
            <a:r>
              <a:rPr lang="en-US" sz="1200" b="0" i="0" kern="1200" dirty="0">
                <a:solidFill>
                  <a:schemeClr val="tx1"/>
                </a:solidFill>
                <a:effectLst/>
                <a:latin typeface="+mn-lt"/>
                <a:ea typeface="+mn-ea"/>
                <a:cs typeface="+mn-cs"/>
              </a:rPr>
              <a:t>There are federal and state regulations which require public universities to have accessible websites.</a:t>
            </a:r>
          </a:p>
          <a:p>
            <a:r>
              <a:rPr lang="en-US" sz="1200" b="1" i="0" kern="1200" dirty="0">
                <a:solidFill>
                  <a:schemeClr val="tx1"/>
                </a:solidFill>
                <a:effectLst/>
                <a:latin typeface="+mn-lt"/>
                <a:ea typeface="+mn-ea"/>
                <a:cs typeface="+mn-cs"/>
              </a:rPr>
              <a:t>Accessibility supports social inclusion</a:t>
            </a:r>
            <a:r>
              <a:rPr lang="en-US" sz="1200" b="0" i="0" kern="1200" dirty="0">
                <a:solidFill>
                  <a:schemeClr val="tx1"/>
                </a:solidFill>
                <a:effectLst/>
                <a:latin typeface="+mn-lt"/>
                <a:ea typeface="+mn-ea"/>
                <a:cs typeface="+mn-cs"/>
              </a:rPr>
              <a:t> for people with disabilities as well as </a:t>
            </a:r>
            <a:r>
              <a:rPr lang="en-US" sz="1200" b="0" i="0" u="none" strike="noStrike" kern="1200" dirty="0">
                <a:solidFill>
                  <a:schemeClr val="tx1"/>
                </a:solidFill>
                <a:effectLst/>
                <a:latin typeface="+mn-lt"/>
                <a:ea typeface="+mn-ea"/>
                <a:cs typeface="+mn-cs"/>
                <a:hlinkClick r:id="rId3"/>
              </a:rPr>
              <a:t>others</a:t>
            </a:r>
            <a:r>
              <a:rPr lang="en-US" sz="1200" b="0" i="0" kern="1200" dirty="0">
                <a:solidFill>
                  <a:schemeClr val="tx1"/>
                </a:solidFill>
                <a:effectLst/>
                <a:latin typeface="+mn-lt"/>
                <a:ea typeface="+mn-ea"/>
                <a:cs typeface="+mn-cs"/>
              </a:rPr>
              <a:t>, such as </a:t>
            </a:r>
            <a:r>
              <a:rPr lang="en-US" sz="1200" b="0" i="0" u="none" strike="noStrike" kern="1200" dirty="0">
                <a:solidFill>
                  <a:schemeClr val="tx1"/>
                </a:solidFill>
                <a:effectLst/>
                <a:latin typeface="+mn-lt"/>
                <a:ea typeface="+mn-ea"/>
                <a:cs typeface="+mn-cs"/>
                <a:hlinkClick r:id="rId4"/>
              </a:rPr>
              <a:t>older people</a:t>
            </a:r>
            <a:r>
              <a:rPr lang="en-US" sz="1200" b="0" i="0" kern="1200" dirty="0">
                <a:solidFill>
                  <a:schemeClr val="tx1"/>
                </a:solidFill>
                <a:effectLst/>
                <a:latin typeface="+mn-lt"/>
                <a:ea typeface="+mn-ea"/>
                <a:cs typeface="+mn-cs"/>
              </a:rPr>
              <a:t>, people in rural areas, and people in developing countries.</a:t>
            </a:r>
          </a:p>
          <a:p>
            <a:r>
              <a:rPr lang="en-US" sz="1200" b="0" i="0" kern="1200" dirty="0">
                <a:solidFill>
                  <a:schemeClr val="tx1"/>
                </a:solidFill>
                <a:effectLst/>
                <a:latin typeface="+mn-lt"/>
                <a:ea typeface="+mn-ea"/>
                <a:cs typeface="+mn-cs"/>
              </a:rPr>
              <a:t>Accessibility also benefits people without disabilities. The </a:t>
            </a:r>
            <a:r>
              <a:rPr lang="en-US" sz="1200" b="1" i="0" u="none" strike="noStrike" kern="1200" dirty="0">
                <a:solidFill>
                  <a:schemeClr val="tx1"/>
                </a:solidFill>
                <a:effectLst/>
                <a:latin typeface="+mn-lt"/>
                <a:ea typeface="+mn-ea"/>
                <a:cs typeface="+mn-cs"/>
                <a:hlinkClick r:id="rId5"/>
              </a:rPr>
              <a:t>Web Accessibility Perspectives video</a:t>
            </a:r>
            <a:r>
              <a:rPr lang="en-US" sz="1200" b="0" i="0" kern="1200" dirty="0">
                <a:solidFill>
                  <a:schemeClr val="tx1"/>
                </a:solidFill>
                <a:effectLst/>
                <a:latin typeface="+mn-lt"/>
                <a:ea typeface="+mn-ea"/>
                <a:cs typeface="+mn-cs"/>
              </a:rPr>
              <a:t> shows examples of how accessibility is essential for people with disabilities and useful for everyone in a variety of situations.</a:t>
            </a:r>
          </a:p>
          <a:p>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Accessibility overlaps with other best practices such as </a:t>
            </a:r>
            <a:r>
              <a:rPr lang="en-US" sz="1200" b="0" i="0" u="none" strike="noStrike" kern="1200" dirty="0">
                <a:solidFill>
                  <a:schemeClr val="tx1"/>
                </a:solidFill>
                <a:effectLst/>
                <a:latin typeface="+mn-lt"/>
                <a:ea typeface="+mn-ea"/>
                <a:cs typeface="+mn-cs"/>
                <a:hlinkClick r:id="rId6"/>
              </a:rPr>
              <a:t>mobile web design</a:t>
            </a:r>
            <a:r>
              <a:rPr lang="en-US" sz="1200" b="0" i="0" kern="1200" dirty="0">
                <a:solidFill>
                  <a:schemeClr val="tx1"/>
                </a:solidFill>
                <a:effectLst/>
                <a:latin typeface="+mn-lt"/>
                <a:ea typeface="+mn-ea"/>
                <a:cs typeface="+mn-cs"/>
              </a:rPr>
              <a:t>, device independence, multi-modal interaction, usability, </a:t>
            </a:r>
            <a:r>
              <a:rPr lang="en-US" sz="1200" b="0" i="0" u="none" strike="noStrike" kern="1200" dirty="0">
                <a:solidFill>
                  <a:schemeClr val="tx1"/>
                </a:solidFill>
                <a:effectLst/>
                <a:latin typeface="+mn-lt"/>
                <a:ea typeface="+mn-ea"/>
                <a:cs typeface="+mn-cs"/>
                <a:hlinkClick r:id="rId4"/>
              </a:rPr>
              <a:t>design for older users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search engine optimization (SEO)</a:t>
            </a:r>
            <a:r>
              <a:rPr lang="en-US" sz="1200" b="0" i="0" kern="1200" dirty="0">
                <a:solidFill>
                  <a:schemeClr val="tx1"/>
                </a:solidFill>
                <a:effectLst/>
                <a:latin typeface="+mn-lt"/>
                <a:ea typeface="+mn-ea"/>
                <a:cs typeface="+mn-cs"/>
              </a:rPr>
              <a:t>. Case studies show that accessible websites have better search results, reduced maintenance costs, and increased audience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787D41-E8AB-4DA0-AC71-2F37D2A780A0}" type="slidenum">
              <a:rPr lang="en-US" smtClean="0"/>
              <a:t>2</a:t>
            </a:fld>
            <a:endParaRPr lang="en-US"/>
          </a:p>
        </p:txBody>
      </p:sp>
    </p:spTree>
    <p:extLst>
      <p:ext uri="{BB962C8B-B14F-4D97-AF65-F5344CB8AC3E}">
        <p14:creationId xmlns:p14="http://schemas.microsoft.com/office/powerpoint/2010/main" val="284464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Increase the traffic on your site.</a:t>
            </a:r>
            <a:r>
              <a:rPr lang="en-US" sz="1200" b="0" i="0" kern="1200" dirty="0">
                <a:solidFill>
                  <a:schemeClr val="tx1"/>
                </a:solidFill>
                <a:effectLst/>
                <a:latin typeface="+mn-lt"/>
                <a:ea typeface="+mn-ea"/>
                <a:cs typeface="+mn-cs"/>
              </a:rPr>
              <a:t> Building your website to be accessible for all users means you can increase the number of visitors to your site. In the United States, there are an estimated 55 million people with a disability (according to the 2010 U.S. Census), and this number will increase as the population ages. That means if you’re not considering the accessibility of your website, you may be excluding a group of users larger than the population of Canada.</a:t>
            </a:r>
          </a:p>
          <a:p>
            <a:r>
              <a:rPr lang="en-US" sz="1200" b="1" i="0" kern="1200" dirty="0">
                <a:solidFill>
                  <a:schemeClr val="tx1"/>
                </a:solidFill>
                <a:effectLst/>
                <a:latin typeface="+mn-lt"/>
                <a:ea typeface="+mn-ea"/>
                <a:cs typeface="+mn-cs"/>
              </a:rPr>
              <a:t>Improve your site’s usability.</a:t>
            </a:r>
            <a:r>
              <a:rPr lang="en-US" sz="1200" b="0" i="0" kern="1200" dirty="0">
                <a:solidFill>
                  <a:schemeClr val="tx1"/>
                </a:solidFill>
                <a:effectLst/>
                <a:latin typeface="+mn-lt"/>
                <a:ea typeface="+mn-ea"/>
                <a:cs typeface="+mn-cs"/>
              </a:rPr>
              <a:t> Think about the automatic doors that open as you enter the grocery store. Many people are physically capable of opening a door for themselves, but those automatic doors make it easier for everyone to access the building. The same is true for an accessible website – it’s easier for everyone to access.</a:t>
            </a:r>
          </a:p>
          <a:p>
            <a:r>
              <a:rPr lang="en-US" sz="1200" b="1" i="0" kern="1200" dirty="0">
                <a:solidFill>
                  <a:schemeClr val="tx1"/>
                </a:solidFill>
                <a:effectLst/>
                <a:latin typeface="+mn-lt"/>
                <a:ea typeface="+mn-ea"/>
                <a:cs typeface="+mn-cs"/>
              </a:rPr>
              <a:t>Raise your search rankings.</a:t>
            </a:r>
            <a:r>
              <a:rPr lang="en-US" sz="1200" b="0" i="0" kern="1200" dirty="0">
                <a:solidFill>
                  <a:schemeClr val="tx1"/>
                </a:solidFill>
                <a:effectLst/>
                <a:latin typeface="+mn-lt"/>
                <a:ea typeface="+mn-ea"/>
                <a:cs typeface="+mn-cs"/>
              </a:rPr>
              <a:t> Have you ever heard the phrase Search Engine Optimization (SEO)? The practices used to build accessible websites will also help search engines crawl your pages and catalog your content. Your page rank in popular search engines like Google will very likely improve as the accessibility of your site improves.</a:t>
            </a:r>
          </a:p>
          <a:p>
            <a:endParaRPr lang="en-US" dirty="0"/>
          </a:p>
        </p:txBody>
      </p:sp>
      <p:sp>
        <p:nvSpPr>
          <p:cNvPr id="4" name="Slide Number Placeholder 3"/>
          <p:cNvSpPr>
            <a:spLocks noGrp="1"/>
          </p:cNvSpPr>
          <p:nvPr>
            <p:ph type="sldNum" sz="quarter" idx="10"/>
          </p:nvPr>
        </p:nvSpPr>
        <p:spPr/>
        <p:txBody>
          <a:bodyPr/>
          <a:lstStyle/>
          <a:p>
            <a:fld id="{A8787D41-E8AB-4DA0-AC71-2F37D2A780A0}" type="slidenum">
              <a:rPr lang="en-US" smtClean="0"/>
              <a:t>3</a:t>
            </a:fld>
            <a:endParaRPr lang="en-US"/>
          </a:p>
        </p:txBody>
      </p:sp>
    </p:spTree>
    <p:extLst>
      <p:ext uri="{BB962C8B-B14F-4D97-AF65-F5344CB8AC3E}">
        <p14:creationId xmlns:p14="http://schemas.microsoft.com/office/powerpoint/2010/main" val="376557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Individuals with disabilities that significantly affect the way they can interact with technology often use assistive technology to help them use computing devices and the web. These tools are very diverse, but here are some examples of commonly used assistive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Screen reader An </a:t>
            </a:r>
            <a:r>
              <a:rPr lang="en-US" dirty="0"/>
              <a:t>application that reads content aloud to the user. Screen readers are often used by people with significant visual impairments (i.e., blind or low vision). Consequently, screen reader users are also likely to navigate websites using only a keyboard (a mouse is ineffective for someone who can’t see). Popular screen reader applications are </a:t>
            </a:r>
            <a:r>
              <a:rPr lang="en-US" sz="1200" u="sng" kern="1200" dirty="0">
                <a:solidFill>
                  <a:schemeClr val="tx1"/>
                </a:solidFill>
                <a:effectLst/>
                <a:latin typeface="+mn-lt"/>
                <a:ea typeface="+mn-ea"/>
                <a:cs typeface="+mn-cs"/>
                <a:hlinkClick r:id="rId3"/>
              </a:rPr>
              <a:t>JAWS</a:t>
            </a:r>
            <a:r>
              <a:rPr lang="en-US" dirty="0"/>
              <a:t>, </a:t>
            </a:r>
            <a:r>
              <a:rPr lang="en-US" sz="1200" u="sng" kern="1200" dirty="0" err="1">
                <a:solidFill>
                  <a:schemeClr val="tx1"/>
                </a:solidFill>
                <a:effectLst/>
                <a:latin typeface="+mn-lt"/>
                <a:ea typeface="+mn-ea"/>
                <a:cs typeface="+mn-cs"/>
                <a:hlinkClick r:id="rId4"/>
              </a:rPr>
              <a:t>VoiceOver</a:t>
            </a:r>
            <a:r>
              <a:rPr lang="en-US" dirty="0"/>
              <a:t>, and </a:t>
            </a:r>
            <a:r>
              <a:rPr lang="en-US" sz="1200" u="sng" kern="1200" dirty="0">
                <a:solidFill>
                  <a:schemeClr val="tx1"/>
                </a:solidFill>
                <a:effectLst/>
                <a:latin typeface="+mn-lt"/>
                <a:ea typeface="+mn-ea"/>
                <a:cs typeface="+mn-cs"/>
                <a:hlinkClick r:id="rId5"/>
              </a:rPr>
              <a:t>NVDA</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Screen magnifier </a:t>
            </a:r>
            <a:r>
              <a:rPr lang="en-US" dirty="0"/>
              <a:t>An application that magnifies content on the screen. Magnifiers are often used by low vision users, some of whom may be legally blind. A popular screen magnifier is </a:t>
            </a:r>
            <a:r>
              <a:rPr lang="en-US" sz="1200" u="sng" kern="1200" dirty="0" err="1">
                <a:solidFill>
                  <a:schemeClr val="tx1"/>
                </a:solidFill>
                <a:effectLst/>
                <a:latin typeface="+mn-lt"/>
                <a:ea typeface="+mn-ea"/>
                <a:cs typeface="+mn-cs"/>
                <a:hlinkClick r:id="rId6"/>
              </a:rPr>
              <a:t>ZoomText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Speech recognition software </a:t>
            </a:r>
            <a:r>
              <a:rPr lang="en-US" dirty="0"/>
              <a:t>An application that uses voice input to perform actions, type, and execute commands. Voice recognition software is especially useful for users with disabilities that limit their motor skills through physical and/or neurological impairments (i.e., </a:t>
            </a:r>
            <a:r>
              <a:rPr lang="en-US" sz="1200" u="sng" kern="1200" dirty="0">
                <a:solidFill>
                  <a:schemeClr val="tx1"/>
                </a:solidFill>
                <a:effectLst/>
                <a:latin typeface="+mn-lt"/>
                <a:ea typeface="+mn-ea"/>
                <a:cs typeface="+mn-cs"/>
                <a:hlinkClick r:id="rId7"/>
              </a:rPr>
              <a:t>motor disabilities</a:t>
            </a:r>
            <a:r>
              <a:rPr lang="en-US" dirty="0"/>
              <a:t>). A popular voice recognition application is </a:t>
            </a:r>
            <a:r>
              <a:rPr lang="en-US" sz="1200" u="sng" kern="1200" dirty="0">
                <a:solidFill>
                  <a:schemeClr val="tx1"/>
                </a:solidFill>
                <a:effectLst/>
                <a:latin typeface="+mn-lt"/>
                <a:ea typeface="+mn-ea"/>
                <a:cs typeface="+mn-cs"/>
                <a:hlinkClick r:id="rId8"/>
              </a:rPr>
              <a:t>Dragon NaturallySpeaking</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Alternative input devices </a:t>
            </a:r>
            <a:r>
              <a:rPr lang="en-US" dirty="0"/>
              <a:t>Someone with limited mobility or motor disabilities may use any number of input devices to navigate your website, beyond a mouse and keyboard. Some users rely on a keyboard, only. Others will use specialized touchpads or modified keyboards configured for their needs (e.g., large key, large print, or keyboards configured for use with one hand). Still others, who have limited or no mobility from the neck down, may use electronic pointing devices or sip-and-puff systems that are activated by inhaling or </a:t>
            </a:r>
            <a:r>
              <a:rPr lang="en-US" dirty="0" err="1"/>
              <a:t>exhaling.</a:t>
            </a:r>
            <a:r>
              <a:rPr lang="en-US" sz="1200" b="0" i="0" kern="1200" dirty="0" err="1">
                <a:solidFill>
                  <a:schemeClr val="tx1"/>
                </a:solidFill>
                <a:effectLst/>
                <a:latin typeface="+mn-lt"/>
                <a:ea typeface="+mn-ea"/>
                <a:cs typeface="+mn-cs"/>
              </a:rPr>
              <a:t>This</a:t>
            </a:r>
            <a:r>
              <a:rPr lang="en-US" sz="1200" b="0" i="0" kern="1200" dirty="0">
                <a:solidFill>
                  <a:schemeClr val="tx1"/>
                </a:solidFill>
                <a:effectLst/>
                <a:latin typeface="+mn-lt"/>
                <a:ea typeface="+mn-ea"/>
                <a:cs typeface="+mn-cs"/>
              </a:rPr>
              <a:t> is not meant to be an exhaustive list, but hopefully it gives you some idea of the great diversity of tools and modes of access that users may navigate your website with. It’s much more varied than traditional desktops, laptops, tablets, and smartphones.</a:t>
            </a:r>
          </a:p>
          <a:p>
            <a:r>
              <a:rPr lang="en-US" sz="1200" b="0" i="0" kern="1200" dirty="0">
                <a:solidFill>
                  <a:schemeClr val="tx1"/>
                </a:solidFill>
                <a:effectLst/>
                <a:latin typeface="+mn-lt"/>
                <a:ea typeface="+mn-ea"/>
                <a:cs typeface="+mn-cs"/>
              </a:rPr>
              <a:t>e tools.</a:t>
            </a:r>
            <a:endParaRPr lang="en-US" dirty="0"/>
          </a:p>
        </p:txBody>
      </p:sp>
      <p:sp>
        <p:nvSpPr>
          <p:cNvPr id="4" name="Slide Number Placeholder 3"/>
          <p:cNvSpPr>
            <a:spLocks noGrp="1"/>
          </p:cNvSpPr>
          <p:nvPr>
            <p:ph type="sldNum" sz="quarter" idx="10"/>
          </p:nvPr>
        </p:nvSpPr>
        <p:spPr/>
        <p:txBody>
          <a:bodyPr/>
          <a:lstStyle/>
          <a:p>
            <a:fld id="{A8787D41-E8AB-4DA0-AC71-2F37D2A780A0}" type="slidenum">
              <a:rPr lang="en-US" smtClean="0"/>
              <a:t>4</a:t>
            </a:fld>
            <a:endParaRPr lang="en-US"/>
          </a:p>
        </p:txBody>
      </p:sp>
    </p:spTree>
    <p:extLst>
      <p:ext uri="{BB962C8B-B14F-4D97-AF65-F5344CB8AC3E}">
        <p14:creationId xmlns:p14="http://schemas.microsoft.com/office/powerpoint/2010/main" val="317012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87D41-E8AB-4DA0-AC71-2F37D2A780A0}" type="slidenum">
              <a:rPr lang="en-US" smtClean="0"/>
              <a:t>5</a:t>
            </a:fld>
            <a:endParaRPr lang="en-US"/>
          </a:p>
        </p:txBody>
      </p:sp>
    </p:spTree>
    <p:extLst>
      <p:ext uri="{BB962C8B-B14F-4D97-AF65-F5344CB8AC3E}">
        <p14:creationId xmlns:p14="http://schemas.microsoft.com/office/powerpoint/2010/main" val="139149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Content Accessibility Guidelines (WCAG) 2.0 defines how to make Web content more accessible to people with disabilities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WCAG 2.0 is developed through the </a:t>
            </a:r>
            <a:r>
              <a:rPr lang="en-US" dirty="0">
                <a:hlinkClick r:id="rId3"/>
              </a:rPr>
              <a:t>W3C process</a:t>
            </a:r>
            <a:r>
              <a:rPr lang="en-US" dirty="0"/>
              <a:t> in cooperation with individuals and organizations around the world, with a goal of providing a shared standard for Web content accessibility that meets the needs of individuals, organizations, and governments internationally.</a:t>
            </a:r>
          </a:p>
          <a:p>
            <a:r>
              <a:rPr lang="en-US" dirty="0"/>
              <a:t>Web accessibility depends not only on accessible content but also on accessible Web browsers and other user agents.</a:t>
            </a:r>
          </a:p>
          <a:p>
            <a:endParaRPr lang="en-US" dirty="0"/>
          </a:p>
        </p:txBody>
      </p:sp>
      <p:sp>
        <p:nvSpPr>
          <p:cNvPr id="4" name="Slide Number Placeholder 3"/>
          <p:cNvSpPr>
            <a:spLocks noGrp="1"/>
          </p:cNvSpPr>
          <p:nvPr>
            <p:ph type="sldNum" sz="quarter" idx="10"/>
          </p:nvPr>
        </p:nvSpPr>
        <p:spPr/>
        <p:txBody>
          <a:bodyPr/>
          <a:lstStyle/>
          <a:p>
            <a:fld id="{A8787D41-E8AB-4DA0-AC71-2F37D2A780A0}" type="slidenum">
              <a:rPr lang="en-US" smtClean="0"/>
              <a:t>6</a:t>
            </a:fld>
            <a:endParaRPr lang="en-US"/>
          </a:p>
        </p:txBody>
      </p:sp>
    </p:spTree>
    <p:extLst>
      <p:ext uri="{BB962C8B-B14F-4D97-AF65-F5344CB8AC3E}">
        <p14:creationId xmlns:p14="http://schemas.microsoft.com/office/powerpoint/2010/main" val="253206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goal of </a:t>
            </a:r>
            <a:r>
              <a:rPr lang="en-US" b="1" dirty="0"/>
              <a:t>responsive</a:t>
            </a:r>
            <a:r>
              <a:rPr lang="en-US" dirty="0"/>
              <a:t> design is to build web pages that detect the visitor's screen size and orientation and change/adapt/adjust the layout accordingly to look presentable/look good.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application- viewed on different devices- single </a:t>
            </a:r>
            <a:r>
              <a:rPr lang="en-US" dirty="0" err="1"/>
              <a:t>codebasae</a:t>
            </a:r>
            <a:r>
              <a:rPr lang="en-US" dirty="0"/>
              <a:t>-----------</a:t>
            </a:r>
            <a:r>
              <a:rPr lang="en-US" b="1" dirty="0"/>
              <a:t>look</a:t>
            </a:r>
            <a:r>
              <a:rPr lang="en-US" dirty="0"/>
              <a:t> is the </a:t>
            </a:r>
            <a:r>
              <a:rPr lang="en-US" b="1" dirty="0"/>
              <a:t>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separate designs &amp;&amp;&amp;&amp;&amp; adapts on the fly/automatically  –</a:t>
            </a:r>
            <a:r>
              <a:rPr lang="en-US" baseline="0" dirty="0"/>
              <a:t> that makes it a technical approach – the automation or automatic </a:t>
            </a:r>
            <a:r>
              <a:rPr lang="en-US" baseline="0" dirty="0" err="1"/>
              <a:t>chnge</a:t>
            </a:r>
            <a:r>
              <a:rPr lang="en-US" baseline="0" dirty="0"/>
              <a:t> is technicality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Mobile</a:t>
            </a:r>
            <a:r>
              <a:rPr lang="en-US" baseline="0" dirty="0"/>
              <a:t> </a:t>
            </a:r>
            <a:r>
              <a:rPr lang="en-US" b="1" baseline="0" dirty="0"/>
              <a:t>first</a:t>
            </a:r>
            <a:r>
              <a:rPr lang="en-US" baseline="0" dirty="0"/>
              <a:t> – is a design approach because its about giving in lot of </a:t>
            </a:r>
            <a:r>
              <a:rPr lang="en-US" baseline="0" dirty="0" err="1"/>
              <a:t>thots</a:t>
            </a:r>
            <a:r>
              <a:rPr lang="en-US" baseline="0" dirty="0"/>
              <a:t> on how u want to see the application on different devices---------------</a:t>
            </a:r>
            <a:r>
              <a:rPr lang="en-US" b="1" baseline="0" dirty="0"/>
              <a:t>look</a:t>
            </a:r>
            <a:r>
              <a:rPr lang="en-US" baseline="0" dirty="0"/>
              <a:t> can </a:t>
            </a:r>
            <a:r>
              <a:rPr lang="en-US" b="1" baseline="0" dirty="0"/>
              <a:t>vary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err="1"/>
              <a:t>Eg</a:t>
            </a:r>
            <a:r>
              <a:rPr lang="en-US" baseline="0" dirty="0"/>
              <a:t>: advertisement covering </a:t>
            </a:r>
            <a:r>
              <a:rPr lang="en-US" baseline="0" dirty="0" err="1"/>
              <a:t>fone</a:t>
            </a:r>
            <a:r>
              <a:rPr lang="en-US" baseline="0" dirty="0"/>
              <a:t> screen or menu bar going to two lines or expandable menu(what </a:t>
            </a:r>
            <a:r>
              <a:rPr lang="en-US" baseline="0" dirty="0" err="1"/>
              <a:t>wud</a:t>
            </a:r>
            <a:r>
              <a:rPr lang="en-US" baseline="0" dirty="0"/>
              <a:t> u prefer??????????????)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about </a:t>
            </a:r>
            <a:r>
              <a:rPr lang="en-US" b="1" baseline="0" dirty="0"/>
              <a:t>starting</a:t>
            </a:r>
            <a:r>
              <a:rPr lang="en-US" baseline="0" dirty="0"/>
              <a:t> </a:t>
            </a:r>
            <a:r>
              <a:rPr lang="en-US" b="1" baseline="0" dirty="0"/>
              <a:t>small</a:t>
            </a:r>
            <a:r>
              <a:rPr lang="en-US" baseline="0" dirty="0"/>
              <a:t> n build up for bigger screens – no overhead – no discarding – </a:t>
            </a:r>
            <a:r>
              <a:rPr lang="en-US" b="1" baseline="0" dirty="0"/>
              <a:t>no</a:t>
            </a:r>
            <a:r>
              <a:rPr lang="en-US" baseline="0" dirty="0"/>
              <a:t> </a:t>
            </a:r>
            <a:r>
              <a:rPr lang="en-US" b="1" baseline="0" dirty="0"/>
              <a:t>wastage</a:t>
            </a:r>
            <a:r>
              <a:rPr lang="en-US" baseline="0" dirty="0"/>
              <a:t> –</a:t>
            </a:r>
            <a:r>
              <a:rPr lang="en-US" baseline="0" dirty="0" err="1"/>
              <a:t>hoaders</a:t>
            </a:r>
            <a:r>
              <a:rPr lang="en-US" baseline="0" dirty="0"/>
              <a:t> pain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Incremental- progressive –additive building – scale upwards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Unlike </a:t>
            </a:r>
            <a:r>
              <a:rPr lang="en-US" b="1" baseline="0" dirty="0"/>
              <a:t>graceful</a:t>
            </a:r>
            <a:r>
              <a:rPr lang="en-US" baseline="0" dirty="0"/>
              <a:t> </a:t>
            </a:r>
            <a:r>
              <a:rPr lang="en-US" b="1" baseline="0" dirty="0"/>
              <a:t>degradation-</a:t>
            </a:r>
            <a:r>
              <a:rPr lang="en-US" baseline="0" dirty="0"/>
              <a:t> desktop first –optimal for big screens – lose market on </a:t>
            </a:r>
            <a:r>
              <a:rPr lang="en-US" baseline="0" dirty="0" err="1"/>
              <a:t>fones</a:t>
            </a:r>
            <a:r>
              <a:rPr lang="en-US" baseline="0" dirty="0"/>
              <a:t> – adapt poorly to mobile even if responsive as told in </a:t>
            </a:r>
            <a:r>
              <a:rPr lang="en-US" baseline="0" dirty="0" err="1"/>
              <a:t>eg</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Rui</a:t>
            </a:r>
            <a:r>
              <a:rPr lang="en-US" baseline="0" dirty="0"/>
              <a:t> or </a:t>
            </a:r>
            <a:r>
              <a:rPr lang="en-US" baseline="0" dirty="0" err="1"/>
              <a:t>mfa</a:t>
            </a:r>
            <a:r>
              <a:rPr lang="en-US" baseline="0" dirty="0"/>
              <a:t>??????????????????????????????????????????</a:t>
            </a:r>
            <a:r>
              <a:rPr lang="en-US" b="1" baseline="0" dirty="0"/>
              <a:t>client</a:t>
            </a:r>
            <a:r>
              <a:rPr lang="en-US" baseline="0" dirty="0"/>
              <a:t> </a:t>
            </a:r>
            <a:r>
              <a:rPr lang="en-US" b="1" baseline="0" dirty="0"/>
              <a:t>based</a:t>
            </a:r>
            <a:endParaRPr lang="en-US" b="1"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034FA-0DE7-4E19-9E6F-31A284D9A113}" type="slidenum">
              <a:rPr kumimoji="0" lang="th-TH" sz="1200" b="0" i="0" u="none" strike="noStrike" kern="1200" cap="none" spc="0" normalizeH="0" baseline="0" noProof="0" smtClean="0">
                <a:ln>
                  <a:noFill/>
                </a:ln>
                <a:solidFill>
                  <a:prstClr val="black"/>
                </a:solidFill>
                <a:effectLst/>
                <a:uLnTx/>
                <a:uFillTx/>
                <a:latin typeface="Roboto Light" charset="0"/>
                <a:ea typeface="+mn-e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th-TH" sz="1200" b="0" i="0" u="none" strike="noStrike" kern="1200" cap="none" spc="0" normalizeH="0" baseline="0" noProof="0" dirty="0">
              <a:ln>
                <a:noFill/>
              </a:ln>
              <a:solidFill>
                <a:prstClr val="black"/>
              </a:solidFill>
              <a:effectLst/>
              <a:uLnTx/>
              <a:uFillTx/>
              <a:latin typeface="Roboto Light" charset="0"/>
              <a:ea typeface="+mn-ea"/>
            </a:endParaRPr>
          </a:p>
        </p:txBody>
      </p:sp>
    </p:spTree>
    <p:extLst>
      <p:ext uri="{BB962C8B-B14F-4D97-AF65-F5344CB8AC3E}">
        <p14:creationId xmlns:p14="http://schemas.microsoft.com/office/powerpoint/2010/main" val="4045959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Shopping</a:t>
            </a:r>
            <a:r>
              <a:rPr lang="en-US" dirty="0"/>
              <a:t> </a:t>
            </a:r>
            <a:r>
              <a:rPr lang="en-US" b="1" dirty="0"/>
              <a:t>trend</a:t>
            </a:r>
            <a:r>
              <a:rPr lang="en-US" dirty="0"/>
              <a:t> </a:t>
            </a:r>
            <a:r>
              <a:rPr lang="en-US" b="1" dirty="0"/>
              <a:t>changed</a:t>
            </a:r>
            <a:r>
              <a:rPr lang="en-US" baseline="0" dirty="0"/>
              <a:t> – buying on </a:t>
            </a:r>
            <a:r>
              <a:rPr lang="en-US" baseline="0" dirty="0" err="1"/>
              <a:t>fones</a:t>
            </a:r>
            <a:r>
              <a:rPr lang="en-US" baseline="0" dirty="0"/>
              <a:t> over laptops</a:t>
            </a:r>
          </a:p>
          <a:p>
            <a:r>
              <a:rPr lang="en-US" b="1" baseline="0" dirty="0" err="1"/>
              <a:t>Rui</a:t>
            </a:r>
            <a:r>
              <a:rPr lang="en-US" baseline="0" dirty="0"/>
              <a:t>: </a:t>
            </a:r>
            <a:r>
              <a:rPr lang="en-US" b="1" baseline="0" dirty="0"/>
              <a:t>one</a:t>
            </a:r>
            <a:r>
              <a:rPr lang="en-US" baseline="0" dirty="0"/>
              <a:t> </a:t>
            </a:r>
            <a:r>
              <a:rPr lang="en-US" b="1" baseline="0" dirty="0"/>
              <a:t>code</a:t>
            </a:r>
            <a:r>
              <a:rPr lang="en-US" baseline="0" dirty="0"/>
              <a:t> </a:t>
            </a:r>
            <a:r>
              <a:rPr lang="en-US" b="1" baseline="0" dirty="0"/>
              <a:t>base</a:t>
            </a:r>
            <a:r>
              <a:rPr lang="en-US" baseline="0" dirty="0"/>
              <a:t> – simple to maintain, save </a:t>
            </a:r>
            <a:r>
              <a:rPr lang="en-US" baseline="0" dirty="0" err="1"/>
              <a:t>expenditure,easier</a:t>
            </a:r>
            <a:r>
              <a:rPr lang="en-US" baseline="0" dirty="0"/>
              <a:t> to handle or improve, no scrolls</a:t>
            </a:r>
          </a:p>
          <a:p>
            <a:r>
              <a:rPr lang="en-US" b="1" baseline="0" dirty="0"/>
              <a:t>MFA</a:t>
            </a:r>
            <a:r>
              <a:rPr lang="en-US" baseline="0" dirty="0"/>
              <a:t>: convenient to mobile users, on the fly, </a:t>
            </a:r>
            <a:r>
              <a:rPr lang="en-US" b="1" baseline="0" dirty="0"/>
              <a:t>better</a:t>
            </a:r>
            <a:r>
              <a:rPr lang="en-US" baseline="0" dirty="0"/>
              <a:t> </a:t>
            </a:r>
            <a:r>
              <a:rPr lang="en-US" b="1" baseline="0" dirty="0"/>
              <a:t>user</a:t>
            </a:r>
            <a:r>
              <a:rPr lang="en-US" baseline="0" dirty="0"/>
              <a:t> </a:t>
            </a:r>
            <a:r>
              <a:rPr lang="en-US" b="1" baseline="0" dirty="0"/>
              <a:t>experience</a:t>
            </a:r>
          </a:p>
          <a:p>
            <a:endParaRPr lang="en-US" baseline="0" dirty="0"/>
          </a:p>
          <a:p>
            <a:r>
              <a:rPr lang="en-US" b="1" baseline="0" dirty="0"/>
              <a:t>In gen: </a:t>
            </a:r>
            <a:r>
              <a:rPr lang="en-US" b="1" baseline="0" dirty="0" err="1"/>
              <a:t>ui</a:t>
            </a:r>
            <a:r>
              <a:rPr lang="en-US" b="1" baseline="0" dirty="0"/>
              <a:t> is face the world sees- </a:t>
            </a:r>
            <a:r>
              <a:rPr lang="en-US" baseline="0" dirty="0"/>
              <a:t>backend can be impressive </a:t>
            </a:r>
            <a:r>
              <a:rPr lang="en-US" baseline="0" dirty="0" err="1"/>
              <a:t>bt</a:t>
            </a:r>
            <a:r>
              <a:rPr lang="en-US" baseline="0" dirty="0"/>
              <a:t> the </a:t>
            </a:r>
            <a:r>
              <a:rPr lang="en-US" baseline="0" dirty="0" err="1"/>
              <a:t>ui</a:t>
            </a:r>
            <a:r>
              <a:rPr lang="en-US" baseline="0" dirty="0"/>
              <a:t> has to be attractive and sticky for customers – it has to b pleasing to the eye – the positive vibe plays a big role in shaping a product market.</a:t>
            </a:r>
          </a:p>
          <a:p>
            <a:r>
              <a:rPr lang="en-US" baseline="0" dirty="0"/>
              <a:t>Shabby – unapproachable will push </a:t>
            </a:r>
            <a:r>
              <a:rPr lang="en-US" baseline="0" dirty="0" err="1"/>
              <a:t>cust</a:t>
            </a:r>
            <a:r>
              <a:rPr lang="en-US" baseline="0" dirty="0"/>
              <a:t> away.</a:t>
            </a:r>
          </a:p>
          <a:p>
            <a:endParaRPr lang="en-US" baseline="0" dirty="0"/>
          </a:p>
          <a:p>
            <a:r>
              <a:rPr lang="en-US" baseline="0" dirty="0"/>
              <a:t>Would u prefer scrolls n header covering ur </a:t>
            </a:r>
            <a:r>
              <a:rPr lang="en-US" baseline="0" dirty="0" err="1"/>
              <a:t>frst</a:t>
            </a:r>
            <a:r>
              <a:rPr lang="en-US" baseline="0" dirty="0"/>
              <a:t> screen or a image which is 2 screens big</a:t>
            </a:r>
            <a:r>
              <a:rPr lang="en-US" b="1" baseline="0" dirty="0"/>
              <a:t>? If we </a:t>
            </a:r>
            <a:r>
              <a:rPr lang="en-US" b="1" baseline="0" dirty="0" err="1"/>
              <a:t>wudnt</a:t>
            </a:r>
            <a:r>
              <a:rPr lang="en-US" b="1" baseline="0" dirty="0"/>
              <a:t> – </a:t>
            </a:r>
            <a:r>
              <a:rPr lang="en-US" b="1" baseline="0" dirty="0" err="1"/>
              <a:t>custmorers</a:t>
            </a:r>
            <a:r>
              <a:rPr lang="en-US" b="1" baseline="0" dirty="0"/>
              <a:t> are finally people like us </a:t>
            </a:r>
            <a:r>
              <a:rPr lang="en-US" baseline="0" dirty="0"/>
              <a:t>--- y </a:t>
            </a:r>
            <a:r>
              <a:rPr lang="en-US" baseline="0" dirty="0" err="1"/>
              <a:t>wud</a:t>
            </a:r>
            <a:r>
              <a:rPr lang="en-US" baseline="0" dirty="0"/>
              <a:t> they want something like that?</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034FA-0DE7-4E19-9E6F-31A284D9A113}" type="slidenum">
              <a:rPr kumimoji="0" lang="th-TH" sz="1200" b="0" i="0" u="none" strike="noStrike" kern="1200" cap="none" spc="0" normalizeH="0" baseline="0" noProof="0" smtClean="0">
                <a:ln>
                  <a:noFill/>
                </a:ln>
                <a:solidFill>
                  <a:prstClr val="black"/>
                </a:solidFill>
                <a:effectLst/>
                <a:uLnTx/>
                <a:uFillTx/>
                <a:latin typeface="Roboto Light" charset="0"/>
                <a:ea typeface="+mn-ea"/>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th-TH" sz="1200" b="0" i="0" u="none" strike="noStrike" kern="1200" cap="none" spc="0" normalizeH="0" baseline="0" noProof="0" dirty="0">
              <a:ln>
                <a:noFill/>
              </a:ln>
              <a:solidFill>
                <a:prstClr val="black"/>
              </a:solidFill>
              <a:effectLst/>
              <a:uLnTx/>
              <a:uFillTx/>
              <a:latin typeface="Roboto Light" charset="0"/>
              <a:ea typeface="+mn-ea"/>
            </a:endParaRPr>
          </a:p>
        </p:txBody>
      </p:sp>
    </p:spTree>
    <p:extLst>
      <p:ext uri="{BB962C8B-B14F-4D97-AF65-F5344CB8AC3E}">
        <p14:creationId xmlns:p14="http://schemas.microsoft.com/office/powerpoint/2010/main" val="196988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a:t>
            </a:r>
            <a:r>
              <a:rPr lang="en-US" baseline="0" dirty="0"/>
              <a:t> – </a:t>
            </a:r>
            <a:r>
              <a:rPr lang="en-US" b="1" baseline="0" dirty="0"/>
              <a:t>ready to use stuff </a:t>
            </a:r>
            <a:r>
              <a:rPr lang="en-US" baseline="0" dirty="0"/>
              <a:t>in the form of class </a:t>
            </a:r>
          </a:p>
          <a:p>
            <a:r>
              <a:rPr lang="en-US" baseline="0" dirty="0"/>
              <a:t>Most popular </a:t>
            </a:r>
          </a:p>
          <a:p>
            <a:r>
              <a:rPr lang="en-US" baseline="0" dirty="0"/>
              <a:t>Provides html ,</a:t>
            </a:r>
            <a:r>
              <a:rPr lang="en-US" baseline="0" dirty="0" err="1"/>
              <a:t>css,js</a:t>
            </a:r>
            <a:r>
              <a:rPr lang="en-US" baseline="0" dirty="0"/>
              <a:t> </a:t>
            </a:r>
            <a:r>
              <a:rPr lang="en-US" b="1" baseline="0" dirty="0"/>
              <a:t>template</a:t>
            </a:r>
            <a:r>
              <a:rPr lang="en-US" baseline="0" dirty="0"/>
              <a:t>s for </a:t>
            </a:r>
            <a:r>
              <a:rPr lang="en-US" baseline="0" dirty="0" err="1"/>
              <a:t>typography,forms,buttons,navs</a:t>
            </a:r>
            <a:r>
              <a:rPr lang="en-US" baseline="0" dirty="0"/>
              <a:t> and </a:t>
            </a:r>
            <a:r>
              <a:rPr lang="en-US" baseline="0" dirty="0" err="1"/>
              <a:t>everythn</a:t>
            </a:r>
            <a:r>
              <a:rPr lang="en-US" baseline="0" dirty="0"/>
              <a:t> under the sun literally</a:t>
            </a:r>
          </a:p>
          <a:p>
            <a:r>
              <a:rPr lang="en-US" baseline="0" dirty="0"/>
              <a:t>Easy to use and </a:t>
            </a:r>
            <a:r>
              <a:rPr lang="en-US" b="1" baseline="0" dirty="0"/>
              <a:t>learn</a:t>
            </a:r>
            <a:r>
              <a:rPr lang="en-US" baseline="0" dirty="0"/>
              <a:t> and </a:t>
            </a:r>
          </a:p>
          <a:p>
            <a:r>
              <a:rPr lang="en-US" baseline="0" dirty="0"/>
              <a:t>easy n quick </a:t>
            </a:r>
            <a:r>
              <a:rPr lang="en-US" b="1" baseline="0" dirty="0" err="1"/>
              <a:t>dev</a:t>
            </a:r>
            <a:endParaRPr lang="en-US" b="1" baseline="0" dirty="0"/>
          </a:p>
          <a:p>
            <a:r>
              <a:rPr lang="en-US" baseline="0" dirty="0"/>
              <a:t>In place of </a:t>
            </a:r>
            <a:r>
              <a:rPr lang="en-US" b="1" baseline="0" dirty="0"/>
              <a:t>endless adjustments </a:t>
            </a:r>
            <a:r>
              <a:rPr lang="en-US" baseline="0" dirty="0"/>
              <a:t>with margin n padding/display n visibility n spans n div creation-----------simply use classes- ready made--------</a:t>
            </a:r>
            <a:r>
              <a:rPr lang="en-US" b="1" baseline="0" dirty="0"/>
              <a:t>why </a:t>
            </a:r>
            <a:r>
              <a:rPr lang="en-US" b="1" baseline="0" dirty="0" err="1"/>
              <a:t>wud</a:t>
            </a:r>
            <a:r>
              <a:rPr lang="en-US" b="1" baseline="0" dirty="0"/>
              <a:t> u cook biryani </a:t>
            </a:r>
            <a:r>
              <a:rPr lang="en-US" b="1" baseline="0" dirty="0" err="1"/>
              <a:t>whenu</a:t>
            </a:r>
            <a:r>
              <a:rPr lang="en-US" b="1" baseline="0" dirty="0"/>
              <a:t> can make </a:t>
            </a:r>
            <a:r>
              <a:rPr lang="en-US" b="1" baseline="0" dirty="0" err="1"/>
              <a:t>maggi</a:t>
            </a:r>
            <a:r>
              <a:rPr lang="en-US" b="1" baseline="0" dirty="0"/>
              <a:t>???????</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034FA-0DE7-4E19-9E6F-31A284D9A113}" type="slidenum">
              <a:rPr kumimoji="0" lang="th-TH" sz="1200" b="0" i="0" u="none" strike="noStrike" kern="1200" cap="none" spc="0" normalizeH="0" baseline="0" noProof="0" smtClean="0">
                <a:ln>
                  <a:noFill/>
                </a:ln>
                <a:solidFill>
                  <a:prstClr val="black"/>
                </a:solidFill>
                <a:effectLst/>
                <a:uLnTx/>
                <a:uFillTx/>
                <a:latin typeface="Roboto Light" charset="0"/>
                <a:ea typeface="+mn-ea"/>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th-TH" sz="1200" b="0" i="0" u="none" strike="noStrike" kern="1200" cap="none" spc="0" normalizeH="0" baseline="0" noProof="0" dirty="0">
              <a:ln>
                <a:noFill/>
              </a:ln>
              <a:solidFill>
                <a:prstClr val="black"/>
              </a:solidFill>
              <a:effectLst/>
              <a:uLnTx/>
              <a:uFillTx/>
              <a:latin typeface="Roboto Light" charset="0"/>
              <a:ea typeface="+mn-ea"/>
            </a:endParaRPr>
          </a:p>
        </p:txBody>
      </p:sp>
    </p:spTree>
    <p:extLst>
      <p:ext uri="{BB962C8B-B14F-4D97-AF65-F5344CB8AC3E}">
        <p14:creationId xmlns:p14="http://schemas.microsoft.com/office/powerpoint/2010/main" val="389747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1F00FD-6BF7-4376-8AAD-352C1ADB8AF2}"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344863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F00FD-6BF7-4376-8AAD-352C1ADB8AF2}"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176501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F00FD-6BF7-4376-8AAD-352C1ADB8AF2}"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1621048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image, text left">
    <p:spTree>
      <p:nvGrpSpPr>
        <p:cNvPr id="1" name=""/>
        <p:cNvGrpSpPr/>
        <p:nvPr/>
      </p:nvGrpSpPr>
      <p:grpSpPr>
        <a:xfrm>
          <a:off x="0" y="0"/>
          <a:ext cx="0" cy="0"/>
          <a:chOff x="0" y="0"/>
          <a:chExt cx="0" cy="0"/>
        </a:xfrm>
      </p:grpSpPr>
      <p:sp>
        <p:nvSpPr>
          <p:cNvPr id="8" name="Rectangle 7"/>
          <p:cNvSpPr/>
          <p:nvPr userDrawn="1"/>
        </p:nvSpPr>
        <p:spPr>
          <a:xfrm>
            <a:off x="0" y="0"/>
            <a:ext cx="61020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5"/>
          <p:cNvSpPr>
            <a:spLocks noGrp="1"/>
          </p:cNvSpPr>
          <p:nvPr>
            <p:ph type="pic" sz="quarter" idx="10" hasCustomPrompt="1"/>
          </p:nvPr>
        </p:nvSpPr>
        <p:spPr>
          <a:xfrm>
            <a:off x="6102096" y="0"/>
            <a:ext cx="6089904" cy="6858000"/>
          </a:xfrm>
          <a:solidFill>
            <a:schemeClr val="bg1">
              <a:lumMod val="95000"/>
            </a:schemeClr>
          </a:solidFill>
          <a:ln>
            <a:noFill/>
          </a:ln>
        </p:spPr>
        <p:txBody>
          <a:bodyPr tIns="2743200" rIns="0">
            <a:normAutofit/>
          </a:bodyPr>
          <a:lstStyle>
            <a:lvl1pPr marL="0" indent="0" algn="ctr" defTabSz="914400" rtl="0" eaLnBrk="1" latinLnBrk="0" hangingPunct="1">
              <a:lnSpc>
                <a:spcPct val="90000"/>
              </a:lnSpc>
              <a:spcBef>
                <a:spcPts val="1000"/>
              </a:spcBef>
              <a:buFont typeface="Arial" panose="020B0604020202020204" pitchFamily="34" charset="0"/>
              <a:buNone/>
              <a:defRPr lang="th-TH" sz="1600" b="0" i="0" kern="1200" baseline="0" dirty="0">
                <a:solidFill>
                  <a:schemeClr val="bg1">
                    <a:lumMod val="50000"/>
                  </a:schemeClr>
                </a:solidFill>
                <a:latin typeface="+mn-lt"/>
                <a:ea typeface="+mn-ea"/>
                <a:cs typeface="Roboto Light" charset="0"/>
              </a:defRPr>
            </a:lvl1pPr>
          </a:lstStyle>
          <a:p>
            <a:r>
              <a:rPr lang="en-GB" dirty="0"/>
              <a:t>Add image here</a:t>
            </a:r>
          </a:p>
        </p:txBody>
      </p:sp>
      <p:sp>
        <p:nvSpPr>
          <p:cNvPr id="7" name="Title 1"/>
          <p:cNvSpPr>
            <a:spLocks noGrp="1"/>
          </p:cNvSpPr>
          <p:nvPr>
            <p:ph type="title" hasCustomPrompt="1"/>
          </p:nvPr>
        </p:nvSpPr>
        <p:spPr>
          <a:xfrm>
            <a:off x="457199" y="2008978"/>
            <a:ext cx="5189025" cy="1225296"/>
          </a:xfrm>
        </p:spPr>
        <p:txBody>
          <a:bodyPr rIns="0" anchor="b" anchorCtr="0">
            <a:noAutofit/>
          </a:bodyPr>
          <a:lstStyle>
            <a:lvl1pPr algn="l">
              <a:lnSpc>
                <a:spcPct val="90000"/>
              </a:lnSpc>
              <a:defRPr sz="4800" b="0" cap="all" spc="0" baseline="0">
                <a:solidFill>
                  <a:schemeClr val="bg1"/>
                </a:solidFill>
              </a:defRPr>
            </a:lvl1pPr>
          </a:lstStyle>
          <a:p>
            <a:r>
              <a:rPr lang="en-US" dirty="0"/>
              <a:t>Title Here</a:t>
            </a:r>
          </a:p>
        </p:txBody>
      </p:sp>
      <p:sp>
        <p:nvSpPr>
          <p:cNvPr id="9" name="Text Placeholder 16"/>
          <p:cNvSpPr>
            <a:spLocks noGrp="1"/>
          </p:cNvSpPr>
          <p:nvPr>
            <p:ph type="body" sz="quarter" idx="12" hasCustomPrompt="1"/>
          </p:nvPr>
        </p:nvSpPr>
        <p:spPr>
          <a:xfrm>
            <a:off x="457200" y="3892814"/>
            <a:ext cx="5189026" cy="369332"/>
          </a:xfrm>
        </p:spPr>
        <p:txBody>
          <a:bodyPr rIns="0">
            <a:spAutoFit/>
          </a:bodyPr>
          <a:lstStyle>
            <a:lvl1pPr marL="0" indent="0" algn="l">
              <a:lnSpc>
                <a:spcPct val="120000"/>
              </a:lnSpc>
              <a:spcBef>
                <a:spcPts val="0"/>
              </a:spcBef>
              <a:spcAft>
                <a:spcPts val="1200"/>
              </a:spcAft>
              <a:buNone/>
              <a:defRPr sz="2000" b="0" i="0" baseline="0">
                <a:solidFill>
                  <a:schemeClr val="bg1"/>
                </a:solidFill>
                <a:latin typeface="Roboto" panose="02000000000000000000" pitchFamily="2" charset="0"/>
                <a:ea typeface="Roboto" panose="02000000000000000000" pitchFamily="2" charset="0"/>
              </a:defRPr>
            </a:lvl1pPr>
          </a:lstStyle>
          <a:p>
            <a:pPr lvl="0"/>
            <a:r>
              <a:rPr lang="en-US" dirty="0"/>
              <a:t>Content here</a:t>
            </a:r>
            <a:endParaRPr lang="th-TH" dirty="0"/>
          </a:p>
        </p:txBody>
      </p:sp>
      <p:cxnSp>
        <p:nvCxnSpPr>
          <p:cNvPr id="11" name="Straight Connector 10"/>
          <p:cNvCxnSpPr/>
          <p:nvPr userDrawn="1"/>
        </p:nvCxnSpPr>
        <p:spPr>
          <a:xfrm>
            <a:off x="451683" y="3556575"/>
            <a:ext cx="1861210"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14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F00FD-6BF7-4376-8AAD-352C1ADB8AF2}"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183818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F00FD-6BF7-4376-8AAD-352C1ADB8AF2}"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177438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1F00FD-6BF7-4376-8AAD-352C1ADB8AF2}"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350817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1F00FD-6BF7-4376-8AAD-352C1ADB8AF2}"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219992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1F00FD-6BF7-4376-8AAD-352C1ADB8AF2}"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178455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F00FD-6BF7-4376-8AAD-352C1ADB8AF2}" type="datetimeFigureOut">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254368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F00FD-6BF7-4376-8AAD-352C1ADB8AF2}"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1680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F00FD-6BF7-4376-8AAD-352C1ADB8AF2}"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5A0A2-421C-4677-9FF1-5008A3D17F51}" type="slidenum">
              <a:rPr lang="en-US" smtClean="0"/>
              <a:t>‹#›</a:t>
            </a:fld>
            <a:endParaRPr lang="en-US"/>
          </a:p>
        </p:txBody>
      </p:sp>
    </p:spTree>
    <p:extLst>
      <p:ext uri="{BB962C8B-B14F-4D97-AF65-F5344CB8AC3E}">
        <p14:creationId xmlns:p14="http://schemas.microsoft.com/office/powerpoint/2010/main" val="291119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F00FD-6BF7-4376-8AAD-352C1ADB8AF2}" type="datetimeFigureOut">
              <a:rPr lang="en-US" smtClean="0"/>
              <a:t>4/20/2018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5A0A2-421C-4677-9FF1-5008A3D17F51}" type="slidenum">
              <a:rPr lang="en-US" smtClean="0"/>
              <a:t>‹#›</a:t>
            </a:fld>
            <a:endParaRPr lang="en-US"/>
          </a:p>
        </p:txBody>
      </p:sp>
    </p:spTree>
    <p:extLst>
      <p:ext uri="{BB962C8B-B14F-4D97-AF65-F5344CB8AC3E}">
        <p14:creationId xmlns:p14="http://schemas.microsoft.com/office/powerpoint/2010/main" val="365786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28">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US" sz="3800" b="1"/>
              <a:t>Web Accessibility</a:t>
            </a:r>
            <a:br>
              <a:rPr lang="en-US" sz="3800" b="1"/>
            </a:br>
            <a:r>
              <a:rPr lang="en-US" sz="3800" b="1"/>
              <a:t> And</a:t>
            </a:r>
            <a:br>
              <a:rPr lang="en-US" sz="3800" b="1"/>
            </a:br>
            <a:r>
              <a:rPr lang="en-US" sz="3800" b="1"/>
              <a:t> Cross Platform Development</a:t>
            </a:r>
          </a:p>
        </p:txBody>
      </p:sp>
      <p:sp>
        <p:nvSpPr>
          <p:cNvPr id="3" name="Subtitle 2"/>
          <p:cNvSpPr>
            <a:spLocks noGrp="1"/>
          </p:cNvSpPr>
          <p:nvPr>
            <p:ph type="subTitle" idx="1"/>
          </p:nvPr>
        </p:nvSpPr>
        <p:spPr>
          <a:xfrm>
            <a:off x="7961258" y="4525347"/>
            <a:ext cx="3258675" cy="1737360"/>
          </a:xfrm>
        </p:spPr>
        <p:txBody>
          <a:bodyPr anchor="ctr">
            <a:normAutofit/>
          </a:bodyPr>
          <a:lstStyle/>
          <a:p>
            <a:pPr algn="l"/>
            <a:r>
              <a:rPr lang="en-US" sz="2200"/>
              <a:t>GIDS TechTalk 2018</a:t>
            </a:r>
          </a:p>
          <a:p>
            <a:pPr algn="l"/>
            <a:r>
              <a:rPr lang="en-US" sz="2200" b="1"/>
              <a:t>Presenters</a:t>
            </a:r>
          </a:p>
          <a:p>
            <a:pPr algn="l"/>
            <a:r>
              <a:rPr lang="en-US" sz="2200"/>
              <a:t>Miracle Dsouza</a:t>
            </a:r>
          </a:p>
          <a:p>
            <a:pPr algn="l"/>
            <a:r>
              <a:rPr lang="en-US" sz="2200"/>
              <a:t>Rahul DCosta</a:t>
            </a:r>
          </a:p>
        </p:txBody>
      </p:sp>
    </p:spTree>
    <p:extLst>
      <p:ext uri="{BB962C8B-B14F-4D97-AF65-F5344CB8AC3E}">
        <p14:creationId xmlns:p14="http://schemas.microsoft.com/office/powerpoint/2010/main" val="192048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7FA33FF-088D-4F16-95A2-2C64D353DE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76EFB1-01CF-419F-ABF1-2AF02BBFCB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F9DEA15-78BD-4750-AA18-B9F28A6D5A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close up of a logo&#10;&#10;Description generated with high confidence">
            <a:extLst>
              <a:ext uri="{FF2B5EF4-FFF2-40B4-BE49-F238E27FC236}">
                <a16:creationId xmlns:a16="http://schemas.microsoft.com/office/drawing/2014/main" id="{3BCD2C12-7462-47FF-9F6A-8347D6509A8B}"/>
              </a:ext>
            </a:extLst>
          </p:cNvPr>
          <p:cNvPicPr>
            <a:picLocks noChangeAspect="1"/>
          </p:cNvPicPr>
          <p:nvPr/>
        </p:nvPicPr>
        <p:blipFill rotWithShape="1">
          <a:blip r:embed="rId3">
            <a:extLst>
              <a:ext uri="{28A0092B-C50C-407E-A947-70E740481C1C}">
                <a14:useLocalDpi xmlns:a14="http://schemas.microsoft.com/office/drawing/2010/main" val="0"/>
              </a:ext>
            </a:extLst>
          </a:blip>
          <a:srcRect l="20674" r="11732"/>
          <a:stretch/>
        </p:blipFill>
        <p:spPr>
          <a:xfrm>
            <a:off x="1110321" y="484632"/>
            <a:ext cx="3875358" cy="5733287"/>
          </a:xfrm>
          <a:prstGeom prst="rect">
            <a:avLst/>
          </a:prstGeom>
        </p:spPr>
      </p:pic>
      <p:sp>
        <p:nvSpPr>
          <p:cNvPr id="3" name="Title 2"/>
          <p:cNvSpPr>
            <a:spLocks noGrp="1"/>
          </p:cNvSpPr>
          <p:nvPr>
            <p:ph type="title"/>
          </p:nvPr>
        </p:nvSpPr>
        <p:spPr>
          <a:xfrm>
            <a:off x="6392598" y="640263"/>
            <a:ext cx="5221266" cy="1344975"/>
          </a:xfrm>
        </p:spPr>
        <p:txBody>
          <a:bodyPr vert="horz" lIns="91440" tIns="45720" rIns="91440" bIns="45720" rtlCol="0" anchor="ctr">
            <a:normAutofit/>
          </a:bodyPr>
          <a:lstStyle/>
          <a:p>
            <a:r>
              <a:rPr lang="en-US" sz="4000" b="1" kern="1200">
                <a:solidFill>
                  <a:schemeClr val="tx1"/>
                </a:solidFill>
                <a:latin typeface="+mj-lt"/>
                <a:ea typeface="+mj-ea"/>
                <a:cs typeface="+mj-cs"/>
              </a:rPr>
              <a:t>Why Mobile first and responsive UI’s?</a:t>
            </a:r>
          </a:p>
        </p:txBody>
      </p:sp>
      <p:sp>
        <p:nvSpPr>
          <p:cNvPr id="2" name="Content Placeholder 1"/>
          <p:cNvSpPr>
            <a:spLocks noGrp="1"/>
          </p:cNvSpPr>
          <p:nvPr>
            <p:ph idx="4294967295"/>
          </p:nvPr>
        </p:nvSpPr>
        <p:spPr>
          <a:xfrm>
            <a:off x="6391903" y="2121763"/>
            <a:ext cx="5235490" cy="3773010"/>
          </a:xfrm>
        </p:spPr>
        <p:txBody>
          <a:bodyPr vert="horz" lIns="91440" tIns="45720" rIns="91440" bIns="45720" rtlCol="0">
            <a:normAutofit/>
          </a:bodyPr>
          <a:lstStyle/>
          <a:p>
            <a:endParaRPr lang="en-US" sz="2000" b="1"/>
          </a:p>
          <a:p>
            <a:r>
              <a:rPr lang="en-US" sz="2000" b="1"/>
              <a:t>Did you know ??</a:t>
            </a:r>
          </a:p>
          <a:p>
            <a:pPr marL="342900"/>
            <a:r>
              <a:rPr lang="en-US" sz="2000"/>
              <a:t>68 million Google searches are carried out on mobile devices every hour around the globe? </a:t>
            </a:r>
          </a:p>
          <a:p>
            <a:pPr marL="68580"/>
            <a:r>
              <a:rPr lang="en-US" sz="2000"/>
              <a:t>What’s more: 69% of travelers start their online searches on a mobile device! </a:t>
            </a:r>
          </a:p>
          <a:p>
            <a:pPr marL="342900"/>
            <a:r>
              <a:rPr lang="en-US" sz="2000"/>
              <a:t>In fact, mobile bookings in the travel industry grew by 1700% between 2011 and 2015, moving from 1% to 18% of online revenues. </a:t>
            </a:r>
            <a:endParaRPr lang="en-US" sz="2000" dirty="0"/>
          </a:p>
        </p:txBody>
      </p:sp>
    </p:spTree>
    <p:extLst>
      <p:ext uri="{BB962C8B-B14F-4D97-AF65-F5344CB8AC3E}">
        <p14:creationId xmlns:p14="http://schemas.microsoft.com/office/powerpoint/2010/main" val="378678221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68A4132F-DEC6-4332-A00C-A11AD4519B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lated image">
            <a:extLst>
              <a:ext uri="{FF2B5EF4-FFF2-40B4-BE49-F238E27FC236}">
                <a16:creationId xmlns:a16="http://schemas.microsoft.com/office/drawing/2014/main" id="{C1EA37B6-4723-47CF-B580-73354CCBB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85" y="2049214"/>
            <a:ext cx="4260814" cy="3578418"/>
          </a:xfrm>
          <a:prstGeom prst="rect">
            <a:avLst/>
          </a:prstGeom>
          <a:noFill/>
          <a:extLst>
            <a:ext uri="{909E8E84-426E-40DD-AFC4-6F175D3DCCD1}">
              <a14:hiddenFill xmlns:a14="http://schemas.microsoft.com/office/drawing/2010/main">
                <a:solidFill>
                  <a:srgbClr val="FFFFFF"/>
                </a:solidFill>
              </a14:hiddenFill>
            </a:ext>
          </a:extLst>
        </p:spPr>
      </p:pic>
      <p:sp>
        <p:nvSpPr>
          <p:cNvPr id="1031" name="Freeform: Shape 74">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p:nvPr>
        </p:nvSpPr>
        <p:spPr>
          <a:xfrm>
            <a:off x="838199" y="365125"/>
            <a:ext cx="5529943" cy="1325563"/>
          </a:xfrm>
        </p:spPr>
        <p:txBody>
          <a:bodyPr vert="horz" lIns="91440" tIns="45720" rIns="91440" bIns="45720" rtlCol="0" anchor="ctr">
            <a:normAutofit/>
          </a:bodyPr>
          <a:lstStyle/>
          <a:p>
            <a:r>
              <a:rPr lang="en-US" b="1" kern="1200">
                <a:solidFill>
                  <a:schemeClr val="tx1"/>
                </a:solidFill>
                <a:latin typeface="+mj-lt"/>
                <a:ea typeface="+mj-ea"/>
                <a:cs typeface="+mj-cs"/>
              </a:rPr>
              <a:t>What is bootstrap?</a:t>
            </a:r>
          </a:p>
        </p:txBody>
      </p:sp>
      <p:sp>
        <p:nvSpPr>
          <p:cNvPr id="2" name="Content Placeholder 1"/>
          <p:cNvSpPr>
            <a:spLocks noGrp="1"/>
          </p:cNvSpPr>
          <p:nvPr>
            <p:ph idx="4294967295"/>
          </p:nvPr>
        </p:nvSpPr>
        <p:spPr>
          <a:xfrm>
            <a:off x="838199" y="1825625"/>
            <a:ext cx="4128169" cy="3399518"/>
          </a:xfrm>
        </p:spPr>
        <p:txBody>
          <a:bodyPr vert="horz" lIns="91440" tIns="45720" rIns="91440" bIns="45720" rtlCol="0">
            <a:normAutofit/>
          </a:bodyPr>
          <a:lstStyle/>
          <a:p>
            <a:pPr marL="342900"/>
            <a:r>
              <a:rPr lang="en-US" sz="2000"/>
              <a:t>It is a library for responsive, mobile-first projects with the world's most popular front-end component library.</a:t>
            </a:r>
          </a:p>
          <a:p>
            <a:pPr marL="342900"/>
            <a:r>
              <a:rPr lang="en-US" sz="2000"/>
              <a:t>It is an open source toolkit for developing with HTML, CSS, and JS.</a:t>
            </a:r>
          </a:p>
          <a:p>
            <a:endParaRPr lang="en-US" sz="2000" dirty="0"/>
          </a:p>
        </p:txBody>
      </p:sp>
    </p:spTree>
    <p:extLst>
      <p:ext uri="{BB962C8B-B14F-4D97-AF65-F5344CB8AC3E}">
        <p14:creationId xmlns:p14="http://schemas.microsoft.com/office/powerpoint/2010/main" val="33348275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943277" y="712269"/>
            <a:ext cx="3370998" cy="5502264"/>
          </a:xfrm>
        </p:spPr>
        <p:txBody>
          <a:bodyPr vert="horz" lIns="91440" tIns="45720" rIns="91440" bIns="45720" rtlCol="0" anchor="ctr">
            <a:normAutofit/>
          </a:bodyPr>
          <a:lstStyle/>
          <a:p>
            <a:r>
              <a:rPr lang="en-US" b="1" kern="1200">
                <a:solidFill>
                  <a:srgbClr val="FFFFFF"/>
                </a:solidFill>
                <a:latin typeface="+mj-lt"/>
                <a:ea typeface="+mj-ea"/>
                <a:cs typeface="+mj-cs"/>
              </a:rPr>
              <a:t>Advantages of Bootstrap</a:t>
            </a:r>
          </a:p>
        </p:txBody>
      </p:sp>
      <p:graphicFrame>
        <p:nvGraphicFramePr>
          <p:cNvPr id="16" name="Content Placeholder 1">
            <a:extLst>
              <a:ext uri="{FF2B5EF4-FFF2-40B4-BE49-F238E27FC236}">
                <a16:creationId xmlns:a16="http://schemas.microsoft.com/office/drawing/2014/main" id="{6C1AFE79-F33E-448D-A577-F0A7C6B98715}"/>
              </a:ext>
            </a:extLst>
          </p:cNvPr>
          <p:cNvGraphicFramePr>
            <a:graphicFrameLocks noGrp="1"/>
          </p:cNvGraphicFramePr>
          <p:nvPr>
            <p:ph idx="4294967295"/>
            <p:extLst>
              <p:ext uri="{D42A27DB-BD31-4B8C-83A1-F6EECF244321}">
                <p14:modId xmlns:p14="http://schemas.microsoft.com/office/powerpoint/2010/main" val="4101865955"/>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Image result for advantages">
            <a:extLst>
              <a:ext uri="{FF2B5EF4-FFF2-40B4-BE49-F238E27FC236}">
                <a16:creationId xmlns:a16="http://schemas.microsoft.com/office/drawing/2014/main" id="{CE078E24-0543-4160-87A0-B9C902EB3B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145159"/>
            <a:ext cx="2902382" cy="239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27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BA3ECD-D44A-45A6-A4C1-385BF97CB697}"/>
              </a:ext>
            </a:extLst>
          </p:cNvPr>
          <p:cNvSpPr>
            <a:spLocks noGrp="1"/>
          </p:cNvSpPr>
          <p:nvPr>
            <p:ph type="ctrTitle"/>
          </p:nvPr>
        </p:nvSpPr>
        <p:spPr/>
        <p:txBody>
          <a:bodyPr/>
          <a:lstStyle/>
          <a:p>
            <a:endParaRPr lang="en-US" dirty="0"/>
          </a:p>
        </p:txBody>
      </p:sp>
      <p:sp>
        <p:nvSpPr>
          <p:cNvPr id="4" name="Subtitle 3">
            <a:extLst>
              <a:ext uri="{FF2B5EF4-FFF2-40B4-BE49-F238E27FC236}">
                <a16:creationId xmlns:a16="http://schemas.microsoft.com/office/drawing/2014/main" id="{74EFB51B-F764-4E12-8D61-10339772838D}"/>
              </a:ext>
            </a:extLst>
          </p:cNvPr>
          <p:cNvSpPr>
            <a:spLocks noGrp="1"/>
          </p:cNvSpPr>
          <p:nvPr>
            <p:ph type="subTitle" idx="1"/>
          </p:nvPr>
        </p:nvSpPr>
        <p:spPr/>
        <p:txBody>
          <a:bodyPr/>
          <a:lstStyle/>
          <a:p>
            <a:endParaRPr lang="en-US" dirty="0"/>
          </a:p>
        </p:txBody>
      </p:sp>
      <p:pic>
        <p:nvPicPr>
          <p:cNvPr id="6146" name="Picture 2" descr="Image result for Thank you">
            <a:extLst>
              <a:ext uri="{FF2B5EF4-FFF2-40B4-BE49-F238E27FC236}">
                <a16:creationId xmlns:a16="http://schemas.microsoft.com/office/drawing/2014/main" id="{C63B93D0-317D-4A91-BB8F-41F82FD29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74" y="265814"/>
            <a:ext cx="11451266" cy="640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33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257994-BD97-4691-8B89-198A6D2BABD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device&#10;&#10;Description generated with high confidence"/>
          <p:cNvPicPr>
            <a:picLocks noChangeAspect="1"/>
          </p:cNvPicPr>
          <p:nvPr/>
        </p:nvPicPr>
        <p:blipFill>
          <a:blip r:embed="rId3"/>
          <a:stretch>
            <a:fillRect/>
          </a:stretch>
        </p:blipFill>
        <p:spPr>
          <a:xfrm>
            <a:off x="4348593" y="1120171"/>
            <a:ext cx="3494813" cy="2236680"/>
          </a:xfrm>
          <a:prstGeom prst="rect">
            <a:avLst/>
          </a:prstGeom>
        </p:spPr>
      </p:pic>
      <p:pic>
        <p:nvPicPr>
          <p:cNvPr id="4" name="Content Placeholder 3"/>
          <p:cNvPicPr>
            <a:picLocks noGrp="1" noChangeAspect="1"/>
          </p:cNvPicPr>
          <p:nvPr>
            <p:ph idx="1"/>
          </p:nvPr>
        </p:nvPicPr>
        <p:blipFill rotWithShape="1">
          <a:blip r:embed="rId4"/>
          <a:srcRect l="3003" t="2415" r="1758" b="3042"/>
          <a:stretch/>
        </p:blipFill>
        <p:spPr>
          <a:xfrm>
            <a:off x="8004273" y="1401547"/>
            <a:ext cx="3494815" cy="1673926"/>
          </a:xfrm>
          <a:prstGeom prst="rect">
            <a:avLst/>
          </a:prstGeom>
        </p:spPr>
      </p:pic>
      <p:pic>
        <p:nvPicPr>
          <p:cNvPr id="7" name="Picture 6"/>
          <p:cNvPicPr>
            <a:picLocks noChangeAspect="1"/>
          </p:cNvPicPr>
          <p:nvPr/>
        </p:nvPicPr>
        <p:blipFill rotWithShape="1">
          <a:blip r:embed="rId5"/>
          <a:srcRect t="3106"/>
          <a:stretch/>
        </p:blipFill>
        <p:spPr>
          <a:xfrm>
            <a:off x="753080" y="587857"/>
            <a:ext cx="3374475" cy="3301307"/>
          </a:xfrm>
          <a:prstGeom prst="rect">
            <a:avLst/>
          </a:prstGeom>
        </p:spPr>
      </p:pic>
      <p:sp>
        <p:nvSpPr>
          <p:cNvPr id="2" name="Title 1"/>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b="1">
                <a:solidFill>
                  <a:srgbClr val="404040"/>
                </a:solidFill>
              </a:rPr>
              <a:t>Introduction to Accessibility Web Development</a:t>
            </a:r>
          </a:p>
        </p:txBody>
      </p:sp>
    </p:spTree>
    <p:extLst>
      <p:ext uri="{BB962C8B-B14F-4D97-AF65-F5344CB8AC3E}">
        <p14:creationId xmlns:p14="http://schemas.microsoft.com/office/powerpoint/2010/main" val="335710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6" name="Freeform: Shape 49">
            <a:extLst>
              <a:ext uri="{FF2B5EF4-FFF2-40B4-BE49-F238E27FC236}">
                <a16:creationId xmlns:a16="http://schemas.microsoft.com/office/drawing/2014/main" id="{3DF8EA8C-4EAB-49EE-BBAB-78BE910D22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51">
            <a:extLst>
              <a:ext uri="{FF2B5EF4-FFF2-40B4-BE49-F238E27FC236}">
                <a16:creationId xmlns:a16="http://schemas.microsoft.com/office/drawing/2014/main" id="{4FCFB4C2-42E8-4EE8-8B04-23A2DA921B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7013"/>
            <a:ext cx="3050387" cy="2654675"/>
          </a:xfrm>
          <a:custGeom>
            <a:avLst/>
            <a:gdLst>
              <a:gd name="connsiteX0" fmla="*/ 1360112 w 3050387"/>
              <a:gd name="connsiteY0" fmla="*/ 0 h 2654675"/>
              <a:gd name="connsiteX1" fmla="*/ 3050387 w 3050387"/>
              <a:gd name="connsiteY1" fmla="*/ 1690275 h 2654675"/>
              <a:gd name="connsiteX2" fmla="*/ 2761715 w 3050387"/>
              <a:gd name="connsiteY2" fmla="*/ 2635324 h 2654675"/>
              <a:gd name="connsiteX3" fmla="*/ 2747244 w 3050387"/>
              <a:gd name="connsiteY3" fmla="*/ 2654675 h 2654675"/>
              <a:gd name="connsiteX4" fmla="*/ 0 w 3050387"/>
              <a:gd name="connsiteY4" fmla="*/ 2654675 h 2654675"/>
              <a:gd name="connsiteX5" fmla="*/ 0 w 3050387"/>
              <a:gd name="connsiteY5" fmla="*/ 689742 h 2654675"/>
              <a:gd name="connsiteX6" fmla="*/ 55814 w 3050387"/>
              <a:gd name="connsiteY6" fmla="*/ 615103 h 2654675"/>
              <a:gd name="connsiteX7" fmla="*/ 1360112 w 3050387"/>
              <a:gd name="connsiteY7" fmla="*/ 0 h 265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0ED52484-C939-4951-85D6-79046BBC64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268CEAA9-EB19-46F9-AFA2-D168C2B83F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04500" cy="3318846"/>
          </a:xfrm>
          <a:custGeom>
            <a:avLst/>
            <a:gdLst>
              <a:gd name="connsiteX0" fmla="*/ 0 w 3904500"/>
              <a:gd name="connsiteY0" fmla="*/ 0 h 3318846"/>
              <a:gd name="connsiteX1" fmla="*/ 3550823 w 3904500"/>
              <a:gd name="connsiteY1" fmla="*/ 0 h 3318846"/>
              <a:gd name="connsiteX2" fmla="*/ 3646046 w 3904500"/>
              <a:gd name="connsiteY2" fmla="*/ 156742 h 3318846"/>
              <a:gd name="connsiteX3" fmla="*/ 3904500 w 3904500"/>
              <a:gd name="connsiteY3" fmla="*/ 1177456 h 3318846"/>
              <a:gd name="connsiteX4" fmla="*/ 1763110 w 3904500"/>
              <a:gd name="connsiteY4" fmla="*/ 3318846 h 3318846"/>
              <a:gd name="connsiteX5" fmla="*/ 110709 w 3904500"/>
              <a:gd name="connsiteY5" fmla="*/ 2539579 h 3318846"/>
              <a:gd name="connsiteX6" fmla="*/ 0 w 3904500"/>
              <a:gd name="connsiteY6" fmla="*/ 2391530 h 3318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Oval 57">
            <a:extLst>
              <a:ext uri="{FF2B5EF4-FFF2-40B4-BE49-F238E27FC236}">
                <a16:creationId xmlns:a16="http://schemas.microsoft.com/office/drawing/2014/main" id="{9973AF05-1CBD-4B57-BB0F-EAEF9F8FB6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59">
            <a:extLst>
              <a:ext uri="{FF2B5EF4-FFF2-40B4-BE49-F238E27FC236}">
                <a16:creationId xmlns:a16="http://schemas.microsoft.com/office/drawing/2014/main" id="{123AC743-1CAC-4594-8F81-8E5C1E45BA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1975104" cy="1975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1">
            <a:extLst>
              <a:ext uri="{FF2B5EF4-FFF2-40B4-BE49-F238E27FC236}">
                <a16:creationId xmlns:a16="http://schemas.microsoft.com/office/drawing/2014/main" id="{D3714E15-0DC2-4DED-9F2A-CD13C33A1E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45527" y="3036574"/>
            <a:ext cx="2505456" cy="25054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63">
            <a:extLst>
              <a:ext uri="{FF2B5EF4-FFF2-40B4-BE49-F238E27FC236}">
                <a16:creationId xmlns:a16="http://schemas.microsoft.com/office/drawing/2014/main" id="{B83B7D38-93E6-49F8-8B10-54BCB14D4F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396" y="617591"/>
            <a:ext cx="1645920" cy="1645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3"/>
          <a:stretch>
            <a:fillRect/>
          </a:stretch>
        </p:blipFill>
        <p:spPr>
          <a:xfrm>
            <a:off x="3904500" y="3925623"/>
            <a:ext cx="1915270" cy="962422"/>
          </a:xfrm>
          <a:prstGeom prst="rect">
            <a:avLst/>
          </a:prstGeom>
        </p:spPr>
      </p:pic>
      <p:pic>
        <p:nvPicPr>
          <p:cNvPr id="6" name="Picture 5"/>
          <p:cNvPicPr>
            <a:picLocks noChangeAspect="1"/>
          </p:cNvPicPr>
          <p:nvPr/>
        </p:nvPicPr>
        <p:blipFill>
          <a:blip r:embed="rId4"/>
          <a:stretch>
            <a:fillRect/>
          </a:stretch>
        </p:blipFill>
        <p:spPr>
          <a:xfrm>
            <a:off x="486634" y="4925601"/>
            <a:ext cx="1984398" cy="1562042"/>
          </a:xfrm>
          <a:prstGeom prst="rect">
            <a:avLst/>
          </a:prstGeom>
        </p:spPr>
      </p:pic>
      <p:pic>
        <p:nvPicPr>
          <p:cNvPr id="10" name="Content Placeholder 3" descr="A picture containing food&#10;&#10;Description generated with high confidence"/>
          <p:cNvPicPr>
            <a:picLocks noChangeAspect="1"/>
          </p:cNvPicPr>
          <p:nvPr/>
        </p:nvPicPr>
        <p:blipFill>
          <a:blip r:embed="rId5"/>
          <a:stretch>
            <a:fillRect/>
          </a:stretch>
        </p:blipFill>
        <p:spPr>
          <a:xfrm>
            <a:off x="5005403" y="1019167"/>
            <a:ext cx="1045580" cy="781571"/>
          </a:xfrm>
          <a:prstGeom prst="rect">
            <a:avLst/>
          </a:prstGeom>
        </p:spPr>
      </p:pic>
      <p:pic>
        <p:nvPicPr>
          <p:cNvPr id="5" name="Picture 4"/>
          <p:cNvPicPr>
            <a:picLocks noChangeAspect="1"/>
          </p:cNvPicPr>
          <p:nvPr/>
        </p:nvPicPr>
        <p:blipFill>
          <a:blip r:embed="rId6"/>
          <a:stretch>
            <a:fillRect/>
          </a:stretch>
        </p:blipFill>
        <p:spPr>
          <a:xfrm>
            <a:off x="626357" y="617591"/>
            <a:ext cx="2239728" cy="1125463"/>
          </a:xfrm>
          <a:prstGeom prst="rect">
            <a:avLst/>
          </a:prstGeom>
        </p:spPr>
      </p:pic>
      <p:sp>
        <p:nvSpPr>
          <p:cNvPr id="2" name="Title 1"/>
          <p:cNvSpPr>
            <a:spLocks noGrp="1"/>
          </p:cNvSpPr>
          <p:nvPr>
            <p:ph type="title"/>
          </p:nvPr>
        </p:nvSpPr>
        <p:spPr>
          <a:xfrm>
            <a:off x="7101221" y="2715493"/>
            <a:ext cx="4604554" cy="1325563"/>
          </a:xfrm>
        </p:spPr>
        <p:txBody>
          <a:bodyPr>
            <a:normAutofit/>
          </a:bodyPr>
          <a:lstStyle/>
          <a:p>
            <a:r>
              <a:rPr lang="en-US" sz="3700" b="1" dirty="0"/>
              <a:t>Accessibility development: Benefits</a:t>
            </a:r>
          </a:p>
        </p:txBody>
      </p:sp>
    </p:spTree>
    <p:extLst>
      <p:ext uri="{BB962C8B-B14F-4D97-AF65-F5344CB8AC3E}">
        <p14:creationId xmlns:p14="http://schemas.microsoft.com/office/powerpoint/2010/main" val="6517930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11">
            <a:extLst>
              <a:ext uri="{FF2B5EF4-FFF2-40B4-BE49-F238E27FC236}">
                <a16:creationId xmlns:a16="http://schemas.microsoft.com/office/drawing/2014/main" id="{646E8F12-06B4-4D6B-866C-1743B253C8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Oval 13">
            <a:extLst>
              <a:ext uri="{FF2B5EF4-FFF2-40B4-BE49-F238E27FC236}">
                <a16:creationId xmlns:a16="http://schemas.microsoft.com/office/drawing/2014/main" id="{BCB8E572-32F0-4C78-B268-2702C859FD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3660" y="2557569"/>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15">
            <a:extLst>
              <a:ext uri="{FF2B5EF4-FFF2-40B4-BE49-F238E27FC236}">
                <a16:creationId xmlns:a16="http://schemas.microsoft.com/office/drawing/2014/main" id="{BFC6224A-7B8A-4699-99DC-A6C9CD6171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17">
            <a:extLst>
              <a:ext uri="{FF2B5EF4-FFF2-40B4-BE49-F238E27FC236}">
                <a16:creationId xmlns:a16="http://schemas.microsoft.com/office/drawing/2014/main" id="{54A709FC-1ADC-45CD-856D-3B1A50C583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49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611C424-EB44-492D-9C48-78BB0D5DC9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8252" y="2722161"/>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CC324B9-DFFF-42F1-8D81-AAD42554BDA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9156A24-128C-4054-AAFF-F8CA5BA0E7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3"/>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AE67272E-0E66-4396-9C0C-4E154CCE205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08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close up of a keyboard&#10;&#10;Description generated with high confidence"/>
          <p:cNvPicPr>
            <a:picLocks noChangeAspect="1"/>
          </p:cNvPicPr>
          <p:nvPr/>
        </p:nvPicPr>
        <p:blipFill rotWithShape="1">
          <a:blip r:embed="rId3"/>
          <a:srcRect r="2585" b="3031"/>
          <a:stretch/>
        </p:blipFill>
        <p:spPr>
          <a:xfrm>
            <a:off x="9461646" y="4804547"/>
            <a:ext cx="2730354" cy="1691864"/>
          </a:xfrm>
          <a:prstGeom prst="rect">
            <a:avLst/>
          </a:prstGeom>
        </p:spPr>
      </p:pic>
      <p:pic>
        <p:nvPicPr>
          <p:cNvPr id="4" name="Picture 3" descr="A picture containing weapon&#10;&#10;Description generated with very high confidence"/>
          <p:cNvPicPr>
            <a:picLocks noChangeAspect="1"/>
          </p:cNvPicPr>
          <p:nvPr/>
        </p:nvPicPr>
        <p:blipFill>
          <a:blip r:embed="rId4"/>
          <a:stretch>
            <a:fillRect/>
          </a:stretch>
        </p:blipFill>
        <p:spPr>
          <a:xfrm>
            <a:off x="5975728" y="786635"/>
            <a:ext cx="1100358" cy="841773"/>
          </a:xfrm>
          <a:prstGeom prst="rect">
            <a:avLst/>
          </a:prstGeom>
        </p:spPr>
      </p:pic>
      <p:pic>
        <p:nvPicPr>
          <p:cNvPr id="5" name="Picture 4"/>
          <p:cNvPicPr>
            <a:picLocks noChangeAspect="1"/>
          </p:cNvPicPr>
          <p:nvPr/>
        </p:nvPicPr>
        <p:blipFill>
          <a:blip r:embed="rId5"/>
          <a:stretch>
            <a:fillRect/>
          </a:stretch>
        </p:blipFill>
        <p:spPr>
          <a:xfrm>
            <a:off x="9366084" y="492474"/>
            <a:ext cx="2304529" cy="1859399"/>
          </a:xfrm>
          <a:prstGeom prst="rect">
            <a:avLst/>
          </a:prstGeom>
        </p:spPr>
      </p:pic>
      <p:pic>
        <p:nvPicPr>
          <p:cNvPr id="6" name="Picture 5"/>
          <p:cNvPicPr>
            <a:picLocks noChangeAspect="1"/>
          </p:cNvPicPr>
          <p:nvPr/>
        </p:nvPicPr>
        <p:blipFill>
          <a:blip r:embed="rId6"/>
          <a:stretch>
            <a:fillRect/>
          </a:stretch>
        </p:blipFill>
        <p:spPr>
          <a:xfrm>
            <a:off x="6105737" y="3650479"/>
            <a:ext cx="2208230" cy="535495"/>
          </a:xfrm>
          <a:prstGeom prst="rect">
            <a:avLst/>
          </a:prstGeom>
        </p:spPr>
      </p:pic>
      <p:sp>
        <p:nvSpPr>
          <p:cNvPr id="2" name="Title 1"/>
          <p:cNvSpPr>
            <a:spLocks noGrp="1"/>
          </p:cNvSpPr>
          <p:nvPr>
            <p:ph type="title"/>
          </p:nvPr>
        </p:nvSpPr>
        <p:spPr>
          <a:xfrm>
            <a:off x="420631" y="1207521"/>
            <a:ext cx="4624342" cy="1325563"/>
          </a:xfrm>
        </p:spPr>
        <p:txBody>
          <a:bodyPr>
            <a:normAutofit/>
          </a:bodyPr>
          <a:lstStyle/>
          <a:p>
            <a:r>
              <a:rPr lang="en-US" b="1" dirty="0"/>
              <a:t>Assistive technology</a:t>
            </a:r>
          </a:p>
        </p:txBody>
      </p:sp>
      <p:sp>
        <p:nvSpPr>
          <p:cNvPr id="3" name="Content Placeholder 2"/>
          <p:cNvSpPr>
            <a:spLocks noGrp="1"/>
          </p:cNvSpPr>
          <p:nvPr>
            <p:ph idx="1"/>
          </p:nvPr>
        </p:nvSpPr>
        <p:spPr>
          <a:xfrm>
            <a:off x="588990" y="2468795"/>
            <a:ext cx="4558309" cy="3181684"/>
          </a:xfrm>
        </p:spPr>
        <p:txBody>
          <a:bodyPr anchor="t">
            <a:normAutofit/>
          </a:bodyPr>
          <a:lstStyle/>
          <a:p>
            <a:r>
              <a:rPr lang="en-US" sz="1800" dirty="0"/>
              <a:t>Screen reader</a:t>
            </a:r>
          </a:p>
          <a:p>
            <a:r>
              <a:rPr lang="en-US" sz="1800" dirty="0"/>
              <a:t>Screen magnifier</a:t>
            </a:r>
            <a:endParaRPr lang="en-US" sz="1800" b="1" dirty="0"/>
          </a:p>
          <a:p>
            <a:r>
              <a:rPr lang="en-US" sz="1800" dirty="0"/>
              <a:t>Speech recognition software  </a:t>
            </a:r>
          </a:p>
          <a:p>
            <a:r>
              <a:rPr lang="en-US" sz="1800" dirty="0"/>
              <a:t>Alternative input devices </a:t>
            </a:r>
          </a:p>
        </p:txBody>
      </p:sp>
    </p:spTree>
    <p:extLst>
      <p:ext uri="{BB962C8B-B14F-4D97-AF65-F5344CB8AC3E}">
        <p14:creationId xmlns:p14="http://schemas.microsoft.com/office/powerpoint/2010/main" val="4186335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004">
            <a:extLst>
              <a:ext uri="{FF2B5EF4-FFF2-40B4-BE49-F238E27FC236}">
                <a16:creationId xmlns:a16="http://schemas.microsoft.com/office/drawing/2014/main" id="{E87E979D-2922-4A09-B61D-1F9FD14DAC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7" r="4674" b="2353"/>
          <a:stretch/>
        </p:blipFill>
        <p:spPr bwMode="auto">
          <a:xfrm>
            <a:off x="20506" y="1715212"/>
            <a:ext cx="6033464" cy="35960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5">
            <a:extLst>
              <a:ext uri="{FF2B5EF4-FFF2-40B4-BE49-F238E27FC236}">
                <a16:creationId xmlns:a16="http://schemas.microsoft.com/office/drawing/2014/main" id="{194BC817-9389-45BE-8241-8C4FA7F4BAC4}"/>
              </a:ext>
            </a:extLst>
          </p:cNvPr>
          <p:cNvSpPr>
            <a:spLocks noGrp="1"/>
          </p:cNvSpPr>
          <p:nvPr>
            <p:ph type="pic" sz="quarter" idx="10"/>
          </p:nvPr>
        </p:nvSpPr>
        <p:spPr/>
      </p:sp>
      <p:sp>
        <p:nvSpPr>
          <p:cNvPr id="4" name="Rectangle 3">
            <a:extLst>
              <a:ext uri="{FF2B5EF4-FFF2-40B4-BE49-F238E27FC236}">
                <a16:creationId xmlns:a16="http://schemas.microsoft.com/office/drawing/2014/main" id="{CAA19BD3-9C6A-4250-A744-B73D4831E0B1}"/>
              </a:ext>
            </a:extLst>
          </p:cNvPr>
          <p:cNvSpPr/>
          <p:nvPr/>
        </p:nvSpPr>
        <p:spPr>
          <a:xfrm>
            <a:off x="6095999" y="278845"/>
            <a:ext cx="6716863" cy="584775"/>
          </a:xfrm>
          <a:prstGeom prst="rect">
            <a:avLst/>
          </a:prstGeom>
        </p:spPr>
        <p:txBody>
          <a:bodyPr wrap="square">
            <a:spAutoFit/>
          </a:bodyPr>
          <a:lstStyle/>
          <a:p>
            <a:r>
              <a:rPr lang="en-US" sz="3200" b="1" dirty="0">
                <a:latin typeface="+mj-lt"/>
                <a:ea typeface="+mj-ea"/>
                <a:cs typeface="+mj-cs"/>
              </a:rPr>
              <a:t>Features of Accessible Websites</a:t>
            </a:r>
          </a:p>
        </p:txBody>
      </p:sp>
      <p:sp>
        <p:nvSpPr>
          <p:cNvPr id="10" name="Text Placeholder 9">
            <a:extLst>
              <a:ext uri="{FF2B5EF4-FFF2-40B4-BE49-F238E27FC236}">
                <a16:creationId xmlns:a16="http://schemas.microsoft.com/office/drawing/2014/main" id="{1D197356-4A39-44F8-81CE-AD45F78BBD01}"/>
              </a:ext>
            </a:extLst>
          </p:cNvPr>
          <p:cNvSpPr>
            <a:spLocks noGrp="1"/>
          </p:cNvSpPr>
          <p:nvPr>
            <p:ph type="body" sz="quarter" idx="12"/>
          </p:nvPr>
        </p:nvSpPr>
        <p:spPr>
          <a:xfrm>
            <a:off x="6376737" y="1530546"/>
            <a:ext cx="5189026" cy="4710649"/>
          </a:xfrm>
        </p:spPr>
        <p:txBody>
          <a:bodyPr/>
          <a:lstStyle/>
          <a:p>
            <a:r>
              <a:rPr lang="en-US" dirty="0">
                <a:solidFill>
                  <a:schemeClr val="tx1"/>
                </a:solidFill>
              </a:rPr>
              <a:t>Good use of HTML headings</a:t>
            </a:r>
            <a:br>
              <a:rPr lang="en-US" dirty="0">
                <a:solidFill>
                  <a:schemeClr val="tx1"/>
                </a:solidFill>
              </a:rPr>
            </a:br>
            <a:r>
              <a:rPr lang="en-US" dirty="0">
                <a:solidFill>
                  <a:schemeClr val="tx1"/>
                </a:solidFill>
              </a:rPr>
              <a:t>Accessible with keyboard</a:t>
            </a:r>
            <a:br>
              <a:rPr lang="en-US" dirty="0">
                <a:solidFill>
                  <a:schemeClr val="tx1"/>
                </a:solidFill>
              </a:rPr>
            </a:br>
            <a:r>
              <a:rPr lang="en-US" dirty="0">
                <a:solidFill>
                  <a:schemeClr val="tx1"/>
                </a:solidFill>
              </a:rPr>
              <a:t>Accessible images</a:t>
            </a:r>
            <a:br>
              <a:rPr lang="en-US" dirty="0">
                <a:solidFill>
                  <a:schemeClr val="tx1"/>
                </a:solidFill>
              </a:rPr>
            </a:br>
            <a:r>
              <a:rPr lang="en-US" dirty="0">
                <a:solidFill>
                  <a:schemeClr val="tx1"/>
                </a:solidFill>
              </a:rPr>
              <a:t>Accessible menus</a:t>
            </a:r>
            <a:br>
              <a:rPr lang="en-US" dirty="0">
                <a:solidFill>
                  <a:schemeClr val="tx1"/>
                </a:solidFill>
              </a:rPr>
            </a:br>
            <a:r>
              <a:rPr lang="en-US" dirty="0">
                <a:solidFill>
                  <a:schemeClr val="tx1"/>
                </a:solidFill>
              </a:rPr>
              <a:t>Accessible forms</a:t>
            </a:r>
            <a:br>
              <a:rPr lang="en-US" dirty="0">
                <a:solidFill>
                  <a:schemeClr val="tx1"/>
                </a:solidFill>
              </a:rPr>
            </a:br>
            <a:r>
              <a:rPr lang="en-US" dirty="0">
                <a:solidFill>
                  <a:schemeClr val="tx1"/>
                </a:solidFill>
              </a:rPr>
              <a:t>Accessible tables</a:t>
            </a:r>
            <a:br>
              <a:rPr lang="en-US" dirty="0">
                <a:solidFill>
                  <a:schemeClr val="tx1"/>
                </a:solidFill>
              </a:rPr>
            </a:br>
            <a:r>
              <a:rPr lang="en-US" dirty="0">
                <a:solidFill>
                  <a:schemeClr val="tx1"/>
                </a:solidFill>
              </a:rPr>
              <a:t>Effective use of color</a:t>
            </a:r>
            <a:br>
              <a:rPr lang="en-US" dirty="0">
                <a:solidFill>
                  <a:schemeClr val="tx1"/>
                </a:solidFill>
              </a:rPr>
            </a:br>
            <a:r>
              <a:rPr lang="en-US" dirty="0">
                <a:solidFill>
                  <a:schemeClr val="tx1"/>
                </a:solidFill>
              </a:rPr>
              <a:t>Meaningful link text</a:t>
            </a:r>
            <a:br>
              <a:rPr lang="en-US" dirty="0">
                <a:solidFill>
                  <a:schemeClr val="tx1"/>
                </a:solidFill>
              </a:rPr>
            </a:br>
            <a:r>
              <a:rPr lang="en-US" dirty="0">
                <a:solidFill>
                  <a:schemeClr val="tx1"/>
                </a:solidFill>
              </a:rPr>
              <a:t>ARIA landmark roles</a:t>
            </a:r>
            <a:br>
              <a:rPr lang="en-US" dirty="0">
                <a:solidFill>
                  <a:schemeClr val="tx1"/>
                </a:solidFill>
              </a:rPr>
            </a:br>
            <a:r>
              <a:rPr lang="en-US" dirty="0">
                <a:solidFill>
                  <a:schemeClr val="tx1"/>
                </a:solidFill>
              </a:rPr>
              <a:t>ARIA for web applications</a:t>
            </a:r>
          </a:p>
          <a:p>
            <a:endParaRPr lang="en-US" dirty="0">
              <a:solidFill>
                <a:schemeClr val="tx1"/>
              </a:solidFill>
            </a:endParaRPr>
          </a:p>
          <a:p>
            <a:endParaRPr lang="en-US" dirty="0">
              <a:solidFill>
                <a:schemeClr val="tx1"/>
              </a:solidFill>
            </a:endParaRPr>
          </a:p>
        </p:txBody>
      </p:sp>
      <p:sp>
        <p:nvSpPr>
          <p:cNvPr id="15" name="Title 1">
            <a:extLst>
              <a:ext uri="{FF2B5EF4-FFF2-40B4-BE49-F238E27FC236}">
                <a16:creationId xmlns:a16="http://schemas.microsoft.com/office/drawing/2014/main" id="{B232ECAE-C28E-4C86-803D-37246F5D8809}"/>
              </a:ext>
            </a:extLst>
          </p:cNvPr>
          <p:cNvSpPr>
            <a:spLocks noGrp="1"/>
          </p:cNvSpPr>
          <p:nvPr>
            <p:ph type="title"/>
          </p:nvPr>
        </p:nvSpPr>
        <p:spPr>
          <a:xfrm>
            <a:off x="275520" y="132347"/>
            <a:ext cx="5199617" cy="1121021"/>
          </a:xfrm>
        </p:spPr>
        <p:txBody>
          <a:bodyPr>
            <a:normAutofit/>
          </a:bodyPr>
          <a:lstStyle/>
          <a:p>
            <a:r>
              <a:rPr lang="en-US" sz="3600" b="1" dirty="0">
                <a:solidFill>
                  <a:schemeClr val="bg1"/>
                </a:solidFill>
              </a:rPr>
              <a:t>Principles of WCAG 2.O</a:t>
            </a:r>
            <a:br>
              <a:rPr lang="en-US" sz="3600" dirty="0">
                <a:solidFill>
                  <a:schemeClr val="bg1"/>
                </a:solidFill>
              </a:rPr>
            </a:br>
            <a:endParaRPr lang="en-US" sz="3600" dirty="0">
              <a:solidFill>
                <a:schemeClr val="bg1"/>
              </a:solidFill>
            </a:endParaRPr>
          </a:p>
        </p:txBody>
      </p:sp>
    </p:spTree>
    <p:extLst>
      <p:ext uri="{BB962C8B-B14F-4D97-AF65-F5344CB8AC3E}">
        <p14:creationId xmlns:p14="http://schemas.microsoft.com/office/powerpoint/2010/main" val="332308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Top Corners Rounded 8">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12">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generated with very high confidence"/>
          <p:cNvPicPr>
            <a:picLocks noChangeAspect="1"/>
          </p:cNvPicPr>
          <p:nvPr/>
        </p:nvPicPr>
        <p:blipFill>
          <a:blip r:embed="rId3"/>
          <a:stretch>
            <a:fillRect/>
          </a:stretch>
        </p:blipFill>
        <p:spPr>
          <a:xfrm>
            <a:off x="5203767" y="864472"/>
            <a:ext cx="6542117" cy="4972008"/>
          </a:xfrm>
          <a:prstGeom prst="rect">
            <a:avLst/>
          </a:prstGeom>
        </p:spPr>
      </p:pic>
      <p:sp>
        <p:nvSpPr>
          <p:cNvPr id="2" name="Title 1"/>
          <p:cNvSpPr>
            <a:spLocks noGrp="1"/>
          </p:cNvSpPr>
          <p:nvPr>
            <p:ph type="title"/>
          </p:nvPr>
        </p:nvSpPr>
        <p:spPr>
          <a:xfrm>
            <a:off x="332315" y="1122363"/>
            <a:ext cx="3971220" cy="3249386"/>
          </a:xfrm>
        </p:spPr>
        <p:txBody>
          <a:bodyPr vert="horz" lIns="91440" tIns="45720" rIns="91440" bIns="45720" rtlCol="0" anchor="ctr">
            <a:normAutofit/>
          </a:bodyPr>
          <a:lstStyle/>
          <a:p>
            <a:r>
              <a:rPr lang="en-US" sz="3200" b="1" kern="1200" dirty="0">
                <a:solidFill>
                  <a:schemeClr val="bg1"/>
                </a:solidFill>
                <a:latin typeface="+mj-lt"/>
                <a:ea typeface="+mj-ea"/>
                <a:cs typeface="+mj-cs"/>
              </a:rPr>
              <a:t>Web Content Accessibility Guidelines(WCAG) 2.0</a:t>
            </a:r>
          </a:p>
        </p:txBody>
      </p:sp>
      <p:sp>
        <p:nvSpPr>
          <p:cNvPr id="3" name="Content Placeholder 2"/>
          <p:cNvSpPr>
            <a:spLocks noGrp="1"/>
          </p:cNvSpPr>
          <p:nvPr>
            <p:ph idx="1"/>
          </p:nvPr>
        </p:nvSpPr>
        <p:spPr>
          <a:xfrm>
            <a:off x="332314" y="4714874"/>
            <a:ext cx="3971221" cy="1240803"/>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 </a:t>
            </a:r>
          </a:p>
        </p:txBody>
      </p:sp>
    </p:spTree>
    <p:extLst>
      <p:ext uri="{BB962C8B-B14F-4D97-AF65-F5344CB8AC3E}">
        <p14:creationId xmlns:p14="http://schemas.microsoft.com/office/powerpoint/2010/main" val="356228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Rectangle 13">
            <a:extLst>
              <a:ext uri="{FF2B5EF4-FFF2-40B4-BE49-F238E27FC236}">
                <a16:creationId xmlns:a16="http://schemas.microsoft.com/office/drawing/2014/main" id="{72257994-BD97-4691-8B89-198A6D2BABD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generated with very high confidence"/>
          <p:cNvPicPr>
            <a:picLocks noGrp="1" noChangeAspect="1"/>
          </p:cNvPicPr>
          <p:nvPr>
            <p:ph idx="1"/>
          </p:nvPr>
        </p:nvPicPr>
        <p:blipFill rotWithShape="1">
          <a:blip r:embed="rId2"/>
          <a:srcRect/>
          <a:stretch/>
        </p:blipFill>
        <p:spPr>
          <a:xfrm>
            <a:off x="1389605" y="468977"/>
            <a:ext cx="9437512" cy="3539066"/>
          </a:xfrm>
          <a:prstGeom prst="rect">
            <a:avLst/>
          </a:prstGeom>
        </p:spPr>
      </p:pic>
      <p:sp>
        <p:nvSpPr>
          <p:cNvPr id="2" name="Title 1"/>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b="1" kern="1200">
                <a:solidFill>
                  <a:srgbClr val="404040"/>
                </a:solidFill>
                <a:latin typeface="+mj-lt"/>
                <a:ea typeface="+mj-ea"/>
                <a:cs typeface="+mj-cs"/>
              </a:rPr>
              <a:t>Web Accessibility and Cross platform development</a:t>
            </a:r>
          </a:p>
        </p:txBody>
      </p:sp>
    </p:spTree>
    <p:extLst>
      <p:ext uri="{BB962C8B-B14F-4D97-AF65-F5344CB8AC3E}">
        <p14:creationId xmlns:p14="http://schemas.microsoft.com/office/powerpoint/2010/main" val="312934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101" name="Straight Connector 72">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descr="Image result for cross platform">
            <a:extLst>
              <a:ext uri="{FF2B5EF4-FFF2-40B4-BE49-F238E27FC236}">
                <a16:creationId xmlns:a16="http://schemas.microsoft.com/office/drawing/2014/main" id="{B7344F46-52FF-44AA-9119-E52BB3FC1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19" y="307731"/>
            <a:ext cx="10185062" cy="39976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kern="1200">
                <a:solidFill>
                  <a:srgbClr val="FFFFFF"/>
                </a:solidFill>
                <a:latin typeface="+mj-lt"/>
                <a:ea typeface="+mj-ea"/>
                <a:cs typeface="+mj-cs"/>
              </a:rPr>
              <a:t>Cross platform development</a:t>
            </a:r>
          </a:p>
        </p:txBody>
      </p:sp>
    </p:spTree>
    <p:extLst>
      <p:ext uri="{BB962C8B-B14F-4D97-AF65-F5344CB8AC3E}">
        <p14:creationId xmlns:p14="http://schemas.microsoft.com/office/powerpoint/2010/main" val="81747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9899462-FC16-43B0-966B-FCA2634507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AAFEA932-2DF1-410C-A00A-7A1E7DBF751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122" name="Picture 2" descr="Image result for UI logo">
            <a:extLst>
              <a:ext uri="{FF2B5EF4-FFF2-40B4-BE49-F238E27FC236}">
                <a16:creationId xmlns:a16="http://schemas.microsoft.com/office/drawing/2014/main" id="{61CECE03-4EE4-404C-94A3-60432E7C3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00" y="478232"/>
            <a:ext cx="2789902" cy="27899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BC60B66-65FF-43E8-92E4-A1070A3B8FB9}"/>
              </a:ext>
            </a:extLst>
          </p:cNvPr>
          <p:cNvPicPr>
            <a:picLocks noChangeAspect="1"/>
          </p:cNvPicPr>
          <p:nvPr/>
        </p:nvPicPr>
        <p:blipFill>
          <a:blip r:embed="rId4"/>
          <a:stretch>
            <a:fillRect/>
          </a:stretch>
        </p:blipFill>
        <p:spPr>
          <a:xfrm>
            <a:off x="481886" y="3862616"/>
            <a:ext cx="3662730" cy="2243422"/>
          </a:xfrm>
          <a:prstGeom prst="rect">
            <a:avLst/>
          </a:prstGeom>
        </p:spPr>
      </p:pic>
      <p:sp>
        <p:nvSpPr>
          <p:cNvPr id="4" name="Title 3"/>
          <p:cNvSpPr>
            <a:spLocks noGrp="1"/>
          </p:cNvSpPr>
          <p:nvPr>
            <p:ph type="title"/>
          </p:nvPr>
        </p:nvSpPr>
        <p:spPr>
          <a:xfrm>
            <a:off x="5297762" y="1053711"/>
            <a:ext cx="5638994" cy="1424446"/>
          </a:xfrm>
        </p:spPr>
        <p:txBody>
          <a:bodyPr vert="horz" lIns="91440" tIns="45720" rIns="91440" bIns="45720" rtlCol="0" anchor="ctr">
            <a:normAutofit/>
          </a:bodyPr>
          <a:lstStyle/>
          <a:p>
            <a:r>
              <a:rPr lang="en-US" b="1">
                <a:solidFill>
                  <a:srgbClr val="FFFFFF"/>
                </a:solidFill>
              </a:rPr>
              <a:t>Responsive UI &amp; Mobile first approach</a:t>
            </a:r>
          </a:p>
        </p:txBody>
      </p:sp>
      <p:sp>
        <p:nvSpPr>
          <p:cNvPr id="3" name="Text Placeholder 2"/>
          <p:cNvSpPr>
            <a:spLocks noGrp="1"/>
          </p:cNvSpPr>
          <p:nvPr>
            <p:ph type="body" sz="quarter" idx="4294967295"/>
          </p:nvPr>
        </p:nvSpPr>
        <p:spPr>
          <a:xfrm>
            <a:off x="5297762" y="2799889"/>
            <a:ext cx="5747187" cy="2987543"/>
          </a:xfrm>
        </p:spPr>
        <p:txBody>
          <a:bodyPr vert="horz" lIns="91440" tIns="45720" rIns="91440" bIns="45720" rtlCol="0" anchor="t">
            <a:normAutofit/>
          </a:bodyPr>
          <a:lstStyle/>
          <a:p>
            <a:r>
              <a:rPr lang="en-US" sz="2000" b="1">
                <a:solidFill>
                  <a:srgbClr val="FFFFFF"/>
                </a:solidFill>
              </a:rPr>
              <a:t>Responsive</a:t>
            </a:r>
            <a:r>
              <a:rPr lang="en-US" sz="2000">
                <a:solidFill>
                  <a:srgbClr val="FFFFFF"/>
                </a:solidFill>
              </a:rPr>
              <a:t> - Flexible layouts, flexible images and cascading style sheet media queries.</a:t>
            </a:r>
          </a:p>
          <a:p>
            <a:r>
              <a:rPr lang="en-US" sz="2000" b="1">
                <a:solidFill>
                  <a:srgbClr val="FFFFFF"/>
                </a:solidFill>
              </a:rPr>
              <a:t>Mobile first</a:t>
            </a:r>
            <a:r>
              <a:rPr lang="en-US" sz="2000">
                <a:solidFill>
                  <a:srgbClr val="FFFFFF"/>
                </a:solidFill>
              </a:rPr>
              <a:t> </a:t>
            </a:r>
            <a:r>
              <a:rPr lang="en-US" sz="2000" b="1">
                <a:solidFill>
                  <a:srgbClr val="FFFFFF"/>
                </a:solidFill>
              </a:rPr>
              <a:t>approach</a:t>
            </a:r>
            <a:r>
              <a:rPr lang="en-US" sz="2000">
                <a:solidFill>
                  <a:srgbClr val="FFFFFF"/>
                </a:solidFill>
              </a:rPr>
              <a:t> - Design for smaller screens first – progressive enhancement.</a:t>
            </a:r>
          </a:p>
          <a:p>
            <a:endParaRPr lang="en-US" sz="2000">
              <a:solidFill>
                <a:srgbClr val="FFFFFF"/>
              </a:solidFill>
            </a:endParaRPr>
          </a:p>
          <a:p>
            <a:r>
              <a:rPr lang="en-US" sz="2000" b="1">
                <a:solidFill>
                  <a:srgbClr val="FFFFFF"/>
                </a:solidFill>
              </a:rPr>
              <a:t>Is there a difference between the two?</a:t>
            </a:r>
          </a:p>
          <a:p>
            <a:r>
              <a:rPr lang="en-US" sz="2000">
                <a:solidFill>
                  <a:srgbClr val="FFFFFF"/>
                </a:solidFill>
              </a:rPr>
              <a:t>mobile-first is actually a design strategy	</a:t>
            </a:r>
          </a:p>
          <a:p>
            <a:r>
              <a:rPr lang="en-US" sz="2000">
                <a:solidFill>
                  <a:srgbClr val="FFFFFF"/>
                </a:solidFill>
              </a:rPr>
              <a:t>responsiveness is the result of a technical approach</a:t>
            </a:r>
            <a:endParaRPr lang="en-US" sz="2000" b="1">
              <a:solidFill>
                <a:srgbClr val="FFFFFF"/>
              </a:solidFill>
            </a:endParaRPr>
          </a:p>
        </p:txBody>
      </p:sp>
    </p:spTree>
    <p:extLst>
      <p:ext uri="{BB962C8B-B14F-4D97-AF65-F5344CB8AC3E}">
        <p14:creationId xmlns:p14="http://schemas.microsoft.com/office/powerpoint/2010/main" val="2575548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8456</TotalTime>
  <Words>629</Words>
  <Application>Microsoft Office PowerPoint</Application>
  <PresentationFormat>Widescreen</PresentationFormat>
  <Paragraphs>112</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Cordia New</vt:lpstr>
      <vt:lpstr>Roboto</vt:lpstr>
      <vt:lpstr>Roboto Light</vt:lpstr>
      <vt:lpstr>Office Theme</vt:lpstr>
      <vt:lpstr>Web Accessibility  And  Cross Platform Development</vt:lpstr>
      <vt:lpstr>Introduction to Accessibility Web Development</vt:lpstr>
      <vt:lpstr>Accessibility development: Benefits</vt:lpstr>
      <vt:lpstr>Assistive technology</vt:lpstr>
      <vt:lpstr>Principles of WCAG 2.O </vt:lpstr>
      <vt:lpstr>Web Content Accessibility Guidelines(WCAG) 2.0</vt:lpstr>
      <vt:lpstr>Web Accessibility and Cross platform development</vt:lpstr>
      <vt:lpstr>Cross platform development</vt:lpstr>
      <vt:lpstr>Responsive UI &amp; Mobile first approach</vt:lpstr>
      <vt:lpstr>Why Mobile first and responsive UI’s?</vt:lpstr>
      <vt:lpstr>What is bootstrap?</vt:lpstr>
      <vt:lpstr>Advantages of Bootstrap</vt:lpstr>
      <vt:lpstr>PowerPoint Presentation</vt:lpstr>
    </vt:vector>
  </TitlesOfParts>
  <Company>Sabre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DSouza, Miracle Talita</dc:creator>
  <cp:lastModifiedBy>D'Costa, Rahul Cajetan</cp:lastModifiedBy>
  <cp:revision>35</cp:revision>
  <dcterms:created xsi:type="dcterms:W3CDTF">2018-04-05T11:34:02Z</dcterms:created>
  <dcterms:modified xsi:type="dcterms:W3CDTF">2018-04-20T06:07:03Z</dcterms:modified>
</cp:coreProperties>
</file>