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445" r:id="rId6"/>
    <p:sldId id="485" r:id="rId7"/>
    <p:sldId id="450" r:id="rId8"/>
    <p:sldId id="486" r:id="rId9"/>
    <p:sldId id="487" r:id="rId10"/>
    <p:sldId id="488" r:id="rId11"/>
    <p:sldId id="489" r:id="rId12"/>
    <p:sldId id="43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FF9999"/>
    <a:srgbClr val="FFCE3C"/>
    <a:srgbClr val="999999"/>
    <a:srgbClr val="730000"/>
    <a:srgbClr val="EA3333"/>
    <a:srgbClr val="111111"/>
    <a:srgbClr val="005A5A"/>
    <a:srgbClr val="053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 autoAdjust="0"/>
    <p:restoredTop sz="84367" autoAdjust="0"/>
  </p:normalViewPr>
  <p:slideViewPr>
    <p:cSldViewPr snapToGrid="0" snapToObjects="1">
      <p:cViewPr varScale="1">
        <p:scale>
          <a:sx n="114" d="100"/>
          <a:sy n="114" d="100"/>
        </p:scale>
        <p:origin x="56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29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FC02-E2C1-4688-9041-1DE880D79D4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A6BE-27EB-4C6F-B287-6B3A64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5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5E85-ABE3-3045-BC71-4CC1105F6E9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C960-BE06-9344-8CBE-616297C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40235"/>
            <a:ext cx="9144000" cy="4103265"/>
          </a:xfrm>
          <a:prstGeom prst="rect">
            <a:avLst/>
          </a:prstGeom>
        </p:spPr>
      </p:pic>
      <p:sp>
        <p:nvSpPr>
          <p:cNvPr id="6" name="Rectangle 1"/>
          <p:cNvSpPr/>
          <p:nvPr userDrawn="1"/>
        </p:nvSpPr>
        <p:spPr>
          <a:xfrm>
            <a:off x="431" y="-1091"/>
            <a:ext cx="9145654" cy="2579778"/>
          </a:xfrm>
          <a:custGeom>
            <a:avLst/>
            <a:gdLst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44000 w 9144000"/>
              <a:gd name="connsiteY2" fmla="*/ 2832485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36303 w 9144000"/>
              <a:gd name="connsiteY2" fmla="*/ 1716424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740"/>
              <a:gd name="connsiteY0" fmla="*/ 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0 h 2832485"/>
              <a:gd name="connsiteX0" fmla="*/ 76200 w 9144740"/>
              <a:gd name="connsiteY0" fmla="*/ 32385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76200 w 9144740"/>
              <a:gd name="connsiteY4" fmla="*/ 323850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077"/>
              <a:gd name="connsiteY0" fmla="*/ 0 h 2594360"/>
              <a:gd name="connsiteX1" fmla="*/ 9086850 w 9144077"/>
              <a:gd name="connsiteY1" fmla="*/ 419100 h 2594360"/>
              <a:gd name="connsiteX2" fmla="*/ 9144000 w 9144077"/>
              <a:gd name="connsiteY2" fmla="*/ 1639936 h 2594360"/>
              <a:gd name="connsiteX3" fmla="*/ 0 w 9144077"/>
              <a:gd name="connsiteY3" fmla="*/ 2594360 h 2594360"/>
              <a:gd name="connsiteX4" fmla="*/ 0 w 9144077"/>
              <a:gd name="connsiteY4" fmla="*/ 0 h 2594360"/>
              <a:gd name="connsiteX0" fmla="*/ 0 w 9144740"/>
              <a:gd name="connsiteY0" fmla="*/ 0 h 2594360"/>
              <a:gd name="connsiteX1" fmla="*/ 9144000 w 9144740"/>
              <a:gd name="connsiteY1" fmla="*/ 9525 h 2594360"/>
              <a:gd name="connsiteX2" fmla="*/ 9144000 w 9144740"/>
              <a:gd name="connsiteY2" fmla="*/ 1639936 h 2594360"/>
              <a:gd name="connsiteX3" fmla="*/ 0 w 9144740"/>
              <a:gd name="connsiteY3" fmla="*/ 2594360 h 2594360"/>
              <a:gd name="connsiteX4" fmla="*/ 0 w 9144740"/>
              <a:gd name="connsiteY4" fmla="*/ 0 h 2594360"/>
              <a:gd name="connsiteX0" fmla="*/ 0 w 9144000"/>
              <a:gd name="connsiteY0" fmla="*/ 0 h 2594360"/>
              <a:gd name="connsiteX1" fmla="*/ 9144000 w 9144000"/>
              <a:gd name="connsiteY1" fmla="*/ 9525 h 2594360"/>
              <a:gd name="connsiteX2" fmla="*/ 9144000 w 9144000"/>
              <a:gd name="connsiteY2" fmla="*/ 1639936 h 2594360"/>
              <a:gd name="connsiteX3" fmla="*/ 0 w 9144000"/>
              <a:gd name="connsiteY3" fmla="*/ 2594360 h 2594360"/>
              <a:gd name="connsiteX4" fmla="*/ 0 w 9144000"/>
              <a:gd name="connsiteY4" fmla="*/ 0 h 2594360"/>
              <a:gd name="connsiteX0" fmla="*/ 125676 w 9144000"/>
              <a:gd name="connsiteY0" fmla="*/ 155154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125676 w 9144000"/>
              <a:gd name="connsiteY4" fmla="*/ 155154 h 2584835"/>
              <a:gd name="connsiteX0" fmla="*/ 0 w 9144000"/>
              <a:gd name="connsiteY0" fmla="*/ 16477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0 w 9144000"/>
              <a:gd name="connsiteY4" fmla="*/ 16477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0411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8826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2030"/>
              <a:gd name="connsiteX1" fmla="*/ 9148334 w 9148334"/>
              <a:gd name="connsiteY1" fmla="*/ 0 h 2582030"/>
              <a:gd name="connsiteX2" fmla="*/ 9148334 w 9148334"/>
              <a:gd name="connsiteY2" fmla="*/ 1638826 h 2582030"/>
              <a:gd name="connsiteX3" fmla="*/ 1529 w 9148334"/>
              <a:gd name="connsiteY3" fmla="*/ 2582030 h 2582030"/>
              <a:gd name="connsiteX4" fmla="*/ 0 w 9148334"/>
              <a:gd name="connsiteY4" fmla="*/ 12143 h 2582030"/>
              <a:gd name="connsiteX0" fmla="*/ 5476 w 9146977"/>
              <a:gd name="connsiteY0" fmla="*/ 5310 h 2582030"/>
              <a:gd name="connsiteX1" fmla="*/ 9146977 w 9146977"/>
              <a:gd name="connsiteY1" fmla="*/ 0 h 2582030"/>
              <a:gd name="connsiteX2" fmla="*/ 9146977 w 9146977"/>
              <a:gd name="connsiteY2" fmla="*/ 1638826 h 2582030"/>
              <a:gd name="connsiteX3" fmla="*/ 172 w 9146977"/>
              <a:gd name="connsiteY3" fmla="*/ 2582030 h 2582030"/>
              <a:gd name="connsiteX4" fmla="*/ 5476 w 9146977"/>
              <a:gd name="connsiteY4" fmla="*/ 5310 h 2582030"/>
              <a:gd name="connsiteX0" fmla="*/ 2367 w 9147070"/>
              <a:gd name="connsiteY0" fmla="*/ 2109 h 2582030"/>
              <a:gd name="connsiteX1" fmla="*/ 9147070 w 9147070"/>
              <a:gd name="connsiteY1" fmla="*/ 0 h 2582030"/>
              <a:gd name="connsiteX2" fmla="*/ 9147070 w 9147070"/>
              <a:gd name="connsiteY2" fmla="*/ 1638826 h 2582030"/>
              <a:gd name="connsiteX3" fmla="*/ 265 w 9147070"/>
              <a:gd name="connsiteY3" fmla="*/ 2582030 h 2582030"/>
              <a:gd name="connsiteX4" fmla="*/ 2367 w 9147070"/>
              <a:gd name="connsiteY4" fmla="*/ 2109 h 2582030"/>
              <a:gd name="connsiteX0" fmla="*/ 194191 w 9146813"/>
              <a:gd name="connsiteY0" fmla="*/ 162177 h 2582030"/>
              <a:gd name="connsiteX1" fmla="*/ 9146813 w 9146813"/>
              <a:gd name="connsiteY1" fmla="*/ 0 h 2582030"/>
              <a:gd name="connsiteX2" fmla="*/ 9146813 w 9146813"/>
              <a:gd name="connsiteY2" fmla="*/ 1638826 h 2582030"/>
              <a:gd name="connsiteX3" fmla="*/ 8 w 9146813"/>
              <a:gd name="connsiteY3" fmla="*/ 2582030 h 2582030"/>
              <a:gd name="connsiteX4" fmla="*/ 194191 w 9146813"/>
              <a:gd name="connsiteY4" fmla="*/ 162177 h 2582030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51105"/>
              <a:gd name="connsiteY0" fmla="*/ 2109 h 2585231"/>
              <a:gd name="connsiteX1" fmla="*/ 9151105 w 9151105"/>
              <a:gd name="connsiteY1" fmla="*/ 0 h 2585231"/>
              <a:gd name="connsiteX2" fmla="*/ 9147903 w 9151105"/>
              <a:gd name="connsiteY2" fmla="*/ 1642027 h 2585231"/>
              <a:gd name="connsiteX3" fmla="*/ 1098 w 9151105"/>
              <a:gd name="connsiteY3" fmla="*/ 2585231 h 2585231"/>
              <a:gd name="connsiteX4" fmla="*/ 0 w 9151105"/>
              <a:gd name="connsiteY4" fmla="*/ 2109 h 2585231"/>
              <a:gd name="connsiteX0" fmla="*/ 0 w 9154306"/>
              <a:gd name="connsiteY0" fmla="*/ 2109 h 2585231"/>
              <a:gd name="connsiteX1" fmla="*/ 9151105 w 9154306"/>
              <a:gd name="connsiteY1" fmla="*/ 0 h 2585231"/>
              <a:gd name="connsiteX2" fmla="*/ 9154306 w 9154306"/>
              <a:gd name="connsiteY2" fmla="*/ 1642027 h 2585231"/>
              <a:gd name="connsiteX3" fmla="*/ 1098 w 9154306"/>
              <a:gd name="connsiteY3" fmla="*/ 2585231 h 2585231"/>
              <a:gd name="connsiteX4" fmla="*/ 0 w 9154306"/>
              <a:gd name="connsiteY4" fmla="*/ 2109 h 2585231"/>
              <a:gd name="connsiteX0" fmla="*/ 0 w 9154306"/>
              <a:gd name="connsiteY0" fmla="*/ 0 h 2583122"/>
              <a:gd name="connsiteX1" fmla="*/ 9093481 w 9154306"/>
              <a:gd name="connsiteY1" fmla="*/ 36307 h 2583122"/>
              <a:gd name="connsiteX2" fmla="*/ 9154306 w 9154306"/>
              <a:gd name="connsiteY2" fmla="*/ 1639918 h 2583122"/>
              <a:gd name="connsiteX3" fmla="*/ 1098 w 9154306"/>
              <a:gd name="connsiteY3" fmla="*/ 2583122 h 2583122"/>
              <a:gd name="connsiteX4" fmla="*/ 0 w 9154306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7508" h="2583122">
                <a:moveTo>
                  <a:pt x="0" y="0"/>
                </a:moveTo>
                <a:lnTo>
                  <a:pt x="9157508" y="1092"/>
                </a:lnTo>
                <a:cubicBezTo>
                  <a:pt x="9155907" y="820505"/>
                  <a:pt x="9154306" y="824712"/>
                  <a:pt x="9154306" y="1639918"/>
                </a:cubicBezTo>
                <a:lnTo>
                  <a:pt x="1098" y="2583122"/>
                </a:lnTo>
                <a:cubicBezTo>
                  <a:pt x="-347" y="1725558"/>
                  <a:pt x="549" y="129156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2684682" y="4094788"/>
            <a:ext cx="6462280" cy="1048712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5" descr="Sabre-Logo-reg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64" y="4448962"/>
            <a:ext cx="1417320" cy="4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7472" y="466343"/>
            <a:ext cx="5923153" cy="955098"/>
          </a:xfrm>
        </p:spPr>
        <p:txBody>
          <a:bodyPr/>
          <a:lstStyle>
            <a:lvl1pPr>
              <a:lnSpc>
                <a:spcPct val="80000"/>
              </a:lnSpc>
              <a:defRPr sz="2400" b="1" spc="-2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663" y="1565808"/>
            <a:ext cx="5922962" cy="187930"/>
          </a:xfrm>
        </p:spPr>
        <p:txBody>
          <a:bodyPr/>
          <a:lstStyle>
            <a:lvl1pPr marL="0" indent="0">
              <a:buNone/>
              <a:defRPr sz="1600" b="1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1804643"/>
            <a:ext cx="5922962" cy="187930"/>
          </a:xfrm>
        </p:spPr>
        <p:txBody>
          <a:bodyPr/>
          <a:lstStyle>
            <a:lvl1pPr marL="0" indent="0">
              <a:buNone/>
              <a:defRPr sz="1400" b="0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2576" y="1632326"/>
            <a:ext cx="9144540" cy="1538410"/>
          </a:xfrm>
          <a:custGeom>
            <a:avLst/>
            <a:gdLst>
              <a:gd name="connsiteX0" fmla="*/ 0 w 9151684"/>
              <a:gd name="connsiteY0" fmla="*/ 929768 h 1536807"/>
              <a:gd name="connsiteX1" fmla="*/ 0 w 9151684"/>
              <a:gd name="connsiteY1" fmla="*/ 1536807 h 1536807"/>
              <a:gd name="connsiteX2" fmla="*/ 9151684 w 9151684"/>
              <a:gd name="connsiteY2" fmla="*/ 53788 h 1536807"/>
              <a:gd name="connsiteX3" fmla="*/ 9151684 w 9151684"/>
              <a:gd name="connsiteY3" fmla="*/ 0 h 1536807"/>
              <a:gd name="connsiteX4" fmla="*/ 0 w 9151684"/>
              <a:gd name="connsiteY4" fmla="*/ 929768 h 1536807"/>
              <a:gd name="connsiteX0" fmla="*/ 0 w 9151684"/>
              <a:gd name="connsiteY0" fmla="*/ 929768 h 1462110"/>
              <a:gd name="connsiteX1" fmla="*/ 108183 w 9151684"/>
              <a:gd name="connsiteY1" fmla="*/ 1462110 h 1462110"/>
              <a:gd name="connsiteX2" fmla="*/ 9151684 w 9151684"/>
              <a:gd name="connsiteY2" fmla="*/ 53788 h 1462110"/>
              <a:gd name="connsiteX3" fmla="*/ 9151684 w 9151684"/>
              <a:gd name="connsiteY3" fmla="*/ 0 h 1462110"/>
              <a:gd name="connsiteX4" fmla="*/ 0 w 9151684"/>
              <a:gd name="connsiteY4" fmla="*/ 929768 h 1462110"/>
              <a:gd name="connsiteX0" fmla="*/ 0 w 9151684"/>
              <a:gd name="connsiteY0" fmla="*/ 929768 h 1526504"/>
              <a:gd name="connsiteX1" fmla="*/ 0 w 9151684"/>
              <a:gd name="connsiteY1" fmla="*/ 1526504 h 1526504"/>
              <a:gd name="connsiteX2" fmla="*/ 9151684 w 9151684"/>
              <a:gd name="connsiteY2" fmla="*/ 53788 h 1526504"/>
              <a:gd name="connsiteX3" fmla="*/ 9151684 w 9151684"/>
              <a:gd name="connsiteY3" fmla="*/ 0 h 1526504"/>
              <a:gd name="connsiteX4" fmla="*/ 0 w 9151684"/>
              <a:gd name="connsiteY4" fmla="*/ 929768 h 1526504"/>
              <a:gd name="connsiteX0" fmla="*/ 0 w 9151684"/>
              <a:gd name="connsiteY0" fmla="*/ 941674 h 1538410"/>
              <a:gd name="connsiteX1" fmla="*/ 0 w 9151684"/>
              <a:gd name="connsiteY1" fmla="*/ 1538410 h 1538410"/>
              <a:gd name="connsiteX2" fmla="*/ 9151684 w 9151684"/>
              <a:gd name="connsiteY2" fmla="*/ 65694 h 1538410"/>
              <a:gd name="connsiteX3" fmla="*/ 9144540 w 9151684"/>
              <a:gd name="connsiteY3" fmla="*/ 0 h 1538410"/>
              <a:gd name="connsiteX4" fmla="*/ 0 w 9151684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18347 w 9144540"/>
              <a:gd name="connsiteY2" fmla="*/ 32356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4540 w 9144540"/>
              <a:gd name="connsiteY2" fmla="*/ 56169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23109 w 9144540"/>
              <a:gd name="connsiteY2" fmla="*/ 34737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540" h="1538410">
                <a:moveTo>
                  <a:pt x="0" y="941674"/>
                </a:moveTo>
                <a:lnTo>
                  <a:pt x="0" y="1538410"/>
                </a:lnTo>
                <a:lnTo>
                  <a:pt x="9142159" y="63312"/>
                </a:lnTo>
                <a:cubicBezTo>
                  <a:pt x="9143349" y="31656"/>
                  <a:pt x="9143349" y="31656"/>
                  <a:pt x="9144540" y="0"/>
                </a:cubicBezTo>
                <a:lnTo>
                  <a:pt x="0" y="94167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/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7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7128" y="86081"/>
            <a:ext cx="8449399" cy="392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347128" y="903486"/>
            <a:ext cx="4038600" cy="3617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1"/>
          </p:nvPr>
        </p:nvSpPr>
        <p:spPr>
          <a:xfrm>
            <a:off x="4757927" y="903486"/>
            <a:ext cx="4038600" cy="3617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28" y="901882"/>
            <a:ext cx="4040188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E5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752" y="901882"/>
            <a:ext cx="4041775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E5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7128" y="86081"/>
            <a:ext cx="8449399" cy="392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0"/>
          </p:nvPr>
        </p:nvSpPr>
        <p:spPr>
          <a:xfrm>
            <a:off x="347128" y="1517002"/>
            <a:ext cx="4038600" cy="2996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757927" y="1517002"/>
            <a:ext cx="4038600" cy="2996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2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128" y="86081"/>
            <a:ext cx="8449399" cy="3927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Slide titles should be a one-line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29" y="906843"/>
            <a:ext cx="8449398" cy="3665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0407" y="4876468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57802700-181E-DB45-BF76-687624FA2429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Franklin Gothic Book"/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+mn-lt"/>
              <a:cs typeface="Franklin Gothic Book"/>
            </a:endParaRPr>
          </a:p>
        </p:txBody>
      </p:sp>
      <p:pic>
        <p:nvPicPr>
          <p:cNvPr id="8" name="Picture 9" descr="Sabre-Logo-reg-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4" y="4722111"/>
            <a:ext cx="877056" cy="30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0" y="641575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4893" y="4876468"/>
            <a:ext cx="344337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 confidential  |  ©2018 Sabre GLBL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401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54" r:id="rId3"/>
    <p:sldLayoutId id="2147483652" r:id="rId4"/>
    <p:sldLayoutId id="214748365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spc="-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•"/>
        <a:defRPr sz="1600" kern="1200" spc="-20" baseline="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–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2pPr>
      <a:lvl3pPr marL="77724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•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–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»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BDD5-93DC-4041-959F-E629E2EA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466343"/>
            <a:ext cx="8796528" cy="837163"/>
          </a:xfrm>
        </p:spPr>
        <p:txBody>
          <a:bodyPr/>
          <a:lstStyle/>
          <a:p>
            <a:r>
              <a:rPr lang="en-US" dirty="0" err="1"/>
              <a:t>CreateInstance</a:t>
            </a:r>
            <a:r>
              <a:rPr lang="en-US" dirty="0"/>
              <a:t> –The one Click NGHP Dev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0122-060E-452E-9F6C-671783EC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Rahul Cajetan </a:t>
            </a:r>
            <a:r>
              <a:rPr lang="en-US" dirty="0" err="1"/>
              <a:t>D’costa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84FFC-E550-480F-91EA-5A7ED5F053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   Nov, 2018</a:t>
            </a:r>
          </a:p>
        </p:txBody>
      </p:sp>
    </p:spTree>
    <p:extLst>
      <p:ext uri="{BB962C8B-B14F-4D97-AF65-F5344CB8AC3E}">
        <p14:creationId xmlns:p14="http://schemas.microsoft.com/office/powerpoint/2010/main" val="131118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077A8-14B3-4572-BCE9-24A90A94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times it takes for a new developer/tester to do local setup?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 setup process simple and straight forward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better way to do this 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547030-20B7-4C00-9CF5-B605B4A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2AEC11D-753E-4800-872C-5D9D5E71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32" y="906843"/>
            <a:ext cx="773493" cy="7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9A68AC56-249F-475B-956E-5304B50C7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2" r="28048"/>
          <a:stretch/>
        </p:blipFill>
        <p:spPr bwMode="auto">
          <a:xfrm>
            <a:off x="5477566" y="1537252"/>
            <a:ext cx="704573" cy="1560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9C406-7FC8-4BCA-801B-49C508AA09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29" t="12811" r="17668" b="12047"/>
          <a:stretch/>
        </p:blipFill>
        <p:spPr>
          <a:xfrm>
            <a:off x="2829339" y="3305025"/>
            <a:ext cx="1141896" cy="1346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73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E9F99D-EC97-48FC-83FC-D0C0BBBE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  <a:p>
            <a:pPr lvl="1"/>
            <a:r>
              <a:rPr lang="en-US" dirty="0"/>
              <a:t>On joining anew, the time taken for a person to manually setup local dev environment roughly takes 2 to 3 days. We felt the need to reduce this so that the time can be productively utilized to get started.</a:t>
            </a:r>
          </a:p>
          <a:p>
            <a:r>
              <a:rPr lang="en-US" b="1" dirty="0"/>
              <a:t>Solution</a:t>
            </a:r>
          </a:p>
          <a:p>
            <a:pPr lvl="1"/>
            <a:r>
              <a:rPr lang="en-US" b="1" dirty="0" err="1"/>
              <a:t>createInstance</a:t>
            </a:r>
            <a:r>
              <a:rPr lang="en-US" dirty="0"/>
              <a:t> comes with an easy one click solution for all developer/tester to get their local setup done in less than 2 hours.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91A6B-F949-4687-86EB-275D680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Image result for problem solver">
            <a:extLst>
              <a:ext uri="{FF2B5EF4-FFF2-40B4-BE49-F238E27FC236}">
                <a16:creationId xmlns:a16="http://schemas.microsoft.com/office/drawing/2014/main" id="{D0D99369-9F3E-49A6-A76B-551DFA40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7394">
            <a:off x="4855818" y="2411896"/>
            <a:ext cx="3085547" cy="23141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9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AF4DC4-095F-45A6-9469-727C2470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29" y="906843"/>
            <a:ext cx="8315608" cy="36651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Sets up SoapUI, maven , java and </a:t>
            </a:r>
            <a:r>
              <a:rPr lang="en-US" dirty="0" err="1"/>
              <a:t>MobaXterm</a:t>
            </a:r>
            <a:r>
              <a:rPr lang="en-US" dirty="0"/>
              <a:t>(based on </a:t>
            </a:r>
            <a:r>
              <a:rPr lang="en-US" dirty="0" err="1"/>
              <a:t>unix</a:t>
            </a:r>
            <a:r>
              <a:rPr lang="en-US" dirty="0"/>
              <a:t>)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Creates folders based on role and downloads </a:t>
            </a:r>
            <a:r>
              <a:rPr lang="en-US" dirty="0" err="1"/>
              <a:t>svn</a:t>
            </a:r>
            <a:r>
              <a:rPr lang="en-US" dirty="0"/>
              <a:t> code based on role</a:t>
            </a:r>
          </a:p>
          <a:p>
            <a:pPr lvl="1"/>
            <a:r>
              <a:rPr lang="en-US" dirty="0"/>
              <a:t>Role can be any of three Developer ,Tester or </a:t>
            </a:r>
            <a:r>
              <a:rPr lang="en-US" dirty="0" err="1"/>
              <a:t>Developer+Tester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Sets up host file to point to our environment boxes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Sets up a local copy of Content –Indexer from dev box and does the necessary configuration to point </a:t>
            </a:r>
            <a:r>
              <a:rPr lang="en-US" dirty="0" err="1"/>
              <a:t>nghp</a:t>
            </a:r>
            <a:r>
              <a:rPr lang="en-US" dirty="0"/>
              <a:t>-content to local indexer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Sets up path variable for windows machine for M2 ,JAVA_HOME and PATH variable.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SyncContentIndexer</a:t>
            </a:r>
            <a:r>
              <a:rPr lang="en-US" dirty="0"/>
              <a:t> script will update existing copy of local instance of indexer with latest copy from dev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case of Testers setup it will setup NIMBUS automatically and user can start working in SOAPUI.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3D04AF-61C4-446F-853C-E2A75E80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Inclusions Today –That users had to do manually otherwise</a:t>
            </a:r>
          </a:p>
        </p:txBody>
      </p:sp>
      <p:pic>
        <p:nvPicPr>
          <p:cNvPr id="4100" name="Picture 4" descr="Image result for checklist icon">
            <a:extLst>
              <a:ext uri="{FF2B5EF4-FFF2-40B4-BE49-F238E27FC236}">
                <a16:creationId xmlns:a16="http://schemas.microsoft.com/office/drawing/2014/main" id="{F03120FB-F155-4714-8D40-85B6CF83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274" y="694394"/>
            <a:ext cx="1175932" cy="163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4C042-AE07-492C-A25F-D6F1853A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Install eclipse/</a:t>
            </a:r>
            <a:r>
              <a:rPr lang="en-US" dirty="0" err="1"/>
              <a:t>intelij</a:t>
            </a:r>
            <a:r>
              <a:rPr lang="en-US" dirty="0"/>
              <a:t> and import the projects </a:t>
            </a:r>
          </a:p>
          <a:p>
            <a:pPr lvl="1"/>
            <a:r>
              <a:rPr lang="en-US" dirty="0"/>
              <a:t>Do a </a:t>
            </a:r>
            <a:r>
              <a:rPr lang="en-US" dirty="0" err="1"/>
              <a:t>mvn</a:t>
            </a:r>
            <a:r>
              <a:rPr lang="en-US" dirty="0"/>
              <a:t> build and your ready to start coding</a:t>
            </a:r>
          </a:p>
          <a:p>
            <a:pPr lvl="1"/>
            <a:endParaRPr lang="en-US" dirty="0"/>
          </a:p>
          <a:p>
            <a:r>
              <a:rPr lang="en-US" dirty="0"/>
              <a:t>Tester</a:t>
            </a:r>
          </a:p>
          <a:p>
            <a:pPr lvl="1"/>
            <a:r>
              <a:rPr lang="en-US" dirty="0"/>
              <a:t>Load the test scripts into SoapUI and start writing automation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C43C0-D9A0-42F2-8AB0-A11775E5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interactions with </a:t>
            </a:r>
            <a:r>
              <a:rPr lang="en-US" dirty="0" err="1"/>
              <a:t>createInstance</a:t>
            </a:r>
            <a:endParaRPr lang="en-US" dirty="0"/>
          </a:p>
        </p:txBody>
      </p:sp>
      <p:pic>
        <p:nvPicPr>
          <p:cNvPr id="5122" name="Picture 2" descr="Image result for user activity icon">
            <a:extLst>
              <a:ext uri="{FF2B5EF4-FFF2-40B4-BE49-F238E27FC236}">
                <a16:creationId xmlns:a16="http://schemas.microsoft.com/office/drawing/2014/main" id="{6F872672-7273-4EA4-B25C-C9F963E0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6" r="13625" b="35322"/>
          <a:stretch/>
        </p:blipFill>
        <p:spPr bwMode="auto">
          <a:xfrm>
            <a:off x="6672197" y="1014465"/>
            <a:ext cx="1821925" cy="17249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4DD3A7-395E-4DD4-AB3C-96C55D8D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more </a:t>
            </a:r>
            <a:r>
              <a:rPr lang="en-US" dirty="0" err="1"/>
              <a:t>svn</a:t>
            </a:r>
            <a:r>
              <a:rPr lang="en-US" dirty="0"/>
              <a:t> modules</a:t>
            </a:r>
          </a:p>
          <a:p>
            <a:r>
              <a:rPr lang="en-US" dirty="0"/>
              <a:t>A easier way to trigger server start</a:t>
            </a:r>
          </a:p>
          <a:p>
            <a:r>
              <a:rPr lang="en-US" dirty="0"/>
              <a:t>Improved error handling for directing users in right direction in case of script failure</a:t>
            </a:r>
          </a:p>
          <a:p>
            <a:r>
              <a:rPr lang="en-US" dirty="0"/>
              <a:t>Option to setup </a:t>
            </a:r>
            <a:r>
              <a:rPr lang="en-US" dirty="0" err="1"/>
              <a:t>Intelij</a:t>
            </a:r>
            <a:r>
              <a:rPr lang="en-US" dirty="0"/>
              <a:t> or Eclipse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9DBD0-3F22-4ABE-A617-E8D80CCF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2.0	- upcoming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27D3E8D-5624-422E-B719-EEFD0573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8" y="2117988"/>
            <a:ext cx="2214239" cy="2214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9084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9FBC7-7D42-4CDD-B5DE-3FCE7C2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2.1 – Feedback Time</a:t>
            </a:r>
          </a:p>
        </p:txBody>
      </p:sp>
      <p:pic>
        <p:nvPicPr>
          <p:cNvPr id="7170" name="Picture 2" descr="Image result for feedback">
            <a:extLst>
              <a:ext uri="{FF2B5EF4-FFF2-40B4-BE49-F238E27FC236}">
                <a16:creationId xmlns:a16="http://schemas.microsoft.com/office/drawing/2014/main" id="{8A53514E-9121-463A-ADA2-5AA538DD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56" y="1582499"/>
            <a:ext cx="2571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feedback">
            <a:extLst>
              <a:ext uri="{FF2B5EF4-FFF2-40B4-BE49-F238E27FC236}">
                <a16:creationId xmlns:a16="http://schemas.microsoft.com/office/drawing/2014/main" id="{92F3F512-4EC7-4B18-96CA-60D5DA827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5" y="1928927"/>
            <a:ext cx="4883603" cy="17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3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F1D2-E8FC-4DDD-8202-09B027767F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Image result for thank you">
            <a:extLst>
              <a:ext uri="{FF2B5EF4-FFF2-40B4-BE49-F238E27FC236}">
                <a16:creationId xmlns:a16="http://schemas.microsoft.com/office/drawing/2014/main" id="{F2F9EBFE-1085-4E8D-BD41-D0CD23080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66" y="1231721"/>
            <a:ext cx="5935722" cy="31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6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Sabre Corp Colors">
      <a:dk1>
        <a:sysClr val="windowText" lastClr="000000"/>
      </a:dk1>
      <a:lt1>
        <a:sysClr val="window" lastClr="FFFFFF"/>
      </a:lt1>
      <a:dk2>
        <a:srgbClr val="333333"/>
      </a:dk2>
      <a:lt2>
        <a:srgbClr val="F2F2F2"/>
      </a:lt2>
      <a:accent1>
        <a:srgbClr val="E50000"/>
      </a:accent1>
      <a:accent2>
        <a:srgbClr val="FF8D2E"/>
      </a:accent2>
      <a:accent3>
        <a:srgbClr val="57B20E"/>
      </a:accent3>
      <a:accent4>
        <a:srgbClr val="1DA4A4"/>
      </a:accent4>
      <a:accent5>
        <a:srgbClr val="AB69C2"/>
      </a:accent5>
      <a:accent6>
        <a:srgbClr val="2A6EAF"/>
      </a:accent6>
      <a:hlink>
        <a:srgbClr val="E50000"/>
      </a:hlink>
      <a:folHlink>
        <a:srgbClr val="808080"/>
      </a:folHlink>
    </a:clrScheme>
    <a:fontScheme name="Sabre Corporat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>
        <a:noAutofit/>
      </a:bodyPr>
      <a:lstStyle>
        <a:defPPr algn="ctr">
          <a:defRPr sz="120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8BC00589DC341B60D2D984337C6BF" ma:contentTypeVersion="1" ma:contentTypeDescription="Create a new document." ma:contentTypeScope="" ma:versionID="6f6895889eeecd2d968d44240c347537">
  <xsd:schema xmlns:xsd="http://www.w3.org/2001/XMLSchema" xmlns:xs="http://www.w3.org/2001/XMLSchema" xmlns:p="http://schemas.microsoft.com/office/2006/metadata/properties" xmlns:ns2="9b4ca1ea-5fde-4d6d-bb12-7bca66b28d40" xmlns:ns4="fb656c48-a3e1-4999-bfb7-e0a83a90e3ed" targetNamespace="http://schemas.microsoft.com/office/2006/metadata/properties" ma:root="true" ma:fieldsID="14e39ccdd96de6a1d8bd23ba418552c0" ns2:_="" ns4:_="">
    <xsd:import namespace="9b4ca1ea-5fde-4d6d-bb12-7bca66b28d40"/>
    <xsd:import namespace="fb656c48-a3e1-4999-bfb7-e0a83a90e3ed"/>
    <xsd:element name="properties">
      <xsd:complexType>
        <xsd:sequence>
          <xsd:element name="documentManagement">
            <xsd:complexType>
              <xsd:all>
                <xsd:element ref="ns2:Data_x0020_Classification"/>
                <xsd:element ref="ns2:_dlc_DocId" minOccurs="0"/>
                <xsd:element ref="ns2:_dlc_DocIdUrl" minOccurs="0"/>
                <xsd:element ref="ns2:_dlc_DocIdPersistId" minOccurs="0"/>
                <xsd:element ref="ns4:File_x0020_Type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ca1ea-5fde-4d6d-bb12-7bca66b28d40" elementFormDefault="qualified">
    <xsd:import namespace="http://schemas.microsoft.com/office/2006/documentManagement/types"/>
    <xsd:import namespace="http://schemas.microsoft.com/office/infopath/2007/PartnerControls"/>
    <xsd:element name="Data_x0020_Classification" ma:index="2" ma:displayName="Data Classification" ma:default="Private" ma:description="Public – data that has been declared public knowledge by organizational departments that market company brands or work with the public on a daily basis&#10;&#10;Private – access is restricted on a “need to know” basis&#10;&#10;Protected – data that has been protected by a law or industry mandate. Sabre performs a Data Controller role for this data which concerns individuals, companies, or government organizations. Minimum necessary access is provided to staff." ma:format="Dropdown" ma:internalName="Data_x0020_Classification" ma:readOnly="false">
      <xsd:simpleType>
        <xsd:restriction base="dms:Choice">
          <xsd:enumeration value="Public"/>
          <xsd:enumeration value="Private"/>
          <xsd:enumeration value="Protected"/>
        </xsd:restriction>
      </xsd:simple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56c48-a3e1-4999-bfb7-e0a83a90e3ed" elementFormDefault="qualified">
    <xsd:import namespace="http://schemas.microsoft.com/office/2006/documentManagement/types"/>
    <xsd:import namespace="http://schemas.microsoft.com/office/infopath/2007/PartnerControls"/>
    <xsd:element name="File_x0020_Type0" ma:index="15" nillable="true" ma:displayName="File Type" ma:default="PNG" ma:format="Dropdown" ma:internalName="File_x0020_Type0">
      <xsd:simpleType>
        <xsd:restriction base="dms:Choice">
          <xsd:enumeration value="PNG"/>
          <xsd:enumeration value="JPG"/>
          <xsd:enumeration value="EPS"/>
          <xsd:enumeration value="AI"/>
          <xsd:enumeration value="DOC"/>
          <xsd:enumeration value="PPT"/>
          <xsd:enumeration value="PDF"/>
          <xsd:enumeration value="Folder"/>
          <xsd:enumeration value="WMV"/>
          <xsd:enumeration value="MOV"/>
          <xsd:enumeration value="AEP"/>
          <xsd:enumeration value="PSD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3" ma:displayName="Author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 xmlns="9b4ca1ea-5fde-4d6d-bb12-7bca66b28d40">Public</Data_x0020_Classification>
    <_dlc_DocId xmlns="9b4ca1ea-5fde-4d6d-bb12-7bca66b28d40">P76ZSYCKSJRT-11164-5</_dlc_DocId>
    <_dlc_DocIdUrl xmlns="9b4ca1ea-5fde-4d6d-bb12-7bca66b28d40">
      <Url>http://teams.sabre.com/corpcomm/Brand/_layouts/DocIdRedir.aspx?ID=P76ZSYCKSJRT-11164-5</Url>
      <Description>P76ZSYCKSJRT-11164-5</Description>
    </_dlc_DocIdUrl>
    <File_x0020_Type0 xmlns="fb656c48-a3e1-4999-bfb7-e0a83a90e3ed">PPT</File_x0020_Type0>
  </documentManagement>
</p:properties>
</file>

<file path=customXml/itemProps1.xml><?xml version="1.0" encoding="utf-8"?>
<ds:datastoreItem xmlns:ds="http://schemas.openxmlformats.org/officeDocument/2006/customXml" ds:itemID="{1BACFE85-66CC-4ACA-BA39-630B5D5DDFB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32B87B7-7BC8-45CB-B4B4-D3E58B66C7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196F3-503E-4565-976A-390EA5C00D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ca1ea-5fde-4d6d-bb12-7bca66b28d40"/>
    <ds:schemaRef ds:uri="fb656c48-a3e1-4999-bfb7-e0a83a90e3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698A003-A12D-4130-B90D-687A8D95C44A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fb656c48-a3e1-4999-bfb7-e0a83a90e3ed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b4ca1ea-5fde-4d6d-bb12-7bca66b28d4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73847</TotalTime>
  <Words>333</Words>
  <Application>Microsoft Office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Blank</vt:lpstr>
      <vt:lpstr>CreateInstance –The one Click NGHP Dev Setup</vt:lpstr>
      <vt:lpstr>Questions</vt:lpstr>
      <vt:lpstr>Introduction</vt:lpstr>
      <vt:lpstr>POC Inclusions Today –That users had to do manually otherwise</vt:lpstr>
      <vt:lpstr>User interactions with createInstance</vt:lpstr>
      <vt:lpstr>Version 2.0 - upcoming</vt:lpstr>
      <vt:lpstr>Version 2.1 – Feedback Time</vt:lpstr>
      <vt:lpstr>PowerPoint Presentation</vt:lpstr>
    </vt:vector>
  </TitlesOfParts>
  <Company>Sabre-Holdings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Mc, Sathyaprakash</dc:creator>
  <dc:description>This is the blank Sabre PowerPoint template to work from for all internal and external presentations.</dc:description>
  <cp:lastModifiedBy>D'Costa, Rahul Cajetan</cp:lastModifiedBy>
  <cp:revision>2422</cp:revision>
  <dcterms:created xsi:type="dcterms:W3CDTF">2016-03-31T04:27:35Z</dcterms:created>
  <dcterms:modified xsi:type="dcterms:W3CDTF">2018-11-29T06:28:55Z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0x010100D678BC00589DC341B60D2D984337C6BF</vt:lpwstr>
  </property>
  <property fmtid="{D5CDD505-2E9C-101B-9397-08002B2CF9AE}" pid="3" name="_dlc_DocIdItemGuid">
    <vt:lpwstr>36b5bf84-8481-4b71-ad8d-552caeb725e4</vt:lpwstr>
  </property>
  <property fmtid="{D5CDD505-2E9C-101B-9397-08002B2CF9AE}" pid="4" name="_NewReviewCycle">
    <vt:lpwstr/>
  </property>
</Properties>
</file>