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8" r:id="rId3"/>
    <p:sldId id="294" r:id="rId4"/>
    <p:sldId id="295" r:id="rId5"/>
    <p:sldId id="296" r:id="rId6"/>
    <p:sldId id="300" r:id="rId7"/>
    <p:sldId id="297" r:id="rId8"/>
    <p:sldId id="298" r:id="rId9"/>
    <p:sldId id="301" r:id="rId10"/>
    <p:sldId id="303" r:id="rId11"/>
    <p:sldId id="299" r:id="rId12"/>
    <p:sldId id="302" r:id="rId13"/>
    <p:sldId id="304" r:id="rId14"/>
    <p:sldId id="305" r:id="rId15"/>
    <p:sldId id="312" r:id="rId16"/>
    <p:sldId id="314" r:id="rId17"/>
    <p:sldId id="316" r:id="rId18"/>
    <p:sldId id="315" r:id="rId19"/>
    <p:sldId id="313" r:id="rId20"/>
    <p:sldId id="306" r:id="rId21"/>
    <p:sldId id="307" r:id="rId22"/>
    <p:sldId id="308" r:id="rId23"/>
    <p:sldId id="2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C9C9C9"/>
    <a:srgbClr val="FFFFFF"/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73" d="100"/>
          <a:sy n="73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2642-25EA-4967-B05D-4E3BD8624972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85F7-77CE-413C-A151-10740F64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985F7-77CE-413C-A151-10740F64B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406A053-7727-4F7D-9B9E-61C4C8977457}" type="datetime1">
              <a:rPr lang="en-US" smtClean="0"/>
              <a:t>30-Apr-23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DE5-2E40-4FA0-878A-04CD80325B2D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C991A8-4034-4BAF-8AC9-E32EE2C66F22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D945-96BB-42A2-B780-C9EDA7BDBBFF}" type="datetime1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018-0A62-4F17-9712-71C906F56F23}" type="datetime1">
              <a:rPr lang="en-US" smtClean="0"/>
              <a:t>30-Apr-23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CAE807-06E5-4CC6-8850-E14EDC1AC920}" type="datetime1">
              <a:rPr lang="en-US" smtClean="0"/>
              <a:t>30-Apr-23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98005C-BE88-412E-9FEB-AF205C1A1D7C}" type="datetime1">
              <a:rPr lang="en-US" smtClean="0"/>
              <a:t>30-Apr-23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F39D-ED80-485E-A767-A1557B210454}" type="datetime1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902D-FAE1-4BC8-863A-3EEDD23BAD0A}" type="datetime1">
              <a:rPr lang="en-US" smtClean="0"/>
              <a:t>30-Apr-23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93B-E857-4D6B-BD9F-086B8A5FA1AA}" type="datetime1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54B23F3-A5CB-4023-90E6-10DFEE01F88B}" type="datetime1">
              <a:rPr lang="en-US" smtClean="0"/>
              <a:t>30-Apr-23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361587-2B7D-49D5-86E2-BA73F777587B}" type="datetime1">
              <a:rPr lang="en-US" smtClean="0"/>
              <a:t>30-Apr-23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2590800"/>
            <a:ext cx="8077200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Support Vector Machine (SVM)</a:t>
            </a:r>
          </a:p>
          <a:p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257800"/>
            <a:ext cx="8077200" cy="1447800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Designed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Rahool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Dembani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248400"/>
            <a:ext cx="838200" cy="381000"/>
          </a:xfrm>
        </p:spPr>
        <p:txBody>
          <a:bodyPr/>
          <a:lstStyle/>
          <a:p>
            <a:fld id="{6FD3823E-041C-4D83-98D5-2128655564E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-152400"/>
            <a:ext cx="6477000" cy="182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SVM’s way to find the best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According to the SVM algorithm we find the points closest to the line from both the classes</a:t>
            </a:r>
            <a:r>
              <a:rPr lang="en-US" sz="1600" dirty="0" smtClean="0"/>
              <a:t>. These </a:t>
            </a:r>
            <a:r>
              <a:rPr lang="en-US" sz="1600" dirty="0"/>
              <a:t>points are called </a:t>
            </a:r>
            <a:r>
              <a:rPr lang="en-US" sz="1600" b="1" dirty="0"/>
              <a:t>support vectors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Now</a:t>
            </a:r>
            <a:r>
              <a:rPr lang="en-US" sz="1600" dirty="0"/>
              <a:t>, we compute the </a:t>
            </a:r>
            <a:r>
              <a:rPr lang="en-US" sz="1600" b="1" dirty="0"/>
              <a:t>distance between the line and the support vectors</a:t>
            </a:r>
            <a:r>
              <a:rPr lang="en-US" sz="1600" dirty="0"/>
              <a:t>. This distance is called the </a:t>
            </a:r>
            <a:r>
              <a:rPr lang="en-US" sz="1600" b="1" dirty="0"/>
              <a:t>margin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Our </a:t>
            </a:r>
            <a:r>
              <a:rPr lang="en-US" sz="1600" dirty="0"/>
              <a:t>goal is to </a:t>
            </a:r>
            <a:r>
              <a:rPr lang="en-US" sz="1600" b="1" dirty="0"/>
              <a:t>maximize the margin</a:t>
            </a:r>
            <a:r>
              <a:rPr lang="en-US" sz="1600" dirty="0"/>
              <a:t>. The hyperplane for which the margin is maximum is the</a:t>
            </a:r>
            <a:r>
              <a:rPr lang="en-US" sz="1600" b="1" dirty="0"/>
              <a:t> optimal hyperplane</a:t>
            </a:r>
            <a:r>
              <a:rPr lang="en-US" sz="16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10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25" y="3473355"/>
            <a:ext cx="5886450" cy="30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Thus SVM tries to make a </a:t>
            </a:r>
            <a:r>
              <a:rPr lang="en-US" b="1" dirty="0"/>
              <a:t>decision boundary </a:t>
            </a:r>
            <a:r>
              <a:rPr lang="en-US" dirty="0"/>
              <a:t>in such a way that the separation between the two classes(that street) is as </a:t>
            </a:r>
            <a:r>
              <a:rPr lang="en-US" b="1" dirty="0"/>
              <a:t>wide as possible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11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in Non Linearly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Simple, </a:t>
            </a:r>
            <a:r>
              <a:rPr lang="en-US" dirty="0" err="1"/>
              <a:t>ain’t</a:t>
            </a:r>
            <a:r>
              <a:rPr lang="en-US" dirty="0"/>
              <a:t> it? Let’s consider a bit complex dataset, which is not linearly separable.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12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58294"/>
            <a:ext cx="5267325" cy="33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data can be converted to linearly separable data in higher dimension. Lets add one more dimension and call it z-axis. Let the co-ordinates on z-axis be governed by the constraint,</a:t>
            </a:r>
          </a:p>
          <a:p>
            <a:pPr algn="just"/>
            <a:r>
              <a:rPr lang="en-US" sz="2000" dirty="0"/>
              <a:t>z = x²+y²</a:t>
            </a:r>
          </a:p>
          <a:p>
            <a:pPr algn="just"/>
            <a:r>
              <a:rPr lang="en-US" sz="2000" dirty="0"/>
              <a:t>So, basically z co-ordinate is the square of distance of the point from origin. Let’s plot the data on z-axis.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13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85" y="3800475"/>
            <a:ext cx="5419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/>
              <a:t>A hyperplane in an n-dimensional Euclidean space is a flat, n-1 dimensional subset of that space that divides the space into two disconnected parts.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14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85" y="3619500"/>
            <a:ext cx="5724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in SVM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kernel is a function used in SVM for helping to solve problems.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provide shortcuts to avoid complex calculations.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amazing thing about kernel is that we can go to higher dimensions and perform smooth calculations with the help of it.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go up to an infinite number of dimensions using kernels.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7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 descr="Non-Linear SVM and Kernel Function | Laptrin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248400" cy="49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1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Non Linear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 descr="matplotlib - Plotting 3D Decision Boundary From Linear SVM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77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6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18</a:t>
            </a:fld>
            <a:endParaRPr lang="en-US"/>
          </a:p>
        </p:txBody>
      </p:sp>
      <p:pic>
        <p:nvPicPr>
          <p:cNvPr id="2054" name="Picture 6" descr="Support Vector Machine (SVM) Algorithm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6698"/>
            <a:ext cx="7394448" cy="49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2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Kernel in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19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54536"/>
            <a:ext cx="5033963" cy="418712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 to Support </a:t>
            </a:r>
            <a:r>
              <a:rPr lang="en-US" dirty="0"/>
              <a:t>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SVM </a:t>
            </a:r>
            <a:r>
              <a:rPr lang="en-US" sz="2400" dirty="0"/>
              <a:t>or Support Vector Machine is a linear model for </a:t>
            </a:r>
            <a:r>
              <a:rPr lang="en-US" sz="2400" b="1" dirty="0"/>
              <a:t>classification</a:t>
            </a:r>
            <a:r>
              <a:rPr lang="en-US" sz="2400" dirty="0"/>
              <a:t> and </a:t>
            </a:r>
            <a:r>
              <a:rPr lang="en-US" sz="2400" b="1" dirty="0"/>
              <a:t>regression</a:t>
            </a:r>
            <a:r>
              <a:rPr lang="en-US" sz="2400" dirty="0"/>
              <a:t> problems.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can solve </a:t>
            </a:r>
            <a:r>
              <a:rPr lang="en-US" sz="2400" b="1" dirty="0"/>
              <a:t>linear</a:t>
            </a:r>
            <a:r>
              <a:rPr lang="en-US" sz="2400" dirty="0"/>
              <a:t> and </a:t>
            </a:r>
            <a:r>
              <a:rPr lang="en-US" sz="2400" b="1" dirty="0"/>
              <a:t>non-linear</a:t>
            </a:r>
            <a:r>
              <a:rPr lang="en-US" sz="2400" dirty="0"/>
              <a:t> problems and work well for many practical problems. </a:t>
            </a:r>
            <a:endParaRPr lang="en-US" sz="2400" dirty="0" smtClean="0"/>
          </a:p>
          <a:p>
            <a:pPr algn="just"/>
            <a:r>
              <a:rPr lang="en-US" sz="2400" dirty="0"/>
              <a:t>The idea of SVM is simple: The algorithm creates a </a:t>
            </a:r>
            <a:r>
              <a:rPr lang="en-US" sz="2400" b="1" dirty="0"/>
              <a:t>line or a hyperplane </a:t>
            </a:r>
            <a:r>
              <a:rPr lang="en-US" sz="2400" dirty="0" smtClean="0"/>
              <a:t>which </a:t>
            </a:r>
            <a:r>
              <a:rPr lang="en-US" sz="2400" dirty="0"/>
              <a:t>separates the </a:t>
            </a:r>
            <a:r>
              <a:rPr lang="en-US" sz="2400" b="1" dirty="0"/>
              <a:t>data</a:t>
            </a:r>
            <a:r>
              <a:rPr lang="en-US" sz="2400" dirty="0"/>
              <a:t> into </a:t>
            </a:r>
            <a:r>
              <a:rPr lang="en-US" sz="2400" b="1" dirty="0"/>
              <a:t>classes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SVM helps to find </a:t>
            </a:r>
            <a:r>
              <a:rPr lang="en-US" sz="2400" dirty="0"/>
              <a:t>a separating </a:t>
            </a:r>
            <a:r>
              <a:rPr lang="en-US" sz="2400" b="1" dirty="0"/>
              <a:t>line(or hyperplane) </a:t>
            </a:r>
            <a:r>
              <a:rPr lang="en-US" sz="2400" dirty="0"/>
              <a:t>between </a:t>
            </a:r>
            <a:r>
              <a:rPr lang="en-US" sz="2400" b="1" dirty="0"/>
              <a:t>data</a:t>
            </a:r>
            <a:r>
              <a:rPr lang="en-US" sz="2400" dirty="0"/>
              <a:t> of </a:t>
            </a:r>
            <a:r>
              <a:rPr lang="en-US" sz="2400" b="1" dirty="0"/>
              <a:t>two classes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/>
              <a:t>SVM is an algorithm that takes the </a:t>
            </a:r>
            <a:r>
              <a:rPr lang="en-US" sz="2400" b="1" dirty="0"/>
              <a:t>data</a:t>
            </a:r>
            <a:r>
              <a:rPr lang="en-US" sz="2400" dirty="0"/>
              <a:t> as an input and outputs a </a:t>
            </a:r>
            <a:r>
              <a:rPr lang="en-US" sz="2400" b="1" dirty="0"/>
              <a:t>line</a:t>
            </a:r>
            <a:r>
              <a:rPr lang="en-US" sz="2400" dirty="0"/>
              <a:t> that separates those </a:t>
            </a:r>
            <a:r>
              <a:rPr lang="en-US" sz="2400" b="1" dirty="0"/>
              <a:t>classes</a:t>
            </a:r>
            <a:r>
              <a:rPr lang="en-US" sz="2400" dirty="0"/>
              <a:t> if possible.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Rahool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Dembani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20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1" y="1612354"/>
            <a:ext cx="7851648" cy="494084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21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5938838" cy="368232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22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30986"/>
            <a:ext cx="6751511" cy="417411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Thank you to our readers, the quiz fans, the critics, and more | Stuff.co.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Lets begin with a problem. Suppose you have a </a:t>
            </a:r>
            <a:r>
              <a:rPr lang="en-US" sz="1800" b="1" dirty="0"/>
              <a:t>dataset</a:t>
            </a:r>
            <a:r>
              <a:rPr lang="en-US" sz="1800" dirty="0"/>
              <a:t> as shown below and you need to classify the </a:t>
            </a:r>
            <a:r>
              <a:rPr lang="en-US" sz="1800" b="1" dirty="0"/>
              <a:t>red rectangles </a:t>
            </a:r>
            <a:r>
              <a:rPr lang="en-US" sz="1800" dirty="0"/>
              <a:t>from the </a:t>
            </a:r>
            <a:r>
              <a:rPr lang="en-US" sz="1800" b="1" dirty="0"/>
              <a:t>blue ellipses</a:t>
            </a:r>
            <a:r>
              <a:rPr lang="en-US" sz="1800" dirty="0"/>
              <a:t>(let’s say </a:t>
            </a:r>
            <a:r>
              <a:rPr lang="en-US" sz="1800" b="1" dirty="0"/>
              <a:t>positives</a:t>
            </a:r>
            <a:r>
              <a:rPr lang="en-US" sz="1800" dirty="0"/>
              <a:t> from the </a:t>
            </a:r>
            <a:r>
              <a:rPr lang="en-US" sz="1800" b="1" dirty="0"/>
              <a:t>negatives</a:t>
            </a:r>
            <a:r>
              <a:rPr lang="en-US" sz="1800" dirty="0"/>
              <a:t>). So your task is to find an ideal line that separates this dataset in two </a:t>
            </a:r>
            <a:r>
              <a:rPr lang="en-US" sz="1800" b="1" dirty="0"/>
              <a:t>classes </a:t>
            </a:r>
            <a:r>
              <a:rPr lang="en-US" sz="1800" dirty="0"/>
              <a:t>(say </a:t>
            </a:r>
            <a:r>
              <a:rPr lang="en-US" sz="1800" b="1" dirty="0"/>
              <a:t>red</a:t>
            </a:r>
            <a:r>
              <a:rPr lang="en-US" sz="1800" dirty="0"/>
              <a:t> and </a:t>
            </a:r>
            <a:r>
              <a:rPr lang="en-US" sz="1800" b="1" dirty="0" smtClean="0"/>
              <a:t>blue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3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5324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have two candidates here, the green colored line and the yellow colored line. Which line according to you best separates the data?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4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Generalization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50292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 machine learning, </a:t>
            </a:r>
            <a:r>
              <a:rPr lang="en-US" sz="2000" b="1" dirty="0"/>
              <a:t>generalization</a:t>
            </a:r>
            <a:r>
              <a:rPr lang="en-US" sz="2000" dirty="0"/>
              <a:t> is a definition to demonstrate how well is a trained model to </a:t>
            </a:r>
            <a:r>
              <a:rPr lang="en-US" sz="2000" b="1" dirty="0"/>
              <a:t>classify</a:t>
            </a:r>
            <a:r>
              <a:rPr lang="en-US" sz="2000" dirty="0"/>
              <a:t> or </a:t>
            </a:r>
            <a:r>
              <a:rPr lang="en-US" sz="2000" b="1" dirty="0"/>
              <a:t>forecast unseen data</a:t>
            </a:r>
            <a:r>
              <a:rPr lang="en-US" sz="2000" dirty="0"/>
              <a:t>. Training a generalized machine learning model means, in general, it works for all </a:t>
            </a:r>
            <a:r>
              <a:rPr lang="en-US" sz="2000" b="1" dirty="0"/>
              <a:t>subset of unseen data</a:t>
            </a:r>
            <a:r>
              <a:rPr lang="en-US" sz="2000" dirty="0"/>
              <a:t>. An example is when we train a model to classify between </a:t>
            </a:r>
            <a:r>
              <a:rPr lang="en-US" sz="2000" b="1" dirty="0"/>
              <a:t>dogs and cats</a:t>
            </a:r>
            <a:r>
              <a:rPr lang="en-US" sz="2000" dirty="0"/>
              <a:t>. If the model is provided with dogs images dataset with only two </a:t>
            </a:r>
            <a:r>
              <a:rPr lang="en-US" sz="2000" b="1" dirty="0"/>
              <a:t>breeds</a:t>
            </a:r>
            <a:r>
              <a:rPr lang="en-US" sz="2000" dirty="0"/>
              <a:t>, it may obtain a good performance. But, it possibly gets a </a:t>
            </a:r>
            <a:r>
              <a:rPr lang="en-US" sz="2000" b="1" dirty="0"/>
              <a:t>low classification score </a:t>
            </a:r>
            <a:r>
              <a:rPr lang="en-US" sz="2000" dirty="0"/>
              <a:t>when it is tested by </a:t>
            </a:r>
            <a:r>
              <a:rPr lang="en-US" sz="2000" b="1" dirty="0"/>
              <a:t>other breeds of dogs as well</a:t>
            </a:r>
            <a:r>
              <a:rPr lang="en-US" sz="2000" dirty="0"/>
              <a:t>. This issue can result to classify an actual dog image as a </a:t>
            </a:r>
            <a:r>
              <a:rPr lang="en-US" sz="2000" b="1" dirty="0"/>
              <a:t>cat from the unseen dataset</a:t>
            </a:r>
            <a:r>
              <a:rPr lang="en-US" sz="2000" dirty="0"/>
              <a:t>. Therefore, </a:t>
            </a:r>
            <a:r>
              <a:rPr lang="en-US" sz="2000" b="1" dirty="0"/>
              <a:t>data diversity</a:t>
            </a:r>
            <a:r>
              <a:rPr lang="en-US" sz="2000" dirty="0"/>
              <a:t> is very important factor in order to make a good prediction. In the sample above, the model may </a:t>
            </a:r>
            <a:r>
              <a:rPr lang="en-US" sz="2000" b="1" dirty="0"/>
              <a:t>obtain 85% performance </a:t>
            </a:r>
            <a:r>
              <a:rPr lang="en-US" sz="2000" dirty="0"/>
              <a:t>score when it is tested by only two dog breeds and </a:t>
            </a:r>
            <a:r>
              <a:rPr lang="en-US" sz="2000" b="1" dirty="0"/>
              <a:t>gains 70% </a:t>
            </a:r>
            <a:r>
              <a:rPr lang="en-US" sz="2000" dirty="0"/>
              <a:t>if trained by </a:t>
            </a:r>
            <a:r>
              <a:rPr lang="en-US" sz="2000" b="1" dirty="0"/>
              <a:t>all breeds</a:t>
            </a:r>
            <a:r>
              <a:rPr lang="en-US" sz="2000" dirty="0"/>
              <a:t>. However, the first possibly gets a very low score (e.g. 45%) if it is evaluated by an unseen dataset with all breed dogs. This for the latter can be unchanged given than it has been trained by high data diversity including all possible breeds.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5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Data Diversity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diversity in machine learning tries to </a:t>
            </a:r>
            <a:r>
              <a:rPr lang="en-US" b="1" dirty="0">
                <a:solidFill>
                  <a:srgbClr val="00B050"/>
                </a:solidFill>
              </a:rPr>
              <a:t>decrease the redundancy </a:t>
            </a:r>
            <a:r>
              <a:rPr lang="en-US" dirty="0"/>
              <a:t>in the </a:t>
            </a:r>
            <a:r>
              <a:rPr lang="en-US" b="1" dirty="0">
                <a:solidFill>
                  <a:srgbClr val="00B050"/>
                </a:solidFill>
              </a:rPr>
              <a:t>training data</a:t>
            </a:r>
            <a:r>
              <a:rPr lang="en-US" dirty="0"/>
              <a:t>, the learned model as well as the inference and provide more information for machine learning process.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improve the performance of the model and has played an important role in machine learning 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6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Data Diversity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should </a:t>
            </a:r>
            <a:r>
              <a:rPr lang="en-US" dirty="0"/>
              <a:t>be taken into account that data diversity is not the </a:t>
            </a:r>
            <a:r>
              <a:rPr lang="en-US" b="1" dirty="0"/>
              <a:t>only point </a:t>
            </a:r>
            <a:r>
              <a:rPr lang="en-US" dirty="0"/>
              <a:t>to care in order to have a generalized model. It can be resulted by nature of a machine learning algorithm, or by poor </a:t>
            </a:r>
            <a:r>
              <a:rPr lang="en-US" b="1" dirty="0"/>
              <a:t>hyper-parameter configuration</a:t>
            </a:r>
            <a:r>
              <a:rPr lang="en-US" dirty="0"/>
              <a:t>. In this post we explain all determinant factors. There are some methods (</a:t>
            </a:r>
            <a:r>
              <a:rPr lang="en-US" b="1" dirty="0"/>
              <a:t>regularization</a:t>
            </a:r>
            <a:r>
              <a:rPr lang="en-US" dirty="0"/>
              <a:t>) to apply during model training to ensure about </a:t>
            </a:r>
            <a:r>
              <a:rPr lang="en-US" b="1" dirty="0"/>
              <a:t>generalization</a:t>
            </a:r>
            <a:r>
              <a:rPr lang="en-US" dirty="0"/>
              <a:t>. But before, we explain bias and variance as well as underfitting and </a:t>
            </a:r>
            <a:r>
              <a:rPr lang="en-US" dirty="0" smtClean="0"/>
              <a:t>overfitting.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7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Variance and bias (overfitting and underfitting)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Variance and bias </a:t>
            </a:r>
            <a:r>
              <a:rPr lang="en-US" dirty="0"/>
              <a:t>are two important terms in machine learning. </a:t>
            </a:r>
            <a:endParaRPr lang="en-US" dirty="0" smtClean="0"/>
          </a:p>
          <a:p>
            <a:pPr algn="just"/>
            <a:r>
              <a:rPr lang="en-US" dirty="0" smtClean="0"/>
              <a:t>Variance </a:t>
            </a:r>
            <a:r>
              <a:rPr lang="en-US" dirty="0"/>
              <a:t>means the </a:t>
            </a:r>
            <a:r>
              <a:rPr lang="en-US" b="1" dirty="0"/>
              <a:t>variety of predictions values made by a machine learning model </a:t>
            </a:r>
            <a:r>
              <a:rPr lang="en-US" dirty="0"/>
              <a:t>(target function). </a:t>
            </a:r>
            <a:endParaRPr lang="en-US" dirty="0" smtClean="0"/>
          </a:p>
          <a:p>
            <a:pPr algn="just"/>
            <a:r>
              <a:rPr lang="en-US" dirty="0" smtClean="0"/>
              <a:t>Bias </a:t>
            </a:r>
            <a:r>
              <a:rPr lang="en-US" dirty="0"/>
              <a:t>means </a:t>
            </a:r>
            <a:r>
              <a:rPr lang="en-US" b="1" dirty="0"/>
              <a:t>the distance of the predictions from the actual (true) target values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high-biased</a:t>
            </a:r>
            <a:r>
              <a:rPr lang="en-US" dirty="0"/>
              <a:t> model means its </a:t>
            </a:r>
            <a:r>
              <a:rPr lang="en-US" b="1" dirty="0"/>
              <a:t>prediction values (average) are far from the actual values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/>
              <a:t>, </a:t>
            </a:r>
            <a:r>
              <a:rPr lang="en-US" b="1" dirty="0"/>
              <a:t>high-variance</a:t>
            </a:r>
            <a:r>
              <a:rPr lang="en-US" dirty="0"/>
              <a:t> prediction means the prediction values are highly varied.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8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SVM’s way to find the best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According to the SVM algorithm we find the points closest to the line from both the classes</a:t>
            </a:r>
            <a:r>
              <a:rPr lang="en-US" sz="1600" dirty="0" smtClean="0"/>
              <a:t>. These </a:t>
            </a:r>
            <a:r>
              <a:rPr lang="en-US" sz="1600" dirty="0"/>
              <a:t>points are called </a:t>
            </a:r>
            <a:r>
              <a:rPr lang="en-US" sz="1600" b="1" dirty="0"/>
              <a:t>support vectors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Now</a:t>
            </a:r>
            <a:r>
              <a:rPr lang="en-US" sz="1600" dirty="0"/>
              <a:t>, we compute the </a:t>
            </a:r>
            <a:r>
              <a:rPr lang="en-US" sz="1600" b="1" dirty="0"/>
              <a:t>distance between the line and the support vectors</a:t>
            </a:r>
            <a:r>
              <a:rPr lang="en-US" sz="1600" dirty="0"/>
              <a:t>. This distance is called the </a:t>
            </a:r>
            <a:r>
              <a:rPr lang="en-US" sz="1600" b="1" dirty="0"/>
              <a:t>margin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Our </a:t>
            </a:r>
            <a:r>
              <a:rPr lang="en-US" sz="1600" dirty="0"/>
              <a:t>goal is to </a:t>
            </a:r>
            <a:r>
              <a:rPr lang="en-US" sz="1600" b="1" dirty="0"/>
              <a:t>maximize the margin</a:t>
            </a:r>
            <a:r>
              <a:rPr lang="en-US" sz="1600" dirty="0"/>
              <a:t>. The hyperplane for which the margin is maximum is the</a:t>
            </a:r>
            <a:r>
              <a:rPr lang="en-US" sz="1600" b="1" dirty="0"/>
              <a:t> optimal hyperplane</a:t>
            </a:r>
            <a:r>
              <a:rPr lang="en-US" sz="16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9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 fontScale="55000" lnSpcReduction="20000"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en-US" sz="4400" dirty="0"/>
              <a:t>						</a:t>
            </a:r>
            <a:r>
              <a:rPr lang="en-US" sz="2000" dirty="0">
                <a:solidFill>
                  <a:srgbClr val="8A8A8A"/>
                </a:solidFill>
              </a:rPr>
              <a:t>Designed by: </a:t>
            </a:r>
            <a:r>
              <a:rPr lang="en-US" sz="2000" dirty="0" err="1">
                <a:solidFill>
                  <a:srgbClr val="8A8A8A"/>
                </a:solidFill>
              </a:rPr>
              <a:t>Rahool</a:t>
            </a:r>
            <a:r>
              <a:rPr lang="en-US" sz="2000" dirty="0">
                <a:solidFill>
                  <a:srgbClr val="8A8A8A"/>
                </a:solidFill>
              </a:rPr>
              <a:t> </a:t>
            </a:r>
            <a:r>
              <a:rPr lang="en-US" sz="2000" dirty="0" err="1">
                <a:solidFill>
                  <a:srgbClr val="8A8A8A"/>
                </a:solidFill>
              </a:rPr>
              <a:t>Dembani</a:t>
            </a:r>
            <a:endParaRPr lang="en-US" sz="4400" dirty="0">
              <a:solidFill>
                <a:srgbClr val="8A8A8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25" y="3473355"/>
            <a:ext cx="5886450" cy="30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4932</TotalTime>
  <Words>1255</Words>
  <Application>Microsoft Office PowerPoint</Application>
  <PresentationFormat>On-screen Show (4:3)</PresentationFormat>
  <Paragraphs>97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Book Antiqua</vt:lpstr>
      <vt:lpstr>Calibri</vt:lpstr>
      <vt:lpstr>Lucida Sans</vt:lpstr>
      <vt:lpstr>Wingdings</vt:lpstr>
      <vt:lpstr>Wingdings 2</vt:lpstr>
      <vt:lpstr>Median</vt:lpstr>
      <vt:lpstr>PowerPoint Presentation</vt:lpstr>
      <vt:lpstr>Intro to Support Vector Machine</vt:lpstr>
      <vt:lpstr>Example</vt:lpstr>
      <vt:lpstr>Solution</vt:lpstr>
      <vt:lpstr>Generalization in machine learning</vt:lpstr>
      <vt:lpstr>Data Diversity</vt:lpstr>
      <vt:lpstr>Data Diversity</vt:lpstr>
      <vt:lpstr>Variance and bias (overfitting and underfitting)</vt:lpstr>
      <vt:lpstr>SVM’s way to find the best line</vt:lpstr>
      <vt:lpstr>SVM’s way to find the best line</vt:lpstr>
      <vt:lpstr>PowerPoint Presentation</vt:lpstr>
      <vt:lpstr>SVM in Non Linearly</vt:lpstr>
      <vt:lpstr>PowerPoint Presentation</vt:lpstr>
      <vt:lpstr>HYPERPLANE</vt:lpstr>
      <vt:lpstr>Kernel in SVM</vt:lpstr>
      <vt:lpstr>Non Linear</vt:lpstr>
      <vt:lpstr>3D Non Linear</vt:lpstr>
      <vt:lpstr>Linear</vt:lpstr>
      <vt:lpstr>Kernel in SVM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DAE-I</dc:creator>
  <cp:lastModifiedBy>Rahul</cp:lastModifiedBy>
  <cp:revision>250</cp:revision>
  <dcterms:created xsi:type="dcterms:W3CDTF">2022-03-10T07:27:35Z</dcterms:created>
  <dcterms:modified xsi:type="dcterms:W3CDTF">2023-04-30T15:15:09Z</dcterms:modified>
</cp:coreProperties>
</file>