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58" r:id="rId4"/>
    <p:sldId id="259" r:id="rId5"/>
    <p:sldId id="260" r:id="rId6"/>
    <p:sldId id="257" r:id="rId7"/>
    <p:sldId id="262" r:id="rId8"/>
    <p:sldId id="273" r:id="rId9"/>
    <p:sldId id="263" r:id="rId10"/>
    <p:sldId id="270" r:id="rId11"/>
    <p:sldId id="272" r:id="rId12"/>
    <p:sldId id="274" r:id="rId13"/>
    <p:sldId id="271" r:id="rId14"/>
    <p:sldId id="261" r:id="rId15"/>
    <p:sldId id="264" r:id="rId16"/>
    <p:sldId id="265" r:id="rId17"/>
    <p:sldId id="275"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7"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F0810E83-037E-47C4-BA24-3F0285177414}" type="datetimeFigureOut">
              <a:rPr lang="en-US" smtClean="0"/>
              <a:pPr/>
              <a:t>19-Jul-17</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23AE1C99-8A79-4CE5-BBDA-43EA9C8511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810E83-037E-47C4-BA24-3F0285177414}" type="datetimeFigureOut">
              <a:rPr lang="en-US" smtClean="0"/>
              <a:pPr/>
              <a:t>19-Jul-17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E1C99-8A79-4CE5-BBDA-43EA9C8511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810E83-037E-47C4-BA24-3F0285177414}" type="datetimeFigureOut">
              <a:rPr lang="en-US" smtClean="0"/>
              <a:pPr/>
              <a:t>19-Jul-17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E1C99-8A79-4CE5-BBDA-43EA9C8511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F0810E83-037E-47C4-BA24-3F0285177414}" type="datetimeFigureOut">
              <a:rPr lang="en-US" smtClean="0"/>
              <a:pPr/>
              <a:t>19-Jul-17</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23AE1C99-8A79-4CE5-BBDA-43EA9C8511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F0810E83-037E-47C4-BA24-3F0285177414}" type="datetimeFigureOut">
              <a:rPr lang="en-US" smtClean="0"/>
              <a:pPr/>
              <a:t>19-Jul-17</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23AE1C99-8A79-4CE5-BBDA-43EA9C851169}"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F0810E83-037E-47C4-BA24-3F0285177414}" type="datetimeFigureOut">
              <a:rPr lang="en-US" smtClean="0"/>
              <a:pPr/>
              <a:t>19-Jul-17</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3AE1C99-8A79-4CE5-BBDA-43EA9C8511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F0810E83-037E-47C4-BA24-3F0285177414}" type="datetimeFigureOut">
              <a:rPr lang="en-US" smtClean="0"/>
              <a:pPr/>
              <a:t>19-Jul-17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23AE1C99-8A79-4CE5-BBDA-43EA9C851169}"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0810E83-037E-47C4-BA24-3F0285177414}" type="datetimeFigureOut">
              <a:rPr lang="en-US" smtClean="0"/>
              <a:pPr/>
              <a:t>19-Jul-17</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E1C99-8A79-4CE5-BBDA-43EA9C8511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0810E83-037E-47C4-BA24-3F0285177414}" type="datetimeFigureOut">
              <a:rPr lang="en-US" smtClean="0"/>
              <a:pPr/>
              <a:t>19-Jul-17</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E1C99-8A79-4CE5-BBDA-43EA9C8511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F0810E83-037E-47C4-BA24-3F0285177414}" type="datetimeFigureOut">
              <a:rPr lang="en-US" smtClean="0"/>
              <a:pPr/>
              <a:t>19-Jul-17</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E1C99-8A79-4CE5-BBDA-43EA9C8511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F0810E83-037E-47C4-BA24-3F0285177414}" type="datetimeFigureOut">
              <a:rPr lang="en-US" smtClean="0"/>
              <a:pPr/>
              <a:t>19-Jul-17</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3AE1C99-8A79-4CE5-BBDA-43EA9C851169}"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F0810E83-037E-47C4-BA24-3F0285177414}" type="datetimeFigureOut">
              <a:rPr lang="en-US" smtClean="0"/>
              <a:pPr/>
              <a:t>19-Jul-17</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3AE1C99-8A79-4CE5-BBDA-43EA9C851169}"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1000"/>
            <a:ext cx="9144000" cy="2308324"/>
          </a:xfrm>
          <a:prstGeom prst="rect">
            <a:avLst/>
          </a:prstGeom>
          <a:noFill/>
        </p:spPr>
        <p:txBody>
          <a:bodyPr wrap="square" rtlCol="0">
            <a:spAutoFit/>
          </a:bodyPr>
          <a:lstStyle/>
          <a:p>
            <a:pPr algn="ctr"/>
            <a:r>
              <a:rPr lang="en-US" sz="3200" b="1" dirty="0" smtClean="0">
                <a:latin typeface="Algerian" pitchFamily="82" charset="0"/>
                <a:cs typeface="Aharoni" pitchFamily="2" charset="-79"/>
              </a:rPr>
              <a:t>PRESENTATION</a:t>
            </a:r>
          </a:p>
          <a:p>
            <a:pPr algn="ctr"/>
            <a:r>
              <a:rPr lang="en-US" sz="3200" b="1" dirty="0" smtClean="0">
                <a:latin typeface="Algerian" pitchFamily="82" charset="0"/>
                <a:cs typeface="Aharoni" pitchFamily="2" charset="-79"/>
              </a:rPr>
              <a:t> ON </a:t>
            </a:r>
          </a:p>
          <a:p>
            <a:pPr algn="ctr"/>
            <a:r>
              <a:rPr lang="en-US" sz="4000" b="1" dirty="0" smtClean="0">
                <a:solidFill>
                  <a:srgbClr val="C00000"/>
                </a:solidFill>
                <a:latin typeface="Algerian" pitchFamily="82" charset="0"/>
              </a:rPr>
              <a:t> WHOLESALE BUSINESS MANAGEMENT  project</a:t>
            </a:r>
            <a:endParaRPr lang="en-US" sz="4000" b="1" dirty="0">
              <a:solidFill>
                <a:srgbClr val="C00000"/>
              </a:solidFill>
              <a:latin typeface="Algerian" pitchFamily="82" charset="0"/>
            </a:endParaRPr>
          </a:p>
        </p:txBody>
      </p:sp>
      <p:sp>
        <p:nvSpPr>
          <p:cNvPr id="7" name="TextBox 6"/>
          <p:cNvSpPr txBox="1"/>
          <p:nvPr/>
        </p:nvSpPr>
        <p:spPr>
          <a:xfrm>
            <a:off x="457200" y="3287792"/>
            <a:ext cx="3810000" cy="2492990"/>
          </a:xfrm>
          <a:prstGeom prst="rect">
            <a:avLst/>
          </a:prstGeom>
          <a:noFill/>
        </p:spPr>
        <p:txBody>
          <a:bodyPr wrap="square" rtlCol="0">
            <a:spAutoFit/>
          </a:bodyPr>
          <a:lstStyle/>
          <a:p>
            <a:r>
              <a:rPr lang="en-US" sz="3600" b="1" dirty="0" smtClean="0">
                <a:solidFill>
                  <a:schemeClr val="tx1">
                    <a:lumMod val="95000"/>
                    <a:lumOff val="5000"/>
                  </a:schemeClr>
                </a:solidFill>
                <a:latin typeface="Arno Pro Display" pitchFamily="18" charset="0"/>
                <a:cs typeface="Aharoni" pitchFamily="2" charset="-79"/>
              </a:rPr>
              <a:t>By:-</a:t>
            </a:r>
          </a:p>
          <a:p>
            <a:endParaRPr lang="en-US" sz="3600" dirty="0" smtClean="0">
              <a:latin typeface="Arno Pro Display" pitchFamily="18" charset="0"/>
              <a:cs typeface="Aharoni" pitchFamily="2" charset="-79"/>
            </a:endParaRPr>
          </a:p>
          <a:p>
            <a:pPr>
              <a:buFont typeface="Arial" pitchFamily="34" charset="0"/>
              <a:buChar char="•"/>
            </a:pPr>
            <a:r>
              <a:rPr lang="en-US" sz="2800" b="1" dirty="0" err="1">
                <a:latin typeface="Arno Pro Display" pitchFamily="18" charset="0"/>
                <a:cs typeface="Aharoni" pitchFamily="2" charset="-79"/>
              </a:rPr>
              <a:t>Chitraniva</a:t>
            </a:r>
            <a:r>
              <a:rPr lang="en-US" sz="2800" b="1" dirty="0">
                <a:latin typeface="Arno Pro Display" pitchFamily="18" charset="0"/>
                <a:cs typeface="Aharoni" pitchFamily="2" charset="-79"/>
              </a:rPr>
              <a:t> </a:t>
            </a:r>
            <a:r>
              <a:rPr lang="en-US" sz="2800" b="1" dirty="0" err="1" smtClean="0">
                <a:latin typeface="Arno Pro Display" pitchFamily="18" charset="0"/>
                <a:cs typeface="Aharoni" pitchFamily="2" charset="-79"/>
              </a:rPr>
              <a:t>Karmakar</a:t>
            </a:r>
            <a:endParaRPr lang="en-US" sz="2800" b="1" dirty="0" smtClean="0">
              <a:latin typeface="Arno Pro Display" pitchFamily="18" charset="0"/>
              <a:cs typeface="Aharoni" pitchFamily="2" charset="-79"/>
            </a:endParaRPr>
          </a:p>
          <a:p>
            <a:pPr>
              <a:buFont typeface="Arial" pitchFamily="34" charset="0"/>
              <a:buChar char="•"/>
            </a:pPr>
            <a:r>
              <a:rPr lang="en-US" sz="2800" b="1" dirty="0" err="1" smtClean="0">
                <a:latin typeface="Arno Pro Display" pitchFamily="18" charset="0"/>
                <a:cs typeface="Aharoni" pitchFamily="2" charset="-79"/>
              </a:rPr>
              <a:t>Prakash</a:t>
            </a:r>
            <a:r>
              <a:rPr lang="en-US" sz="2800" b="1" dirty="0" smtClean="0">
                <a:latin typeface="Arno Pro Display" pitchFamily="18" charset="0"/>
                <a:cs typeface="Aharoni" pitchFamily="2" charset="-79"/>
              </a:rPr>
              <a:t> </a:t>
            </a:r>
            <a:r>
              <a:rPr lang="en-US" sz="2800" b="1" dirty="0">
                <a:latin typeface="Arno Pro Display" pitchFamily="18" charset="0"/>
                <a:cs typeface="Aharoni" pitchFamily="2" charset="-79"/>
              </a:rPr>
              <a:t>Kumar </a:t>
            </a:r>
            <a:endParaRPr lang="en-US" sz="2800" b="1" dirty="0" smtClean="0">
              <a:latin typeface="Arno Pro Display" pitchFamily="18" charset="0"/>
              <a:cs typeface="Aharoni" pitchFamily="2" charset="-79"/>
            </a:endParaRPr>
          </a:p>
          <a:p>
            <a:pPr>
              <a:buFont typeface="Arial" pitchFamily="34" charset="0"/>
              <a:buChar char="•"/>
            </a:pPr>
            <a:r>
              <a:rPr lang="en-US" sz="2800" b="1" dirty="0" err="1" smtClean="0">
                <a:latin typeface="Arno Pro Display" pitchFamily="18" charset="0"/>
                <a:cs typeface="Aharoni" pitchFamily="2" charset="-79"/>
              </a:rPr>
              <a:t>Puja</a:t>
            </a:r>
            <a:r>
              <a:rPr lang="en-US" sz="2800" b="1" dirty="0" smtClean="0">
                <a:latin typeface="Arno Pro Display" pitchFamily="18" charset="0"/>
                <a:cs typeface="Aharoni" pitchFamily="2" charset="-79"/>
              </a:rPr>
              <a:t> </a:t>
            </a:r>
            <a:r>
              <a:rPr lang="en-US" sz="2800" b="1" dirty="0" err="1">
                <a:latin typeface="Arno Pro Display" pitchFamily="18" charset="0"/>
                <a:cs typeface="Aharoni" pitchFamily="2" charset="-79"/>
              </a:rPr>
              <a:t>Mishra</a:t>
            </a:r>
            <a:r>
              <a:rPr lang="en-US" sz="2800" b="1" dirty="0">
                <a:latin typeface="Arno Pro Display" pitchFamily="18" charset="0"/>
                <a:cs typeface="Aharoni" pitchFamily="2" charset="-79"/>
              </a:rPr>
              <a:t> </a:t>
            </a:r>
            <a:endParaRPr lang="en-US" sz="2800" b="1" dirty="0" smtClean="0">
              <a:latin typeface="Arno Pro Display" pitchFamily="18" charset="0"/>
              <a:cs typeface="Aharoni" pitchFamily="2" charset="-79"/>
            </a:endParaRPr>
          </a:p>
        </p:txBody>
      </p:sp>
      <p:sp>
        <p:nvSpPr>
          <p:cNvPr id="5" name="Rectangle 4"/>
          <p:cNvSpPr/>
          <p:nvPr/>
        </p:nvSpPr>
        <p:spPr>
          <a:xfrm>
            <a:off x="4267200" y="4038600"/>
            <a:ext cx="4572000" cy="2031325"/>
          </a:xfrm>
          <a:prstGeom prst="rect">
            <a:avLst/>
          </a:prstGeom>
        </p:spPr>
        <p:txBody>
          <a:bodyPr wrap="square">
            <a:spAutoFit/>
          </a:bodyPr>
          <a:lstStyle/>
          <a:p>
            <a:endParaRPr lang="en-US" sz="2400" dirty="0" smtClean="0">
              <a:latin typeface="Arno Pro Display" pitchFamily="18" charset="0"/>
              <a:cs typeface="Aharoni" pitchFamily="2" charset="-79"/>
            </a:endParaRPr>
          </a:p>
          <a:p>
            <a:pPr>
              <a:buFont typeface="Arial" pitchFamily="34" charset="0"/>
              <a:buChar char="•"/>
            </a:pPr>
            <a:r>
              <a:rPr lang="en-US" sz="2800" b="1" dirty="0" smtClean="0">
                <a:latin typeface="Arno Pro Display" pitchFamily="18" charset="0"/>
                <a:cs typeface="Aharoni" pitchFamily="2" charset="-79"/>
              </a:rPr>
              <a:t>Md. </a:t>
            </a:r>
            <a:r>
              <a:rPr lang="en-US" sz="2800" b="1" dirty="0" err="1" smtClean="0">
                <a:latin typeface="Arno Pro Display" pitchFamily="18" charset="0"/>
                <a:cs typeface="Aharoni" pitchFamily="2" charset="-79"/>
              </a:rPr>
              <a:t>Rezauddin</a:t>
            </a:r>
            <a:endParaRPr lang="en-US" sz="2800" b="1" dirty="0" smtClean="0">
              <a:latin typeface="Arno Pro Display" pitchFamily="18" charset="0"/>
              <a:cs typeface="Aharoni" pitchFamily="2" charset="-79"/>
            </a:endParaRPr>
          </a:p>
          <a:p>
            <a:pPr>
              <a:buFont typeface="Arial" pitchFamily="34" charset="0"/>
              <a:buChar char="•"/>
            </a:pPr>
            <a:r>
              <a:rPr lang="en-US" sz="2800" b="1" dirty="0" err="1" smtClean="0">
                <a:latin typeface="Arno Pro Display" pitchFamily="18" charset="0"/>
                <a:cs typeface="Aharoni" pitchFamily="2" charset="-79"/>
              </a:rPr>
              <a:t>Tanmoy</a:t>
            </a:r>
            <a:r>
              <a:rPr lang="en-US" sz="2800" b="1" dirty="0" smtClean="0">
                <a:latin typeface="Arno Pro Display" pitchFamily="18" charset="0"/>
                <a:cs typeface="Aharoni" pitchFamily="2" charset="-79"/>
              </a:rPr>
              <a:t> </a:t>
            </a:r>
            <a:r>
              <a:rPr lang="en-US" sz="2800" b="1" dirty="0" err="1" smtClean="0">
                <a:latin typeface="Arno Pro Display" pitchFamily="18" charset="0"/>
                <a:cs typeface="Aharoni" pitchFamily="2" charset="-79"/>
              </a:rPr>
              <a:t>Bhowmik</a:t>
            </a:r>
            <a:endParaRPr lang="en-US" sz="2800" b="1" dirty="0" smtClean="0">
              <a:latin typeface="Arno Pro Display" pitchFamily="18" charset="0"/>
              <a:cs typeface="Aharoni" pitchFamily="2" charset="-79"/>
            </a:endParaRPr>
          </a:p>
          <a:p>
            <a:pPr>
              <a:buFont typeface="Arial" pitchFamily="34" charset="0"/>
              <a:buChar char="•"/>
            </a:pPr>
            <a:r>
              <a:rPr lang="en-US" sz="2800" b="1" dirty="0" err="1" smtClean="0">
                <a:latin typeface="Arno Pro Display" pitchFamily="18" charset="0"/>
                <a:cs typeface="Aharoni" pitchFamily="2" charset="-79"/>
              </a:rPr>
              <a:t>Soumita</a:t>
            </a:r>
            <a:r>
              <a:rPr lang="en-US" sz="2800" b="1" dirty="0" smtClean="0">
                <a:latin typeface="Arno Pro Display" pitchFamily="18" charset="0"/>
                <a:cs typeface="Aharoni" pitchFamily="2" charset="-79"/>
              </a:rPr>
              <a:t> </a:t>
            </a:r>
            <a:r>
              <a:rPr lang="en-US" sz="2800" b="1" dirty="0" err="1" smtClean="0">
                <a:latin typeface="Arno Pro Display" pitchFamily="18" charset="0"/>
                <a:cs typeface="Aharoni" pitchFamily="2" charset="-79"/>
              </a:rPr>
              <a:t>Ghosh</a:t>
            </a:r>
            <a:r>
              <a:rPr lang="en-US" sz="2800" b="1" dirty="0" smtClean="0">
                <a:latin typeface="Arno Pro Display" pitchFamily="18" charset="0"/>
                <a:cs typeface="Aharoni" pitchFamily="2" charset="-79"/>
              </a:rPr>
              <a:t> </a:t>
            </a:r>
          </a:p>
          <a:p>
            <a:endParaRPr lang="en-US" dirty="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707886"/>
          </a:xfrm>
          <a:prstGeom prst="rect">
            <a:avLst/>
          </a:prstGeom>
          <a:noFill/>
        </p:spPr>
        <p:txBody>
          <a:bodyPr wrap="square" rtlCol="0">
            <a:spAutoFit/>
          </a:bodyPr>
          <a:lstStyle/>
          <a:p>
            <a:r>
              <a:rPr lang="en-IN" sz="4000" b="1" dirty="0" smtClean="0">
                <a:latin typeface="Algerian" pitchFamily="82" charset="0"/>
                <a:cs typeface="Times New Roman" pitchFamily="18" charset="0"/>
              </a:rPr>
              <a:t>Product section:</a:t>
            </a:r>
            <a:endParaRPr lang="en-US" sz="4000" dirty="0">
              <a:latin typeface="Times New Roman" pitchFamily="18" charset="0"/>
              <a:cs typeface="Times New Roman" pitchFamily="18" charset="0"/>
            </a:endParaRPr>
          </a:p>
        </p:txBody>
      </p:sp>
      <p:pic>
        <p:nvPicPr>
          <p:cNvPr id="2050" name="Picture 2" descr="D:\Screenshot1\product search.PNG"/>
          <p:cNvPicPr>
            <a:picLocks noChangeAspect="1" noChangeArrowheads="1"/>
          </p:cNvPicPr>
          <p:nvPr/>
        </p:nvPicPr>
        <p:blipFill>
          <a:blip r:embed="rId2" cstate="print"/>
          <a:srcRect/>
          <a:stretch>
            <a:fillRect/>
          </a:stretch>
        </p:blipFill>
        <p:spPr bwMode="auto">
          <a:xfrm>
            <a:off x="4724400" y="1143000"/>
            <a:ext cx="4419600" cy="2590800"/>
          </a:xfrm>
          <a:prstGeom prst="rect">
            <a:avLst/>
          </a:prstGeom>
          <a:noFill/>
        </p:spPr>
      </p:pic>
      <p:pic>
        <p:nvPicPr>
          <p:cNvPr id="2051" name="Picture 3" descr="D:\Screenshot1\product update.PNG"/>
          <p:cNvPicPr>
            <a:picLocks noChangeAspect="1" noChangeArrowheads="1"/>
          </p:cNvPicPr>
          <p:nvPr/>
        </p:nvPicPr>
        <p:blipFill>
          <a:blip r:embed="rId3" cstate="print"/>
          <a:srcRect/>
          <a:stretch>
            <a:fillRect/>
          </a:stretch>
        </p:blipFill>
        <p:spPr bwMode="auto">
          <a:xfrm>
            <a:off x="0" y="4191000"/>
            <a:ext cx="4419600" cy="2667000"/>
          </a:xfrm>
          <a:prstGeom prst="rect">
            <a:avLst/>
          </a:prstGeom>
          <a:noFill/>
        </p:spPr>
      </p:pic>
      <p:pic>
        <p:nvPicPr>
          <p:cNvPr id="2053" name="Picture 5" descr="D:\Screenshot1\Product add.PNG"/>
          <p:cNvPicPr>
            <a:picLocks noChangeAspect="1" noChangeArrowheads="1"/>
          </p:cNvPicPr>
          <p:nvPr/>
        </p:nvPicPr>
        <p:blipFill>
          <a:blip r:embed="rId4" cstate="print"/>
          <a:srcRect/>
          <a:stretch>
            <a:fillRect/>
          </a:stretch>
        </p:blipFill>
        <p:spPr bwMode="auto">
          <a:xfrm>
            <a:off x="0" y="1143000"/>
            <a:ext cx="4419600" cy="2667000"/>
          </a:xfrm>
          <a:prstGeom prst="rect">
            <a:avLst/>
          </a:prstGeom>
          <a:noFill/>
        </p:spPr>
      </p:pic>
      <p:pic>
        <p:nvPicPr>
          <p:cNvPr id="2054" name="Picture 6" descr="D:\Screenshot1\product remove.PNG"/>
          <p:cNvPicPr>
            <a:picLocks noChangeAspect="1" noChangeArrowheads="1"/>
          </p:cNvPicPr>
          <p:nvPr/>
        </p:nvPicPr>
        <p:blipFill>
          <a:blip r:embed="rId5" cstate="print"/>
          <a:srcRect/>
          <a:stretch>
            <a:fillRect/>
          </a:stretch>
        </p:blipFill>
        <p:spPr bwMode="auto">
          <a:xfrm>
            <a:off x="4724400" y="4191000"/>
            <a:ext cx="4419600" cy="2667000"/>
          </a:xfrm>
          <a:prstGeom prst="rect">
            <a:avLst/>
          </a:prstGeom>
          <a:noFill/>
        </p:spPr>
      </p:pic>
      <p:sp>
        <p:nvSpPr>
          <p:cNvPr id="8" name="Rectangle 7"/>
          <p:cNvSpPr/>
          <p:nvPr/>
        </p:nvSpPr>
        <p:spPr>
          <a:xfrm>
            <a:off x="4724400" y="762000"/>
            <a:ext cx="1042273" cy="369332"/>
          </a:xfrm>
          <a:prstGeom prst="rect">
            <a:avLst/>
          </a:prstGeom>
        </p:spPr>
        <p:txBody>
          <a:bodyPr wrap="none">
            <a:spAutoFit/>
          </a:bodyPr>
          <a:lstStyle/>
          <a:p>
            <a:r>
              <a:rPr lang="en-IN" b="1" dirty="0" smtClean="0">
                <a:latin typeface="Algerian" pitchFamily="82" charset="0"/>
                <a:cs typeface="Times New Roman" pitchFamily="18" charset="0"/>
              </a:rPr>
              <a:t> </a:t>
            </a:r>
            <a:r>
              <a:rPr lang="en-IN" b="1" dirty="0" smtClean="0">
                <a:latin typeface="Aharoni" pitchFamily="2" charset="-79"/>
                <a:cs typeface="Aharoni" pitchFamily="2" charset="-79"/>
              </a:rPr>
              <a:t>Search:</a:t>
            </a:r>
            <a:endParaRPr lang="en-US" dirty="0"/>
          </a:p>
        </p:txBody>
      </p:sp>
      <p:sp>
        <p:nvSpPr>
          <p:cNvPr id="9" name="Rectangle 8"/>
          <p:cNvSpPr/>
          <p:nvPr/>
        </p:nvSpPr>
        <p:spPr>
          <a:xfrm>
            <a:off x="0" y="762000"/>
            <a:ext cx="633507" cy="369332"/>
          </a:xfrm>
          <a:prstGeom prst="rect">
            <a:avLst/>
          </a:prstGeom>
        </p:spPr>
        <p:txBody>
          <a:bodyPr wrap="none">
            <a:spAutoFit/>
          </a:bodyPr>
          <a:lstStyle/>
          <a:p>
            <a:r>
              <a:rPr lang="en-IN" b="1" dirty="0" smtClean="0">
                <a:latin typeface="Aharoni" pitchFamily="2" charset="-79"/>
                <a:cs typeface="Aharoni" pitchFamily="2" charset="-79"/>
              </a:rPr>
              <a:t>Add</a:t>
            </a:r>
            <a:endParaRPr lang="en-US" dirty="0"/>
          </a:p>
        </p:txBody>
      </p:sp>
      <p:sp>
        <p:nvSpPr>
          <p:cNvPr id="10" name="Rectangle 9"/>
          <p:cNvSpPr/>
          <p:nvPr/>
        </p:nvSpPr>
        <p:spPr>
          <a:xfrm>
            <a:off x="0" y="3810000"/>
            <a:ext cx="986167" cy="369332"/>
          </a:xfrm>
          <a:prstGeom prst="rect">
            <a:avLst/>
          </a:prstGeom>
        </p:spPr>
        <p:txBody>
          <a:bodyPr wrap="none">
            <a:spAutoFit/>
          </a:bodyPr>
          <a:lstStyle/>
          <a:p>
            <a:r>
              <a:rPr lang="en-IN" b="1" dirty="0" smtClean="0">
                <a:latin typeface="Aharoni" pitchFamily="2" charset="-79"/>
                <a:cs typeface="Aharoni" pitchFamily="2" charset="-79"/>
              </a:rPr>
              <a:t>Update</a:t>
            </a:r>
            <a:endParaRPr lang="en-US" dirty="0"/>
          </a:p>
        </p:txBody>
      </p:sp>
      <p:sp>
        <p:nvSpPr>
          <p:cNvPr id="11" name="Rectangle 10"/>
          <p:cNvSpPr/>
          <p:nvPr/>
        </p:nvSpPr>
        <p:spPr>
          <a:xfrm>
            <a:off x="4724400" y="3810000"/>
            <a:ext cx="1069524" cy="369332"/>
          </a:xfrm>
          <a:prstGeom prst="rect">
            <a:avLst/>
          </a:prstGeom>
        </p:spPr>
        <p:txBody>
          <a:bodyPr wrap="none">
            <a:spAutoFit/>
          </a:bodyPr>
          <a:lstStyle/>
          <a:p>
            <a:r>
              <a:rPr lang="en-IN" b="1" dirty="0" smtClean="0">
                <a:latin typeface="Aharoni" pitchFamily="2" charset="-79"/>
                <a:cs typeface="Aharoni" pitchFamily="2" charset="-79"/>
              </a:rPr>
              <a:t>Remove</a:t>
            </a:r>
            <a:endParaRPr lang="en-US" dirty="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upplier add.PNG"/>
          <p:cNvPicPr>
            <a:picLocks noChangeAspect="1"/>
          </p:cNvPicPr>
          <p:nvPr/>
        </p:nvPicPr>
        <p:blipFill>
          <a:blip r:embed="rId2" cstate="print"/>
          <a:stretch>
            <a:fillRect/>
          </a:stretch>
        </p:blipFill>
        <p:spPr>
          <a:xfrm>
            <a:off x="0" y="1143000"/>
            <a:ext cx="3835821" cy="2667000"/>
          </a:xfrm>
          <a:prstGeom prst="rect">
            <a:avLst/>
          </a:prstGeom>
        </p:spPr>
      </p:pic>
      <p:pic>
        <p:nvPicPr>
          <p:cNvPr id="3" name="Picture 2" descr="supplier remove.PNG"/>
          <p:cNvPicPr>
            <a:picLocks noChangeAspect="1"/>
          </p:cNvPicPr>
          <p:nvPr/>
        </p:nvPicPr>
        <p:blipFill>
          <a:blip r:embed="rId3" cstate="print"/>
          <a:stretch>
            <a:fillRect/>
          </a:stretch>
        </p:blipFill>
        <p:spPr>
          <a:xfrm>
            <a:off x="2514600" y="4191000"/>
            <a:ext cx="3810000" cy="2667000"/>
          </a:xfrm>
          <a:prstGeom prst="rect">
            <a:avLst/>
          </a:prstGeom>
        </p:spPr>
      </p:pic>
      <p:pic>
        <p:nvPicPr>
          <p:cNvPr id="4" name="Picture 3" descr="supplier search.PNG"/>
          <p:cNvPicPr>
            <a:picLocks noChangeAspect="1"/>
          </p:cNvPicPr>
          <p:nvPr/>
        </p:nvPicPr>
        <p:blipFill>
          <a:blip r:embed="rId4" cstate="print"/>
          <a:stretch>
            <a:fillRect/>
          </a:stretch>
        </p:blipFill>
        <p:spPr>
          <a:xfrm>
            <a:off x="5029200" y="1142999"/>
            <a:ext cx="4114800" cy="2667001"/>
          </a:xfrm>
          <a:prstGeom prst="rect">
            <a:avLst/>
          </a:prstGeom>
        </p:spPr>
      </p:pic>
      <p:sp>
        <p:nvSpPr>
          <p:cNvPr id="7" name="Rectangle 6"/>
          <p:cNvSpPr/>
          <p:nvPr/>
        </p:nvSpPr>
        <p:spPr>
          <a:xfrm>
            <a:off x="5029200" y="762000"/>
            <a:ext cx="1042273" cy="369332"/>
          </a:xfrm>
          <a:prstGeom prst="rect">
            <a:avLst/>
          </a:prstGeom>
        </p:spPr>
        <p:txBody>
          <a:bodyPr wrap="none">
            <a:spAutoFit/>
          </a:bodyPr>
          <a:lstStyle/>
          <a:p>
            <a:r>
              <a:rPr lang="en-IN" b="1" dirty="0" smtClean="0">
                <a:latin typeface="Algerian" pitchFamily="82" charset="0"/>
                <a:cs typeface="Times New Roman" pitchFamily="18" charset="0"/>
              </a:rPr>
              <a:t> </a:t>
            </a:r>
            <a:r>
              <a:rPr lang="en-IN" b="1" dirty="0" smtClean="0">
                <a:latin typeface="Aharoni" pitchFamily="2" charset="-79"/>
                <a:cs typeface="Aharoni" pitchFamily="2" charset="-79"/>
              </a:rPr>
              <a:t>Search:</a:t>
            </a:r>
            <a:endParaRPr lang="en-US" dirty="0"/>
          </a:p>
        </p:txBody>
      </p:sp>
      <p:sp>
        <p:nvSpPr>
          <p:cNvPr id="8" name="Rectangle 7"/>
          <p:cNvSpPr/>
          <p:nvPr/>
        </p:nvSpPr>
        <p:spPr>
          <a:xfrm>
            <a:off x="0" y="762000"/>
            <a:ext cx="633507" cy="369332"/>
          </a:xfrm>
          <a:prstGeom prst="rect">
            <a:avLst/>
          </a:prstGeom>
        </p:spPr>
        <p:txBody>
          <a:bodyPr wrap="none">
            <a:spAutoFit/>
          </a:bodyPr>
          <a:lstStyle/>
          <a:p>
            <a:r>
              <a:rPr lang="en-IN" b="1" dirty="0" smtClean="0">
                <a:latin typeface="Aharoni" pitchFamily="2" charset="-79"/>
                <a:cs typeface="Aharoni" pitchFamily="2" charset="-79"/>
              </a:rPr>
              <a:t>Add</a:t>
            </a:r>
            <a:endParaRPr lang="en-US" dirty="0"/>
          </a:p>
        </p:txBody>
      </p:sp>
      <p:sp>
        <p:nvSpPr>
          <p:cNvPr id="9" name="Rectangle 8"/>
          <p:cNvSpPr/>
          <p:nvPr/>
        </p:nvSpPr>
        <p:spPr>
          <a:xfrm>
            <a:off x="3810000" y="3810000"/>
            <a:ext cx="1069524" cy="369332"/>
          </a:xfrm>
          <a:prstGeom prst="rect">
            <a:avLst/>
          </a:prstGeom>
        </p:spPr>
        <p:txBody>
          <a:bodyPr wrap="none">
            <a:spAutoFit/>
          </a:bodyPr>
          <a:lstStyle/>
          <a:p>
            <a:r>
              <a:rPr lang="en-IN" b="1" dirty="0" smtClean="0">
                <a:latin typeface="Aharoni" pitchFamily="2" charset="-79"/>
                <a:cs typeface="Aharoni" pitchFamily="2" charset="-79"/>
              </a:rPr>
              <a:t>Remove</a:t>
            </a:r>
            <a:endParaRPr lang="en-US" dirty="0"/>
          </a:p>
        </p:txBody>
      </p:sp>
      <p:sp>
        <p:nvSpPr>
          <p:cNvPr id="10" name="Rectangle 9"/>
          <p:cNvSpPr/>
          <p:nvPr/>
        </p:nvSpPr>
        <p:spPr>
          <a:xfrm>
            <a:off x="0" y="0"/>
            <a:ext cx="4847802" cy="707886"/>
          </a:xfrm>
          <a:prstGeom prst="rect">
            <a:avLst/>
          </a:prstGeom>
        </p:spPr>
        <p:txBody>
          <a:bodyPr wrap="none">
            <a:spAutoFit/>
          </a:bodyPr>
          <a:lstStyle/>
          <a:p>
            <a:r>
              <a:rPr lang="en-IN" sz="4000" b="1" dirty="0" smtClean="0">
                <a:latin typeface="Algerian" pitchFamily="82" charset="0"/>
                <a:cs typeface="Times New Roman" pitchFamily="18" charset="0"/>
              </a:rPr>
              <a:t> Supplier section:</a:t>
            </a:r>
            <a:endParaRPr lang="en-US"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gshumita\Desktop\Screenshot1\suppliers list.PNG"/>
          <p:cNvPicPr>
            <a:picLocks noChangeAspect="1" noChangeArrowheads="1"/>
          </p:cNvPicPr>
          <p:nvPr/>
        </p:nvPicPr>
        <p:blipFill>
          <a:blip r:embed="rId2"/>
          <a:srcRect/>
          <a:stretch>
            <a:fillRect/>
          </a:stretch>
        </p:blipFill>
        <p:spPr bwMode="auto">
          <a:xfrm>
            <a:off x="5257801" y="4419600"/>
            <a:ext cx="3886200" cy="2438400"/>
          </a:xfrm>
          <a:prstGeom prst="rect">
            <a:avLst/>
          </a:prstGeom>
          <a:noFill/>
        </p:spPr>
      </p:pic>
      <p:pic>
        <p:nvPicPr>
          <p:cNvPr id="2051" name="Picture 3" descr="C:\Users\Angshumita\Desktop\Screenshot1\menu.PNG"/>
          <p:cNvPicPr>
            <a:picLocks noChangeAspect="1" noChangeArrowheads="1"/>
          </p:cNvPicPr>
          <p:nvPr/>
        </p:nvPicPr>
        <p:blipFill>
          <a:blip r:embed="rId3"/>
          <a:srcRect/>
          <a:stretch>
            <a:fillRect/>
          </a:stretch>
        </p:blipFill>
        <p:spPr bwMode="auto">
          <a:xfrm>
            <a:off x="1524000" y="990600"/>
            <a:ext cx="7620000" cy="717139"/>
          </a:xfrm>
          <a:prstGeom prst="rect">
            <a:avLst/>
          </a:prstGeom>
          <a:noFill/>
        </p:spPr>
      </p:pic>
      <p:pic>
        <p:nvPicPr>
          <p:cNvPr id="2052" name="Picture 4" descr="C:\Users\Angshumita\Desktop\Screenshot1\products list.PNG"/>
          <p:cNvPicPr>
            <a:picLocks noChangeAspect="1" noChangeArrowheads="1"/>
          </p:cNvPicPr>
          <p:nvPr/>
        </p:nvPicPr>
        <p:blipFill>
          <a:blip r:embed="rId4"/>
          <a:srcRect/>
          <a:stretch>
            <a:fillRect/>
          </a:stretch>
        </p:blipFill>
        <p:spPr bwMode="auto">
          <a:xfrm>
            <a:off x="1219200" y="2438400"/>
            <a:ext cx="3886200" cy="3581400"/>
          </a:xfrm>
          <a:prstGeom prst="rect">
            <a:avLst/>
          </a:prstGeom>
          <a:noFill/>
        </p:spPr>
      </p:pic>
      <p:pic>
        <p:nvPicPr>
          <p:cNvPr id="2053" name="Picture 5" descr="C:\Users\Angshumita\Desktop\Screenshot1\Retailer list.PNG"/>
          <p:cNvPicPr>
            <a:picLocks noChangeAspect="1" noChangeArrowheads="1"/>
          </p:cNvPicPr>
          <p:nvPr/>
        </p:nvPicPr>
        <p:blipFill>
          <a:blip r:embed="rId5"/>
          <a:srcRect/>
          <a:stretch>
            <a:fillRect/>
          </a:stretch>
        </p:blipFill>
        <p:spPr bwMode="auto">
          <a:xfrm>
            <a:off x="5257800" y="1905000"/>
            <a:ext cx="3886200" cy="2514600"/>
          </a:xfrm>
          <a:prstGeom prst="rect">
            <a:avLst/>
          </a:prstGeom>
          <a:noFill/>
        </p:spPr>
      </p:pic>
      <p:sp>
        <p:nvSpPr>
          <p:cNvPr id="6" name="Rectangle 5"/>
          <p:cNvSpPr/>
          <p:nvPr/>
        </p:nvSpPr>
        <p:spPr>
          <a:xfrm>
            <a:off x="0" y="0"/>
            <a:ext cx="7202613" cy="707886"/>
          </a:xfrm>
          <a:prstGeom prst="rect">
            <a:avLst/>
          </a:prstGeom>
        </p:spPr>
        <p:txBody>
          <a:bodyPr wrap="none">
            <a:spAutoFit/>
          </a:bodyPr>
          <a:lstStyle/>
          <a:p>
            <a:r>
              <a:rPr lang="en-IN" sz="4000" b="1" dirty="0" smtClean="0">
                <a:latin typeface="Algerian" pitchFamily="82" charset="0"/>
                <a:cs typeface="Times New Roman" pitchFamily="18" charset="0"/>
              </a:rPr>
              <a:t>Menu  Bar And menu items :</a:t>
            </a:r>
            <a:endParaRPr lang="en-US" sz="4000" dirty="0"/>
          </a:p>
        </p:txBody>
      </p:sp>
      <p:sp>
        <p:nvSpPr>
          <p:cNvPr id="7" name="Rectangle 6"/>
          <p:cNvSpPr/>
          <p:nvPr/>
        </p:nvSpPr>
        <p:spPr>
          <a:xfrm>
            <a:off x="0" y="1143000"/>
            <a:ext cx="1372492" cy="369332"/>
          </a:xfrm>
          <a:prstGeom prst="rect">
            <a:avLst/>
          </a:prstGeom>
        </p:spPr>
        <p:txBody>
          <a:bodyPr wrap="none">
            <a:spAutoFit/>
          </a:bodyPr>
          <a:lstStyle/>
          <a:p>
            <a:r>
              <a:rPr lang="en-IN" b="1" dirty="0" smtClean="0">
                <a:latin typeface="Aharoni" pitchFamily="2" charset="-79"/>
                <a:cs typeface="Aharoni" pitchFamily="2" charset="-79"/>
              </a:rPr>
              <a:t>Menu bar :</a:t>
            </a:r>
            <a:endParaRPr lang="en-US" dirty="0"/>
          </a:p>
        </p:txBody>
      </p:sp>
      <p:sp>
        <p:nvSpPr>
          <p:cNvPr id="8" name="Rectangle 7"/>
          <p:cNvSpPr/>
          <p:nvPr/>
        </p:nvSpPr>
        <p:spPr>
          <a:xfrm>
            <a:off x="0" y="2057400"/>
            <a:ext cx="1568058" cy="369332"/>
          </a:xfrm>
          <a:prstGeom prst="rect">
            <a:avLst/>
          </a:prstGeom>
        </p:spPr>
        <p:txBody>
          <a:bodyPr wrap="none">
            <a:spAutoFit/>
          </a:bodyPr>
          <a:lstStyle/>
          <a:p>
            <a:r>
              <a:rPr lang="en-IN" b="1" dirty="0" smtClean="0">
                <a:latin typeface="Aharoni" pitchFamily="2" charset="-79"/>
                <a:cs typeface="Aharoni" pitchFamily="2" charset="-79"/>
              </a:rPr>
              <a:t>Menu items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707886"/>
          </a:xfrm>
          <a:prstGeom prst="rect">
            <a:avLst/>
          </a:prstGeom>
          <a:noFill/>
        </p:spPr>
        <p:txBody>
          <a:bodyPr wrap="square" rtlCol="0">
            <a:spAutoFit/>
          </a:bodyPr>
          <a:lstStyle/>
          <a:p>
            <a:r>
              <a:rPr lang="en-IN" sz="4000" b="1" dirty="0" smtClean="0">
                <a:latin typeface="Algerian" pitchFamily="82" charset="0"/>
                <a:cs typeface="Times New Roman" pitchFamily="18" charset="0"/>
              </a:rPr>
              <a:t>Stock and Order section:</a:t>
            </a:r>
            <a:endParaRPr lang="en-US" sz="4000" dirty="0">
              <a:latin typeface="Times New Roman" pitchFamily="18" charset="0"/>
              <a:cs typeface="Times New Roman" pitchFamily="18" charset="0"/>
            </a:endParaRPr>
          </a:p>
        </p:txBody>
      </p:sp>
      <p:pic>
        <p:nvPicPr>
          <p:cNvPr id="8" name="Picture 7" descr="bill.PNG"/>
          <p:cNvPicPr>
            <a:picLocks noChangeAspect="1"/>
          </p:cNvPicPr>
          <p:nvPr/>
        </p:nvPicPr>
        <p:blipFill>
          <a:blip r:embed="rId2" cstate="print"/>
          <a:stretch>
            <a:fillRect/>
          </a:stretch>
        </p:blipFill>
        <p:spPr>
          <a:xfrm>
            <a:off x="2133600" y="4149436"/>
            <a:ext cx="4572000" cy="2708564"/>
          </a:xfrm>
          <a:prstGeom prst="rect">
            <a:avLst/>
          </a:prstGeom>
        </p:spPr>
      </p:pic>
      <p:pic>
        <p:nvPicPr>
          <p:cNvPr id="9" name="Picture 8" descr="order.PNG"/>
          <p:cNvPicPr>
            <a:picLocks noChangeAspect="1"/>
          </p:cNvPicPr>
          <p:nvPr/>
        </p:nvPicPr>
        <p:blipFill>
          <a:blip r:embed="rId3" cstate="print"/>
          <a:stretch>
            <a:fillRect/>
          </a:stretch>
        </p:blipFill>
        <p:spPr>
          <a:xfrm>
            <a:off x="4648200" y="1066800"/>
            <a:ext cx="4495800" cy="2743200"/>
          </a:xfrm>
          <a:prstGeom prst="rect">
            <a:avLst/>
          </a:prstGeom>
        </p:spPr>
      </p:pic>
      <p:pic>
        <p:nvPicPr>
          <p:cNvPr id="10" name="Picture 9" descr="stock.PNG"/>
          <p:cNvPicPr>
            <a:picLocks noChangeAspect="1"/>
          </p:cNvPicPr>
          <p:nvPr/>
        </p:nvPicPr>
        <p:blipFill>
          <a:blip r:embed="rId4" cstate="print"/>
          <a:stretch>
            <a:fillRect/>
          </a:stretch>
        </p:blipFill>
        <p:spPr>
          <a:xfrm>
            <a:off x="0" y="1066800"/>
            <a:ext cx="4191000" cy="2743200"/>
          </a:xfrm>
          <a:prstGeom prst="rect">
            <a:avLst/>
          </a:prstGeom>
        </p:spPr>
      </p:pic>
      <p:sp>
        <p:nvSpPr>
          <p:cNvPr id="6" name="Rectangle 5"/>
          <p:cNvSpPr/>
          <p:nvPr/>
        </p:nvSpPr>
        <p:spPr>
          <a:xfrm>
            <a:off x="0" y="685800"/>
            <a:ext cx="2411238" cy="369332"/>
          </a:xfrm>
          <a:prstGeom prst="rect">
            <a:avLst/>
          </a:prstGeom>
        </p:spPr>
        <p:txBody>
          <a:bodyPr wrap="none">
            <a:spAutoFit/>
          </a:bodyPr>
          <a:lstStyle/>
          <a:p>
            <a:r>
              <a:rPr lang="en-IN" b="1" dirty="0" smtClean="0">
                <a:latin typeface="Aharoni" pitchFamily="2" charset="-79"/>
                <a:cs typeface="Aharoni" pitchFamily="2" charset="-79"/>
              </a:rPr>
              <a:t>Stock management :</a:t>
            </a:r>
            <a:endParaRPr lang="en-US" dirty="0"/>
          </a:p>
        </p:txBody>
      </p:sp>
      <p:sp>
        <p:nvSpPr>
          <p:cNvPr id="7" name="Rectangle 6"/>
          <p:cNvSpPr/>
          <p:nvPr/>
        </p:nvSpPr>
        <p:spPr>
          <a:xfrm>
            <a:off x="4648200" y="685800"/>
            <a:ext cx="1766830" cy="369332"/>
          </a:xfrm>
          <a:prstGeom prst="rect">
            <a:avLst/>
          </a:prstGeom>
        </p:spPr>
        <p:txBody>
          <a:bodyPr wrap="none">
            <a:spAutoFit/>
          </a:bodyPr>
          <a:lstStyle/>
          <a:p>
            <a:r>
              <a:rPr lang="en-IN" b="1" dirty="0" smtClean="0">
                <a:latin typeface="Aharoni" pitchFamily="2" charset="-79"/>
                <a:cs typeface="Aharoni" pitchFamily="2" charset="-79"/>
              </a:rPr>
              <a:t>Placing order :</a:t>
            </a:r>
          </a:p>
        </p:txBody>
      </p:sp>
      <p:sp>
        <p:nvSpPr>
          <p:cNvPr id="11" name="Rectangle 10"/>
          <p:cNvSpPr/>
          <p:nvPr/>
        </p:nvSpPr>
        <p:spPr>
          <a:xfrm>
            <a:off x="3810000" y="3810000"/>
            <a:ext cx="1330814" cy="369332"/>
          </a:xfrm>
          <a:prstGeom prst="rect">
            <a:avLst/>
          </a:prstGeom>
        </p:spPr>
        <p:txBody>
          <a:bodyPr wrap="none">
            <a:spAutoFit/>
          </a:bodyPr>
          <a:lstStyle/>
          <a:p>
            <a:r>
              <a:rPr lang="en-IN" b="1" dirty="0" smtClean="0">
                <a:latin typeface="Aharoni" pitchFamily="2" charset="-79"/>
                <a:cs typeface="Aharoni" pitchFamily="2" charset="-79"/>
              </a:rPr>
              <a:t>Bill  page :</a:t>
            </a:r>
            <a:endParaRPr lang="en-US" dirty="0"/>
          </a:p>
        </p:txBody>
      </p:sp>
    </p:spTree>
  </p:cSld>
  <p:clrMapOvr>
    <a:masterClrMapping/>
  </p:clrMapOvr>
  <p:transition>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30997"/>
          </a:xfrm>
          <a:prstGeom prst="rect">
            <a:avLst/>
          </a:prstGeom>
          <a:noFill/>
        </p:spPr>
        <p:txBody>
          <a:bodyPr wrap="square" rtlCol="0">
            <a:spAutoFit/>
          </a:bodyPr>
          <a:lstStyle/>
          <a:p>
            <a:r>
              <a:rPr lang="en-US" sz="4800" b="1" dirty="0" smtClean="0">
                <a:solidFill>
                  <a:srgbClr val="C00000"/>
                </a:solidFill>
                <a:latin typeface="Algerian" pitchFamily="82" charset="0"/>
              </a:rPr>
              <a:t>          RESOURCES  REQUIRED</a:t>
            </a:r>
            <a:endParaRPr lang="en-US" sz="4800" b="1" dirty="0">
              <a:solidFill>
                <a:srgbClr val="C00000"/>
              </a:solidFill>
              <a:latin typeface="Algerian" pitchFamily="82" charset="0"/>
            </a:endParaRPr>
          </a:p>
        </p:txBody>
      </p:sp>
      <p:sp>
        <p:nvSpPr>
          <p:cNvPr id="3" name="TextBox 2"/>
          <p:cNvSpPr txBox="1"/>
          <p:nvPr/>
        </p:nvSpPr>
        <p:spPr>
          <a:xfrm>
            <a:off x="0" y="1219200"/>
            <a:ext cx="4482317" cy="646331"/>
          </a:xfrm>
          <a:prstGeom prst="rect">
            <a:avLst/>
          </a:prstGeom>
          <a:noFill/>
        </p:spPr>
        <p:txBody>
          <a:bodyPr wrap="none" rtlCol="0">
            <a:spAutoFit/>
          </a:bodyPr>
          <a:lstStyle/>
          <a:p>
            <a:r>
              <a:rPr lang="en-US" sz="3600" b="1" dirty="0" smtClean="0">
                <a:solidFill>
                  <a:srgbClr val="002060"/>
                </a:solidFill>
                <a:latin typeface="Aharoni" pitchFamily="2" charset="-79"/>
                <a:cs typeface="Aharoni" pitchFamily="2" charset="-79"/>
              </a:rPr>
              <a:t>Software required:-</a:t>
            </a:r>
          </a:p>
        </p:txBody>
      </p:sp>
      <p:pic>
        <p:nvPicPr>
          <p:cNvPr id="5" name="Picture 4" descr="eclipse.png"/>
          <p:cNvPicPr>
            <a:picLocks noChangeAspect="1"/>
          </p:cNvPicPr>
          <p:nvPr/>
        </p:nvPicPr>
        <p:blipFill>
          <a:blip r:embed="rId2" cstate="print"/>
          <a:stretch>
            <a:fillRect/>
          </a:stretch>
        </p:blipFill>
        <p:spPr>
          <a:xfrm>
            <a:off x="4286250" y="3505200"/>
            <a:ext cx="4857750" cy="1295400"/>
          </a:xfrm>
          <a:prstGeom prst="rect">
            <a:avLst/>
          </a:prstGeom>
        </p:spPr>
      </p:pic>
      <p:pic>
        <p:nvPicPr>
          <p:cNvPr id="8" name="Picture 7" descr="14692_1.jpg"/>
          <p:cNvPicPr>
            <a:picLocks noChangeAspect="1"/>
          </p:cNvPicPr>
          <p:nvPr/>
        </p:nvPicPr>
        <p:blipFill>
          <a:blip r:embed="rId3" cstate="print"/>
          <a:stretch>
            <a:fillRect/>
          </a:stretch>
        </p:blipFill>
        <p:spPr>
          <a:xfrm>
            <a:off x="0" y="2819400"/>
            <a:ext cx="3693707" cy="2743200"/>
          </a:xfrm>
          <a:prstGeom prst="rect">
            <a:avLst/>
          </a:prstGeom>
        </p:spPr>
      </p:pic>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5800"/>
            <a:ext cx="9144000" cy="769441"/>
          </a:xfrm>
          <a:prstGeom prst="rect">
            <a:avLst/>
          </a:prstGeom>
        </p:spPr>
        <p:txBody>
          <a:bodyPr wrap="square">
            <a:spAutoFit/>
          </a:bodyPr>
          <a:lstStyle/>
          <a:p>
            <a:pPr algn="ctr"/>
            <a:r>
              <a:rPr lang="en-US" sz="4400" b="1" dirty="0" smtClean="0">
                <a:solidFill>
                  <a:srgbClr val="C00000"/>
                </a:solidFill>
                <a:latin typeface="Algerian" pitchFamily="82" charset="0"/>
              </a:rPr>
              <a:t>RESOURCES  REQUIRED</a:t>
            </a:r>
            <a:endParaRPr lang="en-US" sz="4400" b="1" dirty="0">
              <a:solidFill>
                <a:srgbClr val="C00000"/>
              </a:solidFill>
              <a:latin typeface="Algerian" pitchFamily="82" charset="0"/>
            </a:endParaRPr>
          </a:p>
        </p:txBody>
      </p:sp>
      <p:sp>
        <p:nvSpPr>
          <p:cNvPr id="3" name="TextBox 2"/>
          <p:cNvSpPr txBox="1"/>
          <p:nvPr/>
        </p:nvSpPr>
        <p:spPr>
          <a:xfrm>
            <a:off x="533400" y="1905000"/>
            <a:ext cx="4581703" cy="646331"/>
          </a:xfrm>
          <a:prstGeom prst="rect">
            <a:avLst/>
          </a:prstGeom>
          <a:noFill/>
        </p:spPr>
        <p:txBody>
          <a:bodyPr wrap="none" rtlCol="0">
            <a:spAutoFit/>
          </a:bodyPr>
          <a:lstStyle/>
          <a:p>
            <a:r>
              <a:rPr lang="en-US" sz="3600" b="1" dirty="0" smtClean="0">
                <a:solidFill>
                  <a:srgbClr val="000066"/>
                </a:solidFill>
                <a:latin typeface="Aharoni" pitchFamily="2" charset="-79"/>
                <a:cs typeface="Aharoni" pitchFamily="2" charset="-79"/>
              </a:rPr>
              <a:t>Hardware required:</a:t>
            </a:r>
          </a:p>
        </p:txBody>
      </p:sp>
      <p:sp>
        <p:nvSpPr>
          <p:cNvPr id="4" name="TextBox 3"/>
          <p:cNvSpPr txBox="1"/>
          <p:nvPr/>
        </p:nvSpPr>
        <p:spPr>
          <a:xfrm>
            <a:off x="457200" y="3124200"/>
            <a:ext cx="7806977" cy="2954655"/>
          </a:xfrm>
          <a:prstGeom prst="rect">
            <a:avLst/>
          </a:prstGeom>
          <a:noFill/>
        </p:spPr>
        <p:txBody>
          <a:bodyPr wrap="square" rtlCol="0">
            <a:spAutoFit/>
          </a:bodyPr>
          <a:lstStyle/>
          <a:p>
            <a:pPr>
              <a:buFont typeface="Wingdings" pitchFamily="2" charset="2"/>
              <a:buChar char="Ø"/>
            </a:pPr>
            <a:r>
              <a:rPr lang="en-US" sz="3200" b="1" dirty="0" smtClean="0">
                <a:latin typeface="Aharoni" pitchFamily="2" charset="-79"/>
                <a:cs typeface="Aharoni" pitchFamily="2" charset="-79"/>
              </a:rPr>
              <a:t>Server side</a:t>
            </a:r>
          </a:p>
          <a:p>
            <a:r>
              <a:rPr lang="en-US" sz="3200" b="1" dirty="0" smtClean="0">
                <a:latin typeface="Aharoni" pitchFamily="2" charset="-79"/>
                <a:cs typeface="Aharoni" pitchFamily="2" charset="-79"/>
              </a:rPr>
              <a:t>        Processor:- Pentium processor </a:t>
            </a:r>
          </a:p>
          <a:p>
            <a:r>
              <a:rPr lang="en-US" sz="3200" b="1" dirty="0" smtClean="0">
                <a:latin typeface="Aharoni" pitchFamily="2" charset="-79"/>
                <a:cs typeface="Aharoni" pitchFamily="2" charset="-79"/>
              </a:rPr>
              <a:t> </a:t>
            </a:r>
          </a:p>
          <a:p>
            <a:r>
              <a:rPr lang="en-US" sz="3200" b="1" dirty="0" smtClean="0">
                <a:latin typeface="Aharoni" pitchFamily="2" charset="-79"/>
                <a:cs typeface="Aharoni" pitchFamily="2" charset="-79"/>
              </a:rPr>
              <a:t>        RAM:</a:t>
            </a:r>
            <a:r>
              <a:rPr lang="en-US" sz="5400" b="1" dirty="0" smtClean="0">
                <a:latin typeface="Aharoni" pitchFamily="2" charset="-79"/>
                <a:cs typeface="Aharoni" pitchFamily="2" charset="-79"/>
              </a:rPr>
              <a:t>256</a:t>
            </a:r>
            <a:r>
              <a:rPr lang="en-US" sz="3200" b="1" dirty="0" smtClean="0">
                <a:latin typeface="Aharoni" pitchFamily="2" charset="-79"/>
                <a:cs typeface="Aharoni" pitchFamily="2" charset="-79"/>
              </a:rPr>
              <a:t> MB </a:t>
            </a:r>
          </a:p>
          <a:p>
            <a:r>
              <a:rPr lang="en-US" b="1" dirty="0" smtClean="0">
                <a:latin typeface="Aharoni" pitchFamily="2" charset="-79"/>
                <a:cs typeface="Aharoni" pitchFamily="2" charset="-79"/>
              </a:rPr>
              <a:t> </a:t>
            </a:r>
          </a:p>
          <a:p>
            <a:endParaRPr lang="en-US" dirty="0">
              <a:latin typeface="Aharoni" pitchFamily="2" charset="-79"/>
              <a:cs typeface="Aharoni" pitchFamily="2" charset="-79"/>
            </a:endParaRPr>
          </a:p>
        </p:txBody>
      </p:sp>
    </p:spTree>
  </p:cSld>
  <p:clrMapOvr>
    <a:masterClrMapping/>
  </p:clrMapOvr>
  <p:transition>
    <p:pull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1446550"/>
          </a:xfrm>
          <a:prstGeom prst="rect">
            <a:avLst/>
          </a:prstGeom>
          <a:noFill/>
        </p:spPr>
        <p:txBody>
          <a:bodyPr wrap="square" rtlCol="0">
            <a:spAutoFit/>
          </a:bodyPr>
          <a:lstStyle/>
          <a:p>
            <a:pPr algn="ctr"/>
            <a:r>
              <a:rPr lang="en-US" sz="4400" b="1" u="sng" spc="300" dirty="0" smtClean="0">
                <a:solidFill>
                  <a:srgbClr val="C00000"/>
                </a:solidFill>
                <a:latin typeface="Algerian" pitchFamily="82" charset="0"/>
              </a:rPr>
              <a:t>Future Scope of Improvement</a:t>
            </a:r>
            <a:endParaRPr lang="en-US" sz="4400" b="1" u="sng" spc="300" dirty="0">
              <a:solidFill>
                <a:srgbClr val="C00000"/>
              </a:solidFill>
              <a:latin typeface="Algerian" pitchFamily="82" charset="0"/>
            </a:endParaRPr>
          </a:p>
        </p:txBody>
      </p:sp>
      <p:sp>
        <p:nvSpPr>
          <p:cNvPr id="3" name="TextBox 2"/>
          <p:cNvSpPr txBox="1"/>
          <p:nvPr/>
        </p:nvSpPr>
        <p:spPr>
          <a:xfrm>
            <a:off x="0" y="1595021"/>
            <a:ext cx="9144000" cy="5262979"/>
          </a:xfrm>
          <a:prstGeom prst="rect">
            <a:avLst/>
          </a:prstGeom>
          <a:noFill/>
        </p:spPr>
        <p:txBody>
          <a:bodyPr wrap="square" rtlCol="0">
            <a:spAutoFit/>
          </a:bodyPr>
          <a:lstStyle/>
          <a:p>
            <a:pPr>
              <a:buFont typeface="Arial" pitchFamily="34" charset="0"/>
              <a:buChar char="•"/>
            </a:pPr>
            <a:r>
              <a:rPr lang="en-US" sz="2800" dirty="0" smtClean="0">
                <a:latin typeface="Aharoni" pitchFamily="2" charset="-79"/>
                <a:cs typeface="Aharoni" pitchFamily="2" charset="-79"/>
              </a:rPr>
              <a:t>Report of sales can be added.</a:t>
            </a:r>
          </a:p>
          <a:p>
            <a:endParaRPr lang="en-US" sz="2800" dirty="0" smtClean="0">
              <a:latin typeface="Aharoni" pitchFamily="2" charset="-79"/>
              <a:cs typeface="Aharoni" pitchFamily="2" charset="-79"/>
            </a:endParaRPr>
          </a:p>
          <a:p>
            <a:pPr>
              <a:buFont typeface="Arial" pitchFamily="34" charset="0"/>
              <a:buChar char="•"/>
            </a:pPr>
            <a:r>
              <a:rPr lang="en-US" sz="2800" dirty="0" smtClean="0">
                <a:latin typeface="Aharoni" pitchFamily="2" charset="-79"/>
                <a:cs typeface="Aharoni" pitchFamily="2" charset="-79"/>
              </a:rPr>
              <a:t>Automatic stock out alert can also b added. </a:t>
            </a:r>
          </a:p>
          <a:p>
            <a:endParaRPr lang="en-US" sz="2800" dirty="0" smtClean="0">
              <a:latin typeface="Aharoni" pitchFamily="2" charset="-79"/>
              <a:cs typeface="Aharoni" pitchFamily="2" charset="-79"/>
            </a:endParaRPr>
          </a:p>
          <a:p>
            <a:pPr>
              <a:buFont typeface="Arial" pitchFamily="34" charset="0"/>
              <a:buChar char="•"/>
            </a:pPr>
            <a:r>
              <a:rPr lang="en-US" sz="2800" dirty="0" smtClean="0">
                <a:latin typeface="Aharoni" pitchFamily="2" charset="-79"/>
                <a:cs typeface="Aharoni" pitchFamily="2" charset="-79"/>
              </a:rPr>
              <a:t>More data field can be added.</a:t>
            </a:r>
          </a:p>
          <a:p>
            <a:endParaRPr lang="en-US" sz="2800" dirty="0" smtClean="0">
              <a:latin typeface="Aharoni" pitchFamily="2" charset="-79"/>
              <a:cs typeface="Aharoni" pitchFamily="2" charset="-79"/>
            </a:endParaRPr>
          </a:p>
          <a:p>
            <a:pPr>
              <a:buFont typeface="Arial" pitchFamily="34" charset="0"/>
              <a:buChar char="•"/>
            </a:pPr>
            <a:r>
              <a:rPr lang="en-US" sz="2800" dirty="0" smtClean="0">
                <a:latin typeface="Aharoni" pitchFamily="2" charset="-79"/>
                <a:cs typeface="Aharoni" pitchFamily="2" charset="-79"/>
              </a:rPr>
              <a:t>Shortcuts can be created.</a:t>
            </a:r>
          </a:p>
          <a:p>
            <a:endParaRPr lang="en-US" sz="2800" dirty="0" smtClean="0">
              <a:latin typeface="Aharoni" pitchFamily="2" charset="-79"/>
              <a:cs typeface="Aharoni" pitchFamily="2" charset="-79"/>
            </a:endParaRPr>
          </a:p>
          <a:p>
            <a:pPr>
              <a:buFont typeface="Arial" pitchFamily="34" charset="0"/>
              <a:buChar char="•"/>
            </a:pPr>
            <a:r>
              <a:rPr lang="en-US" sz="2800" dirty="0" smtClean="0">
                <a:latin typeface="Aharoni" pitchFamily="2" charset="-79"/>
                <a:cs typeface="Aharoni" pitchFamily="2" charset="-79"/>
              </a:rPr>
              <a:t>We can also add picture of the retailers.</a:t>
            </a:r>
          </a:p>
          <a:p>
            <a:endParaRPr lang="en-US" sz="2800" dirty="0" smtClean="0">
              <a:latin typeface="Aharoni" pitchFamily="2" charset="-79"/>
              <a:cs typeface="Aharoni" pitchFamily="2" charset="-79"/>
            </a:endParaRPr>
          </a:p>
          <a:p>
            <a:pPr>
              <a:buFont typeface="Arial" pitchFamily="34" charset="0"/>
              <a:buChar char="•"/>
            </a:pPr>
            <a:r>
              <a:rPr lang="en-US" sz="2800" dirty="0" smtClean="0">
                <a:latin typeface="Aharoni" pitchFamily="2" charset="-79"/>
                <a:cs typeface="Aharoni" pitchFamily="2" charset="-79"/>
              </a:rPr>
              <a:t>We can also make one mobile or online app for the retailers to order goods easily.</a:t>
            </a:r>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76400"/>
            <a:ext cx="8991600" cy="4401205"/>
          </a:xfrm>
          <a:prstGeom prst="rect">
            <a:avLst/>
          </a:prstGeom>
        </p:spPr>
        <p:txBody>
          <a:bodyPr wrap="square">
            <a:spAutoFit/>
          </a:bodyPr>
          <a:lstStyle/>
          <a:p>
            <a:pPr>
              <a:buFont typeface="Arial" pitchFamily="34" charset="0"/>
              <a:buChar char="•"/>
            </a:pPr>
            <a:r>
              <a:rPr lang="en-US" sz="2800" dirty="0" smtClean="0">
                <a:latin typeface="Aharoni" pitchFamily="2" charset="-79"/>
                <a:cs typeface="Aharoni" pitchFamily="2" charset="-79"/>
              </a:rPr>
              <a:t>Market economic activities are </a:t>
            </a:r>
            <a:r>
              <a:rPr lang="en-US" sz="2800" dirty="0" err="1" smtClean="0">
                <a:latin typeface="Aharoni" pitchFamily="2" charset="-79"/>
                <a:cs typeface="Aharoni" pitchFamily="2" charset="-79"/>
              </a:rPr>
              <a:t>organised</a:t>
            </a:r>
            <a:r>
              <a:rPr lang="en-US" sz="2800" dirty="0" smtClean="0">
                <a:latin typeface="Aharoni" pitchFamily="2" charset="-79"/>
                <a:cs typeface="Aharoni" pitchFamily="2" charset="-79"/>
              </a:rPr>
              <a:t> through wholesale business.</a:t>
            </a:r>
          </a:p>
          <a:p>
            <a:pPr>
              <a:buFont typeface="Arial" pitchFamily="34" charset="0"/>
              <a:buChar char="•"/>
            </a:pPr>
            <a:endParaRPr lang="en-US" sz="2800" dirty="0" smtClean="0">
              <a:latin typeface="Aharoni" pitchFamily="2" charset="-79"/>
              <a:cs typeface="Aharoni" pitchFamily="2" charset="-79"/>
            </a:endParaRPr>
          </a:p>
          <a:p>
            <a:pPr>
              <a:buFont typeface="Arial" pitchFamily="34" charset="0"/>
              <a:buChar char="•"/>
            </a:pPr>
            <a:r>
              <a:rPr lang="en-US" sz="2800" dirty="0" smtClean="0">
                <a:latin typeface="Aharoni" pitchFamily="2" charset="-79"/>
                <a:cs typeface="Aharoni" pitchFamily="2" charset="-79"/>
              </a:rPr>
              <a:t>For  buying and selling </a:t>
            </a:r>
            <a:r>
              <a:rPr lang="en-US" sz="2800" dirty="0" err="1" smtClean="0">
                <a:latin typeface="Aharoni" pitchFamily="2" charset="-79"/>
                <a:cs typeface="Aharoni" pitchFamily="2" charset="-79"/>
              </a:rPr>
              <a:t>commodities,retailers</a:t>
            </a:r>
            <a:r>
              <a:rPr lang="en-US" sz="2800" dirty="0" smtClean="0">
                <a:latin typeface="Aharoni" pitchFamily="2" charset="-79"/>
                <a:cs typeface="Aharoni" pitchFamily="2" charset="-79"/>
              </a:rPr>
              <a:t> and suppliers didn’t require to meet wholesaler personally.</a:t>
            </a:r>
          </a:p>
          <a:p>
            <a:pPr>
              <a:buFont typeface="Arial" pitchFamily="34" charset="0"/>
              <a:buChar char="•"/>
            </a:pPr>
            <a:endParaRPr lang="en-US" sz="2800" dirty="0" smtClean="0">
              <a:latin typeface="Aharoni" pitchFamily="2" charset="-79"/>
              <a:cs typeface="Aharoni" pitchFamily="2" charset="-79"/>
            </a:endParaRPr>
          </a:p>
          <a:p>
            <a:pPr>
              <a:buFont typeface="Arial" pitchFamily="34" charset="0"/>
              <a:buChar char="•"/>
            </a:pPr>
            <a:r>
              <a:rPr lang="en-US" sz="2800" dirty="0" smtClean="0">
                <a:latin typeface="Aharoni" pitchFamily="2" charset="-79"/>
                <a:cs typeface="Aharoni" pitchFamily="2" charset="-79"/>
              </a:rPr>
              <a:t>For smooth functioning  of  system this software will  help in coordination  and management between wholesaler and retailer.</a:t>
            </a:r>
            <a:endParaRPr lang="en-US" sz="2800" dirty="0">
              <a:latin typeface="Aharoni" pitchFamily="2" charset="-79"/>
              <a:cs typeface="Aharoni" pitchFamily="2" charset="-79"/>
            </a:endParaRPr>
          </a:p>
        </p:txBody>
      </p:sp>
      <p:sp>
        <p:nvSpPr>
          <p:cNvPr id="3" name="Rectangle 2"/>
          <p:cNvSpPr/>
          <p:nvPr/>
        </p:nvSpPr>
        <p:spPr>
          <a:xfrm>
            <a:off x="0" y="457200"/>
            <a:ext cx="9144000" cy="769441"/>
          </a:xfrm>
          <a:prstGeom prst="rect">
            <a:avLst/>
          </a:prstGeom>
        </p:spPr>
        <p:txBody>
          <a:bodyPr wrap="square">
            <a:spAutoFit/>
          </a:bodyPr>
          <a:lstStyle/>
          <a:p>
            <a:pPr algn="ctr"/>
            <a:r>
              <a:rPr lang="en-US" sz="4400" b="1" u="sng" dirty="0" smtClean="0">
                <a:solidFill>
                  <a:srgbClr val="C00000"/>
                </a:solidFill>
                <a:latin typeface="Algerian" pitchFamily="82" charset="0"/>
              </a:rPr>
              <a:t> CONCLUSION</a:t>
            </a:r>
            <a:endParaRPr lang="en-US" sz="4400" b="1" u="sng" dirty="0">
              <a:solidFill>
                <a:srgbClr val="C00000"/>
              </a:solidFill>
              <a:latin typeface="Algerian" pitchFamily="82"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ank-you.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ransition>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051560"/>
          </a:xfrm>
        </p:spPr>
        <p:txBody>
          <a:bodyPr>
            <a:normAutofit/>
          </a:bodyPr>
          <a:lstStyle/>
          <a:p>
            <a:pPr algn="ctr"/>
            <a:r>
              <a:rPr lang="en-US" sz="4800" b="1" dirty="0" smtClean="0">
                <a:solidFill>
                  <a:srgbClr val="C00000"/>
                </a:solidFill>
                <a:latin typeface="Algerian" pitchFamily="82" charset="0"/>
              </a:rPr>
              <a:t>Acknowledgment</a:t>
            </a:r>
            <a:endParaRPr lang="en-US" sz="4800" b="1" dirty="0">
              <a:solidFill>
                <a:srgbClr val="C00000"/>
              </a:solidFill>
              <a:latin typeface="Algerian" pitchFamily="82" charset="0"/>
            </a:endParaRPr>
          </a:p>
        </p:txBody>
      </p:sp>
      <p:sp>
        <p:nvSpPr>
          <p:cNvPr id="3" name="Content Placeholder 2"/>
          <p:cNvSpPr>
            <a:spLocks noGrp="1"/>
          </p:cNvSpPr>
          <p:nvPr>
            <p:ph idx="1"/>
          </p:nvPr>
        </p:nvSpPr>
        <p:spPr>
          <a:xfrm>
            <a:off x="0" y="1524000"/>
            <a:ext cx="9144000" cy="5334000"/>
          </a:xfrm>
        </p:spPr>
        <p:txBody>
          <a:bodyPr>
            <a:normAutofit lnSpcReduction="10000"/>
          </a:bodyPr>
          <a:lstStyle/>
          <a:p>
            <a:pPr>
              <a:buNone/>
            </a:pPr>
            <a:r>
              <a:rPr lang="en-US" dirty="0" smtClean="0">
                <a:solidFill>
                  <a:schemeClr val="tx1">
                    <a:lumMod val="95000"/>
                    <a:lumOff val="5000"/>
                  </a:schemeClr>
                </a:solidFill>
                <a:latin typeface="Aharoni" pitchFamily="2" charset="-79"/>
                <a:cs typeface="Aharoni" pitchFamily="2" charset="-79"/>
              </a:rPr>
              <a:t>   We take this oppourtunity to express profound gratitude and deep regards to our faculty Mr. Dayamay Halder for his guidance, monitoring and constant encouragement throughout the course of this project. His frequent blessings, help and cooperation shall carry us a long way in the journey of life on which we are about to embark. Also a heartiest thanks to Team Globsyn for organizing the entire training procedure. </a:t>
            </a:r>
            <a:endParaRPr lang="en-US" dirty="0">
              <a:solidFill>
                <a:schemeClr val="tx1">
                  <a:lumMod val="95000"/>
                  <a:lumOff val="5000"/>
                </a:schemeClr>
              </a:solidFill>
              <a:latin typeface="Aharoni" pitchFamily="2" charset="-79"/>
              <a:cs typeface="Aharoni" pitchFamily="2" charset="-79"/>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09600"/>
            <a:ext cx="9144000" cy="923330"/>
          </a:xfrm>
          <a:prstGeom prst="rect">
            <a:avLst/>
          </a:prstGeom>
          <a:noFill/>
        </p:spPr>
        <p:txBody>
          <a:bodyPr wrap="square" rtlCol="0">
            <a:spAutoFit/>
          </a:bodyPr>
          <a:lstStyle/>
          <a:p>
            <a:pPr algn="ctr"/>
            <a:r>
              <a:rPr lang="en-US" sz="5400" u="sng" dirty="0" smtClean="0">
                <a:solidFill>
                  <a:srgbClr val="C00000"/>
                </a:solidFill>
                <a:effectLst>
                  <a:outerShdw blurRad="38100" dist="38100" dir="2700000" algn="tl">
                    <a:srgbClr val="000000">
                      <a:alpha val="43137"/>
                    </a:srgbClr>
                  </a:outerShdw>
                </a:effectLst>
                <a:latin typeface="Algerian" pitchFamily="82" charset="0"/>
              </a:rPr>
              <a:t>Contents</a:t>
            </a:r>
            <a:endParaRPr lang="en-US" sz="5400" dirty="0">
              <a:solidFill>
                <a:srgbClr val="002060"/>
              </a:solidFill>
              <a:latin typeface="Algerian" pitchFamily="82" charset="0"/>
            </a:endParaRPr>
          </a:p>
        </p:txBody>
      </p:sp>
      <p:sp>
        <p:nvSpPr>
          <p:cNvPr id="3" name="TextBox 2"/>
          <p:cNvSpPr txBox="1"/>
          <p:nvPr/>
        </p:nvSpPr>
        <p:spPr>
          <a:xfrm>
            <a:off x="533400" y="1905000"/>
            <a:ext cx="8610600" cy="4801314"/>
          </a:xfrm>
          <a:prstGeom prst="rect">
            <a:avLst/>
          </a:prstGeom>
          <a:noFill/>
        </p:spPr>
        <p:txBody>
          <a:bodyPr wrap="square" rtlCol="0">
            <a:spAutoFit/>
          </a:bodyPr>
          <a:lstStyle/>
          <a:p>
            <a:pPr>
              <a:buFont typeface="Arial" pitchFamily="34" charset="0"/>
              <a:buChar char="•"/>
            </a:pPr>
            <a:r>
              <a:rPr lang="en-US" sz="3200" smtClean="0">
                <a:latin typeface="Aharoni" pitchFamily="2" charset="-79"/>
                <a:cs typeface="Aharoni" pitchFamily="2" charset="-79"/>
              </a:rPr>
              <a:t>Introduction </a:t>
            </a:r>
            <a:endParaRPr lang="en-US" sz="3200" dirty="0" smtClean="0">
              <a:latin typeface="Aharoni" pitchFamily="2" charset="-79"/>
              <a:cs typeface="Aharoni" pitchFamily="2" charset="-79"/>
            </a:endParaRPr>
          </a:p>
          <a:p>
            <a:pPr>
              <a:buFont typeface="Arial" pitchFamily="34" charset="0"/>
              <a:buChar char="•"/>
            </a:pPr>
            <a:r>
              <a:rPr lang="en-US" sz="3200" dirty="0" smtClean="0">
                <a:latin typeface="Aharoni" pitchFamily="2" charset="-79"/>
                <a:cs typeface="Aharoni" pitchFamily="2" charset="-79"/>
              </a:rPr>
              <a:t>Functional Requirement</a:t>
            </a:r>
            <a:endParaRPr lang="en-US" sz="3200" dirty="0" smtClean="0">
              <a:latin typeface="Aharoni" pitchFamily="2" charset="-79"/>
              <a:cs typeface="Aharoni" pitchFamily="2" charset="-79"/>
            </a:endParaRPr>
          </a:p>
          <a:p>
            <a:pPr>
              <a:buFont typeface="Arial" pitchFamily="34" charset="0"/>
              <a:buChar char="•"/>
            </a:pPr>
            <a:r>
              <a:rPr lang="en-US" sz="3200" dirty="0" smtClean="0">
                <a:latin typeface="Aharoni" pitchFamily="2" charset="-79"/>
                <a:cs typeface="Aharoni" pitchFamily="2" charset="-79"/>
              </a:rPr>
              <a:t>Objective of the project</a:t>
            </a:r>
          </a:p>
          <a:p>
            <a:pPr>
              <a:buFont typeface="Arial" pitchFamily="34" charset="0"/>
              <a:buChar char="•"/>
            </a:pPr>
            <a:r>
              <a:rPr lang="en-US" sz="3200" dirty="0" smtClean="0">
                <a:latin typeface="Aharoni" pitchFamily="2" charset="-79"/>
                <a:cs typeface="Aharoni" pitchFamily="2" charset="-79"/>
              </a:rPr>
              <a:t>Activities involved</a:t>
            </a:r>
          </a:p>
          <a:p>
            <a:pPr>
              <a:buFont typeface="Arial" pitchFamily="34" charset="0"/>
              <a:buChar char="•"/>
            </a:pPr>
            <a:r>
              <a:rPr lang="en-US" sz="3200" dirty="0" smtClean="0">
                <a:latin typeface="Aharoni" pitchFamily="2" charset="-79"/>
                <a:cs typeface="Aharoni" pitchFamily="2" charset="-79"/>
              </a:rPr>
              <a:t>Basic features of the</a:t>
            </a:r>
          </a:p>
          <a:p>
            <a:r>
              <a:rPr lang="en-US" sz="3200" dirty="0" smtClean="0">
                <a:latin typeface="Aharoni" pitchFamily="2" charset="-79"/>
                <a:cs typeface="Aharoni" pitchFamily="2" charset="-79"/>
              </a:rPr>
              <a:t> project</a:t>
            </a:r>
          </a:p>
          <a:p>
            <a:pPr>
              <a:buFont typeface="Arial" pitchFamily="34" charset="0"/>
              <a:buChar char="•"/>
            </a:pPr>
            <a:r>
              <a:rPr lang="en-US" sz="3200" dirty="0" smtClean="0">
                <a:latin typeface="Aharoni" pitchFamily="2" charset="-79"/>
                <a:cs typeface="Aharoni" pitchFamily="2" charset="-79"/>
              </a:rPr>
              <a:t>Resources </a:t>
            </a:r>
            <a:r>
              <a:rPr lang="en-US" sz="3200" dirty="0" smtClean="0">
                <a:latin typeface="Aharoni" pitchFamily="2" charset="-79"/>
                <a:cs typeface="Aharoni" pitchFamily="2" charset="-79"/>
              </a:rPr>
              <a:t>required</a:t>
            </a:r>
          </a:p>
          <a:p>
            <a:pPr>
              <a:buFont typeface="Arial" pitchFamily="34" charset="0"/>
              <a:buChar char="•"/>
            </a:pPr>
            <a:r>
              <a:rPr lang="en-US" sz="3200" dirty="0" smtClean="0">
                <a:latin typeface="Aharoni" pitchFamily="2" charset="-79"/>
                <a:cs typeface="Aharoni" pitchFamily="2" charset="-79"/>
              </a:rPr>
              <a:t>Future scope of improvement</a:t>
            </a:r>
          </a:p>
          <a:p>
            <a:pPr>
              <a:buFont typeface="Arial" pitchFamily="34" charset="0"/>
              <a:buChar char="•"/>
            </a:pPr>
            <a:r>
              <a:rPr lang="en-US" sz="3200" dirty="0" smtClean="0">
                <a:latin typeface="Aharoni" pitchFamily="2" charset="-79"/>
                <a:cs typeface="Aharoni" pitchFamily="2" charset="-79"/>
              </a:rPr>
              <a:t> Conclusion</a:t>
            </a:r>
            <a:endParaRPr lang="en-US" sz="3200" dirty="0" smtClean="0">
              <a:latin typeface="Aharoni" pitchFamily="2" charset="-79"/>
              <a:cs typeface="Aharoni" pitchFamily="2" charset="-79"/>
            </a:endParaRPr>
          </a:p>
          <a:p>
            <a:pPr>
              <a:buFont typeface="Arial" pitchFamily="34" charset="0"/>
              <a:buChar char="•"/>
            </a:pPr>
            <a:endParaRPr lang="en-US" dirty="0">
              <a:latin typeface="Aharoni" pitchFamily="2" charset="-79"/>
              <a:cs typeface="Aharoni" pitchFamily="2" charset="-79"/>
            </a:endParaRP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57200"/>
            <a:ext cx="9144000" cy="584775"/>
          </a:xfrm>
          <a:prstGeom prst="rect">
            <a:avLst/>
          </a:prstGeom>
          <a:noFill/>
        </p:spPr>
        <p:txBody>
          <a:bodyPr wrap="square" rtlCol="0">
            <a:spAutoFit/>
          </a:bodyPr>
          <a:lstStyle/>
          <a:p>
            <a:pPr algn="ctr"/>
            <a:r>
              <a:rPr lang="en-US" sz="3200" b="1" spc="300" dirty="0" smtClean="0">
                <a:solidFill>
                  <a:srgbClr val="C00000"/>
                </a:solidFill>
                <a:latin typeface="Algerian" pitchFamily="82" charset="0"/>
              </a:rPr>
              <a:t>WHAT is a WHOLESALE BUSINESS?</a:t>
            </a:r>
          </a:p>
        </p:txBody>
      </p:sp>
      <p:sp>
        <p:nvSpPr>
          <p:cNvPr id="3" name="TextBox 2"/>
          <p:cNvSpPr txBox="1"/>
          <p:nvPr/>
        </p:nvSpPr>
        <p:spPr>
          <a:xfrm>
            <a:off x="76200" y="1295400"/>
            <a:ext cx="9067800" cy="5232202"/>
          </a:xfrm>
          <a:prstGeom prst="rect">
            <a:avLst/>
          </a:prstGeom>
          <a:noFill/>
        </p:spPr>
        <p:txBody>
          <a:bodyPr wrap="square" rtlCol="0">
            <a:spAutoFit/>
          </a:bodyPr>
          <a:lstStyle/>
          <a:p>
            <a:pPr>
              <a:buFont typeface="Arial" pitchFamily="34" charset="0"/>
              <a:buChar char="•"/>
            </a:pPr>
            <a:r>
              <a:rPr lang="en-US" dirty="0" smtClean="0"/>
              <a:t>‘</a:t>
            </a:r>
            <a:r>
              <a:rPr lang="en-US" dirty="0" smtClean="0">
                <a:latin typeface="Aharoni" pitchFamily="2" charset="-79"/>
                <a:cs typeface="Aharoni" pitchFamily="2" charset="-79"/>
              </a:rPr>
              <a:t>Wholesale’ means to sell goods in relatively large quantities.</a:t>
            </a:r>
          </a:p>
          <a:p>
            <a:pPr>
              <a:buFont typeface="Arial" pitchFamily="34" charset="0"/>
              <a:buChar char="•"/>
            </a:pPr>
            <a:r>
              <a:rPr lang="en-US" dirty="0" smtClean="0">
                <a:latin typeface="Aharoni" pitchFamily="2" charset="-79"/>
                <a:cs typeface="Aharoni" pitchFamily="2" charset="-79"/>
              </a:rPr>
              <a:t>The wholesalers buy goods and commodities in large quantity from the manufacturers for the purpose of further selling them in small quantities to the retailers.</a:t>
            </a:r>
          </a:p>
          <a:p>
            <a:pPr>
              <a:buFont typeface="Arial" pitchFamily="34" charset="0"/>
              <a:buChar char="•"/>
            </a:pPr>
            <a:r>
              <a:rPr lang="en-US" dirty="0" smtClean="0">
                <a:latin typeface="Aharoni" pitchFamily="2" charset="-79"/>
                <a:cs typeface="Aharoni" pitchFamily="2" charset="-79"/>
              </a:rPr>
              <a:t>Vital link between the supplier and the retailer.</a:t>
            </a:r>
          </a:p>
          <a:p>
            <a:pPr>
              <a:buFont typeface="Arial" pitchFamily="34" charset="0"/>
              <a:buChar char="•"/>
            </a:pPr>
            <a:r>
              <a:rPr lang="en-US" dirty="0" smtClean="0">
                <a:latin typeface="Aharoni" pitchFamily="2" charset="-79"/>
                <a:cs typeface="Aharoni" pitchFamily="2" charset="-79"/>
              </a:rPr>
              <a:t>Buys in bulk quantities from the manufacturer and resells them to the retailers in small quantities.</a:t>
            </a:r>
          </a:p>
          <a:p>
            <a:pPr>
              <a:buFont typeface="Arial" pitchFamily="34" charset="0"/>
              <a:buChar char="•"/>
            </a:pPr>
            <a:r>
              <a:rPr lang="en-US" dirty="0" smtClean="0">
                <a:latin typeface="Aharoni" pitchFamily="2" charset="-79"/>
                <a:cs typeface="Aharoni" pitchFamily="2" charset="-79"/>
              </a:rPr>
              <a:t>Deals with limited number of products</a:t>
            </a:r>
            <a:r>
              <a:rPr lang="en-US" dirty="0" smtClean="0"/>
              <a:t>.</a:t>
            </a:r>
          </a:p>
          <a:p>
            <a:pPr algn="ctr"/>
            <a:r>
              <a:rPr lang="en-US" sz="2800" b="1" spc="300" dirty="0" smtClean="0">
                <a:solidFill>
                  <a:srgbClr val="C00000"/>
                </a:solidFill>
                <a:latin typeface="Algerian" pitchFamily="82" charset="0"/>
              </a:rPr>
              <a:t>basic functions of a wholesaler are:</a:t>
            </a:r>
          </a:p>
          <a:p>
            <a:pPr algn="ctr"/>
            <a:endParaRPr lang="en-US" dirty="0" smtClean="0"/>
          </a:p>
          <a:p>
            <a:pPr>
              <a:buFont typeface="Arial" pitchFamily="34" charset="0"/>
              <a:buChar char="•"/>
            </a:pPr>
            <a:r>
              <a:rPr lang="en-US" dirty="0" err="1" smtClean="0">
                <a:latin typeface="Aharoni" pitchFamily="2" charset="-79"/>
                <a:cs typeface="Aharoni" pitchFamily="2" charset="-79"/>
              </a:rPr>
              <a:t>Assembling,bulk-breaing,product</a:t>
            </a:r>
            <a:r>
              <a:rPr lang="en-US" dirty="0" smtClean="0">
                <a:latin typeface="Aharoni" pitchFamily="2" charset="-79"/>
                <a:cs typeface="Aharoni" pitchFamily="2" charset="-79"/>
              </a:rPr>
              <a:t> assortments.</a:t>
            </a:r>
          </a:p>
          <a:p>
            <a:pPr>
              <a:buFont typeface="Arial" pitchFamily="34" charset="0"/>
              <a:buChar char="•"/>
            </a:pPr>
            <a:r>
              <a:rPr lang="en-US" dirty="0" smtClean="0">
                <a:latin typeface="Aharoni" pitchFamily="2" charset="-79"/>
                <a:cs typeface="Aharoni" pitchFamily="2" charset="-79"/>
              </a:rPr>
              <a:t>Warehouse and Storage.</a:t>
            </a:r>
          </a:p>
          <a:p>
            <a:pPr>
              <a:buFont typeface="Arial" pitchFamily="34" charset="0"/>
              <a:buChar char="•"/>
            </a:pPr>
            <a:r>
              <a:rPr lang="en-US" dirty="0" smtClean="0">
                <a:latin typeface="Aharoni" pitchFamily="2" charset="-79"/>
                <a:cs typeface="Aharoni" pitchFamily="2" charset="-79"/>
              </a:rPr>
              <a:t>Grading.</a:t>
            </a:r>
          </a:p>
          <a:p>
            <a:pPr>
              <a:buFont typeface="Arial" pitchFamily="34" charset="0"/>
              <a:buChar char="•"/>
            </a:pPr>
            <a:r>
              <a:rPr lang="en-US" dirty="0" smtClean="0">
                <a:latin typeface="Aharoni" pitchFamily="2" charset="-79"/>
                <a:cs typeface="Aharoni" pitchFamily="2" charset="-79"/>
              </a:rPr>
              <a:t>Transportation</a:t>
            </a:r>
          </a:p>
          <a:p>
            <a:pPr>
              <a:buFont typeface="Arial" pitchFamily="34" charset="0"/>
              <a:buChar char="•"/>
            </a:pPr>
            <a:r>
              <a:rPr lang="en-US" dirty="0" smtClean="0">
                <a:latin typeface="Aharoni" pitchFamily="2" charset="-79"/>
                <a:cs typeface="Aharoni" pitchFamily="2" charset="-79"/>
              </a:rPr>
              <a:t>Financing</a:t>
            </a:r>
          </a:p>
          <a:p>
            <a:pPr>
              <a:buFont typeface="Arial" pitchFamily="34" charset="0"/>
              <a:buChar char="•"/>
            </a:pPr>
            <a:r>
              <a:rPr lang="en-US" dirty="0" smtClean="0">
                <a:latin typeface="Aharoni" pitchFamily="2" charset="-79"/>
                <a:cs typeface="Aharoni" pitchFamily="2" charset="-79"/>
              </a:rPr>
              <a:t>Ensuring uninterrupted flow of goods</a:t>
            </a:r>
          </a:p>
          <a:p>
            <a:pPr>
              <a:buFont typeface="Arial" pitchFamily="34" charset="0"/>
              <a:buChar char="•"/>
            </a:pPr>
            <a:r>
              <a:rPr lang="en-US" dirty="0" smtClean="0">
                <a:latin typeface="Aharoni" pitchFamily="2" charset="-79"/>
                <a:cs typeface="Aharoni" pitchFamily="2" charset="-79"/>
              </a:rPr>
              <a:t>Providing market information</a:t>
            </a:r>
          </a:p>
          <a:p>
            <a:pPr>
              <a:buFont typeface="Arial" pitchFamily="34" charset="0"/>
              <a:buChar char="•"/>
            </a:pPr>
            <a:endParaRPr lang="en-US" dirty="0" smtClean="0"/>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609600"/>
            <a:ext cx="6651180" cy="707886"/>
          </a:xfrm>
          <a:prstGeom prst="rect">
            <a:avLst/>
          </a:prstGeom>
          <a:noFill/>
        </p:spPr>
        <p:txBody>
          <a:bodyPr wrap="none" rtlCol="0">
            <a:spAutoFit/>
          </a:bodyPr>
          <a:lstStyle/>
          <a:p>
            <a:r>
              <a:rPr lang="en-US" sz="4000" b="1" u="sng" dirty="0" smtClean="0">
                <a:solidFill>
                  <a:srgbClr val="C00000"/>
                </a:solidFill>
                <a:latin typeface="Algerian" pitchFamily="82" charset="0"/>
              </a:rPr>
              <a:t>Functional Requirement</a:t>
            </a:r>
            <a:endParaRPr lang="en-US" sz="4000" b="1" u="sng" dirty="0">
              <a:solidFill>
                <a:srgbClr val="C00000"/>
              </a:solidFill>
              <a:latin typeface="Algerian" pitchFamily="82" charset="0"/>
            </a:endParaRPr>
          </a:p>
        </p:txBody>
      </p:sp>
      <p:sp>
        <p:nvSpPr>
          <p:cNvPr id="3" name="TextBox 2"/>
          <p:cNvSpPr txBox="1"/>
          <p:nvPr/>
        </p:nvSpPr>
        <p:spPr>
          <a:xfrm>
            <a:off x="304800" y="1981200"/>
            <a:ext cx="8839199" cy="4524315"/>
          </a:xfrm>
          <a:prstGeom prst="rect">
            <a:avLst/>
          </a:prstGeom>
          <a:noFill/>
        </p:spPr>
        <p:txBody>
          <a:bodyPr wrap="square" rtlCol="0">
            <a:spAutoFit/>
          </a:bodyPr>
          <a:lstStyle/>
          <a:p>
            <a:pPr>
              <a:buFont typeface="Arial" pitchFamily="34" charset="0"/>
              <a:buChar char="•"/>
            </a:pPr>
            <a:r>
              <a:rPr lang="en-US" sz="2400" dirty="0" smtClean="0">
                <a:solidFill>
                  <a:schemeClr val="tx1">
                    <a:lumMod val="95000"/>
                    <a:lumOff val="5000"/>
                  </a:schemeClr>
                </a:solidFill>
                <a:latin typeface="Aharoni" pitchFamily="2" charset="-79"/>
                <a:cs typeface="Aharoni" pitchFamily="2" charset="-79"/>
              </a:rPr>
              <a:t>The system allows user to login.</a:t>
            </a:r>
          </a:p>
          <a:p>
            <a:pPr>
              <a:buFont typeface="Arial" pitchFamily="34" charset="0"/>
              <a:buChar char="•"/>
            </a:pPr>
            <a:r>
              <a:rPr lang="en-US" sz="2400" dirty="0" smtClean="0">
                <a:solidFill>
                  <a:schemeClr val="tx1">
                    <a:lumMod val="95000"/>
                    <a:lumOff val="5000"/>
                  </a:schemeClr>
                </a:solidFill>
                <a:latin typeface="Aharoni" pitchFamily="2" charset="-79"/>
                <a:cs typeface="Aharoni" pitchFamily="2" charset="-79"/>
              </a:rPr>
              <a:t>Upon successful login the page containing the homepage will come up having five sections retailer, stock, product, report and order.</a:t>
            </a:r>
          </a:p>
          <a:p>
            <a:pPr>
              <a:buFont typeface="Arial" pitchFamily="34" charset="0"/>
              <a:buChar char="•"/>
            </a:pPr>
            <a:r>
              <a:rPr lang="en-US" sz="2400" dirty="0" smtClean="0">
                <a:solidFill>
                  <a:schemeClr val="tx1">
                    <a:lumMod val="95000"/>
                    <a:lumOff val="5000"/>
                  </a:schemeClr>
                </a:solidFill>
                <a:latin typeface="Aharoni" pitchFamily="2" charset="-79"/>
                <a:cs typeface="Aharoni" pitchFamily="2" charset="-79"/>
              </a:rPr>
              <a:t>In retailer section wholesaler will be able to add, remove or update details about the retailer.</a:t>
            </a:r>
          </a:p>
          <a:p>
            <a:pPr>
              <a:buFont typeface="Arial" pitchFamily="34" charset="0"/>
              <a:buChar char="•"/>
            </a:pPr>
            <a:r>
              <a:rPr lang="en-US" sz="2400" dirty="0" smtClean="0">
                <a:solidFill>
                  <a:schemeClr val="tx1">
                    <a:lumMod val="95000"/>
                    <a:lumOff val="5000"/>
                  </a:schemeClr>
                </a:solidFill>
                <a:latin typeface="Aharoni" pitchFamily="2" charset="-79"/>
                <a:cs typeface="Aharoni" pitchFamily="2" charset="-79"/>
              </a:rPr>
              <a:t>In product section wholesaler will be able to add, remove or update details about the product.</a:t>
            </a:r>
          </a:p>
          <a:p>
            <a:pPr>
              <a:buFont typeface="Arial" pitchFamily="34" charset="0"/>
              <a:buChar char="•"/>
            </a:pPr>
            <a:r>
              <a:rPr lang="en-US" sz="2400" dirty="0" smtClean="0">
                <a:solidFill>
                  <a:schemeClr val="tx1">
                    <a:lumMod val="95000"/>
                    <a:lumOff val="5000"/>
                  </a:schemeClr>
                </a:solidFill>
                <a:latin typeface="Aharoni" pitchFamily="2" charset="-79"/>
                <a:cs typeface="Aharoni" pitchFamily="2" charset="-79"/>
              </a:rPr>
              <a:t>Similarly in stock and order section all the details will be available.</a:t>
            </a:r>
          </a:p>
          <a:p>
            <a:pPr>
              <a:buSzPct val="100000"/>
              <a:buFont typeface="Arial" pitchFamily="34" charset="0"/>
              <a:buChar char="•"/>
            </a:pPr>
            <a:r>
              <a:rPr lang="en-US" sz="2400" dirty="0" smtClean="0">
                <a:solidFill>
                  <a:schemeClr val="tx1">
                    <a:lumMod val="95000"/>
                    <a:lumOff val="5000"/>
                  </a:schemeClr>
                </a:solidFill>
                <a:latin typeface="Aharoni" pitchFamily="2" charset="-79"/>
                <a:cs typeface="Aharoni" pitchFamily="2" charset="-79"/>
              </a:rPr>
              <a:t>And all the selling details will be maintained in the report section by the wholesaler.</a:t>
            </a:r>
            <a:endParaRPr lang="en-US" sz="2400" dirty="0" smtClean="0">
              <a:solidFill>
                <a:schemeClr val="tx1">
                  <a:lumMod val="95000"/>
                  <a:lumOff val="5000"/>
                </a:schemeClr>
              </a:solidFill>
            </a:endParaRPr>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752600"/>
            <a:ext cx="8839199" cy="3477875"/>
          </a:xfrm>
          <a:prstGeom prst="rect">
            <a:avLst/>
          </a:prstGeom>
          <a:noFill/>
        </p:spPr>
        <p:txBody>
          <a:bodyPr wrap="square" rtlCol="0">
            <a:spAutoFit/>
          </a:bodyPr>
          <a:lstStyle/>
          <a:p>
            <a:pPr>
              <a:buFont typeface="Arial" pitchFamily="34" charset="0"/>
              <a:buChar char="•"/>
            </a:pPr>
            <a:r>
              <a:rPr lang="en-US" sz="2000" dirty="0" smtClean="0">
                <a:latin typeface="Aharoni" pitchFamily="2" charset="-79"/>
                <a:cs typeface="Aharoni" pitchFamily="2" charset="-79"/>
              </a:rPr>
              <a:t>Allows administrator to add and update good’s details.</a:t>
            </a:r>
          </a:p>
          <a:p>
            <a:pPr>
              <a:buFont typeface="Arial" pitchFamily="34" charset="0"/>
              <a:buChar char="•"/>
            </a:pPr>
            <a:r>
              <a:rPr lang="en-US" sz="2000" dirty="0" smtClean="0">
                <a:latin typeface="Aharoni" pitchFamily="2" charset="-79"/>
                <a:cs typeface="Aharoni" pitchFamily="2" charset="-79"/>
              </a:rPr>
              <a:t>Allows all the four basic function of  persistent  stage       [CRUD(</a:t>
            </a:r>
            <a:r>
              <a:rPr lang="en-US" sz="2000" dirty="0" err="1" smtClean="0">
                <a:latin typeface="Aharoni" pitchFamily="2" charset="-79"/>
                <a:cs typeface="Aharoni" pitchFamily="2" charset="-79"/>
              </a:rPr>
              <a:t>create,read,update</a:t>
            </a:r>
            <a:r>
              <a:rPr lang="en-US" sz="2000" dirty="0" smtClean="0">
                <a:latin typeface="Aharoni" pitchFamily="2" charset="-79"/>
                <a:cs typeface="Aharoni" pitchFamily="2" charset="-79"/>
              </a:rPr>
              <a:t> and delete)].</a:t>
            </a:r>
          </a:p>
          <a:p>
            <a:pPr>
              <a:buFont typeface="Arial" pitchFamily="34" charset="0"/>
              <a:buChar char="•"/>
            </a:pPr>
            <a:r>
              <a:rPr lang="en-US" sz="2000" dirty="0" smtClean="0">
                <a:latin typeface="Aharoni" pitchFamily="2" charset="-79"/>
                <a:cs typeface="Aharoni" pitchFamily="2" charset="-79"/>
              </a:rPr>
              <a:t>Users friendly UI to facilitate searching and buying goods. </a:t>
            </a:r>
          </a:p>
          <a:p>
            <a:pPr>
              <a:buFont typeface="Arial" pitchFamily="34" charset="0"/>
              <a:buChar char="•"/>
            </a:pPr>
            <a:r>
              <a:rPr lang="en-US" sz="2000" dirty="0" smtClean="0">
                <a:latin typeface="Aharoni" pitchFamily="2" charset="-79"/>
                <a:cs typeface="Aharoni" pitchFamily="2" charset="-79"/>
              </a:rPr>
              <a:t>Allows retailers for searching of goods by wholesale generated goods Id.</a:t>
            </a:r>
          </a:p>
          <a:p>
            <a:pPr>
              <a:buFont typeface="Arial" pitchFamily="34" charset="0"/>
              <a:buChar char="•"/>
            </a:pPr>
            <a:r>
              <a:rPr lang="en-US" sz="2000" dirty="0" smtClean="0">
                <a:latin typeface="Aharoni" pitchFamily="2" charset="-79"/>
                <a:cs typeface="Aharoni" pitchFamily="2" charset="-79"/>
              </a:rPr>
              <a:t>Shows the retailers the list of products available in the stock.</a:t>
            </a:r>
          </a:p>
          <a:p>
            <a:pPr>
              <a:buFont typeface="Arial" pitchFamily="34" charset="0"/>
              <a:buChar char="•"/>
            </a:pPr>
            <a:r>
              <a:rPr lang="en-US" sz="2000" dirty="0" smtClean="0">
                <a:latin typeface="Aharoni" pitchFamily="2" charset="-79"/>
                <a:cs typeface="Aharoni" pitchFamily="2" charset="-79"/>
              </a:rPr>
              <a:t>Allows users to login to their accounts to avail special discount on selected products.</a:t>
            </a:r>
          </a:p>
          <a:p>
            <a:pPr>
              <a:buFont typeface="Arial" pitchFamily="34" charset="0"/>
              <a:buChar char="•"/>
            </a:pPr>
            <a:r>
              <a:rPr lang="en-US" sz="2000" dirty="0" smtClean="0">
                <a:latin typeface="Aharoni" pitchFamily="2" charset="-79"/>
                <a:cs typeface="Aharoni" pitchFamily="2" charset="-79"/>
              </a:rPr>
              <a:t>Helps the wholesale to manage all his business details is a single software.</a:t>
            </a:r>
          </a:p>
        </p:txBody>
      </p:sp>
      <p:sp>
        <p:nvSpPr>
          <p:cNvPr id="5" name="TextBox 4"/>
          <p:cNvSpPr txBox="1"/>
          <p:nvPr/>
        </p:nvSpPr>
        <p:spPr>
          <a:xfrm>
            <a:off x="3124200" y="685800"/>
            <a:ext cx="2807179" cy="707886"/>
          </a:xfrm>
          <a:prstGeom prst="rect">
            <a:avLst/>
          </a:prstGeom>
          <a:noFill/>
        </p:spPr>
        <p:txBody>
          <a:bodyPr wrap="none" rtlCol="0">
            <a:spAutoFit/>
          </a:bodyPr>
          <a:lstStyle/>
          <a:p>
            <a:r>
              <a:rPr lang="en-US" sz="4000" b="1" u="sng" dirty="0" smtClean="0">
                <a:solidFill>
                  <a:srgbClr val="C00000"/>
                </a:solidFill>
                <a:latin typeface="Algerian" pitchFamily="82" charset="0"/>
              </a:rPr>
              <a:t>OBJECTIVE</a:t>
            </a:r>
            <a:endParaRPr lang="en-US" sz="4000" b="1" u="sng" dirty="0">
              <a:solidFill>
                <a:srgbClr val="C00000"/>
              </a:solidFill>
              <a:latin typeface="Algerian" pitchFamily="82" charset="0"/>
            </a:endParaRPr>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
            <a:ext cx="9144000" cy="769441"/>
          </a:xfrm>
          <a:prstGeom prst="rect">
            <a:avLst/>
          </a:prstGeom>
          <a:noFill/>
        </p:spPr>
        <p:txBody>
          <a:bodyPr wrap="square" rtlCol="0">
            <a:spAutoFit/>
          </a:bodyPr>
          <a:lstStyle/>
          <a:p>
            <a:pPr algn="ctr"/>
            <a:r>
              <a:rPr lang="en-IN" sz="4400" b="1" dirty="0" smtClean="0">
                <a:latin typeface="Algerian" pitchFamily="82" charset="0"/>
                <a:cs typeface="Times New Roman" pitchFamily="18" charset="0"/>
              </a:rPr>
              <a:t>New USER And LOGIN</a:t>
            </a:r>
            <a:endParaRPr lang="en-US" sz="4400" b="1" dirty="0">
              <a:latin typeface="Algerian" pitchFamily="82" charset="0"/>
              <a:cs typeface="Times New Roman" pitchFamily="18" charset="0"/>
            </a:endParaRPr>
          </a:p>
        </p:txBody>
      </p:sp>
      <p:pic>
        <p:nvPicPr>
          <p:cNvPr id="3" name="Picture 2" descr="Login.jpg"/>
          <p:cNvPicPr>
            <a:picLocks noChangeAspect="1"/>
          </p:cNvPicPr>
          <p:nvPr/>
        </p:nvPicPr>
        <p:blipFill>
          <a:blip r:embed="rId2" cstate="print"/>
          <a:stretch>
            <a:fillRect/>
          </a:stretch>
        </p:blipFill>
        <p:spPr>
          <a:xfrm>
            <a:off x="4724400" y="2743200"/>
            <a:ext cx="4419600" cy="4114800"/>
          </a:xfrm>
          <a:prstGeom prst="rect">
            <a:avLst/>
          </a:prstGeom>
        </p:spPr>
      </p:pic>
      <p:pic>
        <p:nvPicPr>
          <p:cNvPr id="6" name="Picture 5" descr="New user.PNG"/>
          <p:cNvPicPr>
            <a:picLocks noChangeAspect="1"/>
          </p:cNvPicPr>
          <p:nvPr/>
        </p:nvPicPr>
        <p:blipFill>
          <a:blip r:embed="rId3" cstate="print"/>
          <a:stretch>
            <a:fillRect/>
          </a:stretch>
        </p:blipFill>
        <p:spPr>
          <a:xfrm>
            <a:off x="0" y="1219200"/>
            <a:ext cx="4648200" cy="4038600"/>
          </a:xfrm>
          <a:prstGeom prst="rect">
            <a:avLst/>
          </a:prstGeom>
        </p:spPr>
      </p:pic>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769441"/>
          </a:xfrm>
          <a:prstGeom prst="rect">
            <a:avLst/>
          </a:prstGeom>
        </p:spPr>
        <p:txBody>
          <a:bodyPr wrap="square">
            <a:spAutoFit/>
          </a:bodyPr>
          <a:lstStyle/>
          <a:p>
            <a:pPr algn="ctr"/>
            <a:r>
              <a:rPr lang="en-US" sz="4400" b="1" dirty="0" smtClean="0">
                <a:latin typeface="Algerian" pitchFamily="82" charset="0"/>
                <a:cs typeface="Times New Roman" pitchFamily="18" charset="0"/>
              </a:rPr>
              <a:t>HOME</a:t>
            </a:r>
          </a:p>
        </p:txBody>
      </p:sp>
      <p:pic>
        <p:nvPicPr>
          <p:cNvPr id="1026" name="Picture 2" descr="C:\Users\Angshumita\Desktop\Screenshot1\HomepagePNG.PNG"/>
          <p:cNvPicPr>
            <a:picLocks noChangeAspect="1" noChangeArrowheads="1"/>
          </p:cNvPicPr>
          <p:nvPr/>
        </p:nvPicPr>
        <p:blipFill>
          <a:blip r:embed="rId2"/>
          <a:srcRect/>
          <a:stretch>
            <a:fillRect/>
          </a:stretch>
        </p:blipFill>
        <p:spPr bwMode="auto">
          <a:xfrm>
            <a:off x="152400" y="1143000"/>
            <a:ext cx="8839200" cy="55054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46331"/>
          </a:xfrm>
          <a:prstGeom prst="rect">
            <a:avLst/>
          </a:prstGeom>
          <a:noFill/>
        </p:spPr>
        <p:txBody>
          <a:bodyPr wrap="square" rtlCol="0">
            <a:spAutoFit/>
          </a:bodyPr>
          <a:lstStyle/>
          <a:p>
            <a:r>
              <a:rPr lang="en-IN" sz="3600" b="1" dirty="0" smtClean="0">
                <a:latin typeface="Algerian" pitchFamily="82" charset="0"/>
                <a:cs typeface="Times New Roman" pitchFamily="18" charset="0"/>
              </a:rPr>
              <a:t>  Retailer  section:</a:t>
            </a:r>
            <a:endParaRPr lang="en-US" sz="3600" b="1" dirty="0">
              <a:latin typeface="Algerian" pitchFamily="82" charset="0"/>
              <a:cs typeface="Times New Roman" pitchFamily="18" charset="0"/>
            </a:endParaRPr>
          </a:p>
        </p:txBody>
      </p:sp>
      <p:pic>
        <p:nvPicPr>
          <p:cNvPr id="1026" name="Picture 2" descr="D:\Screenshot1\Retailer add.PNG"/>
          <p:cNvPicPr>
            <a:picLocks noChangeAspect="1" noChangeArrowheads="1"/>
          </p:cNvPicPr>
          <p:nvPr/>
        </p:nvPicPr>
        <p:blipFill>
          <a:blip r:embed="rId2" cstate="print"/>
          <a:srcRect/>
          <a:stretch>
            <a:fillRect/>
          </a:stretch>
        </p:blipFill>
        <p:spPr bwMode="auto">
          <a:xfrm>
            <a:off x="0" y="990600"/>
            <a:ext cx="4419600" cy="2667000"/>
          </a:xfrm>
          <a:prstGeom prst="rect">
            <a:avLst/>
          </a:prstGeom>
          <a:noFill/>
        </p:spPr>
      </p:pic>
      <p:pic>
        <p:nvPicPr>
          <p:cNvPr id="1028" name="Picture 4" descr="D:\Screenshot1\retailer search.PNG"/>
          <p:cNvPicPr>
            <a:picLocks noChangeAspect="1" noChangeArrowheads="1"/>
          </p:cNvPicPr>
          <p:nvPr/>
        </p:nvPicPr>
        <p:blipFill>
          <a:blip r:embed="rId3" cstate="print"/>
          <a:srcRect/>
          <a:stretch>
            <a:fillRect/>
          </a:stretch>
        </p:blipFill>
        <p:spPr bwMode="auto">
          <a:xfrm>
            <a:off x="4724400" y="990600"/>
            <a:ext cx="4419601" cy="2667000"/>
          </a:xfrm>
          <a:prstGeom prst="rect">
            <a:avLst/>
          </a:prstGeom>
          <a:noFill/>
        </p:spPr>
      </p:pic>
      <p:pic>
        <p:nvPicPr>
          <p:cNvPr id="1029" name="Picture 5" descr="D:\Screenshot1\retailer remove.PNG"/>
          <p:cNvPicPr>
            <a:picLocks noChangeAspect="1" noChangeArrowheads="1"/>
          </p:cNvPicPr>
          <p:nvPr/>
        </p:nvPicPr>
        <p:blipFill>
          <a:blip r:embed="rId4" cstate="print"/>
          <a:srcRect/>
          <a:stretch>
            <a:fillRect/>
          </a:stretch>
        </p:blipFill>
        <p:spPr bwMode="auto">
          <a:xfrm>
            <a:off x="4724400" y="3962400"/>
            <a:ext cx="4419600" cy="2895600"/>
          </a:xfrm>
          <a:prstGeom prst="rect">
            <a:avLst/>
          </a:prstGeom>
          <a:noFill/>
        </p:spPr>
      </p:pic>
      <p:pic>
        <p:nvPicPr>
          <p:cNvPr id="1030" name="Picture 6" descr="D:\Screenshot1\retailer update.PNG"/>
          <p:cNvPicPr>
            <a:picLocks noChangeAspect="1" noChangeArrowheads="1"/>
          </p:cNvPicPr>
          <p:nvPr/>
        </p:nvPicPr>
        <p:blipFill>
          <a:blip r:embed="rId5" cstate="print"/>
          <a:srcRect/>
          <a:stretch>
            <a:fillRect/>
          </a:stretch>
        </p:blipFill>
        <p:spPr bwMode="auto">
          <a:xfrm>
            <a:off x="0" y="3962400"/>
            <a:ext cx="4191000" cy="2895600"/>
          </a:xfrm>
          <a:prstGeom prst="rect">
            <a:avLst/>
          </a:prstGeom>
          <a:noFill/>
        </p:spPr>
      </p:pic>
      <p:sp>
        <p:nvSpPr>
          <p:cNvPr id="8" name="Rectangle 7"/>
          <p:cNvSpPr/>
          <p:nvPr/>
        </p:nvSpPr>
        <p:spPr>
          <a:xfrm>
            <a:off x="4724400" y="609600"/>
            <a:ext cx="1042273" cy="369332"/>
          </a:xfrm>
          <a:prstGeom prst="rect">
            <a:avLst/>
          </a:prstGeom>
        </p:spPr>
        <p:txBody>
          <a:bodyPr wrap="none">
            <a:spAutoFit/>
          </a:bodyPr>
          <a:lstStyle/>
          <a:p>
            <a:r>
              <a:rPr lang="en-IN" b="1" dirty="0" smtClean="0">
                <a:latin typeface="Algerian" pitchFamily="82" charset="0"/>
                <a:cs typeface="Times New Roman" pitchFamily="18" charset="0"/>
              </a:rPr>
              <a:t> </a:t>
            </a:r>
            <a:r>
              <a:rPr lang="en-IN" b="1" dirty="0" smtClean="0">
                <a:latin typeface="Aharoni" pitchFamily="2" charset="-79"/>
                <a:cs typeface="Aharoni" pitchFamily="2" charset="-79"/>
              </a:rPr>
              <a:t>Search:</a:t>
            </a:r>
            <a:endParaRPr lang="en-US" dirty="0"/>
          </a:p>
        </p:txBody>
      </p:sp>
      <p:sp>
        <p:nvSpPr>
          <p:cNvPr id="9" name="Rectangle 8"/>
          <p:cNvSpPr/>
          <p:nvPr/>
        </p:nvSpPr>
        <p:spPr>
          <a:xfrm>
            <a:off x="0" y="609600"/>
            <a:ext cx="755335" cy="369332"/>
          </a:xfrm>
          <a:prstGeom prst="rect">
            <a:avLst/>
          </a:prstGeom>
        </p:spPr>
        <p:txBody>
          <a:bodyPr wrap="none">
            <a:spAutoFit/>
          </a:bodyPr>
          <a:lstStyle/>
          <a:p>
            <a:r>
              <a:rPr lang="en-IN" b="1" dirty="0" smtClean="0">
                <a:latin typeface="Algerian" pitchFamily="82" charset="0"/>
                <a:cs typeface="Times New Roman" pitchFamily="18" charset="0"/>
              </a:rPr>
              <a:t> </a:t>
            </a:r>
            <a:r>
              <a:rPr lang="en-IN" b="1" dirty="0" smtClean="0">
                <a:latin typeface="Aharoni" pitchFamily="2" charset="-79"/>
                <a:cs typeface="Aharoni" pitchFamily="2" charset="-79"/>
              </a:rPr>
              <a:t>Add:</a:t>
            </a:r>
            <a:endParaRPr lang="en-US" dirty="0" smtClean="0"/>
          </a:p>
        </p:txBody>
      </p:sp>
      <p:sp>
        <p:nvSpPr>
          <p:cNvPr id="10" name="Rectangle 9"/>
          <p:cNvSpPr/>
          <p:nvPr/>
        </p:nvSpPr>
        <p:spPr>
          <a:xfrm>
            <a:off x="0" y="3581400"/>
            <a:ext cx="1107996" cy="369332"/>
          </a:xfrm>
          <a:prstGeom prst="rect">
            <a:avLst/>
          </a:prstGeom>
        </p:spPr>
        <p:txBody>
          <a:bodyPr wrap="none">
            <a:spAutoFit/>
          </a:bodyPr>
          <a:lstStyle/>
          <a:p>
            <a:r>
              <a:rPr lang="en-IN" b="1" dirty="0" smtClean="0">
                <a:latin typeface="Algerian" pitchFamily="82" charset="0"/>
                <a:cs typeface="Times New Roman" pitchFamily="18" charset="0"/>
              </a:rPr>
              <a:t> </a:t>
            </a:r>
            <a:r>
              <a:rPr lang="en-IN" b="1" dirty="0" smtClean="0">
                <a:latin typeface="Aharoni" pitchFamily="2" charset="-79"/>
                <a:cs typeface="Aharoni" pitchFamily="2" charset="-79"/>
              </a:rPr>
              <a:t>Update:</a:t>
            </a:r>
            <a:endParaRPr lang="en-US" dirty="0"/>
          </a:p>
        </p:txBody>
      </p:sp>
      <p:sp>
        <p:nvSpPr>
          <p:cNvPr id="11" name="Rectangle 10"/>
          <p:cNvSpPr/>
          <p:nvPr/>
        </p:nvSpPr>
        <p:spPr>
          <a:xfrm>
            <a:off x="4724400" y="3581400"/>
            <a:ext cx="1191352" cy="369332"/>
          </a:xfrm>
          <a:prstGeom prst="rect">
            <a:avLst/>
          </a:prstGeom>
        </p:spPr>
        <p:txBody>
          <a:bodyPr wrap="none">
            <a:spAutoFit/>
          </a:bodyPr>
          <a:lstStyle/>
          <a:p>
            <a:r>
              <a:rPr lang="en-IN" b="1" dirty="0" smtClean="0">
                <a:latin typeface="Algerian" pitchFamily="82" charset="0"/>
                <a:cs typeface="Times New Roman" pitchFamily="18" charset="0"/>
              </a:rPr>
              <a:t> </a:t>
            </a:r>
            <a:r>
              <a:rPr lang="en-IN" b="1" dirty="0" smtClean="0">
                <a:latin typeface="Aharoni" pitchFamily="2" charset="-79"/>
                <a:cs typeface="Aharoni" pitchFamily="2" charset="-79"/>
              </a:rPr>
              <a:t>Remove:</a:t>
            </a:r>
            <a:endParaRPr lang="en-US" dirty="0"/>
          </a:p>
        </p:txBody>
      </p:sp>
    </p:spTree>
  </p:cSld>
  <p:clrMapOvr>
    <a:masterClrMapping/>
  </p:clrMapOvr>
  <p:transition>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484</TotalTime>
  <Words>556</Words>
  <Application>Microsoft Office PowerPoint</Application>
  <PresentationFormat>On-screen Show (4:3)</PresentationFormat>
  <Paragraphs>104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Trek</vt:lpstr>
      <vt:lpstr>Slide 1</vt:lpstr>
      <vt:lpstr>Acknowledgment</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moy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Tan</dc:creator>
  <cp:lastModifiedBy>Angshumita</cp:lastModifiedBy>
  <cp:revision>65</cp:revision>
  <dcterms:created xsi:type="dcterms:W3CDTF">2017-07-16T12:12:44Z</dcterms:created>
  <dcterms:modified xsi:type="dcterms:W3CDTF">2017-07-19T17:02:27Z</dcterms:modified>
</cp:coreProperties>
</file>