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60" r:id="rId4"/>
    <p:sldId id="261" r:id="rId5"/>
    <p:sldId id="263" r:id="rId6"/>
    <p:sldId id="259" r:id="rId7"/>
    <p:sldId id="262" r:id="rId8"/>
    <p:sldId id="264" r:id="rId9"/>
    <p:sldId id="268" r:id="rId10"/>
    <p:sldId id="269" r:id="rId11"/>
    <p:sldId id="265" r:id="rId12"/>
    <p:sldId id="271" r:id="rId13"/>
    <p:sldId id="266" r:id="rId14"/>
    <p:sldId id="270" r:id="rId15"/>
    <p:sldId id="273" r:id="rId16"/>
    <p:sldId id="272" r:id="rId17"/>
    <p:sldId id="274" r:id="rId18"/>
    <p:sldId id="267" r:id="rId19"/>
    <p:sldId id="275" r:id="rId20"/>
    <p:sldId id="276" r:id="rId21"/>
    <p:sldId id="278" r:id="rId22"/>
    <p:sldId id="279" r:id="rId23"/>
    <p:sldId id="281" r:id="rId24"/>
    <p:sldId id="284" r:id="rId25"/>
    <p:sldId id="283" r:id="rId26"/>
    <p:sldId id="282" r:id="rId27"/>
    <p:sldId id="285" r:id="rId28"/>
    <p:sldId id="286" r:id="rId29"/>
    <p:sldId id="258" r:id="rId30"/>
    <p:sldId id="287" r:id="rId31"/>
    <p:sldId id="290" r:id="rId32"/>
    <p:sldId id="291" r:id="rId33"/>
    <p:sldId id="289" r:id="rId34"/>
    <p:sldId id="288" r:id="rId35"/>
    <p:sldId id="292" r:id="rId36"/>
    <p:sldId id="293" r:id="rId37"/>
    <p:sldId id="294" r:id="rId38"/>
    <p:sldId id="295" r:id="rId39"/>
    <p:sldId id="296" r:id="rId40"/>
    <p:sldId id="299" r:id="rId41"/>
    <p:sldId id="298" r:id="rId42"/>
    <p:sldId id="300" r:id="rId43"/>
    <p:sldId id="301" r:id="rId44"/>
    <p:sldId id="305" r:id="rId45"/>
    <p:sldId id="302" r:id="rId46"/>
    <p:sldId id="297" r:id="rId47"/>
    <p:sldId id="303" r:id="rId48"/>
    <p:sldId id="304"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08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13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16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26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95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2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244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89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63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99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pPr/>
              <a:t>6/29/2020</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783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6/29/2020</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0"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IN" sz="700" smtClean="0">
                <a:solidFill>
                  <a:srgbClr val="000000"/>
                </a:solidFill>
                <a:latin typeface="Arial" panose="020B0604020202020204" pitchFamily="34" charset="0"/>
              </a:rPr>
              <a:t>Sensitivity: Internal &amp; Restricted</a:t>
            </a:r>
            <a:endParaRPr lang="en-IN" sz="700">
              <a:solidFill>
                <a:srgbClr val="000000"/>
              </a:solidFill>
              <a:latin typeface="Arial" panose="020B0604020202020204" pitchFamily="34" charset="0"/>
            </a:endParaRPr>
          </a:p>
        </p:txBody>
      </p:sp>
    </p:spTree>
    <p:extLst>
      <p:ext uri="{BB962C8B-B14F-4D97-AF65-F5344CB8AC3E}">
        <p14:creationId xmlns:p14="http://schemas.microsoft.com/office/powerpoint/2010/main" val="3695681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2175164"/>
            <a:ext cx="8561747" cy="1260763"/>
          </a:xfrm>
        </p:spPr>
        <p:txBody>
          <a:bodyPr>
            <a:normAutofit/>
          </a:bodyPr>
          <a:lstStyle/>
          <a:p>
            <a:r>
              <a:rPr lang="en-US" sz="3000" dirty="0" smtClean="0">
                <a:ln w="0"/>
                <a:solidFill>
                  <a:schemeClr val="accent1"/>
                </a:solidFill>
                <a:effectLst>
                  <a:outerShdw blurRad="38100" dist="25400" dir="5400000" algn="ctr" rotWithShape="0">
                    <a:srgbClr val="6E747A">
                      <a:alpha val="43000"/>
                    </a:srgbClr>
                  </a:outerShdw>
                </a:effectLst>
              </a:rPr>
              <a:t>LUSTRE HPC FILE SYSTEM – </a:t>
            </a:r>
            <a:r>
              <a:rPr lang="en-IN" sz="3000" dirty="0" smtClean="0">
                <a:ln w="0"/>
                <a:solidFill>
                  <a:schemeClr val="accent1"/>
                </a:solidFill>
                <a:effectLst>
                  <a:outerShdw blurRad="38100" dist="25400" dir="5400000" algn="ctr" rotWithShape="0">
                    <a:srgbClr val="6E747A">
                      <a:alpha val="43000"/>
                    </a:srgbClr>
                  </a:outerShdw>
                </a:effectLst>
              </a:rPr>
              <a:t>Architecture &amp; </a:t>
            </a:r>
            <a:r>
              <a:rPr lang="en-US" sz="3000" dirty="0" smtClean="0">
                <a:ln w="0"/>
                <a:solidFill>
                  <a:schemeClr val="accent1"/>
                </a:solidFill>
                <a:effectLst>
                  <a:outerShdw blurRad="38100" dist="25400" dir="5400000" algn="ctr" rotWithShape="0">
                    <a:srgbClr val="6E747A">
                      <a:alpha val="43000"/>
                    </a:srgbClr>
                  </a:outerShdw>
                </a:effectLst>
              </a:rPr>
              <a:t>Deployment Method</a:t>
            </a:r>
            <a:endParaRPr lang="en-IN" sz="3000" dirty="0">
              <a:ln w="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2493105" y="3586623"/>
            <a:ext cx="8561746" cy="977621"/>
          </a:xfrm>
        </p:spPr>
        <p:txBody>
          <a:bodyPr>
            <a:normAutofit/>
          </a:bodyPr>
          <a:lstStyle/>
          <a:p>
            <a:pPr>
              <a:lnSpc>
                <a:spcPct val="100000"/>
              </a:lnSpc>
            </a:pPr>
            <a:r>
              <a:rPr lang="en-US" sz="1500" cap="none" dirty="0" smtClean="0">
                <a:ln w="0"/>
                <a:effectLst>
                  <a:outerShdw blurRad="38100" dist="19050" dir="2700000" algn="tl" rotWithShape="0">
                    <a:schemeClr val="dk1">
                      <a:alpha val="40000"/>
                    </a:schemeClr>
                  </a:outerShdw>
                </a:effectLst>
              </a:rPr>
              <a:t>Rahul DHAL</a:t>
            </a:r>
            <a:endParaRPr lang="en-IN" sz="1500" cap="none" dirty="0" smtClean="0">
              <a:ln w="0"/>
              <a:effectLst>
                <a:outerShdw blurRad="38100" dist="19050" dir="2700000" algn="tl" rotWithShape="0">
                  <a:schemeClr val="dk1">
                    <a:alpha val="40000"/>
                  </a:schemeClr>
                </a:outerShdw>
              </a:effectLst>
            </a:endParaRPr>
          </a:p>
          <a:p>
            <a:pPr>
              <a:lnSpc>
                <a:spcPct val="100000"/>
              </a:lnSpc>
            </a:pPr>
            <a:r>
              <a:rPr lang="en-US" sz="1500" cap="none" dirty="0" smtClean="0">
                <a:ln w="0"/>
                <a:effectLst>
                  <a:outerShdw blurRad="38100" dist="19050" dir="2700000" algn="tl" rotWithShape="0">
                    <a:schemeClr val="dk1">
                      <a:alpha val="40000"/>
                    </a:schemeClr>
                  </a:outerShdw>
                </a:effectLst>
              </a:rPr>
              <a:t>Senior Administrator – HPC &amp; Big DATA</a:t>
            </a:r>
          </a:p>
        </p:txBody>
      </p:sp>
    </p:spTree>
    <p:extLst>
      <p:ext uri="{BB962C8B-B14F-4D97-AF65-F5344CB8AC3E}">
        <p14:creationId xmlns:p14="http://schemas.microsoft.com/office/powerpoint/2010/main" val="3027819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554182" y="350051"/>
            <a:ext cx="10500672" cy="5732094"/>
          </a:xfrm>
          <a:prstGeom prst="rect">
            <a:avLst/>
          </a:prstGeom>
        </p:spPr>
      </p:pic>
    </p:spTree>
    <p:extLst>
      <p:ext uri="{BB962C8B-B14F-4D97-AF65-F5344CB8AC3E}">
        <p14:creationId xmlns:p14="http://schemas.microsoft.com/office/powerpoint/2010/main" val="2841758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21672"/>
            <a:ext cx="12191999" cy="6636328"/>
          </a:xfrm>
          <a:prstGeom prst="rect">
            <a:avLst/>
          </a:prstGeom>
        </p:spPr>
      </p:pic>
    </p:spTree>
    <p:extLst>
      <p:ext uri="{BB962C8B-B14F-4D97-AF65-F5344CB8AC3E}">
        <p14:creationId xmlns:p14="http://schemas.microsoft.com/office/powerpoint/2010/main" val="2406979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Failover in a Lustre File System</a:t>
            </a:r>
            <a:br>
              <a:rPr lang="en-US"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Failover in a Lustre file system requires that two nodes be configured as a failover pair, which must share one or more storage devices</a:t>
            </a:r>
            <a:r>
              <a:rPr lang="en-US" dirty="0" smtClean="0"/>
              <a:t>.  </a:t>
            </a:r>
            <a:r>
              <a:rPr lang="en-US" dirty="0"/>
              <a:t>A Lustre file system can be configured to provide MDT or OST </a:t>
            </a:r>
            <a:r>
              <a:rPr lang="en-US" dirty="0" smtClean="0"/>
              <a:t>failover.</a:t>
            </a:r>
          </a:p>
          <a:p>
            <a:r>
              <a:rPr lang="en-US" dirty="0"/>
              <a:t>For MDT failover, two MDSs can be configured to serve the same MDT. </a:t>
            </a:r>
            <a:r>
              <a:rPr lang="en-US" dirty="0" smtClean="0"/>
              <a:t> By </a:t>
            </a:r>
            <a:r>
              <a:rPr lang="en-US" dirty="0"/>
              <a:t>placing two or more MDT partitions on storage shared by two MDSs, one MDS can fail and the remaining MDS can begin serving the unserved MDT. </a:t>
            </a:r>
            <a:r>
              <a:rPr lang="en-US" dirty="0" smtClean="0"/>
              <a:t> This </a:t>
            </a:r>
            <a:r>
              <a:rPr lang="en-US" dirty="0"/>
              <a:t>is described as an active/active failover pair</a:t>
            </a:r>
            <a:r>
              <a:rPr lang="en-US" dirty="0" smtClean="0"/>
              <a:t>. (&gt; version 2.4)</a:t>
            </a:r>
          </a:p>
          <a:p>
            <a:r>
              <a:rPr lang="en-US" dirty="0"/>
              <a:t> For OST failover, multiple OSS nodes can be configured to be able to serve the same OST. However, only one OSS node can serve the OST at a time. An OST can be moved between OSS nodes that have access to the same storage device using </a:t>
            </a:r>
            <a:r>
              <a:rPr lang="en-US" dirty="0" err="1"/>
              <a:t>umount</a:t>
            </a:r>
            <a:r>
              <a:rPr lang="en-US" dirty="0"/>
              <a:t>/mount commands.</a:t>
            </a:r>
          </a:p>
          <a:p>
            <a:endParaRPr lang="en-IN" dirty="0"/>
          </a:p>
        </p:txBody>
      </p:sp>
    </p:spTree>
    <p:extLst>
      <p:ext uri="{BB962C8B-B14F-4D97-AF65-F5344CB8AC3E}">
        <p14:creationId xmlns:p14="http://schemas.microsoft.com/office/powerpoint/2010/main" val="416659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26636"/>
            <a:ext cx="12192000" cy="6634382"/>
          </a:xfrm>
          <a:prstGeom prst="rect">
            <a:avLst/>
          </a:prstGeom>
        </p:spPr>
      </p:pic>
    </p:spTree>
    <p:extLst>
      <p:ext uri="{BB962C8B-B14F-4D97-AF65-F5344CB8AC3E}">
        <p14:creationId xmlns:p14="http://schemas.microsoft.com/office/powerpoint/2010/main" val="2475841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Configuration for Lustre file System</a:t>
            </a:r>
            <a:br>
              <a:rPr lang="en-US" dirty="0"/>
            </a:br>
            <a:endParaRPr lang="en-IN" dirty="0"/>
          </a:p>
        </p:txBody>
      </p:sp>
      <p:pic>
        <p:nvPicPr>
          <p:cNvPr id="4" name="Content Placeholder 3"/>
          <p:cNvPicPr>
            <a:picLocks noGrp="1" noChangeAspect="1"/>
          </p:cNvPicPr>
          <p:nvPr>
            <p:ph idx="1"/>
          </p:nvPr>
        </p:nvPicPr>
        <p:blipFill>
          <a:blip r:embed="rId2"/>
          <a:stretch>
            <a:fillRect/>
          </a:stretch>
        </p:blipFill>
        <p:spPr>
          <a:xfrm>
            <a:off x="789708" y="1454728"/>
            <a:ext cx="10265145" cy="4031672"/>
          </a:xfrm>
          <a:prstGeom prst="rect">
            <a:avLst/>
          </a:prstGeom>
        </p:spPr>
      </p:pic>
    </p:spTree>
    <p:extLst>
      <p:ext uri="{BB962C8B-B14F-4D97-AF65-F5344CB8AC3E}">
        <p14:creationId xmlns:p14="http://schemas.microsoft.com/office/powerpoint/2010/main" val="2248908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MDS Memory Requirements: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Number of Clients</a:t>
            </a:r>
          </a:p>
          <a:p>
            <a:r>
              <a:rPr lang="en-US" dirty="0" smtClean="0"/>
              <a:t>Size of the directories</a:t>
            </a:r>
          </a:p>
          <a:p>
            <a:r>
              <a:rPr lang="en-US" dirty="0" smtClean="0"/>
              <a:t>Load Place on the server</a:t>
            </a:r>
          </a:p>
          <a:p>
            <a:pPr marL="0" indent="0">
              <a:buNone/>
            </a:pPr>
            <a:r>
              <a:rPr lang="en-US" dirty="0" smtClean="0"/>
              <a:t>Minimum requirements for the MDS is 4GB of RAM, However additional memory may significantly improve the performance.</a:t>
            </a:r>
          </a:p>
          <a:p>
            <a:pPr marL="0" indent="0">
              <a:buNone/>
            </a:pPr>
            <a:r>
              <a:rPr lang="en-US" dirty="0" smtClean="0">
                <a:solidFill>
                  <a:srgbClr val="FF0000"/>
                </a:solidFill>
              </a:rPr>
              <a:t>My Recommendation: </a:t>
            </a:r>
            <a:r>
              <a:rPr lang="en-US" dirty="0">
                <a:solidFill>
                  <a:srgbClr val="FF0000"/>
                </a:solidFill>
              </a:rPr>
              <a:t>Till one PB</a:t>
            </a:r>
          </a:p>
          <a:p>
            <a:pPr marL="0" indent="0">
              <a:buNone/>
            </a:pPr>
            <a:r>
              <a:rPr lang="en-US" dirty="0" smtClean="0">
                <a:solidFill>
                  <a:srgbClr val="FF0000"/>
                </a:solidFill>
              </a:rPr>
              <a:t>Memory </a:t>
            </a:r>
            <a:r>
              <a:rPr lang="en-US" dirty="0">
                <a:solidFill>
                  <a:srgbClr val="FF0000"/>
                </a:solidFill>
              </a:rPr>
              <a:t>for useable data </a:t>
            </a:r>
            <a:r>
              <a:rPr lang="en-US" dirty="0" smtClean="0">
                <a:solidFill>
                  <a:srgbClr val="FF0000"/>
                </a:solidFill>
              </a:rPr>
              <a:t>(10) TB &gt; 32 MDS1 and 32GB MDS2</a:t>
            </a:r>
          </a:p>
          <a:p>
            <a:pPr marL="0" indent="0">
              <a:buNone/>
            </a:pPr>
            <a:r>
              <a:rPr lang="en-US" dirty="0" smtClean="0">
                <a:solidFill>
                  <a:srgbClr val="FF0000"/>
                </a:solidFill>
              </a:rPr>
              <a:t>Memory for useable data (10-30 )TB &gt; 64GB MDS1 and 64GB MDS2 </a:t>
            </a:r>
          </a:p>
          <a:p>
            <a:pPr marL="0" indent="0">
              <a:buNone/>
            </a:pPr>
            <a:r>
              <a:rPr lang="en-US" dirty="0" smtClean="0">
                <a:solidFill>
                  <a:srgbClr val="FF0000"/>
                </a:solidFill>
              </a:rPr>
              <a:t>More than that I will suggest to go with 128 GB Memory</a:t>
            </a:r>
          </a:p>
          <a:p>
            <a:pPr marL="0" indent="0">
              <a:buNone/>
            </a:pPr>
            <a:endParaRPr lang="en-US" dirty="0" smtClean="0"/>
          </a:p>
          <a:p>
            <a:pPr marL="0" indent="0">
              <a:buNone/>
            </a:pPr>
            <a:endParaRPr lang="en-US" dirty="0" smtClean="0"/>
          </a:p>
          <a:p>
            <a:endParaRPr lang="en-US" dirty="0" smtClean="0"/>
          </a:p>
          <a:p>
            <a:endParaRPr lang="en-IN" dirty="0"/>
          </a:p>
        </p:txBody>
      </p:sp>
    </p:spTree>
    <p:extLst>
      <p:ext uri="{BB962C8B-B14F-4D97-AF65-F5344CB8AC3E}">
        <p14:creationId xmlns:p14="http://schemas.microsoft.com/office/powerpoint/2010/main" val="710654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OSS Memory Requirements:</a:t>
            </a:r>
            <a:br>
              <a:rPr lang="en-US" dirty="0" smtClean="0"/>
            </a:br>
            <a:endParaRPr lang="en-IN" dirty="0"/>
          </a:p>
        </p:txBody>
      </p:sp>
      <p:sp>
        <p:nvSpPr>
          <p:cNvPr id="5" name="Content Placeholder 4"/>
          <p:cNvSpPr>
            <a:spLocks noGrp="1"/>
          </p:cNvSpPr>
          <p:nvPr>
            <p:ph idx="1"/>
          </p:nvPr>
        </p:nvSpPr>
        <p:spPr/>
        <p:txBody>
          <a:bodyPr/>
          <a:lstStyle/>
          <a:p>
            <a:r>
              <a:rPr lang="en-US" dirty="0" smtClean="0"/>
              <a:t>Service Threads: On OSS 4 MB I/O buffer for each OST I/O</a:t>
            </a:r>
          </a:p>
          <a:p>
            <a:r>
              <a:rPr lang="en-US" dirty="0" smtClean="0"/>
              <a:t>OSS read cache:  Read Only Caching of the data using Linux page Cache to store the data its like caching from regular file system in Linux OS</a:t>
            </a:r>
          </a:p>
          <a:p>
            <a:pPr marL="0" indent="0">
              <a:buNone/>
            </a:pPr>
            <a:r>
              <a:rPr lang="en-US" dirty="0" smtClean="0"/>
              <a:t>So the data load is distributed among the OSS nodes and required memory is based on </a:t>
            </a:r>
            <a:r>
              <a:rPr lang="en-US" dirty="0" err="1" smtClean="0"/>
              <a:t>inode</a:t>
            </a:r>
            <a:r>
              <a:rPr lang="en-US" dirty="0" smtClean="0"/>
              <a:t> cache, locks etc.</a:t>
            </a:r>
          </a:p>
          <a:p>
            <a:pPr marL="0" indent="0">
              <a:buNone/>
            </a:pPr>
            <a:r>
              <a:rPr lang="en-US" dirty="0" smtClean="0"/>
              <a:t>Minimum Memory required by OSS is 4GB in case of 2 OSTs but in case of failover its 6 GB. If 4 OSTs in 2 OSS case of failover its 10GB.</a:t>
            </a:r>
            <a:endParaRPr lang="en-US" dirty="0"/>
          </a:p>
        </p:txBody>
      </p:sp>
    </p:spTree>
    <p:extLst>
      <p:ext uri="{BB962C8B-B14F-4D97-AF65-F5344CB8AC3E}">
        <p14:creationId xmlns:p14="http://schemas.microsoft.com/office/powerpoint/2010/main" val="1534038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Content Placeholder 2"/>
          <p:cNvSpPr>
            <a:spLocks noGrp="1"/>
          </p:cNvSpPr>
          <p:nvPr>
            <p:ph idx="1"/>
          </p:nvPr>
        </p:nvSpPr>
        <p:spPr/>
        <p:txBody>
          <a:bodyPr/>
          <a:lstStyle/>
          <a:p>
            <a:pPr marL="0" indent="0">
              <a:buNone/>
            </a:pPr>
            <a:r>
              <a:rPr lang="en-US" dirty="0">
                <a:solidFill>
                  <a:srgbClr val="FF0000"/>
                </a:solidFill>
              </a:rPr>
              <a:t>My Recommendation</a:t>
            </a:r>
            <a:r>
              <a:rPr lang="en-US" dirty="0" smtClean="0">
                <a:solidFill>
                  <a:srgbClr val="FF0000"/>
                </a:solidFill>
              </a:rPr>
              <a:t>:  Till one PB</a:t>
            </a:r>
            <a:endParaRPr lang="en-US" dirty="0">
              <a:solidFill>
                <a:srgbClr val="FF0000"/>
              </a:solidFill>
            </a:endParaRPr>
          </a:p>
          <a:p>
            <a:pPr marL="0" indent="0">
              <a:buNone/>
            </a:pPr>
            <a:r>
              <a:rPr lang="en-US" dirty="0" smtClean="0">
                <a:solidFill>
                  <a:srgbClr val="FF0000"/>
                </a:solidFill>
              </a:rPr>
              <a:t>Memory </a:t>
            </a:r>
            <a:r>
              <a:rPr lang="en-US" dirty="0">
                <a:solidFill>
                  <a:srgbClr val="FF0000"/>
                </a:solidFill>
              </a:rPr>
              <a:t>for useable data (10) TB &gt; </a:t>
            </a:r>
            <a:r>
              <a:rPr lang="en-US" dirty="0" smtClean="0">
                <a:solidFill>
                  <a:srgbClr val="FF0000"/>
                </a:solidFill>
              </a:rPr>
              <a:t>64 OSS1 </a:t>
            </a:r>
            <a:r>
              <a:rPr lang="en-US" dirty="0">
                <a:solidFill>
                  <a:srgbClr val="FF0000"/>
                </a:solidFill>
              </a:rPr>
              <a:t>and </a:t>
            </a:r>
            <a:r>
              <a:rPr lang="en-US" dirty="0" smtClean="0">
                <a:solidFill>
                  <a:srgbClr val="FF0000"/>
                </a:solidFill>
              </a:rPr>
              <a:t>64GB OSS2</a:t>
            </a:r>
            <a:endParaRPr lang="en-US" dirty="0">
              <a:solidFill>
                <a:srgbClr val="FF0000"/>
              </a:solidFill>
            </a:endParaRPr>
          </a:p>
          <a:p>
            <a:pPr marL="0" indent="0">
              <a:buNone/>
            </a:pPr>
            <a:r>
              <a:rPr lang="en-US" dirty="0">
                <a:solidFill>
                  <a:srgbClr val="FF0000"/>
                </a:solidFill>
              </a:rPr>
              <a:t>Memory for useable data (10-30 )TB &gt; </a:t>
            </a:r>
            <a:r>
              <a:rPr lang="en-US" dirty="0" smtClean="0">
                <a:solidFill>
                  <a:srgbClr val="FF0000"/>
                </a:solidFill>
              </a:rPr>
              <a:t>128GB OSS1 </a:t>
            </a:r>
            <a:r>
              <a:rPr lang="en-US" dirty="0">
                <a:solidFill>
                  <a:srgbClr val="FF0000"/>
                </a:solidFill>
              </a:rPr>
              <a:t>and </a:t>
            </a:r>
            <a:r>
              <a:rPr lang="en-US" dirty="0" smtClean="0">
                <a:solidFill>
                  <a:srgbClr val="FF0000"/>
                </a:solidFill>
              </a:rPr>
              <a:t>128GB OSS2 </a:t>
            </a:r>
            <a:endParaRPr lang="en-US" dirty="0">
              <a:solidFill>
                <a:srgbClr val="FF0000"/>
              </a:solidFill>
            </a:endParaRPr>
          </a:p>
          <a:p>
            <a:pPr marL="0" indent="0">
              <a:buNone/>
            </a:pPr>
            <a:r>
              <a:rPr lang="en-US" dirty="0">
                <a:solidFill>
                  <a:srgbClr val="FF0000"/>
                </a:solidFill>
              </a:rPr>
              <a:t>More than that I will suggest to go with </a:t>
            </a:r>
            <a:r>
              <a:rPr lang="en-US" dirty="0" smtClean="0">
                <a:solidFill>
                  <a:srgbClr val="FF0000"/>
                </a:solidFill>
              </a:rPr>
              <a:t>256 </a:t>
            </a:r>
            <a:r>
              <a:rPr lang="en-US" dirty="0">
                <a:solidFill>
                  <a:srgbClr val="FF0000"/>
                </a:solidFill>
              </a:rPr>
              <a:t>GB Memory</a:t>
            </a:r>
          </a:p>
          <a:p>
            <a:endParaRPr lang="en-IN" dirty="0"/>
          </a:p>
        </p:txBody>
      </p:sp>
    </p:spTree>
    <p:extLst>
      <p:ext uri="{BB962C8B-B14F-4D97-AF65-F5344CB8AC3E}">
        <p14:creationId xmlns:p14="http://schemas.microsoft.com/office/powerpoint/2010/main" val="1232953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Lustre File System Storage and I/O</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 Lustre file identifiers (FIDs) were introduced to replace UNIX </a:t>
            </a:r>
            <a:r>
              <a:rPr lang="en-US" dirty="0" err="1"/>
              <a:t>inode</a:t>
            </a:r>
            <a:r>
              <a:rPr lang="en-US" dirty="0"/>
              <a:t> numbers for identifying files or objects. A FID is a 128-bit identifier that contains a unique 64-bit sequence number, a 32-bit object ID (OID), and a 32-bit version number. The sequence number is unique </a:t>
            </a:r>
            <a:r>
              <a:rPr lang="en-US" dirty="0" smtClean="0"/>
              <a:t>across </a:t>
            </a:r>
            <a:r>
              <a:rPr lang="en-US" dirty="0"/>
              <a:t>all Lustre targets in a file system (OSTs and MDTs</a:t>
            </a:r>
            <a:r>
              <a:rPr lang="en-US" dirty="0" smtClean="0"/>
              <a:t>).</a:t>
            </a:r>
          </a:p>
          <a:p>
            <a:r>
              <a:rPr lang="en-US" dirty="0"/>
              <a:t> </a:t>
            </a:r>
            <a:r>
              <a:rPr lang="en-US" dirty="0" err="1"/>
              <a:t>ldiskfs</a:t>
            </a:r>
            <a:r>
              <a:rPr lang="en-US" dirty="0"/>
              <a:t> feature named FID-in-</a:t>
            </a:r>
            <a:r>
              <a:rPr lang="en-US" dirty="0" err="1"/>
              <a:t>dirent</a:t>
            </a:r>
            <a:r>
              <a:rPr lang="en-US" dirty="0"/>
              <a:t>(also known as </a:t>
            </a:r>
            <a:r>
              <a:rPr lang="en-US" dirty="0" err="1"/>
              <a:t>dirdata</a:t>
            </a:r>
            <a:r>
              <a:rPr lang="en-US" dirty="0"/>
              <a:t>) in which the FID is stored as part of the name of the file in the parent </a:t>
            </a:r>
            <a:r>
              <a:rPr lang="en-US" dirty="0" smtClean="0"/>
              <a:t>directory</a:t>
            </a:r>
            <a:r>
              <a:rPr lang="en-US" dirty="0"/>
              <a:t>. This feature significantly improves performance for ls command executions by reducing disk I/O</a:t>
            </a:r>
            <a:r>
              <a:rPr lang="en-US" dirty="0" smtClean="0"/>
              <a:t>.</a:t>
            </a:r>
          </a:p>
        </p:txBody>
      </p:sp>
    </p:spTree>
    <p:extLst>
      <p:ext uri="{BB962C8B-B14F-4D97-AF65-F5344CB8AC3E}">
        <p14:creationId xmlns:p14="http://schemas.microsoft.com/office/powerpoint/2010/main" val="479169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rPr>
              <a:t> Layout EA</a:t>
            </a:r>
          </a:p>
        </p:txBody>
      </p:sp>
      <p:sp>
        <p:nvSpPr>
          <p:cNvPr id="3" name="Content Placeholder 2"/>
          <p:cNvSpPr>
            <a:spLocks noGrp="1"/>
          </p:cNvSpPr>
          <p:nvPr>
            <p:ph idx="1"/>
          </p:nvPr>
        </p:nvSpPr>
        <p:spPr/>
        <p:txBody>
          <a:bodyPr/>
          <a:lstStyle/>
          <a:p>
            <a:r>
              <a:rPr lang="en-US" dirty="0"/>
              <a:t>Information about where file data is located on the OST(s) is stored as an extended attribute called layout EA in an MDT object identified by the FID for the </a:t>
            </a:r>
            <a:r>
              <a:rPr lang="en-US" dirty="0" smtClean="0"/>
              <a:t>file. </a:t>
            </a:r>
            <a:r>
              <a:rPr lang="en-US" dirty="0"/>
              <a:t>If the file is a regular file (not a directory or symbol link), the MDT object points to 1to-N OST object(s) on the OST(s) that contain the file data. If the MDT file points to one object, all the file data is stored in that object. If the MDT file points to more than one object, the file data is striped across the objects using RAID 0, and each object is stored on a different OST</a:t>
            </a:r>
            <a:endParaRPr lang="en-IN" dirty="0"/>
          </a:p>
        </p:txBody>
      </p:sp>
    </p:spTree>
    <p:extLst>
      <p:ext uri="{BB962C8B-B14F-4D97-AF65-F5344CB8AC3E}">
        <p14:creationId xmlns:p14="http://schemas.microsoft.com/office/powerpoint/2010/main" val="2838717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137" y="775854"/>
            <a:ext cx="9520158" cy="512619"/>
          </a:xfrm>
        </p:spPr>
        <p:txBody>
          <a:bodyPr>
            <a:normAutofit/>
          </a:bodyPr>
          <a:lstStyle/>
          <a:p>
            <a:r>
              <a:rPr lang="en-US" sz="2000" dirty="0" smtClean="0">
                <a:ln w="0"/>
                <a:solidFill>
                  <a:schemeClr val="accent1"/>
                </a:solidFill>
                <a:effectLst>
                  <a:outerShdw blurRad="38100" dist="25400" dir="5400000" algn="ctr" rotWithShape="0">
                    <a:srgbClr val="6E747A">
                      <a:alpha val="43000"/>
                    </a:srgbClr>
                  </a:outerShdw>
                </a:effectLst>
              </a:rPr>
              <a:t>Agenda</a:t>
            </a:r>
            <a:endParaRPr lang="en-IN" sz="2000" dirty="0"/>
          </a:p>
        </p:txBody>
      </p:sp>
      <p:sp>
        <p:nvSpPr>
          <p:cNvPr id="3" name="Content Placeholder 2"/>
          <p:cNvSpPr>
            <a:spLocks noGrp="1"/>
          </p:cNvSpPr>
          <p:nvPr>
            <p:ph idx="1"/>
          </p:nvPr>
        </p:nvSpPr>
        <p:spPr>
          <a:xfrm>
            <a:off x="1451579" y="1620981"/>
            <a:ext cx="9603275" cy="4425731"/>
          </a:xfrm>
          <a:noFill/>
          <a:ln>
            <a:noFill/>
          </a:ln>
        </p:spPr>
        <p:style>
          <a:lnRef idx="0">
            <a:scrgbClr r="0" g="0" b="0"/>
          </a:lnRef>
          <a:fillRef idx="0">
            <a:scrgbClr r="0" g="0" b="0"/>
          </a:fillRef>
          <a:effectRef idx="0">
            <a:scrgbClr r="0" g="0" b="0"/>
          </a:effectRef>
          <a:fontRef idx="minor">
            <a:schemeClr val="accent4"/>
          </a:fontRef>
        </p:style>
        <p:txBody>
          <a:bodyPr>
            <a:normAutofit/>
          </a:bodyPr>
          <a:lstStyle/>
          <a:p>
            <a:r>
              <a:rPr lang="en-US" dirty="0" smtClean="0"/>
              <a:t>Introduction to Lustre File System</a:t>
            </a:r>
          </a:p>
          <a:p>
            <a:r>
              <a:rPr lang="en-US" dirty="0" smtClean="0"/>
              <a:t>Lustre </a:t>
            </a:r>
            <a:r>
              <a:rPr lang="en-US" dirty="0"/>
              <a:t>Architecture and its components </a:t>
            </a:r>
            <a:endParaRPr lang="en-US" dirty="0" smtClean="0"/>
          </a:p>
          <a:p>
            <a:r>
              <a:rPr lang="en-US" dirty="0" smtClean="0"/>
              <a:t>Understanding </a:t>
            </a:r>
            <a:r>
              <a:rPr lang="en-US" dirty="0"/>
              <a:t>Failover in a Lustre File </a:t>
            </a:r>
            <a:r>
              <a:rPr lang="en-US" dirty="0" smtClean="0"/>
              <a:t>System</a:t>
            </a:r>
          </a:p>
          <a:p>
            <a:r>
              <a:rPr lang="en-US" dirty="0" smtClean="0"/>
              <a:t>System Configuration for Lustre file System</a:t>
            </a:r>
          </a:p>
          <a:p>
            <a:r>
              <a:rPr lang="en-IN" dirty="0"/>
              <a:t>Lustre File System Storage and </a:t>
            </a:r>
            <a:r>
              <a:rPr lang="en-IN" dirty="0" smtClean="0"/>
              <a:t>I/O</a:t>
            </a:r>
            <a:endParaRPr lang="en-US" dirty="0" smtClean="0"/>
          </a:p>
          <a:p>
            <a:r>
              <a:rPr lang="en-US" dirty="0"/>
              <a:t>Configuring Storage </a:t>
            </a:r>
            <a:r>
              <a:rPr lang="en-US" dirty="0" smtClean="0"/>
              <a:t>for </a:t>
            </a:r>
            <a:r>
              <a:rPr lang="en-US" dirty="0"/>
              <a:t>Lustre File </a:t>
            </a:r>
            <a:r>
              <a:rPr lang="en-US" dirty="0" smtClean="0"/>
              <a:t>System</a:t>
            </a:r>
          </a:p>
          <a:p>
            <a:r>
              <a:rPr lang="en-US" dirty="0"/>
              <a:t>Deployment of </a:t>
            </a:r>
            <a:r>
              <a:rPr lang="en-US" dirty="0" smtClean="0"/>
              <a:t>Luster (on 4 VMs)</a:t>
            </a:r>
          </a:p>
          <a:p>
            <a:r>
              <a:rPr lang="en-US" dirty="0"/>
              <a:t>Configuring a Lustre File </a:t>
            </a:r>
            <a:r>
              <a:rPr lang="en-US" dirty="0" smtClean="0"/>
              <a:t>System</a:t>
            </a:r>
          </a:p>
          <a:p>
            <a:r>
              <a:rPr lang="en-US" dirty="0" smtClean="0"/>
              <a:t>Few Useful commands hands-on </a:t>
            </a:r>
          </a:p>
          <a:p>
            <a:endParaRPr lang="en-IN" dirty="0"/>
          </a:p>
        </p:txBody>
      </p:sp>
    </p:spTree>
    <p:extLst>
      <p:ext uri="{BB962C8B-B14F-4D97-AF65-F5344CB8AC3E}">
        <p14:creationId xmlns:p14="http://schemas.microsoft.com/office/powerpoint/2010/main" val="3270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subTnLst>
                                    <p:animClr clrSpc="rgb" dir="cw">
                                      <p:cBhvr override="childStyle">
                                        <p:cTn dur="1" fill="hold" display="0" masterRel="nextClick" afterEffect="1"/>
                                        <p:tgtEl>
                                          <p:spTgt spid="3">
                                            <p:txEl>
                                              <p:pRg st="0" end="0"/>
                                            </p:txEl>
                                          </p:spTgt>
                                        </p:tgtEl>
                                        <p:attrNameLst>
                                          <p:attrName>ppt_c</p:attrName>
                                        </p:attrNameLst>
                                      </p:cBhvr>
                                      <p:to>
                                        <a:srgbClr val="6699FF"/>
                                      </p:to>
                                    </p:animClr>
                                  </p:sub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6699FF"/>
                                      </p:to>
                                    </p:animClr>
                                  </p:sub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circle(in)">
                                      <p:cBhvr>
                                        <p:cTn id="30" dur="2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6699FF"/>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6699FF"/>
                                      </p:to>
                                    </p:animClr>
                                  </p:sub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6699FF"/>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6699FF"/>
                                      </p:to>
                                    </p:animClr>
                                  </p:sub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p:cTn id="51"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6699FF"/>
                                      </p:to>
                                    </p:animClr>
                                  </p:subTnLst>
                                </p:cTn>
                              </p:par>
                            </p:childTnLst>
                          </p:cTn>
                        </p:par>
                      </p:childTnLst>
                    </p:cTn>
                  </p:par>
                  <p:par>
                    <p:cTn id="55" fill="hold">
                      <p:stCondLst>
                        <p:cond delay="indefinite"/>
                      </p:stCondLst>
                      <p:childTnLst>
                        <p:par>
                          <p:cTn id="56" fill="hold">
                            <p:stCondLst>
                              <p:cond delay="0"/>
                            </p:stCondLst>
                            <p:childTnLst>
                              <p:par>
                                <p:cTn id="57" presetID="45"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2000"/>
                                        <p:tgtEl>
                                          <p:spTgt spid="3">
                                            <p:txEl>
                                              <p:pRg st="7" end="7"/>
                                            </p:txEl>
                                          </p:spTgt>
                                        </p:tgtEl>
                                      </p:cBhvr>
                                    </p:animEffect>
                                    <p:anim calcmode="lin" valueType="num">
                                      <p:cBhvr>
                                        <p:cTn id="60"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61" dur="2000" fill="hold"/>
                                        <p:tgtEl>
                                          <p:spTgt spid="3">
                                            <p:txEl>
                                              <p:pRg st="7" end="7"/>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rgbClr val="6699FF"/>
                                      </p:to>
                                    </p:animClr>
                                  </p:sub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wipe(down)">
                                      <p:cBhvr>
                                        <p:cTn id="66" dur="580">
                                          <p:stCondLst>
                                            <p:cond delay="0"/>
                                          </p:stCondLst>
                                        </p:cTn>
                                        <p:tgtEl>
                                          <p:spTgt spid="3">
                                            <p:txEl>
                                              <p:pRg st="8" end="8"/>
                                            </p:txEl>
                                          </p:spTgt>
                                        </p:tgtEl>
                                      </p:cBhvr>
                                    </p:animEffect>
                                    <p:anim calcmode="lin" valueType="num">
                                      <p:cBhvr>
                                        <p:cTn id="67"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8" end="8"/>
                                            </p:txEl>
                                          </p:spTgt>
                                        </p:tgtEl>
                                      </p:cBhvr>
                                      <p:to x="100000" y="60000"/>
                                    </p:animScale>
                                    <p:animScale>
                                      <p:cBhvr>
                                        <p:cTn id="73" dur="166" decel="50000">
                                          <p:stCondLst>
                                            <p:cond delay="676"/>
                                          </p:stCondLst>
                                        </p:cTn>
                                        <p:tgtEl>
                                          <p:spTgt spid="3">
                                            <p:txEl>
                                              <p:pRg st="8" end="8"/>
                                            </p:txEl>
                                          </p:spTgt>
                                        </p:tgtEl>
                                      </p:cBhvr>
                                      <p:to x="100000" y="100000"/>
                                    </p:animScale>
                                    <p:animScale>
                                      <p:cBhvr>
                                        <p:cTn id="74" dur="26">
                                          <p:stCondLst>
                                            <p:cond delay="1312"/>
                                          </p:stCondLst>
                                        </p:cTn>
                                        <p:tgtEl>
                                          <p:spTgt spid="3">
                                            <p:txEl>
                                              <p:pRg st="8" end="8"/>
                                            </p:txEl>
                                          </p:spTgt>
                                        </p:tgtEl>
                                      </p:cBhvr>
                                      <p:to x="100000" y="80000"/>
                                    </p:animScale>
                                    <p:animScale>
                                      <p:cBhvr>
                                        <p:cTn id="75" dur="166" decel="50000">
                                          <p:stCondLst>
                                            <p:cond delay="1338"/>
                                          </p:stCondLst>
                                        </p:cTn>
                                        <p:tgtEl>
                                          <p:spTgt spid="3">
                                            <p:txEl>
                                              <p:pRg st="8" end="8"/>
                                            </p:txEl>
                                          </p:spTgt>
                                        </p:tgtEl>
                                      </p:cBhvr>
                                      <p:to x="100000" y="100000"/>
                                    </p:animScale>
                                    <p:animScale>
                                      <p:cBhvr>
                                        <p:cTn id="76" dur="26">
                                          <p:stCondLst>
                                            <p:cond delay="1642"/>
                                          </p:stCondLst>
                                        </p:cTn>
                                        <p:tgtEl>
                                          <p:spTgt spid="3">
                                            <p:txEl>
                                              <p:pRg st="8" end="8"/>
                                            </p:txEl>
                                          </p:spTgt>
                                        </p:tgtEl>
                                      </p:cBhvr>
                                      <p:to x="100000" y="90000"/>
                                    </p:animScale>
                                    <p:animScale>
                                      <p:cBhvr>
                                        <p:cTn id="77" dur="166" decel="50000">
                                          <p:stCondLst>
                                            <p:cond delay="1668"/>
                                          </p:stCondLst>
                                        </p:cTn>
                                        <p:tgtEl>
                                          <p:spTgt spid="3">
                                            <p:txEl>
                                              <p:pRg st="8" end="8"/>
                                            </p:txEl>
                                          </p:spTgt>
                                        </p:tgtEl>
                                      </p:cBhvr>
                                      <p:to x="100000" y="100000"/>
                                    </p:animScale>
                                    <p:animScale>
                                      <p:cBhvr>
                                        <p:cTn id="78" dur="26">
                                          <p:stCondLst>
                                            <p:cond delay="1808"/>
                                          </p:stCondLst>
                                        </p:cTn>
                                        <p:tgtEl>
                                          <p:spTgt spid="3">
                                            <p:txEl>
                                              <p:pRg st="8" end="8"/>
                                            </p:txEl>
                                          </p:spTgt>
                                        </p:tgtEl>
                                      </p:cBhvr>
                                      <p:to x="100000" y="95000"/>
                                    </p:animScale>
                                    <p:animScale>
                                      <p:cBhvr>
                                        <p:cTn id="79" dur="166" decel="50000">
                                          <p:stCondLst>
                                            <p:cond delay="1834"/>
                                          </p:stCondLst>
                                        </p:cTn>
                                        <p:tgtEl>
                                          <p:spTgt spid="3">
                                            <p:txEl>
                                              <p:pRg st="8" end="8"/>
                                            </p:txEl>
                                          </p:spTgt>
                                        </p:tgtEl>
                                      </p:cBhvr>
                                      <p:to x="100000" y="100000"/>
                                    </p:animScale>
                                  </p:childTnLst>
                                  <p:subTnLst>
                                    <p:animClr clrSpc="rgb" dir="cw">
                                      <p:cBhvr override="childStyle">
                                        <p:cTn dur="1" fill="hold" display="0" masterRel="nextClick" afterEffect="1"/>
                                        <p:tgtEl>
                                          <p:spTgt spid="3">
                                            <p:txEl>
                                              <p:pRg st="8" end="8"/>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 Layout EA on MDT pointing to file data on OSTs</a:t>
            </a:r>
            <a:br>
              <a:rPr lang="en-US" sz="2000" dirty="0"/>
            </a:br>
            <a:endParaRPr lang="en-IN" sz="2000" dirty="0"/>
          </a:p>
        </p:txBody>
      </p:sp>
      <p:pic>
        <p:nvPicPr>
          <p:cNvPr id="4" name="Content Placeholder 3"/>
          <p:cNvPicPr>
            <a:picLocks noGrp="1" noChangeAspect="1"/>
          </p:cNvPicPr>
          <p:nvPr>
            <p:ph idx="1"/>
          </p:nvPr>
        </p:nvPicPr>
        <p:blipFill>
          <a:blip r:embed="rId2"/>
          <a:stretch>
            <a:fillRect/>
          </a:stretch>
        </p:blipFill>
        <p:spPr>
          <a:xfrm>
            <a:off x="1451579" y="1218301"/>
            <a:ext cx="9600135" cy="4586754"/>
          </a:xfrm>
          <a:prstGeom prst="rect">
            <a:avLst/>
          </a:prstGeom>
        </p:spPr>
      </p:pic>
    </p:spTree>
    <p:extLst>
      <p:ext uri="{BB962C8B-B14F-4D97-AF65-F5344CB8AC3E}">
        <p14:creationId xmlns:p14="http://schemas.microsoft.com/office/powerpoint/2010/main" val="126536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451579" y="4114800"/>
            <a:ext cx="9603275" cy="1351545"/>
          </a:xfrm>
        </p:spPr>
        <p:txBody>
          <a:bodyPr/>
          <a:lstStyle/>
          <a:p>
            <a:pPr marL="0" indent="0">
              <a:buNone/>
            </a:pPr>
            <a:r>
              <a:rPr lang="en-US" dirty="0"/>
              <a:t>When a client wants to read from or write to a file, it first fetches the layout EA from the MDT object for the file. The client then uses this information to perform I/O on the file, directly interacting with the OSS nodes where the objects are stored.</a:t>
            </a:r>
            <a:endParaRPr lang="en-IN" dirty="0"/>
          </a:p>
        </p:txBody>
      </p:sp>
      <p:pic>
        <p:nvPicPr>
          <p:cNvPr id="4" name="Content Placeholder 3"/>
          <p:cNvPicPr>
            <a:picLocks noChangeAspect="1"/>
          </p:cNvPicPr>
          <p:nvPr/>
        </p:nvPicPr>
        <p:blipFill>
          <a:blip r:embed="rId2"/>
          <a:stretch>
            <a:fillRect/>
          </a:stretch>
        </p:blipFill>
        <p:spPr>
          <a:xfrm>
            <a:off x="1451579" y="361733"/>
            <a:ext cx="9603275" cy="3406703"/>
          </a:xfrm>
          <a:prstGeom prst="rect">
            <a:avLst/>
          </a:prstGeom>
        </p:spPr>
      </p:pic>
    </p:spTree>
    <p:extLst>
      <p:ext uri="{BB962C8B-B14F-4D97-AF65-F5344CB8AC3E}">
        <p14:creationId xmlns:p14="http://schemas.microsoft.com/office/powerpoint/2010/main" val="196971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solidFill>
              </a:rPr>
              <a:t>Lustre File System and Striping</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One of the main factors leading to the high performance of Lustre file systems is the ability to stripe data across multiple OSTs in a round-robin </a:t>
            </a:r>
            <a:r>
              <a:rPr lang="en-US" dirty="0" smtClean="0"/>
              <a:t>fashion.</a:t>
            </a:r>
          </a:p>
          <a:p>
            <a:r>
              <a:rPr lang="en-US" dirty="0"/>
              <a:t>Striping allows segments or 'chunks' of data in a file to be stored on different </a:t>
            </a:r>
            <a:r>
              <a:rPr lang="en-US" dirty="0" smtClean="0"/>
              <a:t>OSTs. </a:t>
            </a:r>
            <a:r>
              <a:rPr lang="en-US" dirty="0"/>
              <a:t>In the Lustre file system, a RAID 0 pattern is used in which data is "striped" across a certain number of </a:t>
            </a:r>
            <a:r>
              <a:rPr lang="en-US" dirty="0" smtClean="0"/>
              <a:t>objects.</a:t>
            </a:r>
          </a:p>
        </p:txBody>
      </p:sp>
    </p:spTree>
    <p:extLst>
      <p:ext uri="{BB962C8B-B14F-4D97-AF65-F5344CB8AC3E}">
        <p14:creationId xmlns:p14="http://schemas.microsoft.com/office/powerpoint/2010/main" val="308461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Content Placeholder 2"/>
          <p:cNvSpPr>
            <a:spLocks noGrp="1"/>
          </p:cNvSpPr>
          <p:nvPr>
            <p:ph idx="1"/>
          </p:nvPr>
        </p:nvSpPr>
        <p:spPr>
          <a:xfrm>
            <a:off x="1451579" y="1853754"/>
            <a:ext cx="9603275" cy="4228391"/>
          </a:xfrm>
        </p:spPr>
        <p:txBody>
          <a:bodyPr>
            <a:normAutofit fontScale="85000" lnSpcReduction="10000"/>
          </a:bodyPr>
          <a:lstStyle/>
          <a:p>
            <a:r>
              <a:rPr lang="en-US" dirty="0" err="1" smtClean="0"/>
              <a:t>Stripe_size</a:t>
            </a:r>
            <a:r>
              <a:rPr lang="en-US" dirty="0"/>
              <a:t> </a:t>
            </a:r>
            <a:endParaRPr lang="en-IN" dirty="0" smtClean="0"/>
          </a:p>
          <a:p>
            <a:pPr marL="0" indent="0">
              <a:buNone/>
            </a:pPr>
            <a:r>
              <a:rPr lang="en-US" dirty="0" smtClean="0"/>
              <a:t>The number of bytes in each stripe this much data is written to each stripe before starting to write in the next stripe.</a:t>
            </a:r>
          </a:p>
          <a:p>
            <a:pPr marL="0" indent="0">
              <a:buNone/>
            </a:pPr>
            <a:r>
              <a:rPr lang="en-US" dirty="0" smtClean="0">
                <a:solidFill>
                  <a:srgbClr val="FF0000"/>
                </a:solidFill>
              </a:rPr>
              <a:t>Default value : 1 MB, Max value: 4 GB, Min value : 512 KB, Recommended value : 1 MB or 4MB</a:t>
            </a:r>
          </a:p>
          <a:p>
            <a:r>
              <a:rPr lang="en-US" dirty="0" err="1" smtClean="0"/>
              <a:t>Stripe_count</a:t>
            </a:r>
            <a:r>
              <a:rPr lang="en-US" dirty="0"/>
              <a:t>:</a:t>
            </a:r>
            <a:endParaRPr lang="en-US" dirty="0" smtClean="0"/>
          </a:p>
          <a:p>
            <a:pPr marL="0" indent="0">
              <a:buNone/>
            </a:pPr>
            <a:r>
              <a:rPr lang="en-US" dirty="0" smtClean="0"/>
              <a:t>The number of the OSTs that each file is striped across. Default value is 1. Stripe count greater than 2 give good performance. </a:t>
            </a:r>
            <a:r>
              <a:rPr lang="en-US" dirty="0" smtClean="0">
                <a:solidFill>
                  <a:srgbClr val="FF0000"/>
                </a:solidFill>
              </a:rPr>
              <a:t>So we recommend stripe count value 1 to 4 </a:t>
            </a:r>
            <a:r>
              <a:rPr lang="en-US" dirty="0" smtClean="0"/>
              <a:t>as increase the stripe count value decrease the reliability, damage to a single OST cause loss of data in many files. </a:t>
            </a:r>
            <a:endParaRPr lang="en-US" dirty="0"/>
          </a:p>
          <a:p>
            <a:r>
              <a:rPr lang="en-US" dirty="0" err="1" smtClean="0"/>
              <a:t>Start_OST</a:t>
            </a:r>
            <a:r>
              <a:rPr lang="en-US" dirty="0" smtClean="0"/>
              <a:t>: </a:t>
            </a:r>
          </a:p>
          <a:p>
            <a:pPr marL="0" indent="0">
              <a:buNone/>
            </a:pPr>
            <a:r>
              <a:rPr lang="en-US" dirty="0" smtClean="0"/>
              <a:t>The first OST where the Objects are created for </a:t>
            </a:r>
            <a:r>
              <a:rPr lang="en-US" dirty="0"/>
              <a:t>each file. The default -1 allows the MDS to choose the starting index based on available space and load balancing</a:t>
            </a:r>
            <a:r>
              <a:rPr lang="en-US" dirty="0" smtClean="0"/>
              <a:t>. </a:t>
            </a:r>
            <a:r>
              <a:rPr lang="en-US" dirty="0" smtClean="0">
                <a:solidFill>
                  <a:srgbClr val="FF0000"/>
                </a:solidFill>
              </a:rPr>
              <a:t>(Not recommended to change)</a:t>
            </a:r>
          </a:p>
          <a:p>
            <a:endParaRPr lang="en-US" dirty="0" smtClean="0"/>
          </a:p>
        </p:txBody>
      </p:sp>
    </p:spTree>
    <p:extLst>
      <p:ext uri="{BB962C8B-B14F-4D97-AF65-F5344CB8AC3E}">
        <p14:creationId xmlns:p14="http://schemas.microsoft.com/office/powerpoint/2010/main" val="617847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451578" y="3955368"/>
            <a:ext cx="9603275" cy="1503323"/>
          </a:xfrm>
        </p:spPr>
        <p:txBody>
          <a:bodyPr>
            <a:normAutofit lnSpcReduction="10000"/>
          </a:bodyPr>
          <a:lstStyle/>
          <a:p>
            <a:pPr marL="0" indent="0">
              <a:buNone/>
            </a:pPr>
            <a:r>
              <a:rPr lang="en-US" dirty="0" smtClean="0"/>
              <a:t>The </a:t>
            </a:r>
            <a:r>
              <a:rPr lang="en-US" dirty="0" err="1"/>
              <a:t>stripe_size</a:t>
            </a:r>
            <a:r>
              <a:rPr lang="en-US" dirty="0"/>
              <a:t> for File C is larger than the </a:t>
            </a:r>
            <a:r>
              <a:rPr lang="en-US" dirty="0" err="1"/>
              <a:t>stripe_size</a:t>
            </a:r>
            <a:r>
              <a:rPr lang="en-US" dirty="0"/>
              <a:t> for File A, allowing more data to be stored in a single stripe for File C. The </a:t>
            </a:r>
            <a:r>
              <a:rPr lang="en-US" dirty="0" err="1"/>
              <a:t>stripe_count</a:t>
            </a:r>
            <a:r>
              <a:rPr lang="en-US" dirty="0"/>
              <a:t> for File A is 3, resulting in data striped across three objects, while the </a:t>
            </a:r>
            <a:r>
              <a:rPr lang="en-US" dirty="0" err="1"/>
              <a:t>stripe_count</a:t>
            </a:r>
            <a:r>
              <a:rPr lang="en-US" dirty="0"/>
              <a:t> for File B and File C is 1.</a:t>
            </a:r>
          </a:p>
          <a:p>
            <a:endParaRPr lang="en-IN" dirty="0"/>
          </a:p>
        </p:txBody>
      </p:sp>
      <p:pic>
        <p:nvPicPr>
          <p:cNvPr id="4" name="Content Placeholder 3"/>
          <p:cNvPicPr>
            <a:picLocks noChangeAspect="1"/>
          </p:cNvPicPr>
          <p:nvPr/>
        </p:nvPicPr>
        <p:blipFill>
          <a:blip r:embed="rId2"/>
          <a:stretch>
            <a:fillRect/>
          </a:stretch>
        </p:blipFill>
        <p:spPr>
          <a:xfrm>
            <a:off x="1451579" y="281636"/>
            <a:ext cx="9603275" cy="3389817"/>
          </a:xfrm>
          <a:prstGeom prst="rect">
            <a:avLst/>
          </a:prstGeom>
        </p:spPr>
      </p:pic>
    </p:spTree>
    <p:extLst>
      <p:ext uri="{BB962C8B-B14F-4D97-AF65-F5344CB8AC3E}">
        <p14:creationId xmlns:p14="http://schemas.microsoft.com/office/powerpoint/2010/main" val="3739317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Content Placeholder 2"/>
          <p:cNvSpPr>
            <a:spLocks noGrp="1"/>
          </p:cNvSpPr>
          <p:nvPr>
            <p:ph idx="1"/>
          </p:nvPr>
        </p:nvSpPr>
        <p:spPr/>
        <p:txBody>
          <a:bodyPr/>
          <a:lstStyle/>
          <a:p>
            <a:r>
              <a:rPr lang="en-US" dirty="0"/>
              <a:t>The maximum file size is not limited by the size of a single target. In a Lustre file system, files can be striped across multiple objects (up to 2000), and each object can be up to 16 </a:t>
            </a:r>
            <a:r>
              <a:rPr lang="en-US" dirty="0" err="1"/>
              <a:t>TiB</a:t>
            </a:r>
            <a:r>
              <a:rPr lang="en-US" dirty="0"/>
              <a:t> in size with </a:t>
            </a:r>
            <a:r>
              <a:rPr lang="en-US" dirty="0" err="1"/>
              <a:t>ldiskfs</a:t>
            </a:r>
            <a:r>
              <a:rPr lang="en-US" dirty="0"/>
              <a:t>, or up to 256PiB with ZFS. This leads to a maximum file size of 31.25 </a:t>
            </a:r>
            <a:r>
              <a:rPr lang="en-US" dirty="0" err="1"/>
              <a:t>PiB</a:t>
            </a:r>
            <a:r>
              <a:rPr lang="en-US" dirty="0"/>
              <a:t> for </a:t>
            </a:r>
            <a:r>
              <a:rPr lang="en-US" dirty="0" err="1"/>
              <a:t>ldiskfs</a:t>
            </a:r>
            <a:r>
              <a:rPr lang="en-US" dirty="0"/>
              <a:t> or 8EiB with </a:t>
            </a:r>
            <a:r>
              <a:rPr lang="en-US" dirty="0" smtClean="0"/>
              <a:t>ZFS.</a:t>
            </a:r>
            <a:endParaRPr lang="en-IN" dirty="0"/>
          </a:p>
        </p:txBody>
      </p:sp>
    </p:spTree>
    <p:extLst>
      <p:ext uri="{BB962C8B-B14F-4D97-AF65-F5344CB8AC3E}">
        <p14:creationId xmlns:p14="http://schemas.microsoft.com/office/powerpoint/2010/main" val="2413848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commands</a:t>
            </a:r>
            <a:endParaRPr lang="en-IN" dirty="0">
              <a:solidFill>
                <a:schemeClr val="accent3"/>
              </a:solidFill>
            </a:endParaRPr>
          </a:p>
        </p:txBody>
      </p:sp>
      <p:sp>
        <p:nvSpPr>
          <p:cNvPr id="3" name="Content Placeholder 2"/>
          <p:cNvSpPr>
            <a:spLocks noGrp="1"/>
          </p:cNvSpPr>
          <p:nvPr>
            <p:ph idx="1"/>
          </p:nvPr>
        </p:nvSpPr>
        <p:spPr/>
        <p:txBody>
          <a:bodyPr/>
          <a:lstStyle/>
          <a:p>
            <a:r>
              <a:rPr lang="en-US" dirty="0" err="1" smtClean="0"/>
              <a:t>lfs</a:t>
            </a:r>
            <a:r>
              <a:rPr lang="en-US" dirty="0" smtClean="0"/>
              <a:t> </a:t>
            </a:r>
            <a:r>
              <a:rPr lang="en-US" dirty="0" err="1" smtClean="0"/>
              <a:t>setstripe</a:t>
            </a:r>
            <a:r>
              <a:rPr lang="en-US" dirty="0" smtClean="0"/>
              <a:t> –S 4M /</a:t>
            </a:r>
            <a:r>
              <a:rPr lang="en-US" dirty="0" err="1" smtClean="0"/>
              <a:t>lustre</a:t>
            </a:r>
            <a:r>
              <a:rPr lang="en-US" dirty="0" smtClean="0"/>
              <a:t>/test/</a:t>
            </a:r>
            <a:r>
              <a:rPr lang="en-US" dirty="0" err="1" smtClean="0"/>
              <a:t>new_file</a:t>
            </a:r>
            <a:endParaRPr lang="en-US" dirty="0" smtClean="0"/>
          </a:p>
          <a:p>
            <a:r>
              <a:rPr lang="en-US" dirty="0" err="1" smtClean="0"/>
              <a:t>lfs</a:t>
            </a:r>
            <a:r>
              <a:rPr lang="en-US" dirty="0" smtClean="0"/>
              <a:t> </a:t>
            </a:r>
            <a:r>
              <a:rPr lang="en-US" dirty="0" err="1" smtClean="0"/>
              <a:t>setstripe</a:t>
            </a:r>
            <a:r>
              <a:rPr lang="en-US" dirty="0" smtClean="0"/>
              <a:t> –c -1 /</a:t>
            </a:r>
            <a:r>
              <a:rPr lang="en-US" dirty="0" err="1" smtClean="0"/>
              <a:t>lustre</a:t>
            </a:r>
            <a:r>
              <a:rPr lang="en-US" dirty="0" smtClean="0"/>
              <a:t>/test/</a:t>
            </a:r>
            <a:r>
              <a:rPr lang="en-US" dirty="0" err="1" smtClean="0"/>
              <a:t>full_stripe</a:t>
            </a:r>
            <a:endParaRPr lang="en-US" dirty="0" smtClean="0"/>
          </a:p>
          <a:p>
            <a:pPr marL="0" indent="0">
              <a:buNone/>
            </a:pPr>
            <a:r>
              <a:rPr lang="en-US" dirty="0" smtClean="0"/>
              <a:t>-1 (one) stripe over all OSTs</a:t>
            </a:r>
          </a:p>
          <a:p>
            <a:r>
              <a:rPr lang="en-US" dirty="0" err="1" smtClean="0"/>
              <a:t>lfs</a:t>
            </a:r>
            <a:r>
              <a:rPr lang="en-US" dirty="0" smtClean="0"/>
              <a:t> </a:t>
            </a:r>
            <a:r>
              <a:rPr lang="en-US" dirty="0" err="1" smtClean="0"/>
              <a:t>setstripe</a:t>
            </a:r>
            <a:r>
              <a:rPr lang="en-US" dirty="0" smtClean="0"/>
              <a:t> –stripe-count 1 –index 0 /</a:t>
            </a:r>
            <a:r>
              <a:rPr lang="en-US" dirty="0" err="1" smtClean="0"/>
              <a:t>lustre</a:t>
            </a:r>
            <a:r>
              <a:rPr lang="en-US" dirty="0" smtClean="0"/>
              <a:t>/file1</a:t>
            </a:r>
          </a:p>
          <a:p>
            <a:pPr marL="0" indent="0">
              <a:buNone/>
            </a:pPr>
            <a:r>
              <a:rPr lang="en-US" dirty="0" smtClean="0"/>
              <a:t>Create a file on specific OST</a:t>
            </a:r>
          </a:p>
          <a:p>
            <a:r>
              <a:rPr lang="en-US" dirty="0" err="1" smtClean="0"/>
              <a:t>lfs</a:t>
            </a:r>
            <a:r>
              <a:rPr lang="en-US" dirty="0" smtClean="0"/>
              <a:t> </a:t>
            </a:r>
            <a:r>
              <a:rPr lang="en-US" dirty="0" err="1" smtClean="0"/>
              <a:t>getstripe</a:t>
            </a:r>
            <a:r>
              <a:rPr lang="en-US" dirty="0" smtClean="0"/>
              <a:t> /</a:t>
            </a:r>
            <a:r>
              <a:rPr lang="en-US" dirty="0" err="1" smtClean="0"/>
              <a:t>lustre</a:t>
            </a:r>
            <a:r>
              <a:rPr lang="en-US" dirty="0" smtClean="0"/>
              <a:t>/</a:t>
            </a:r>
            <a:r>
              <a:rPr lang="en-US" dirty="0" err="1" smtClean="0"/>
              <a:t>full_stripe</a:t>
            </a:r>
            <a:endParaRPr lang="en-IN" dirty="0"/>
          </a:p>
        </p:txBody>
      </p:sp>
    </p:spTree>
    <p:extLst>
      <p:ext uri="{BB962C8B-B14F-4D97-AF65-F5344CB8AC3E}">
        <p14:creationId xmlns:p14="http://schemas.microsoft.com/office/powerpoint/2010/main" val="3148204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Storage for Lustre File System</a:t>
            </a:r>
            <a:endParaRPr lang="en-IN" dirty="0"/>
          </a:p>
        </p:txBody>
      </p:sp>
      <p:sp>
        <p:nvSpPr>
          <p:cNvPr id="3" name="Content Placeholder 2"/>
          <p:cNvSpPr>
            <a:spLocks noGrp="1"/>
          </p:cNvSpPr>
          <p:nvPr>
            <p:ph idx="1"/>
          </p:nvPr>
        </p:nvSpPr>
        <p:spPr>
          <a:xfrm>
            <a:off x="1451579" y="1853754"/>
            <a:ext cx="9603275" cy="4214537"/>
          </a:xfrm>
        </p:spPr>
        <p:txBody>
          <a:bodyPr>
            <a:normAutofit fontScale="70000" lnSpcReduction="20000"/>
          </a:bodyPr>
          <a:lstStyle/>
          <a:p>
            <a:pPr marL="0" indent="0">
              <a:buNone/>
            </a:pPr>
            <a:r>
              <a:rPr lang="en-US" sz="2600" dirty="0"/>
              <a:t>It is strongly recommended that </a:t>
            </a:r>
            <a:r>
              <a:rPr lang="en-US" sz="2600" dirty="0" smtClean="0"/>
              <a:t>storage (MDTs and OSTs ) used </a:t>
            </a:r>
            <a:r>
              <a:rPr lang="en-US" sz="2600" dirty="0"/>
              <a:t>in a Lustre file system be configured with hardware RAID</a:t>
            </a:r>
            <a:r>
              <a:rPr lang="en-US" sz="2600" dirty="0" smtClean="0"/>
              <a:t>. </a:t>
            </a:r>
          </a:p>
          <a:p>
            <a:r>
              <a:rPr lang="en-IN" sz="2600" dirty="0"/>
              <a:t> Metadata Target (MDT</a:t>
            </a:r>
            <a:r>
              <a:rPr lang="en-IN" sz="2600" dirty="0" smtClean="0"/>
              <a:t>)</a:t>
            </a:r>
          </a:p>
          <a:p>
            <a:pPr marL="0" indent="0">
              <a:buNone/>
            </a:pPr>
            <a:r>
              <a:rPr lang="en-US" sz="2600" dirty="0"/>
              <a:t>I/O on the MDT is typically mostly reads and writes of small amounts of data. For this reason, we recommend that you use RAID 1 for MDT storage. If you require more capacity for an MDT than one disk provides, we recommend RAID 1 + 0 or RAID </a:t>
            </a:r>
            <a:r>
              <a:rPr lang="en-US" sz="2600" dirty="0" smtClean="0"/>
              <a:t>10</a:t>
            </a:r>
          </a:p>
          <a:p>
            <a:r>
              <a:rPr lang="en-IN" sz="2600" dirty="0"/>
              <a:t> Object Storage Server (OST</a:t>
            </a:r>
            <a:r>
              <a:rPr lang="en-IN" sz="2600" dirty="0" smtClean="0"/>
              <a:t>)</a:t>
            </a:r>
          </a:p>
          <a:p>
            <a:pPr marL="0" indent="0">
              <a:buNone/>
            </a:pPr>
            <a:r>
              <a:rPr lang="en-US" sz="2600" dirty="0" smtClean="0"/>
              <a:t>RAID </a:t>
            </a:r>
            <a:r>
              <a:rPr lang="en-US" sz="2600" dirty="0"/>
              <a:t>6 is required for large clusters and</a:t>
            </a:r>
            <a:r>
              <a:rPr lang="en-US" sz="2600" dirty="0">
                <a:solidFill>
                  <a:srgbClr val="FF0000"/>
                </a:solidFill>
              </a:rPr>
              <a:t> RAID 5 is not </a:t>
            </a:r>
            <a:r>
              <a:rPr lang="en-US" sz="2600" dirty="0" smtClean="0">
                <a:solidFill>
                  <a:srgbClr val="FF0000"/>
                </a:solidFill>
              </a:rPr>
              <a:t>acceptable</a:t>
            </a:r>
            <a:r>
              <a:rPr lang="en-US" sz="2600" dirty="0">
                <a:solidFill>
                  <a:srgbClr val="FF0000"/>
                </a:solidFill>
              </a:rPr>
              <a:t>. </a:t>
            </a:r>
            <a:r>
              <a:rPr lang="en-US" sz="2600" dirty="0"/>
              <a:t>we recommend that you create RAID sets with 4 or 8 data disks plus one or two parity disks. Using larger RAID sets will negatively impact performance compared to having multiple independent RAID sets.</a:t>
            </a:r>
            <a:endParaRPr lang="en-US" sz="2600" dirty="0" smtClean="0"/>
          </a:p>
          <a:p>
            <a:pPr marL="0" indent="0">
              <a:buNone/>
            </a:pPr>
            <a:r>
              <a:rPr lang="en-US" sz="2600" dirty="0"/>
              <a:t>To maximize performance for small I/O request sizes, storage configured as RAID 1+0 can yield much better results but will increase cost or reduce </a:t>
            </a:r>
            <a:r>
              <a:rPr lang="en-US" sz="2600" dirty="0" smtClean="0"/>
              <a:t>capacity.</a:t>
            </a:r>
            <a:endParaRPr lang="en-IN" sz="2600" dirty="0"/>
          </a:p>
          <a:p>
            <a:pPr marL="0" indent="0">
              <a:buNone/>
            </a:pPr>
            <a:endParaRPr lang="en-IN" dirty="0">
              <a:solidFill>
                <a:srgbClr val="FF0000"/>
              </a:solidFill>
            </a:endParaRPr>
          </a:p>
          <a:p>
            <a:endParaRPr lang="en-IN" dirty="0"/>
          </a:p>
        </p:txBody>
      </p:sp>
    </p:spTree>
    <p:extLst>
      <p:ext uri="{BB962C8B-B14F-4D97-AF65-F5344CB8AC3E}">
        <p14:creationId xmlns:p14="http://schemas.microsoft.com/office/powerpoint/2010/main" val="2622693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Content Placeholder 2"/>
          <p:cNvSpPr>
            <a:spLocks noGrp="1"/>
          </p:cNvSpPr>
          <p:nvPr>
            <p:ph idx="1"/>
          </p:nvPr>
        </p:nvSpPr>
        <p:spPr/>
        <p:txBody>
          <a:bodyPr/>
          <a:lstStyle/>
          <a:p>
            <a:pPr marL="0" indent="0">
              <a:buNone/>
            </a:pPr>
            <a:r>
              <a:rPr lang="en-US" dirty="0"/>
              <a:t>RAID monitoring software is recommended to quickly detect faulty disks and allow them to be replaced to avoid double failures and data loss. Hot spare disks are recommended so that rebuilds happen without </a:t>
            </a:r>
            <a:r>
              <a:rPr lang="en-US" dirty="0" smtClean="0"/>
              <a:t>delays.</a:t>
            </a:r>
            <a:endParaRPr lang="en-IN" dirty="0"/>
          </a:p>
        </p:txBody>
      </p:sp>
    </p:spTree>
    <p:extLst>
      <p:ext uri="{BB962C8B-B14F-4D97-AF65-F5344CB8AC3E}">
        <p14:creationId xmlns:p14="http://schemas.microsoft.com/office/powerpoint/2010/main" val="2653423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of luster</a:t>
            </a:r>
            <a:endParaRPr lang="en-IN" dirty="0"/>
          </a:p>
        </p:txBody>
      </p:sp>
      <p:sp>
        <p:nvSpPr>
          <p:cNvPr id="3" name="Content Placeholder 2"/>
          <p:cNvSpPr>
            <a:spLocks noGrp="1"/>
          </p:cNvSpPr>
          <p:nvPr>
            <p:ph idx="1"/>
          </p:nvPr>
        </p:nvSpPr>
        <p:spPr/>
        <p:txBody>
          <a:bodyPr/>
          <a:lstStyle/>
          <a:p>
            <a:r>
              <a:rPr lang="en-IN" b="1" dirty="0" smtClean="0">
                <a:latin typeface="+mj-lt"/>
              </a:rPr>
              <a:t>Manual </a:t>
            </a:r>
            <a:r>
              <a:rPr lang="en-IN" b="1" dirty="0">
                <a:latin typeface="+mj-lt"/>
              </a:rPr>
              <a:t>Operations </a:t>
            </a:r>
            <a:endParaRPr lang="en-IN" b="1" dirty="0" smtClean="0">
              <a:latin typeface="+mj-lt"/>
            </a:endParaRPr>
          </a:p>
          <a:p>
            <a:r>
              <a:rPr lang="en-US" b="1" dirty="0">
                <a:latin typeface="+mj-lt"/>
                <a:cs typeface="Calibri" panose="020F0502020204030204" pitchFamily="34" charset="0"/>
              </a:rPr>
              <a:t>Intel® </a:t>
            </a:r>
            <a:r>
              <a:rPr lang="en-US" b="1" dirty="0" smtClean="0">
                <a:latin typeface="+mj-lt"/>
                <a:cs typeface="Calibri" panose="020F0502020204030204" pitchFamily="34" charset="0"/>
              </a:rPr>
              <a:t>Manager </a:t>
            </a:r>
            <a:r>
              <a:rPr lang="en-US" b="1" dirty="0">
                <a:latin typeface="+mj-lt"/>
                <a:cs typeface="Calibri" panose="020F0502020204030204" pitchFamily="34" charset="0"/>
              </a:rPr>
              <a:t>for Lustre* Software </a:t>
            </a:r>
            <a:r>
              <a:rPr lang="en-US" b="1" dirty="0" smtClean="0">
                <a:latin typeface="+mj-lt"/>
                <a:cs typeface="Calibri" panose="020F0502020204030204" pitchFamily="34" charset="0"/>
              </a:rPr>
              <a:t>Installation using IEEL </a:t>
            </a:r>
            <a:r>
              <a:rPr lang="en-US" b="1" dirty="0">
                <a:latin typeface="+mj-lt"/>
                <a:cs typeface="Calibri" panose="020F0502020204030204" pitchFamily="34" charset="0"/>
              </a:rPr>
              <a:t>(https://whamcloud.github.io/Online-Help/) </a:t>
            </a:r>
          </a:p>
          <a:p>
            <a:endParaRPr lang="en-IN" dirty="0"/>
          </a:p>
        </p:txBody>
      </p:sp>
    </p:spTree>
    <p:extLst>
      <p:ext uri="{BB962C8B-B14F-4D97-AF65-F5344CB8AC3E}">
        <p14:creationId xmlns:p14="http://schemas.microsoft.com/office/powerpoint/2010/main" val="322395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442390"/>
          </a:xfrm>
        </p:spPr>
        <p:txBody>
          <a:bodyPr>
            <a:normAutofit/>
          </a:bodyPr>
          <a:lstStyle/>
          <a:p>
            <a:r>
              <a:rPr lang="en-US" sz="2000" dirty="0">
                <a:ln w="0"/>
                <a:solidFill>
                  <a:schemeClr val="accent1"/>
                </a:solidFill>
                <a:effectLst>
                  <a:outerShdw blurRad="38100" dist="25400" dir="5400000" algn="ctr" rotWithShape="0">
                    <a:srgbClr val="6E747A">
                      <a:alpha val="43000"/>
                    </a:srgbClr>
                  </a:outerShdw>
                </a:effectLst>
              </a:rPr>
              <a:t>I</a:t>
            </a:r>
            <a:r>
              <a:rPr lang="en-US" sz="2000" dirty="0" smtClean="0">
                <a:ln w="0"/>
                <a:solidFill>
                  <a:schemeClr val="accent1"/>
                </a:solidFill>
                <a:effectLst>
                  <a:outerShdw blurRad="38100" dist="25400" dir="5400000" algn="ctr" rotWithShape="0">
                    <a:srgbClr val="6E747A">
                      <a:alpha val="43000"/>
                    </a:srgbClr>
                  </a:outerShdw>
                </a:effectLst>
              </a:rPr>
              <a:t>ntroduction of </a:t>
            </a:r>
            <a:r>
              <a:rPr lang="en-US" sz="2000" dirty="0" err="1" smtClean="0">
                <a:ln w="0"/>
                <a:solidFill>
                  <a:schemeClr val="accent1"/>
                </a:solidFill>
                <a:effectLst>
                  <a:outerShdw blurRad="38100" dist="25400" dir="5400000" algn="ctr" rotWithShape="0">
                    <a:srgbClr val="6E747A">
                      <a:alpha val="43000"/>
                    </a:srgbClr>
                  </a:outerShdw>
                </a:effectLst>
              </a:rPr>
              <a:t>lustre</a:t>
            </a:r>
            <a:r>
              <a:rPr lang="en-US" sz="2000" dirty="0" smtClean="0">
                <a:ln w="0"/>
                <a:solidFill>
                  <a:schemeClr val="accent1"/>
                </a:solidFill>
                <a:effectLst>
                  <a:outerShdw blurRad="38100" dist="25400" dir="5400000" algn="ctr" rotWithShape="0">
                    <a:srgbClr val="6E747A">
                      <a:alpha val="43000"/>
                    </a:srgbClr>
                  </a:outerShdw>
                </a:effectLst>
              </a:rPr>
              <a:t> file system</a:t>
            </a:r>
            <a:endParaRPr lang="en-IN" sz="20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631678" y="1544677"/>
            <a:ext cx="9520158" cy="4426632"/>
          </a:xfrm>
        </p:spPr>
        <p:txBody>
          <a:bodyPr>
            <a:normAutofit/>
          </a:bodyPr>
          <a:lstStyle/>
          <a:p>
            <a:r>
              <a:rPr lang="en-US" dirty="0"/>
              <a:t>Lustre is a GNU General Public licensed, open-source distributed parallel file system originally developed by Sun Microsystem and now developed and maintained by an open source community, </a:t>
            </a:r>
            <a:r>
              <a:rPr lang="en-US" dirty="0" smtClean="0"/>
              <a:t> </a:t>
            </a:r>
            <a:r>
              <a:rPr lang="en-US" dirty="0" err="1" smtClean="0"/>
              <a:t>WhamCloud</a:t>
            </a:r>
            <a:r>
              <a:rPr lang="en-US" dirty="0" smtClean="0"/>
              <a:t>.</a:t>
            </a:r>
          </a:p>
          <a:p>
            <a:r>
              <a:rPr lang="en-US" dirty="0"/>
              <a:t>As per information available on the Internet, 15 of the 30 fastest supercomputers in the world use Lustre file system for high performance computing</a:t>
            </a:r>
            <a:r>
              <a:rPr lang="en-US" dirty="0" smtClean="0"/>
              <a:t>.</a:t>
            </a:r>
          </a:p>
          <a:p>
            <a:r>
              <a:rPr lang="en-US" dirty="0" smtClean="0"/>
              <a:t>It </a:t>
            </a:r>
            <a:r>
              <a:rPr lang="en-US" dirty="0"/>
              <a:t>is best known </a:t>
            </a:r>
            <a:r>
              <a:rPr lang="en-US" dirty="0" smtClean="0"/>
              <a:t>for </a:t>
            </a:r>
            <a:r>
              <a:rPr lang="en-US" dirty="0"/>
              <a:t>tens of thousands of client systems, petabytes (</a:t>
            </a:r>
            <a:r>
              <a:rPr lang="en-US" dirty="0" err="1"/>
              <a:t>PiB</a:t>
            </a:r>
            <a:r>
              <a:rPr lang="en-US" dirty="0"/>
              <a:t>) of storage and hundreds of gigabytes per second (GB/sec) of I/O </a:t>
            </a:r>
            <a:r>
              <a:rPr lang="en-US" dirty="0" smtClean="0"/>
              <a:t>throughput for HPC.</a:t>
            </a:r>
          </a:p>
          <a:p>
            <a:r>
              <a:rPr lang="en-US" dirty="0"/>
              <a:t>Lustre file system can perform better </a:t>
            </a:r>
            <a:r>
              <a:rPr lang="en-US" dirty="0" smtClean="0"/>
              <a:t>than </a:t>
            </a:r>
            <a:r>
              <a:rPr lang="en-US" dirty="0"/>
              <a:t>other file systems due to its strong locking and data coherency</a:t>
            </a:r>
            <a:endParaRPr lang="en-US" dirty="0" smtClean="0"/>
          </a:p>
          <a:p>
            <a:endParaRPr lang="en-IN" dirty="0"/>
          </a:p>
        </p:txBody>
      </p:sp>
    </p:spTree>
    <p:extLst>
      <p:ext uri="{BB962C8B-B14F-4D97-AF65-F5344CB8AC3E}">
        <p14:creationId xmlns:p14="http://schemas.microsoft.com/office/powerpoint/2010/main" val="176966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200" b="1" dirty="0"/>
              <a:t>Manual Operations </a:t>
            </a:r>
            <a:r>
              <a:rPr lang="en-IN" sz="2200" b="1" dirty="0" smtClean="0"/>
              <a:t/>
            </a:r>
            <a:br>
              <a:rPr lang="en-IN" sz="2200" b="1" dirty="0" smtClean="0"/>
            </a:br>
            <a:r>
              <a:rPr lang="en-IN" sz="2200" b="1" dirty="0" smtClean="0"/>
              <a:t>1. Make systems ready</a:t>
            </a:r>
            <a:r>
              <a:rPr lang="en-IN" b="1" dirty="0"/>
              <a:t/>
            </a:r>
            <a:br>
              <a:rPr lang="en-IN" b="1" dirty="0"/>
            </a:br>
            <a:endParaRPr lang="en-IN" dirty="0"/>
          </a:p>
        </p:txBody>
      </p:sp>
      <p:sp>
        <p:nvSpPr>
          <p:cNvPr id="3" name="Content Placeholder 2"/>
          <p:cNvSpPr>
            <a:spLocks noGrp="1"/>
          </p:cNvSpPr>
          <p:nvPr>
            <p:ph idx="1"/>
          </p:nvPr>
        </p:nvSpPr>
        <p:spPr>
          <a:xfrm>
            <a:off x="1451579" y="1853754"/>
            <a:ext cx="9603275" cy="4391892"/>
          </a:xfrm>
        </p:spPr>
        <p:txBody>
          <a:bodyPr>
            <a:normAutofit fontScale="70000" lnSpcReduction="20000"/>
          </a:bodyPr>
          <a:lstStyle/>
          <a:p>
            <a:r>
              <a:rPr lang="en-US" dirty="0" smtClean="0"/>
              <a:t>Make 4 nodes VMs installed with CentOS-7.6 (master, </a:t>
            </a:r>
            <a:r>
              <a:rPr lang="en-US" dirty="0" err="1" smtClean="0"/>
              <a:t>clientnode</a:t>
            </a:r>
            <a:r>
              <a:rPr lang="en-US" dirty="0" smtClean="0"/>
              <a:t>, </a:t>
            </a:r>
            <a:r>
              <a:rPr lang="en-US" dirty="0" err="1" smtClean="0"/>
              <a:t>oss</a:t>
            </a:r>
            <a:r>
              <a:rPr lang="en-US" dirty="0" smtClean="0"/>
              <a:t>, </a:t>
            </a:r>
            <a:r>
              <a:rPr lang="en-US" dirty="0" err="1" smtClean="0"/>
              <a:t>mds</a:t>
            </a:r>
            <a:r>
              <a:rPr lang="en-US" dirty="0" smtClean="0"/>
              <a:t>)</a:t>
            </a:r>
          </a:p>
          <a:p>
            <a:r>
              <a:rPr lang="en-US" dirty="0" smtClean="0"/>
              <a:t>Make this configuration on all nodes</a:t>
            </a:r>
          </a:p>
          <a:p>
            <a:pPr marL="0" indent="0">
              <a:buNone/>
            </a:pPr>
            <a:r>
              <a:rPr lang="en-US" sz="1900" dirty="0"/>
              <a:t>set hostname for all nodes </a:t>
            </a:r>
            <a:r>
              <a:rPr lang="en-US" sz="1900" dirty="0" smtClean="0"/>
              <a:t>accordingly...</a:t>
            </a:r>
            <a:endParaRPr lang="en-US" sz="1900" dirty="0"/>
          </a:p>
          <a:p>
            <a:pPr marL="0" indent="0">
              <a:buNone/>
            </a:pPr>
            <a:r>
              <a:rPr lang="en-US" sz="1900" dirty="0"/>
              <a:t>set static IPs for all </a:t>
            </a:r>
            <a:r>
              <a:rPr lang="en-US" sz="1900" dirty="0" smtClean="0"/>
              <a:t>nodes(internal IPs).....</a:t>
            </a:r>
          </a:p>
          <a:p>
            <a:r>
              <a:rPr lang="en-US" dirty="0" smtClean="0"/>
              <a:t> </a:t>
            </a:r>
            <a:r>
              <a:rPr lang="en-US" dirty="0"/>
              <a:t>Password-less </a:t>
            </a:r>
            <a:r>
              <a:rPr lang="en-US" dirty="0" err="1"/>
              <a:t>ssh</a:t>
            </a:r>
            <a:r>
              <a:rPr lang="en-US" dirty="0"/>
              <a:t> for all nodes</a:t>
            </a:r>
          </a:p>
          <a:p>
            <a:pPr marL="0" indent="0">
              <a:buNone/>
            </a:pPr>
            <a:r>
              <a:rPr lang="en-US" sz="1900" dirty="0" err="1"/>
              <a:t>ssh-keygen</a:t>
            </a:r>
            <a:r>
              <a:rPr lang="en-US" sz="1900" dirty="0"/>
              <a:t> -t </a:t>
            </a:r>
            <a:r>
              <a:rPr lang="en-US" sz="1900" dirty="0" err="1" smtClean="0"/>
              <a:t>rsa</a:t>
            </a:r>
            <a:endParaRPr lang="en-US" sz="1900" dirty="0" smtClean="0"/>
          </a:p>
          <a:p>
            <a:pPr marL="0" indent="0">
              <a:buNone/>
            </a:pPr>
            <a:r>
              <a:rPr lang="en-US" sz="1900" dirty="0"/>
              <a:t>c</a:t>
            </a:r>
            <a:r>
              <a:rPr lang="en-US" sz="1900" dirty="0" smtClean="0"/>
              <a:t>d .</a:t>
            </a:r>
            <a:r>
              <a:rPr lang="en-US" sz="1900" dirty="0" err="1" smtClean="0"/>
              <a:t>ssh</a:t>
            </a:r>
            <a:endParaRPr lang="en-US" sz="1900" dirty="0"/>
          </a:p>
          <a:p>
            <a:pPr marL="0" indent="0">
              <a:buNone/>
            </a:pPr>
            <a:r>
              <a:rPr lang="en-US" sz="1900" dirty="0"/>
              <a:t>cat id_rsa.pub &gt; </a:t>
            </a:r>
            <a:r>
              <a:rPr lang="en-US" sz="1900" dirty="0" err="1"/>
              <a:t>authorized_keys</a:t>
            </a:r>
            <a:endParaRPr lang="en-US" sz="1900" dirty="0"/>
          </a:p>
          <a:p>
            <a:pPr marL="0" indent="0">
              <a:buNone/>
            </a:pPr>
            <a:r>
              <a:rPr lang="en-US" sz="1900" dirty="0" err="1"/>
              <a:t>chmod</a:t>
            </a:r>
            <a:r>
              <a:rPr lang="en-US" sz="1900" dirty="0"/>
              <a:t> 600 </a:t>
            </a:r>
            <a:r>
              <a:rPr lang="en-US" sz="1900" dirty="0" err="1" smtClean="0"/>
              <a:t>authorized_keys</a:t>
            </a:r>
            <a:endParaRPr lang="en-US" sz="1900" dirty="0" smtClean="0"/>
          </a:p>
          <a:p>
            <a:pPr marL="0" indent="0">
              <a:buNone/>
            </a:pPr>
            <a:r>
              <a:rPr lang="en-US" sz="1900" dirty="0" smtClean="0"/>
              <a:t>vim </a:t>
            </a:r>
            <a:r>
              <a:rPr lang="en-US" sz="1900" dirty="0" err="1"/>
              <a:t>config</a:t>
            </a:r>
            <a:endParaRPr lang="en-US" sz="1900" dirty="0"/>
          </a:p>
          <a:p>
            <a:pPr marL="0" indent="0">
              <a:buNone/>
            </a:pPr>
            <a:r>
              <a:rPr lang="en-US" sz="1900" dirty="0"/>
              <a:t>Host *</a:t>
            </a:r>
          </a:p>
          <a:p>
            <a:pPr marL="0" indent="0">
              <a:buNone/>
            </a:pPr>
            <a:r>
              <a:rPr lang="en-US" sz="1900" dirty="0" err="1"/>
              <a:t>StrictHostKeyChecking</a:t>
            </a:r>
            <a:r>
              <a:rPr lang="en-US" sz="1900" dirty="0"/>
              <a:t> </a:t>
            </a:r>
            <a:r>
              <a:rPr lang="en-US" sz="1900" dirty="0" smtClean="0"/>
              <a:t>no</a:t>
            </a:r>
          </a:p>
          <a:p>
            <a:pPr marL="0" indent="0">
              <a:buNone/>
            </a:pPr>
            <a:r>
              <a:rPr lang="en-US" sz="1900" dirty="0" err="1" smtClean="0"/>
              <a:t>chmod</a:t>
            </a:r>
            <a:r>
              <a:rPr lang="en-US" sz="1900" dirty="0" smtClean="0"/>
              <a:t> 600 </a:t>
            </a:r>
            <a:r>
              <a:rPr lang="en-US" sz="1900" dirty="0" err="1" smtClean="0"/>
              <a:t>config</a:t>
            </a:r>
            <a:endParaRPr lang="en-US" sz="1900" dirty="0"/>
          </a:p>
          <a:p>
            <a:pPr marL="0" indent="0">
              <a:buNone/>
            </a:pP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561257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955964"/>
            <a:ext cx="9603275" cy="5126181"/>
          </a:xfrm>
        </p:spPr>
        <p:txBody>
          <a:bodyPr>
            <a:normAutofit/>
          </a:bodyPr>
          <a:lstStyle/>
          <a:p>
            <a:r>
              <a:rPr lang="en-US" dirty="0" smtClean="0"/>
              <a:t>copy </a:t>
            </a:r>
            <a:r>
              <a:rPr lang="en-US" dirty="0"/>
              <a:t>.</a:t>
            </a:r>
            <a:r>
              <a:rPr lang="en-US" dirty="0" err="1"/>
              <a:t>ssh</a:t>
            </a:r>
            <a:r>
              <a:rPr lang="en-US" dirty="0"/>
              <a:t> </a:t>
            </a:r>
            <a:r>
              <a:rPr lang="en-US" dirty="0" smtClean="0"/>
              <a:t>folder to </a:t>
            </a:r>
            <a:r>
              <a:rPr lang="en-US" dirty="0"/>
              <a:t>all </a:t>
            </a:r>
            <a:r>
              <a:rPr lang="en-US" dirty="0" smtClean="0"/>
              <a:t>nodes</a:t>
            </a:r>
          </a:p>
          <a:p>
            <a:r>
              <a:rPr lang="en-US" dirty="0" smtClean="0"/>
              <a:t>Run these commands </a:t>
            </a:r>
            <a:r>
              <a:rPr lang="en-US" dirty="0"/>
              <a:t>for all nodes...</a:t>
            </a:r>
          </a:p>
          <a:p>
            <a:pPr marL="0" indent="0">
              <a:buNone/>
            </a:pPr>
            <a:r>
              <a:rPr lang="en-US" sz="1800" dirty="0" err="1" smtClean="0"/>
              <a:t>systemctl</a:t>
            </a:r>
            <a:r>
              <a:rPr lang="en-US" sz="1800" dirty="0" smtClean="0"/>
              <a:t> </a:t>
            </a:r>
            <a:r>
              <a:rPr lang="en-US" sz="1800" dirty="0"/>
              <a:t>stop </a:t>
            </a:r>
            <a:r>
              <a:rPr lang="en-US" sz="1800" dirty="0" err="1"/>
              <a:t>firewalld</a:t>
            </a:r>
            <a:endParaRPr lang="en-US" sz="1800" dirty="0"/>
          </a:p>
          <a:p>
            <a:pPr marL="0" indent="0">
              <a:buNone/>
            </a:pPr>
            <a:r>
              <a:rPr lang="en-US" sz="1800" dirty="0" err="1"/>
              <a:t>systemctl</a:t>
            </a:r>
            <a:r>
              <a:rPr lang="en-US" sz="1800" dirty="0"/>
              <a:t> stop </a:t>
            </a:r>
            <a:r>
              <a:rPr lang="en-US" sz="1800" dirty="0" err="1"/>
              <a:t>NetworkManager</a:t>
            </a:r>
            <a:endParaRPr lang="en-US" sz="1800" dirty="0"/>
          </a:p>
          <a:p>
            <a:pPr marL="0" indent="0">
              <a:buNone/>
            </a:pPr>
            <a:r>
              <a:rPr lang="en-US" sz="1800" dirty="0" err="1"/>
              <a:t>systemctl</a:t>
            </a:r>
            <a:r>
              <a:rPr lang="en-US" sz="1800" dirty="0"/>
              <a:t> disable </a:t>
            </a:r>
            <a:r>
              <a:rPr lang="en-US" sz="1800" dirty="0" err="1"/>
              <a:t>firewalld</a:t>
            </a:r>
            <a:endParaRPr lang="en-US" sz="1800" dirty="0"/>
          </a:p>
          <a:p>
            <a:pPr marL="0" indent="0">
              <a:buNone/>
            </a:pPr>
            <a:r>
              <a:rPr lang="en-US" sz="1800" dirty="0" err="1"/>
              <a:t>systemctl</a:t>
            </a:r>
            <a:r>
              <a:rPr lang="en-US" sz="1800" dirty="0"/>
              <a:t> disable </a:t>
            </a:r>
            <a:r>
              <a:rPr lang="en-US" sz="1800" dirty="0" err="1" smtClean="0"/>
              <a:t>NetworkManager</a:t>
            </a:r>
            <a:endParaRPr lang="en-US" sz="1800" dirty="0" smtClean="0"/>
          </a:p>
          <a:p>
            <a:pPr marL="0" indent="0">
              <a:buNone/>
            </a:pPr>
            <a:r>
              <a:rPr lang="en-US" sz="1800" dirty="0"/>
              <a:t>vim /</a:t>
            </a:r>
            <a:r>
              <a:rPr lang="en-US" sz="1800" dirty="0" err="1"/>
              <a:t>etc</a:t>
            </a:r>
            <a:r>
              <a:rPr lang="en-US" sz="1800" dirty="0"/>
              <a:t>/</a:t>
            </a:r>
            <a:r>
              <a:rPr lang="en-US" sz="1800" dirty="0" err="1"/>
              <a:t>selinux</a:t>
            </a:r>
            <a:r>
              <a:rPr lang="en-US" sz="1800" dirty="0"/>
              <a:t>/</a:t>
            </a:r>
            <a:r>
              <a:rPr lang="en-US" sz="1800" dirty="0" err="1"/>
              <a:t>config</a:t>
            </a:r>
            <a:endParaRPr lang="en-US" sz="1800" dirty="0"/>
          </a:p>
          <a:p>
            <a:pPr marL="0" indent="0">
              <a:buNone/>
            </a:pPr>
            <a:r>
              <a:rPr lang="en-US" sz="1800" dirty="0" smtClean="0"/>
              <a:t>SELINUX=disabled</a:t>
            </a:r>
          </a:p>
          <a:p>
            <a:r>
              <a:rPr lang="en-US" dirty="0"/>
              <a:t>reboot</a:t>
            </a:r>
          </a:p>
          <a:p>
            <a:r>
              <a:rPr lang="en-IN" dirty="0" smtClean="0"/>
              <a:t>Install </a:t>
            </a:r>
            <a:r>
              <a:rPr lang="en-IN" dirty="0" err="1" smtClean="0"/>
              <a:t>httpd</a:t>
            </a:r>
            <a:r>
              <a:rPr lang="en-IN" dirty="0" smtClean="0"/>
              <a:t> on master node</a:t>
            </a:r>
            <a:endParaRPr lang="en-IN" dirty="0"/>
          </a:p>
        </p:txBody>
      </p:sp>
    </p:spTree>
    <p:extLst>
      <p:ext uri="{BB962C8B-B14F-4D97-AF65-F5344CB8AC3E}">
        <p14:creationId xmlns:p14="http://schemas.microsoft.com/office/powerpoint/2010/main" val="3268163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4696" y="346364"/>
            <a:ext cx="9520158" cy="5119981"/>
          </a:xfrm>
        </p:spPr>
        <p:txBody>
          <a:bodyPr/>
          <a:lstStyle/>
          <a:p>
            <a:r>
              <a:rPr lang="en-US" dirty="0" smtClean="0"/>
              <a:t>Create </a:t>
            </a:r>
            <a:r>
              <a:rPr lang="en-US" dirty="0"/>
              <a:t>local repo for centos7 in master node</a:t>
            </a:r>
            <a:r>
              <a:rPr lang="en-US" dirty="0" smtClean="0"/>
              <a:t>.</a:t>
            </a:r>
          </a:p>
          <a:p>
            <a:pPr marL="0" indent="0">
              <a:buNone/>
            </a:pPr>
            <a:r>
              <a:rPr lang="en-IN" sz="1800" dirty="0"/>
              <a:t>copy </a:t>
            </a:r>
            <a:r>
              <a:rPr lang="en-IN" sz="1800" dirty="0" err="1"/>
              <a:t>iso</a:t>
            </a:r>
            <a:r>
              <a:rPr lang="en-IN" sz="1800" dirty="0"/>
              <a:t> to /</a:t>
            </a:r>
            <a:r>
              <a:rPr lang="en-IN" sz="1800" dirty="0" err="1"/>
              <a:t>var</a:t>
            </a:r>
            <a:r>
              <a:rPr lang="en-IN" sz="1800" dirty="0"/>
              <a:t>/www/html/centos7.6</a:t>
            </a:r>
            <a:r>
              <a:rPr lang="en-IN" sz="1800" dirty="0" smtClean="0"/>
              <a:t>/</a:t>
            </a:r>
          </a:p>
          <a:p>
            <a:pPr marL="0" indent="0">
              <a:buNone/>
            </a:pPr>
            <a:r>
              <a:rPr lang="en-IN" sz="1800" dirty="0" smtClean="0"/>
              <a:t>vim </a:t>
            </a:r>
            <a:r>
              <a:rPr lang="en-IN" sz="1800" dirty="0"/>
              <a:t>/</a:t>
            </a:r>
            <a:r>
              <a:rPr lang="en-IN" sz="1800" dirty="0" err="1"/>
              <a:t>etc</a:t>
            </a:r>
            <a:r>
              <a:rPr lang="en-IN" sz="1800" dirty="0"/>
              <a:t>/</a:t>
            </a:r>
            <a:r>
              <a:rPr lang="en-IN" sz="1800" dirty="0" err="1"/>
              <a:t>yum.repos.d</a:t>
            </a:r>
            <a:r>
              <a:rPr lang="en-IN" sz="1800" dirty="0"/>
              <a:t>/</a:t>
            </a:r>
            <a:r>
              <a:rPr lang="en-IN" sz="1800" dirty="0" err="1"/>
              <a:t>local.repo</a:t>
            </a:r>
            <a:endParaRPr lang="en-IN" sz="1800" dirty="0"/>
          </a:p>
          <a:p>
            <a:pPr marL="0" indent="0">
              <a:buNone/>
            </a:pPr>
            <a:r>
              <a:rPr lang="en-IN" sz="1800" dirty="0"/>
              <a:t>       [</a:t>
            </a:r>
            <a:r>
              <a:rPr lang="en-IN" sz="1800" dirty="0" err="1"/>
              <a:t>localrepo</a:t>
            </a:r>
            <a:r>
              <a:rPr lang="en-IN" sz="1800" dirty="0"/>
              <a:t>]</a:t>
            </a:r>
          </a:p>
          <a:p>
            <a:pPr marL="0" indent="0">
              <a:buNone/>
            </a:pPr>
            <a:r>
              <a:rPr lang="en-IN" sz="1800" dirty="0"/>
              <a:t>       name=centos7.6</a:t>
            </a:r>
          </a:p>
          <a:p>
            <a:pPr marL="0" indent="0">
              <a:buNone/>
            </a:pPr>
            <a:r>
              <a:rPr lang="en-IN" sz="1800" dirty="0"/>
              <a:t>       </a:t>
            </a:r>
            <a:r>
              <a:rPr lang="en-IN" sz="1800" dirty="0" err="1"/>
              <a:t>baseurl</a:t>
            </a:r>
            <a:r>
              <a:rPr lang="en-IN" sz="1800" dirty="0"/>
              <a:t>=http://192.168.1.10/centos7.6</a:t>
            </a:r>
          </a:p>
          <a:p>
            <a:pPr marL="0" indent="0">
              <a:buNone/>
            </a:pPr>
            <a:r>
              <a:rPr lang="en-IN" sz="1800" dirty="0"/>
              <a:t>       enabled=1</a:t>
            </a:r>
          </a:p>
          <a:p>
            <a:pPr marL="0" indent="0">
              <a:buNone/>
            </a:pPr>
            <a:r>
              <a:rPr lang="en-IN" sz="1800" dirty="0"/>
              <a:t>       </a:t>
            </a:r>
            <a:r>
              <a:rPr lang="en-IN" sz="1800" dirty="0" err="1" smtClean="0"/>
              <a:t>gpgcheck</a:t>
            </a:r>
            <a:r>
              <a:rPr lang="en-IN" sz="1800" dirty="0" smtClean="0"/>
              <a:t>=0</a:t>
            </a:r>
          </a:p>
          <a:p>
            <a:r>
              <a:rPr lang="en-US" sz="1800" dirty="0" err="1" smtClean="0"/>
              <a:t>Systemctl</a:t>
            </a:r>
            <a:r>
              <a:rPr lang="en-US" sz="1800" dirty="0" smtClean="0"/>
              <a:t> start </a:t>
            </a:r>
            <a:r>
              <a:rPr lang="en-US" sz="1800" dirty="0" err="1" smtClean="0"/>
              <a:t>httpd</a:t>
            </a:r>
            <a:endParaRPr lang="en-US" sz="1800" dirty="0" smtClean="0"/>
          </a:p>
          <a:p>
            <a:r>
              <a:rPr lang="en-US" sz="1800" dirty="0" err="1" smtClean="0"/>
              <a:t>Systemctl</a:t>
            </a:r>
            <a:r>
              <a:rPr lang="en-US" sz="1800" dirty="0" smtClean="0"/>
              <a:t> enable </a:t>
            </a:r>
            <a:r>
              <a:rPr lang="en-US" sz="1800" dirty="0" err="1" smtClean="0"/>
              <a:t>httpd</a:t>
            </a:r>
            <a:endParaRPr lang="en-IN" sz="1800" dirty="0"/>
          </a:p>
          <a:p>
            <a:endParaRPr lang="en-IN" dirty="0"/>
          </a:p>
        </p:txBody>
      </p:sp>
    </p:spTree>
    <p:extLst>
      <p:ext uri="{BB962C8B-B14F-4D97-AF65-F5344CB8AC3E}">
        <p14:creationId xmlns:p14="http://schemas.microsoft.com/office/powerpoint/2010/main" val="3207498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2.Lustre installation options</a:t>
            </a:r>
            <a:endParaRPr lang="en-IN" dirty="0"/>
          </a:p>
        </p:txBody>
      </p:sp>
      <p:sp>
        <p:nvSpPr>
          <p:cNvPr id="3" name="Content Placeholder 2"/>
          <p:cNvSpPr>
            <a:spLocks noGrp="1"/>
          </p:cNvSpPr>
          <p:nvPr>
            <p:ph idx="1"/>
          </p:nvPr>
        </p:nvSpPr>
        <p:spPr/>
        <p:txBody>
          <a:bodyPr/>
          <a:lstStyle/>
          <a:p>
            <a:r>
              <a:rPr lang="en-US" dirty="0" smtClean="0"/>
              <a:t>Building </a:t>
            </a:r>
            <a:r>
              <a:rPr lang="en-US" dirty="0" err="1" smtClean="0"/>
              <a:t>Lustre</a:t>
            </a:r>
            <a:r>
              <a:rPr lang="en-US" dirty="0" smtClean="0"/>
              <a:t> RPM files from </a:t>
            </a:r>
            <a:r>
              <a:rPr lang="en-US" dirty="0"/>
              <a:t>sources </a:t>
            </a:r>
          </a:p>
          <a:p>
            <a:r>
              <a:rPr lang="en-US" dirty="0"/>
              <a:t>Download RPMs directly install</a:t>
            </a:r>
          </a:p>
          <a:p>
            <a:r>
              <a:rPr lang="en-US" dirty="0" smtClean="0"/>
              <a:t>Configure </a:t>
            </a:r>
            <a:r>
              <a:rPr lang="en-US" dirty="0"/>
              <a:t>a local </a:t>
            </a:r>
            <a:r>
              <a:rPr lang="en-US" dirty="0" smtClean="0"/>
              <a:t>repo</a:t>
            </a:r>
          </a:p>
          <a:p>
            <a:pPr marL="0" indent="0">
              <a:buNone/>
            </a:pPr>
            <a:r>
              <a:rPr lang="en-IN" dirty="0">
                <a:solidFill>
                  <a:srgbClr val="FF0000"/>
                </a:solidFill>
              </a:rPr>
              <a:t>https:// wiki.whamcloud.com/display/PUB/</a:t>
            </a:r>
            <a:r>
              <a:rPr lang="en-IN" dirty="0" err="1">
                <a:solidFill>
                  <a:srgbClr val="FF0000"/>
                </a:solidFill>
              </a:rPr>
              <a:t>Lustre+Releases</a:t>
            </a:r>
            <a:endParaRPr lang="en-IN" dirty="0">
              <a:solidFill>
                <a:srgbClr val="FF0000"/>
              </a:solidFill>
            </a:endParaRPr>
          </a:p>
          <a:p>
            <a:endParaRPr lang="en-US" dirty="0"/>
          </a:p>
          <a:p>
            <a:endParaRPr lang="en-IN" dirty="0"/>
          </a:p>
        </p:txBody>
      </p:sp>
    </p:spTree>
    <p:extLst>
      <p:ext uri="{BB962C8B-B14F-4D97-AF65-F5344CB8AC3E}">
        <p14:creationId xmlns:p14="http://schemas.microsoft.com/office/powerpoint/2010/main" val="3868299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Configure </a:t>
            </a:r>
            <a:r>
              <a:rPr lang="en-US" dirty="0"/>
              <a:t>a local repo</a:t>
            </a:r>
            <a:br>
              <a:rPr lang="en-US" dirty="0"/>
            </a:br>
            <a:endParaRPr lang="en-IN" dirty="0"/>
          </a:p>
        </p:txBody>
      </p:sp>
      <p:sp>
        <p:nvSpPr>
          <p:cNvPr id="3" name="Content Placeholder 2"/>
          <p:cNvSpPr>
            <a:spLocks noGrp="1"/>
          </p:cNvSpPr>
          <p:nvPr>
            <p:ph idx="1"/>
          </p:nvPr>
        </p:nvSpPr>
        <p:spPr>
          <a:xfrm>
            <a:off x="1534696" y="1468582"/>
            <a:ext cx="9520158" cy="4572000"/>
          </a:xfrm>
        </p:spPr>
        <p:txBody>
          <a:bodyPr>
            <a:normAutofit lnSpcReduction="10000"/>
          </a:bodyPr>
          <a:lstStyle/>
          <a:p>
            <a:r>
              <a:rPr lang="en-US" dirty="0" smtClean="0"/>
              <a:t>On master node</a:t>
            </a:r>
          </a:p>
          <a:p>
            <a:pPr marL="0" indent="0">
              <a:buNone/>
            </a:pPr>
            <a:r>
              <a:rPr lang="en-IN" dirty="0"/>
              <a:t>cd /</a:t>
            </a:r>
            <a:r>
              <a:rPr lang="en-IN" dirty="0" err="1" smtClean="0"/>
              <a:t>var</a:t>
            </a:r>
            <a:r>
              <a:rPr lang="en-IN" dirty="0" smtClean="0"/>
              <a:t>/www/html</a:t>
            </a:r>
          </a:p>
          <a:p>
            <a:pPr marL="0" indent="0">
              <a:buNone/>
            </a:pPr>
            <a:r>
              <a:rPr lang="en-IN" dirty="0" err="1"/>
              <a:t>wget</a:t>
            </a:r>
            <a:r>
              <a:rPr lang="en-IN" dirty="0"/>
              <a:t> --mirror --convert-links --adjust-extension --page-requisites --no-parent https://downloads.whamcloud.com/public/lustre/lustre-2.12.2/el7.6.1810/server/</a:t>
            </a:r>
          </a:p>
          <a:p>
            <a:pPr marL="0" indent="0">
              <a:buNone/>
            </a:pPr>
            <a:r>
              <a:rPr lang="en-IN" dirty="0" err="1" smtClean="0"/>
              <a:t>wget</a:t>
            </a:r>
            <a:r>
              <a:rPr lang="en-IN" dirty="0" smtClean="0"/>
              <a:t> </a:t>
            </a:r>
            <a:r>
              <a:rPr lang="en-IN" dirty="0"/>
              <a:t>--mirror --convert-links --adjust-extension --page-requisites --no-parent https://downloads.whamcloud.com/public/lustre/lustre-2.12.2/el7.6.1810/patchless-ldiskfs-server/</a:t>
            </a:r>
          </a:p>
          <a:p>
            <a:pPr marL="0" indent="0">
              <a:buNone/>
            </a:pPr>
            <a:r>
              <a:rPr lang="en-IN" dirty="0" err="1"/>
              <a:t>wget</a:t>
            </a:r>
            <a:r>
              <a:rPr lang="en-IN" dirty="0"/>
              <a:t> --mirror --convert-links --adjust-extension --page-requisites --no-parent https://downloads.whamcloud.com/public/e2fsprogs/1.45.2.wc1/el7/</a:t>
            </a:r>
          </a:p>
          <a:p>
            <a:pPr marL="0" indent="0">
              <a:buNone/>
            </a:pPr>
            <a:r>
              <a:rPr lang="en-IN" dirty="0" err="1"/>
              <a:t>wget</a:t>
            </a:r>
            <a:r>
              <a:rPr lang="en-IN" dirty="0"/>
              <a:t> --mirror --convert-links --adjust-extension --page-requisites --no-parent https://downloads.whamcloud.com/public/lustre/lustre-2.12.2/el7.6.1810/client</a:t>
            </a:r>
            <a:r>
              <a:rPr lang="en-IN" dirty="0" smtClean="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04226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4696" y="304801"/>
            <a:ext cx="9520158" cy="6192982"/>
          </a:xfrm>
        </p:spPr>
        <p:txBody>
          <a:bodyPr>
            <a:normAutofit/>
          </a:bodyPr>
          <a:lstStyle/>
          <a:p>
            <a:r>
              <a:rPr lang="en-US" dirty="0" smtClean="0"/>
              <a:t>vim </a:t>
            </a:r>
            <a:r>
              <a:rPr lang="en-US" dirty="0"/>
              <a:t>/</a:t>
            </a:r>
            <a:r>
              <a:rPr lang="en-US" dirty="0" err="1" smtClean="0"/>
              <a:t>etc</a:t>
            </a:r>
            <a:r>
              <a:rPr lang="en-US" dirty="0" smtClean="0"/>
              <a:t>/</a:t>
            </a:r>
            <a:r>
              <a:rPr lang="en-US" dirty="0" err="1" smtClean="0"/>
              <a:t>yum.repos.d</a:t>
            </a:r>
            <a:r>
              <a:rPr lang="en-US" dirty="0" smtClean="0"/>
              <a:t>/</a:t>
            </a:r>
            <a:r>
              <a:rPr lang="en-US" dirty="0" err="1" smtClean="0"/>
              <a:t>lustre.repo</a:t>
            </a:r>
            <a:r>
              <a:rPr lang="en-US" dirty="0" smtClean="0"/>
              <a:t>  [ do this on all nodes]</a:t>
            </a:r>
            <a:endParaRPr lang="en-US" dirty="0"/>
          </a:p>
          <a:p>
            <a:pPr marL="0" indent="0">
              <a:buNone/>
            </a:pPr>
            <a:r>
              <a:rPr lang="en-US" sz="1600" dirty="0" smtClean="0"/>
              <a:t>[</a:t>
            </a:r>
            <a:r>
              <a:rPr lang="en-US" sz="1600" dirty="0" err="1"/>
              <a:t>lustre</a:t>
            </a:r>
            <a:r>
              <a:rPr lang="en-US" sz="1600" dirty="0"/>
              <a:t>-server]</a:t>
            </a:r>
          </a:p>
          <a:p>
            <a:pPr marL="0" indent="0">
              <a:buNone/>
            </a:pPr>
            <a:r>
              <a:rPr lang="en-US" sz="1600" dirty="0"/>
              <a:t>name=</a:t>
            </a:r>
            <a:r>
              <a:rPr lang="en-US" sz="1600" dirty="0" err="1"/>
              <a:t>lustre</a:t>
            </a:r>
            <a:r>
              <a:rPr lang="en-US" sz="1600" dirty="0"/>
              <a:t>-server</a:t>
            </a:r>
          </a:p>
          <a:p>
            <a:pPr marL="0" indent="0">
              <a:buNone/>
            </a:pPr>
            <a:r>
              <a:rPr lang="en-US" sz="1600" dirty="0" err="1"/>
              <a:t>baseurl</a:t>
            </a:r>
            <a:r>
              <a:rPr lang="en-US" sz="1600" dirty="0"/>
              <a:t>=http://192.168.1.10/downloads.whamcloud.com/public/lustre/lustre-2.12.2/el7.6.1810/patchless-ldiskfs-server</a:t>
            </a:r>
          </a:p>
          <a:p>
            <a:pPr marL="0" indent="0">
              <a:buNone/>
            </a:pPr>
            <a:r>
              <a:rPr lang="en-US" sz="1600" dirty="0"/>
              <a:t>enabled=1</a:t>
            </a:r>
          </a:p>
          <a:p>
            <a:pPr marL="0" indent="0">
              <a:buNone/>
            </a:pPr>
            <a:r>
              <a:rPr lang="en-US" sz="1600" dirty="0" err="1" smtClean="0"/>
              <a:t>gpgcheck</a:t>
            </a:r>
            <a:r>
              <a:rPr lang="en-US" sz="1600" dirty="0" smtClean="0"/>
              <a:t>=0</a:t>
            </a:r>
          </a:p>
          <a:p>
            <a:pPr marL="0" indent="0">
              <a:buNone/>
            </a:pPr>
            <a:endParaRPr lang="en-US" sz="1600" dirty="0"/>
          </a:p>
          <a:p>
            <a:pPr marL="0" indent="0">
              <a:buNone/>
            </a:pPr>
            <a:r>
              <a:rPr lang="en-US" sz="1600" dirty="0"/>
              <a:t>[</a:t>
            </a:r>
            <a:r>
              <a:rPr lang="en-US" sz="1600" dirty="0" err="1"/>
              <a:t>lustre</a:t>
            </a:r>
            <a:r>
              <a:rPr lang="en-US" sz="1600" dirty="0"/>
              <a:t>-server]</a:t>
            </a:r>
          </a:p>
          <a:p>
            <a:pPr marL="0" indent="0">
              <a:buNone/>
            </a:pPr>
            <a:r>
              <a:rPr lang="en-US" sz="1600" dirty="0"/>
              <a:t>name=</a:t>
            </a:r>
            <a:r>
              <a:rPr lang="en-US" sz="1600" dirty="0" err="1"/>
              <a:t>lustre</a:t>
            </a:r>
            <a:r>
              <a:rPr lang="en-US" sz="1600" dirty="0"/>
              <a:t>-server</a:t>
            </a:r>
          </a:p>
          <a:p>
            <a:pPr marL="0" indent="0">
              <a:buNone/>
            </a:pPr>
            <a:r>
              <a:rPr lang="en-US" sz="1600" dirty="0" err="1"/>
              <a:t>baseurl</a:t>
            </a:r>
            <a:r>
              <a:rPr lang="en-US" sz="1600" dirty="0"/>
              <a:t>=http://192.168.1.10/downloads.whamcloud.com/public/lustre/lustre-2.12.2/el7.6.1810/server</a:t>
            </a:r>
          </a:p>
          <a:p>
            <a:pPr marL="0" indent="0">
              <a:buNone/>
            </a:pPr>
            <a:r>
              <a:rPr lang="en-US" sz="1600" dirty="0"/>
              <a:t>enabled=1</a:t>
            </a:r>
          </a:p>
          <a:p>
            <a:pPr marL="0" indent="0">
              <a:buNone/>
            </a:pPr>
            <a:r>
              <a:rPr lang="en-US" sz="1600" dirty="0" err="1" smtClean="0"/>
              <a:t>gpgcheck</a:t>
            </a:r>
            <a:r>
              <a:rPr lang="en-US" sz="1600" dirty="0" smtClean="0"/>
              <a:t>=0</a:t>
            </a:r>
          </a:p>
        </p:txBody>
      </p:sp>
    </p:spTree>
    <p:extLst>
      <p:ext uri="{BB962C8B-B14F-4D97-AF65-F5344CB8AC3E}">
        <p14:creationId xmlns:p14="http://schemas.microsoft.com/office/powerpoint/2010/main" val="2226161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4696" y="789710"/>
            <a:ext cx="9520158" cy="4676636"/>
          </a:xfrm>
        </p:spPr>
        <p:txBody>
          <a:bodyPr>
            <a:normAutofit fontScale="70000" lnSpcReduction="20000"/>
          </a:bodyPr>
          <a:lstStyle/>
          <a:p>
            <a:pPr marL="0" indent="0">
              <a:buNone/>
            </a:pPr>
            <a:r>
              <a:rPr lang="en-US" dirty="0"/>
              <a:t>[</a:t>
            </a:r>
            <a:r>
              <a:rPr lang="en-US" dirty="0" err="1"/>
              <a:t>lustre</a:t>
            </a:r>
            <a:r>
              <a:rPr lang="en-US" dirty="0"/>
              <a:t>-client]</a:t>
            </a:r>
          </a:p>
          <a:p>
            <a:pPr marL="0" indent="0">
              <a:buNone/>
            </a:pPr>
            <a:r>
              <a:rPr lang="en-US" dirty="0"/>
              <a:t>name=</a:t>
            </a:r>
            <a:r>
              <a:rPr lang="en-US" dirty="0" err="1"/>
              <a:t>lustre</a:t>
            </a:r>
            <a:r>
              <a:rPr lang="en-US" dirty="0"/>
              <a:t>-client</a:t>
            </a:r>
          </a:p>
          <a:p>
            <a:pPr marL="0" indent="0">
              <a:buNone/>
            </a:pPr>
            <a:r>
              <a:rPr lang="en-US" dirty="0" err="1"/>
              <a:t>baseurl</a:t>
            </a:r>
            <a:r>
              <a:rPr lang="en-US" dirty="0"/>
              <a:t>=http://192.168.1.10/downloads.whamcloud.com/public/lustre/lustre-2.12.2/el7.6.1810/client</a:t>
            </a:r>
          </a:p>
          <a:p>
            <a:pPr marL="0" indent="0">
              <a:buNone/>
            </a:pPr>
            <a:r>
              <a:rPr lang="en-US" dirty="0"/>
              <a:t>enabled=1</a:t>
            </a:r>
          </a:p>
          <a:p>
            <a:pPr marL="0" indent="0">
              <a:buNone/>
            </a:pPr>
            <a:r>
              <a:rPr lang="en-US" dirty="0" err="1" smtClean="0"/>
              <a:t>gpgcheck</a:t>
            </a:r>
            <a:r>
              <a:rPr lang="en-US" dirty="0" smtClean="0"/>
              <a:t>=0</a:t>
            </a:r>
          </a:p>
          <a:p>
            <a:pPr marL="0" indent="0">
              <a:buNone/>
            </a:pPr>
            <a:endParaRPr lang="en-US" dirty="0"/>
          </a:p>
          <a:p>
            <a:pPr marL="0" indent="0">
              <a:buNone/>
            </a:pPr>
            <a:r>
              <a:rPr lang="en-US" dirty="0"/>
              <a:t>[lustre-e2fsporgs]</a:t>
            </a:r>
          </a:p>
          <a:p>
            <a:pPr marL="0" indent="0">
              <a:buNone/>
            </a:pPr>
            <a:r>
              <a:rPr lang="en-US" dirty="0"/>
              <a:t>name=lustre-e2fsprogs</a:t>
            </a:r>
          </a:p>
          <a:p>
            <a:pPr marL="0" indent="0">
              <a:buNone/>
            </a:pPr>
            <a:r>
              <a:rPr lang="en-US" dirty="0" err="1"/>
              <a:t>baseurl</a:t>
            </a:r>
            <a:r>
              <a:rPr lang="en-US" dirty="0"/>
              <a:t>=http://192.168.1.10/downloads.whamcloud.com/public/e2fsprogs/1.45.2.wc1/el7</a:t>
            </a:r>
          </a:p>
          <a:p>
            <a:pPr marL="0" indent="0">
              <a:buNone/>
            </a:pPr>
            <a:r>
              <a:rPr lang="en-US" dirty="0"/>
              <a:t>enabled=1</a:t>
            </a:r>
          </a:p>
          <a:p>
            <a:pPr marL="0" indent="0">
              <a:buNone/>
            </a:pPr>
            <a:r>
              <a:rPr lang="en-US" dirty="0" err="1"/>
              <a:t>gpgcheck</a:t>
            </a:r>
            <a:r>
              <a:rPr lang="en-US" dirty="0"/>
              <a:t>=0</a:t>
            </a:r>
            <a:endParaRPr lang="en-IN" dirty="0"/>
          </a:p>
          <a:p>
            <a:pPr marL="0" indent="0">
              <a:buNone/>
            </a:pPr>
            <a:endParaRPr lang="en-US" dirty="0" smtClean="0"/>
          </a:p>
          <a:p>
            <a:r>
              <a:rPr lang="en-US" dirty="0" smtClean="0"/>
              <a:t>Verify by -- yum </a:t>
            </a:r>
            <a:r>
              <a:rPr lang="en-US" dirty="0" err="1" smtClean="0"/>
              <a:t>repolist</a:t>
            </a:r>
            <a:endParaRPr lang="en-US" dirty="0" smtClean="0"/>
          </a:p>
          <a:p>
            <a:pPr marL="0" indent="0">
              <a:buNone/>
            </a:pPr>
            <a:endParaRPr lang="en-IN" dirty="0"/>
          </a:p>
        </p:txBody>
      </p:sp>
    </p:spTree>
    <p:extLst>
      <p:ext uri="{BB962C8B-B14F-4D97-AF65-F5344CB8AC3E}">
        <p14:creationId xmlns:p14="http://schemas.microsoft.com/office/powerpoint/2010/main" val="1803552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53355"/>
            <a:ext cx="9520158" cy="1049235"/>
          </a:xfrm>
        </p:spPr>
        <p:txBody>
          <a:bodyPr>
            <a:normAutofit/>
          </a:bodyPr>
          <a:lstStyle/>
          <a:p>
            <a:r>
              <a:rPr lang="en-US" sz="2800" dirty="0" err="1" smtClean="0"/>
              <a:t>LNet</a:t>
            </a:r>
            <a:r>
              <a:rPr lang="en-US" sz="2800" dirty="0" smtClean="0"/>
              <a:t> Configuration</a:t>
            </a:r>
            <a:endParaRPr lang="en-IN" sz="2800" dirty="0"/>
          </a:p>
        </p:txBody>
      </p:sp>
      <p:sp>
        <p:nvSpPr>
          <p:cNvPr id="3" name="Content Placeholder 2"/>
          <p:cNvSpPr>
            <a:spLocks noGrp="1"/>
          </p:cNvSpPr>
          <p:nvPr>
            <p:ph idx="1"/>
          </p:nvPr>
        </p:nvSpPr>
        <p:spPr>
          <a:xfrm>
            <a:off x="1534696" y="1330036"/>
            <a:ext cx="9520158" cy="4752109"/>
          </a:xfrm>
        </p:spPr>
        <p:txBody>
          <a:bodyPr>
            <a:normAutofit/>
          </a:bodyPr>
          <a:lstStyle/>
          <a:p>
            <a:r>
              <a:rPr lang="en-IN" dirty="0"/>
              <a:t>cat /</a:t>
            </a:r>
            <a:r>
              <a:rPr lang="en-IN" dirty="0" err="1"/>
              <a:t>etc</a:t>
            </a:r>
            <a:r>
              <a:rPr lang="en-IN" dirty="0"/>
              <a:t>/</a:t>
            </a:r>
            <a:r>
              <a:rPr lang="en-IN" dirty="0" err="1"/>
              <a:t>modprobe.d</a:t>
            </a:r>
            <a:r>
              <a:rPr lang="en-IN" dirty="0"/>
              <a:t>/</a:t>
            </a:r>
            <a:r>
              <a:rPr lang="en-IN" dirty="0" err="1"/>
              <a:t>lustre.conf</a:t>
            </a:r>
            <a:r>
              <a:rPr lang="en-IN" dirty="0"/>
              <a:t> (Any entry)</a:t>
            </a:r>
          </a:p>
          <a:p>
            <a:pPr marL="0" indent="0">
              <a:buNone/>
            </a:pPr>
            <a:r>
              <a:rPr lang="en-IN" sz="1600" dirty="0" smtClean="0"/>
              <a:t>options </a:t>
            </a:r>
            <a:r>
              <a:rPr lang="en-IN" sz="1600" dirty="0" err="1"/>
              <a:t>lnet</a:t>
            </a:r>
            <a:r>
              <a:rPr lang="en-IN" sz="1600" dirty="0"/>
              <a:t> networks=o2ib0</a:t>
            </a:r>
          </a:p>
          <a:p>
            <a:pPr marL="0" indent="0">
              <a:buNone/>
            </a:pPr>
            <a:r>
              <a:rPr lang="en-IN" sz="1600" dirty="0"/>
              <a:t>options </a:t>
            </a:r>
            <a:r>
              <a:rPr lang="en-IN" sz="1600" dirty="0" err="1"/>
              <a:t>lnet</a:t>
            </a:r>
            <a:r>
              <a:rPr lang="en-IN" sz="1600" dirty="0"/>
              <a:t> networks=tcp0(enp0s3)</a:t>
            </a:r>
          </a:p>
          <a:p>
            <a:pPr marL="0" indent="0">
              <a:buNone/>
            </a:pPr>
            <a:r>
              <a:rPr lang="en-IN" sz="1600" dirty="0"/>
              <a:t>options </a:t>
            </a:r>
            <a:r>
              <a:rPr lang="en-IN" sz="1600" dirty="0" err="1"/>
              <a:t>lnet</a:t>
            </a:r>
            <a:r>
              <a:rPr lang="en-IN" sz="1600" dirty="0"/>
              <a:t> networks=tcp0(bond0</a:t>
            </a:r>
            <a:r>
              <a:rPr lang="en-IN" sz="1600" dirty="0" smtClean="0"/>
              <a:t>)</a:t>
            </a:r>
          </a:p>
          <a:p>
            <a:pPr marL="0" indent="0">
              <a:buNone/>
            </a:pPr>
            <a:r>
              <a:rPr lang="en-US" sz="1600" dirty="0" smtClean="0"/>
              <a:t>Or </a:t>
            </a:r>
          </a:p>
          <a:p>
            <a:pPr marL="0" indent="0">
              <a:buNone/>
            </a:pPr>
            <a:r>
              <a:rPr lang="en-US" sz="1600" dirty="0" err="1"/>
              <a:t>lnetctl</a:t>
            </a:r>
            <a:r>
              <a:rPr lang="en-US" sz="1600" dirty="0"/>
              <a:t> </a:t>
            </a:r>
            <a:r>
              <a:rPr lang="en-US" sz="1600" dirty="0" err="1"/>
              <a:t>lnet</a:t>
            </a:r>
            <a:r>
              <a:rPr lang="en-US" sz="1600" dirty="0"/>
              <a:t> configure</a:t>
            </a:r>
          </a:p>
          <a:p>
            <a:pPr marL="0" indent="0">
              <a:buNone/>
            </a:pPr>
            <a:r>
              <a:rPr lang="en-US" sz="1600" dirty="0" err="1"/>
              <a:t>lnetctl</a:t>
            </a:r>
            <a:r>
              <a:rPr lang="en-US" sz="1600" dirty="0"/>
              <a:t> net add --net tcp0 --if enp0s3</a:t>
            </a:r>
          </a:p>
          <a:p>
            <a:pPr marL="0" indent="0">
              <a:buNone/>
            </a:pPr>
            <a:endParaRPr lang="en-US" sz="1600" dirty="0" smtClean="0"/>
          </a:p>
          <a:p>
            <a:pPr marL="0" indent="0">
              <a:buNone/>
            </a:pPr>
            <a:r>
              <a:rPr lang="en-US" sz="1600" dirty="0" err="1"/>
              <a:t>lnetctl</a:t>
            </a:r>
            <a:r>
              <a:rPr lang="en-US" sz="1600" dirty="0"/>
              <a:t> global show</a:t>
            </a:r>
          </a:p>
          <a:p>
            <a:pPr marL="0" indent="0">
              <a:buNone/>
            </a:pPr>
            <a:r>
              <a:rPr lang="en-US" sz="1600" dirty="0" err="1" smtClean="0"/>
              <a:t>lnetctl</a:t>
            </a:r>
            <a:r>
              <a:rPr lang="en-US" sz="1600" dirty="0" smtClean="0"/>
              <a:t> </a:t>
            </a:r>
            <a:r>
              <a:rPr lang="en-US" sz="1600" dirty="0"/>
              <a:t>net del --net </a:t>
            </a:r>
            <a:r>
              <a:rPr lang="en-US" sz="1600" dirty="0" smtClean="0"/>
              <a:t>tcp0</a:t>
            </a:r>
            <a:endParaRPr lang="en-US" sz="1600" dirty="0"/>
          </a:p>
          <a:p>
            <a:pPr marL="0" indent="0">
              <a:buNone/>
            </a:pPr>
            <a:r>
              <a:rPr lang="en-US" sz="1600" dirty="0"/>
              <a:t>http://wiki.lustre.org/LNET_Selftest</a:t>
            </a:r>
          </a:p>
          <a:p>
            <a:pPr marL="0" indent="0">
              <a:buNone/>
            </a:pPr>
            <a:endParaRPr lang="en-IN" sz="1600" dirty="0"/>
          </a:p>
          <a:p>
            <a:endParaRPr lang="en-IN" dirty="0"/>
          </a:p>
        </p:txBody>
      </p:sp>
    </p:spTree>
    <p:extLst>
      <p:ext uri="{BB962C8B-B14F-4D97-AF65-F5344CB8AC3E}">
        <p14:creationId xmlns:p14="http://schemas.microsoft.com/office/powerpoint/2010/main" val="1637050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53355"/>
            <a:ext cx="9520158" cy="1049235"/>
          </a:xfrm>
        </p:spPr>
        <p:txBody>
          <a:bodyPr>
            <a:normAutofit/>
          </a:bodyPr>
          <a:lstStyle/>
          <a:p>
            <a:r>
              <a:rPr lang="en-US" sz="2800" dirty="0" err="1" smtClean="0"/>
              <a:t>Lustre</a:t>
            </a:r>
            <a:r>
              <a:rPr lang="en-US" sz="2800" dirty="0" smtClean="0"/>
              <a:t> packages</a:t>
            </a:r>
            <a:endParaRPr lang="en-IN" sz="2800" dirty="0"/>
          </a:p>
        </p:txBody>
      </p:sp>
      <p:sp>
        <p:nvSpPr>
          <p:cNvPr id="3" name="Content Placeholder 2"/>
          <p:cNvSpPr>
            <a:spLocks noGrp="1"/>
          </p:cNvSpPr>
          <p:nvPr>
            <p:ph idx="1"/>
          </p:nvPr>
        </p:nvSpPr>
        <p:spPr>
          <a:xfrm>
            <a:off x="1534696" y="1202590"/>
            <a:ext cx="9520158" cy="4263755"/>
          </a:xfrm>
        </p:spPr>
        <p:txBody>
          <a:bodyPr>
            <a:normAutofit/>
          </a:bodyPr>
          <a:lstStyle/>
          <a:p>
            <a:r>
              <a:rPr lang="en-IN" dirty="0"/>
              <a:t>Lustre Server </a:t>
            </a:r>
            <a:r>
              <a:rPr lang="en-IN" dirty="0" smtClean="0"/>
              <a:t>Packages</a:t>
            </a:r>
          </a:p>
          <a:p>
            <a:pPr marL="0" indent="0">
              <a:buNone/>
            </a:pPr>
            <a:r>
              <a:rPr lang="en-IN" sz="1600" dirty="0"/>
              <a:t>e2fsprogs-xx.xx.rpm</a:t>
            </a:r>
          </a:p>
          <a:p>
            <a:pPr marL="0" indent="0">
              <a:buNone/>
            </a:pPr>
            <a:r>
              <a:rPr lang="en-IN" sz="1600" dirty="0"/>
              <a:t>lustre-2.12.2-1.el7.x86_64.rpm</a:t>
            </a:r>
          </a:p>
          <a:p>
            <a:pPr marL="0" indent="0">
              <a:buNone/>
            </a:pPr>
            <a:r>
              <a:rPr lang="en-IN" sz="1600" dirty="0"/>
              <a:t>kmod-lustre-2.12.2-1.el7.x86_64.rpm</a:t>
            </a:r>
          </a:p>
          <a:p>
            <a:pPr marL="0" indent="0">
              <a:buNone/>
            </a:pPr>
            <a:r>
              <a:rPr lang="en-IN" sz="1600" dirty="0"/>
              <a:t>kmod-lustre-osd-ldiskfs-2.12.2-1.el7.x86_64.rpm</a:t>
            </a:r>
          </a:p>
          <a:p>
            <a:pPr marL="0" indent="0">
              <a:buNone/>
            </a:pPr>
            <a:r>
              <a:rPr lang="en-IN" sz="1600" dirty="0"/>
              <a:t>lustre-osd-ldiskfs-mount-2.12.2-1.el7.x86_64.rpm</a:t>
            </a:r>
          </a:p>
          <a:p>
            <a:pPr marL="0" indent="0">
              <a:buNone/>
            </a:pPr>
            <a:r>
              <a:rPr lang="en-IN" sz="1600" dirty="0" smtClean="0"/>
              <a:t>lustre-resource-agents-2.12.2-1.el7.x86_64.rpm</a:t>
            </a:r>
            <a:endParaRPr lang="en-IN" sz="1600" dirty="0"/>
          </a:p>
          <a:p>
            <a:pPr marL="0" indent="0">
              <a:buNone/>
            </a:pPr>
            <a:r>
              <a:rPr lang="en-IN" sz="1600" dirty="0" smtClean="0"/>
              <a:t>-------kernel-3.10.0-957.10.1.el7_lustre.x86_64.rpm</a:t>
            </a:r>
          </a:p>
        </p:txBody>
      </p:sp>
    </p:spTree>
    <p:extLst>
      <p:ext uri="{BB962C8B-B14F-4D97-AF65-F5344CB8AC3E}">
        <p14:creationId xmlns:p14="http://schemas.microsoft.com/office/powerpoint/2010/main" val="866864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1049235"/>
          </a:xfrm>
        </p:spPr>
        <p:txBody>
          <a:bodyPr>
            <a:normAutofit/>
          </a:bodyPr>
          <a:lstStyle/>
          <a:p>
            <a:r>
              <a:rPr lang="en-US" sz="2800" dirty="0" smtClean="0"/>
              <a:t>COUNT..</a:t>
            </a:r>
            <a:endParaRPr lang="en-IN" sz="2800" dirty="0"/>
          </a:p>
        </p:txBody>
      </p:sp>
      <p:sp>
        <p:nvSpPr>
          <p:cNvPr id="3" name="Content Placeholder 2"/>
          <p:cNvSpPr>
            <a:spLocks noGrp="1"/>
          </p:cNvSpPr>
          <p:nvPr>
            <p:ph idx="1"/>
          </p:nvPr>
        </p:nvSpPr>
        <p:spPr>
          <a:xfrm>
            <a:off x="1534696" y="1191491"/>
            <a:ext cx="9520158" cy="4932217"/>
          </a:xfrm>
        </p:spPr>
        <p:txBody>
          <a:bodyPr>
            <a:normAutofit lnSpcReduction="10000"/>
          </a:bodyPr>
          <a:lstStyle/>
          <a:p>
            <a:r>
              <a:rPr lang="en-IN" dirty="0"/>
              <a:t>Lustre Clients Packages</a:t>
            </a:r>
          </a:p>
          <a:p>
            <a:pPr marL="0" indent="0">
              <a:buNone/>
            </a:pPr>
            <a:r>
              <a:rPr lang="en-US" sz="1600" dirty="0" err="1"/>
              <a:t>kmod</a:t>
            </a:r>
            <a:r>
              <a:rPr lang="en-US" sz="1600" dirty="0"/>
              <a:t>-</a:t>
            </a:r>
            <a:r>
              <a:rPr lang="en-US" sz="1600" dirty="0" err="1"/>
              <a:t>lustre</a:t>
            </a:r>
            <a:r>
              <a:rPr lang="en-US" sz="1600" dirty="0"/>
              <a:t>-client</a:t>
            </a:r>
          </a:p>
          <a:p>
            <a:pPr marL="0" indent="0">
              <a:buNone/>
            </a:pPr>
            <a:r>
              <a:rPr lang="en-US" sz="1600" dirty="0" err="1"/>
              <a:t>lustre</a:t>
            </a:r>
            <a:r>
              <a:rPr lang="en-US" sz="1600" dirty="0"/>
              <a:t>-client</a:t>
            </a:r>
          </a:p>
          <a:p>
            <a:pPr marL="0" indent="0">
              <a:buNone/>
            </a:pPr>
            <a:r>
              <a:rPr lang="en-US" sz="1600" dirty="0"/>
              <a:t>e2fsprogs</a:t>
            </a:r>
          </a:p>
          <a:p>
            <a:pPr marL="0" indent="0">
              <a:buNone/>
            </a:pPr>
            <a:r>
              <a:rPr lang="en-US" sz="1600" dirty="0" smtClean="0"/>
              <a:t>------</a:t>
            </a:r>
            <a:r>
              <a:rPr lang="en-US" sz="1600" dirty="0" err="1" smtClean="0"/>
              <a:t>lustre</a:t>
            </a:r>
            <a:r>
              <a:rPr lang="en-US" sz="1600" dirty="0" smtClean="0"/>
              <a:t>-client-</a:t>
            </a:r>
            <a:r>
              <a:rPr lang="en-US" sz="1600" dirty="0" err="1" smtClean="0"/>
              <a:t>dkms</a:t>
            </a:r>
            <a:endParaRPr lang="en-US" sz="1600" dirty="0"/>
          </a:p>
          <a:p>
            <a:pPr marL="0" indent="0">
              <a:buNone/>
            </a:pPr>
            <a:r>
              <a:rPr lang="en-US" sz="1600" dirty="0"/>
              <a:t>The version of the kernel running on a </a:t>
            </a:r>
            <a:r>
              <a:rPr lang="en-US" sz="1600" dirty="0" err="1"/>
              <a:t>Lustre</a:t>
            </a:r>
            <a:r>
              <a:rPr lang="en-US" sz="1600" dirty="0"/>
              <a:t> client must be the same as the version of the </a:t>
            </a:r>
          </a:p>
          <a:p>
            <a:pPr marL="0" indent="0">
              <a:buNone/>
            </a:pPr>
            <a:r>
              <a:rPr lang="en-US" sz="1600" dirty="0" err="1"/>
              <a:t>kmod</a:t>
            </a:r>
            <a:r>
              <a:rPr lang="en-US" sz="1600" dirty="0"/>
              <a:t>-</a:t>
            </a:r>
            <a:r>
              <a:rPr lang="en-US" sz="1600" dirty="0" err="1"/>
              <a:t>lustre</a:t>
            </a:r>
            <a:r>
              <a:rPr lang="en-US" sz="1600" dirty="0"/>
              <a:t>-client-</a:t>
            </a:r>
            <a:r>
              <a:rPr lang="en-US" sz="1600" dirty="0" err="1"/>
              <a:t>ver</a:t>
            </a:r>
            <a:r>
              <a:rPr lang="en-US" sz="1600" dirty="0"/>
              <a:t> package being installed, unless the DKMS package is installed</a:t>
            </a:r>
            <a:endParaRPr lang="en-IN" sz="1600" dirty="0"/>
          </a:p>
          <a:p>
            <a:r>
              <a:rPr lang="en-US" dirty="0" smtClean="0"/>
              <a:t>Server </a:t>
            </a:r>
            <a:r>
              <a:rPr lang="en-US" dirty="0" err="1" smtClean="0"/>
              <a:t>Pkg</a:t>
            </a:r>
            <a:r>
              <a:rPr lang="en-US" dirty="0" smtClean="0"/>
              <a:t> installation</a:t>
            </a:r>
          </a:p>
          <a:p>
            <a:pPr marL="0" indent="0">
              <a:buNone/>
            </a:pPr>
            <a:r>
              <a:rPr lang="en-IN" sz="1700" dirty="0"/>
              <a:t>yum install e2fsprogs </a:t>
            </a:r>
            <a:r>
              <a:rPr lang="en-IN" sz="1700" dirty="0" err="1"/>
              <a:t>kmod</a:t>
            </a:r>
            <a:r>
              <a:rPr lang="en-IN" sz="1700" dirty="0"/>
              <a:t>-lustre </a:t>
            </a:r>
            <a:r>
              <a:rPr lang="en-IN" sz="1700" dirty="0" err="1"/>
              <a:t>kmod</a:t>
            </a:r>
            <a:r>
              <a:rPr lang="en-IN" sz="1700" dirty="0"/>
              <a:t>-lustre-</a:t>
            </a:r>
            <a:r>
              <a:rPr lang="en-IN" sz="1700" dirty="0" err="1"/>
              <a:t>osd</a:t>
            </a:r>
            <a:r>
              <a:rPr lang="en-IN" sz="1700" dirty="0"/>
              <a:t>-</a:t>
            </a:r>
            <a:r>
              <a:rPr lang="en-IN" sz="1700" dirty="0" err="1"/>
              <a:t>ldiskfs</a:t>
            </a:r>
            <a:r>
              <a:rPr lang="en-IN" sz="1700" dirty="0"/>
              <a:t> lustre-</a:t>
            </a:r>
            <a:r>
              <a:rPr lang="en-IN" sz="1700" dirty="0" err="1"/>
              <a:t>osd</a:t>
            </a:r>
            <a:r>
              <a:rPr lang="en-IN" sz="1700" dirty="0"/>
              <a:t>-</a:t>
            </a:r>
            <a:r>
              <a:rPr lang="en-IN" sz="1700" dirty="0" err="1"/>
              <a:t>ldiskfs</a:t>
            </a:r>
            <a:r>
              <a:rPr lang="en-IN" sz="1700" dirty="0"/>
              <a:t>-mount lustre lustre-resource-agents </a:t>
            </a:r>
            <a:endParaRPr lang="en-IN" sz="1700" dirty="0" smtClean="0"/>
          </a:p>
          <a:p>
            <a:r>
              <a:rPr lang="en-US" dirty="0" smtClean="0"/>
              <a:t>Client </a:t>
            </a:r>
            <a:r>
              <a:rPr lang="en-US" dirty="0" err="1" smtClean="0"/>
              <a:t>Pkg</a:t>
            </a:r>
            <a:r>
              <a:rPr lang="en-US" dirty="0" smtClean="0"/>
              <a:t> installation</a:t>
            </a:r>
          </a:p>
          <a:p>
            <a:pPr marL="0" indent="0">
              <a:buNone/>
            </a:pPr>
            <a:r>
              <a:rPr lang="en-IN" sz="1700" dirty="0"/>
              <a:t>yum install e2fsprogs </a:t>
            </a:r>
            <a:r>
              <a:rPr lang="en-IN" sz="1700" dirty="0" err="1"/>
              <a:t>kmod</a:t>
            </a:r>
            <a:r>
              <a:rPr lang="en-IN" sz="1700" dirty="0"/>
              <a:t>-lustre-client </a:t>
            </a:r>
            <a:r>
              <a:rPr lang="en-IN" sz="1700" dirty="0" err="1"/>
              <a:t>lustre-client</a:t>
            </a:r>
            <a:endParaRPr lang="en-IN" sz="1700" dirty="0"/>
          </a:p>
        </p:txBody>
      </p:sp>
    </p:spTree>
    <p:extLst>
      <p:ext uri="{BB962C8B-B14F-4D97-AF65-F5344CB8AC3E}">
        <p14:creationId xmlns:p14="http://schemas.microsoft.com/office/powerpoint/2010/main" val="1777556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789709"/>
            <a:ext cx="9603275" cy="457200"/>
          </a:xfrm>
        </p:spPr>
        <p:txBody>
          <a:bodyPr>
            <a:normAutofit/>
          </a:bodyPr>
          <a:lstStyle/>
          <a:p>
            <a:r>
              <a:rPr lang="en-IN" sz="2000" dirty="0">
                <a:ln w="0"/>
                <a:solidFill>
                  <a:schemeClr val="accent1"/>
                </a:solidFill>
                <a:effectLst>
                  <a:outerShdw blurRad="38100" dist="25400" dir="5400000" algn="ctr" rotWithShape="0">
                    <a:srgbClr val="6E747A">
                      <a:alpha val="43000"/>
                    </a:srgbClr>
                  </a:outerShdw>
                </a:effectLst>
              </a:rPr>
              <a:t>Lustre software features are</a:t>
            </a:r>
          </a:p>
        </p:txBody>
      </p:sp>
      <p:sp>
        <p:nvSpPr>
          <p:cNvPr id="3" name="Content Placeholder 2"/>
          <p:cNvSpPr>
            <a:spLocks noGrp="1"/>
          </p:cNvSpPr>
          <p:nvPr>
            <p:ph idx="1"/>
          </p:nvPr>
        </p:nvSpPr>
        <p:spPr>
          <a:xfrm>
            <a:off x="1451576" y="1565564"/>
            <a:ext cx="9603277" cy="4668982"/>
          </a:xfrm>
        </p:spPr>
        <p:txBody>
          <a:bodyPr>
            <a:normAutofit fontScale="92500" lnSpcReduction="10000"/>
          </a:bodyPr>
          <a:lstStyle/>
          <a:p>
            <a:r>
              <a:rPr lang="en-US" b="1" dirty="0"/>
              <a:t>NFS and CIFS export</a:t>
            </a:r>
            <a:r>
              <a:rPr lang="en-US" b="1" dirty="0" smtClean="0"/>
              <a:t>: </a:t>
            </a:r>
            <a:r>
              <a:rPr lang="en-US" dirty="0" smtClean="0"/>
              <a:t>Lustre </a:t>
            </a:r>
            <a:r>
              <a:rPr lang="en-US" dirty="0"/>
              <a:t>files can be re-exported using NFS (via Linux </a:t>
            </a:r>
            <a:r>
              <a:rPr lang="en-US" dirty="0" err="1"/>
              <a:t>knfsd</a:t>
            </a:r>
            <a:r>
              <a:rPr lang="en-US" dirty="0"/>
              <a:t> or </a:t>
            </a:r>
            <a:r>
              <a:rPr lang="en-US" dirty="0" err="1"/>
              <a:t>Ganesha</a:t>
            </a:r>
            <a:r>
              <a:rPr lang="en-US" dirty="0"/>
              <a:t>) or CIFS (via Samba)</a:t>
            </a:r>
          </a:p>
          <a:p>
            <a:r>
              <a:rPr lang="en-US" b="1" dirty="0"/>
              <a:t>Capacity growth</a:t>
            </a:r>
            <a:r>
              <a:rPr lang="en-US" b="1" dirty="0" smtClean="0"/>
              <a:t>: </a:t>
            </a:r>
            <a:r>
              <a:rPr lang="en-US" dirty="0" smtClean="0"/>
              <a:t>The </a:t>
            </a:r>
            <a:r>
              <a:rPr lang="en-US" dirty="0"/>
              <a:t>size of a Lustre file system and aggregate cluster bandwidth can be increased without interruption by adding new OSTs and MDTs to the cluster</a:t>
            </a:r>
          </a:p>
          <a:p>
            <a:r>
              <a:rPr lang="en-US" b="1" dirty="0"/>
              <a:t>Byte-granular file and fine-grained metadata locking: </a:t>
            </a:r>
            <a:r>
              <a:rPr lang="en-US" dirty="0"/>
              <a:t>Many clients can read and modify the same file or directory concurrently. The Lustre distributed lock manager (LDLM) ensures that files are coherent between all clients and servers in the file system. </a:t>
            </a:r>
          </a:p>
          <a:p>
            <a:r>
              <a:rPr lang="en-US" b="1" dirty="0"/>
              <a:t>MPI I/O: </a:t>
            </a:r>
            <a:r>
              <a:rPr lang="en-US" dirty="0"/>
              <a:t>The Lustre architecture has a dedicated MPI ADIO layer that optimizes parallel I/O to match the underlying file system architecture</a:t>
            </a:r>
          </a:p>
          <a:p>
            <a:r>
              <a:rPr lang="en-US" b="1" dirty="0"/>
              <a:t>Network data integrity protection: </a:t>
            </a:r>
            <a:r>
              <a:rPr lang="en-US" dirty="0"/>
              <a:t>A checksum of all data sent from the client to the OSS protects against corruption during data transfer.</a:t>
            </a:r>
          </a:p>
          <a:p>
            <a:endParaRPr lang="en-IN" dirty="0"/>
          </a:p>
        </p:txBody>
      </p:sp>
    </p:spTree>
    <p:extLst>
      <p:ext uri="{BB962C8B-B14F-4D97-AF65-F5344CB8AC3E}">
        <p14:creationId xmlns:p14="http://schemas.microsoft.com/office/powerpoint/2010/main" val="16735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859" y="181064"/>
            <a:ext cx="9520158" cy="1049235"/>
          </a:xfrm>
        </p:spPr>
        <p:txBody>
          <a:bodyPr>
            <a:normAutofit/>
          </a:bodyPr>
          <a:lstStyle/>
          <a:p>
            <a:r>
              <a:rPr lang="en-US" sz="2800" dirty="0" smtClean="0"/>
              <a:t>COUNT…</a:t>
            </a:r>
            <a:endParaRPr lang="en-IN" sz="2800" dirty="0"/>
          </a:p>
        </p:txBody>
      </p:sp>
      <p:sp>
        <p:nvSpPr>
          <p:cNvPr id="3" name="Content Placeholder 2"/>
          <p:cNvSpPr>
            <a:spLocks noGrp="1"/>
          </p:cNvSpPr>
          <p:nvPr>
            <p:ph idx="1"/>
          </p:nvPr>
        </p:nvSpPr>
        <p:spPr>
          <a:xfrm>
            <a:off x="1534696" y="1510146"/>
            <a:ext cx="9520158" cy="3956200"/>
          </a:xfrm>
        </p:spPr>
        <p:txBody>
          <a:bodyPr>
            <a:normAutofit/>
          </a:bodyPr>
          <a:lstStyle/>
          <a:p>
            <a:r>
              <a:rPr lang="en-US" dirty="0"/>
              <a:t>ON OSS and MDS servers </a:t>
            </a:r>
            <a:r>
              <a:rPr lang="en-US" dirty="0" smtClean="0"/>
              <a:t>(((((( </a:t>
            </a:r>
            <a:r>
              <a:rPr lang="en-US" dirty="0" err="1" smtClean="0"/>
              <a:t>firsttime</a:t>
            </a:r>
            <a:r>
              <a:rPr lang="en-US" dirty="0" smtClean="0"/>
              <a:t> </a:t>
            </a:r>
            <a:r>
              <a:rPr lang="en-US" dirty="0"/>
              <a:t>it may create issue with mounting</a:t>
            </a:r>
            <a:r>
              <a:rPr lang="en-US" dirty="0" smtClean="0"/>
              <a:t>))))))</a:t>
            </a:r>
            <a:endParaRPr lang="en-US" dirty="0"/>
          </a:p>
          <a:p>
            <a:pPr marL="0" indent="0">
              <a:buNone/>
            </a:pPr>
            <a:r>
              <a:rPr lang="en-US" sz="1600" dirty="0" err="1"/>
              <a:t>systemctl</a:t>
            </a:r>
            <a:r>
              <a:rPr lang="en-US" sz="1600" dirty="0"/>
              <a:t> start </a:t>
            </a:r>
            <a:r>
              <a:rPr lang="en-US" sz="1600" dirty="0" err="1"/>
              <a:t>lustre</a:t>
            </a:r>
            <a:endParaRPr lang="en-US" sz="1600" dirty="0"/>
          </a:p>
          <a:p>
            <a:pPr marL="0" indent="0">
              <a:buNone/>
            </a:pPr>
            <a:r>
              <a:rPr lang="en-US" sz="1600" dirty="0" err="1"/>
              <a:t>systemctl</a:t>
            </a:r>
            <a:r>
              <a:rPr lang="en-US" sz="1600" dirty="0"/>
              <a:t> enable </a:t>
            </a:r>
            <a:r>
              <a:rPr lang="en-US" sz="1600" dirty="0" err="1" smtClean="0"/>
              <a:t>lustre</a:t>
            </a:r>
            <a:endParaRPr lang="en-US" dirty="0" smtClean="0"/>
          </a:p>
          <a:p>
            <a:r>
              <a:rPr lang="en-US" dirty="0" smtClean="0"/>
              <a:t>ON </a:t>
            </a:r>
            <a:r>
              <a:rPr lang="en-US" dirty="0"/>
              <a:t>ALL Node</a:t>
            </a:r>
          </a:p>
          <a:p>
            <a:pPr marL="0" indent="0">
              <a:buNone/>
            </a:pPr>
            <a:r>
              <a:rPr lang="en-US" sz="1600" dirty="0" err="1"/>
              <a:t>systemctl</a:t>
            </a:r>
            <a:r>
              <a:rPr lang="en-US" sz="1600" dirty="0"/>
              <a:t> start </a:t>
            </a:r>
            <a:r>
              <a:rPr lang="en-US" sz="1600" dirty="0" err="1"/>
              <a:t>lnet</a:t>
            </a:r>
            <a:endParaRPr lang="en-US" sz="1600" dirty="0"/>
          </a:p>
          <a:p>
            <a:pPr marL="0" indent="0">
              <a:buNone/>
            </a:pPr>
            <a:r>
              <a:rPr lang="en-US" sz="1600" dirty="0" err="1"/>
              <a:t>systemctl</a:t>
            </a:r>
            <a:r>
              <a:rPr lang="en-US" sz="1600" dirty="0"/>
              <a:t> enable </a:t>
            </a:r>
            <a:r>
              <a:rPr lang="en-US" sz="1600" dirty="0" err="1"/>
              <a:t>lnet</a:t>
            </a:r>
            <a:endParaRPr lang="en-IN" sz="1600" dirty="0"/>
          </a:p>
        </p:txBody>
      </p:sp>
    </p:spTree>
    <p:extLst>
      <p:ext uri="{BB962C8B-B14F-4D97-AF65-F5344CB8AC3E}">
        <p14:creationId xmlns:p14="http://schemas.microsoft.com/office/powerpoint/2010/main" val="3989013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21673"/>
            <a:ext cx="9520158" cy="703827"/>
          </a:xfrm>
        </p:spPr>
        <p:txBody>
          <a:bodyPr/>
          <a:lstStyle/>
          <a:p>
            <a:r>
              <a:rPr lang="en-IN" dirty="0"/>
              <a:t>C</a:t>
            </a:r>
            <a:r>
              <a:rPr lang="en-IN" dirty="0" smtClean="0"/>
              <a:t>onfiguring </a:t>
            </a:r>
            <a:r>
              <a:rPr lang="en-IN" dirty="0"/>
              <a:t>Lustre</a:t>
            </a:r>
          </a:p>
        </p:txBody>
      </p:sp>
      <p:sp>
        <p:nvSpPr>
          <p:cNvPr id="3" name="Content Placeholder 2"/>
          <p:cNvSpPr>
            <a:spLocks noGrp="1"/>
          </p:cNvSpPr>
          <p:nvPr>
            <p:ph idx="1"/>
          </p:nvPr>
        </p:nvSpPr>
        <p:spPr>
          <a:xfrm>
            <a:off x="1534696" y="925500"/>
            <a:ext cx="9520158" cy="5932500"/>
          </a:xfrm>
        </p:spPr>
        <p:txBody>
          <a:bodyPr>
            <a:normAutofit/>
          </a:bodyPr>
          <a:lstStyle/>
          <a:p>
            <a:r>
              <a:rPr lang="en-IN" dirty="0" smtClean="0"/>
              <a:t>Configuring </a:t>
            </a:r>
            <a:r>
              <a:rPr lang="en-IN" dirty="0" err="1" smtClean="0"/>
              <a:t>mds</a:t>
            </a:r>
            <a:r>
              <a:rPr lang="en-IN" dirty="0" smtClean="0"/>
              <a:t> node</a:t>
            </a:r>
            <a:endParaRPr lang="en-IN" dirty="0"/>
          </a:p>
          <a:p>
            <a:pPr marL="0" indent="0">
              <a:buNone/>
            </a:pPr>
            <a:r>
              <a:rPr lang="en-IN" sz="1600" dirty="0"/>
              <a:t>Create a combined MGS and MDT File System on a block device </a:t>
            </a:r>
          </a:p>
          <a:p>
            <a:pPr marL="0" indent="0">
              <a:buNone/>
            </a:pPr>
            <a:r>
              <a:rPr lang="en-IN" sz="1600" dirty="0" err="1"/>
              <a:t>mkfs.lustre</a:t>
            </a:r>
            <a:r>
              <a:rPr lang="en-IN" sz="1600" dirty="0"/>
              <a:t> --</a:t>
            </a:r>
            <a:r>
              <a:rPr lang="en-IN" sz="1600" dirty="0" err="1"/>
              <a:t>fsname</a:t>
            </a:r>
            <a:r>
              <a:rPr lang="en-IN" sz="1600" dirty="0"/>
              <a:t>=</a:t>
            </a:r>
            <a:r>
              <a:rPr lang="en-IN" sz="1600" dirty="0" err="1"/>
              <a:t>fsname</a:t>
            </a:r>
            <a:r>
              <a:rPr lang="en-IN" sz="1600" dirty="0"/>
              <a:t> --mgs --</a:t>
            </a:r>
            <a:r>
              <a:rPr lang="en-IN" sz="1600" dirty="0" err="1"/>
              <a:t>mdt</a:t>
            </a:r>
            <a:r>
              <a:rPr lang="en-IN" sz="1600" dirty="0"/>
              <a:t> --index=0 /dev/</a:t>
            </a:r>
            <a:r>
              <a:rPr lang="en-IN" sz="1600" dirty="0" err="1"/>
              <a:t>block_device</a:t>
            </a:r>
            <a:r>
              <a:rPr lang="en-IN" sz="1600" dirty="0"/>
              <a:t> </a:t>
            </a:r>
          </a:p>
          <a:p>
            <a:pPr marL="0" indent="0">
              <a:buNone/>
            </a:pPr>
            <a:r>
              <a:rPr lang="en-IN" sz="1600" dirty="0"/>
              <a:t>e.g. </a:t>
            </a:r>
            <a:r>
              <a:rPr lang="en-IN" sz="1600" dirty="0" err="1"/>
              <a:t>mkfs.lustre</a:t>
            </a:r>
            <a:r>
              <a:rPr lang="en-IN" sz="1600" dirty="0"/>
              <a:t> --</a:t>
            </a:r>
            <a:r>
              <a:rPr lang="en-IN" sz="1600" dirty="0" err="1"/>
              <a:t>fsname</a:t>
            </a:r>
            <a:r>
              <a:rPr lang="en-IN" sz="1600" dirty="0"/>
              <a:t>=lustre --mgs --</a:t>
            </a:r>
            <a:r>
              <a:rPr lang="en-IN" sz="1600" dirty="0" err="1"/>
              <a:t>mdt</a:t>
            </a:r>
            <a:r>
              <a:rPr lang="en-IN" sz="1600" dirty="0"/>
              <a:t> --index=0 /dev/</a:t>
            </a:r>
            <a:r>
              <a:rPr lang="en-IN" sz="1600" dirty="0" err="1"/>
              <a:t>sdb</a:t>
            </a:r>
            <a:endParaRPr lang="en-IN" sz="1600" dirty="0"/>
          </a:p>
          <a:p>
            <a:r>
              <a:rPr lang="en-IN" dirty="0" smtClean="0"/>
              <a:t>Mount </a:t>
            </a:r>
            <a:r>
              <a:rPr lang="en-IN" dirty="0"/>
              <a:t>the combined MGS and MDT file system on the block device </a:t>
            </a:r>
          </a:p>
          <a:p>
            <a:pPr marL="0" indent="0">
              <a:buNone/>
            </a:pPr>
            <a:r>
              <a:rPr lang="en-IN" sz="1600" dirty="0"/>
              <a:t>mount -t lustre /dev/</a:t>
            </a:r>
            <a:r>
              <a:rPr lang="en-IN" sz="1600" dirty="0" err="1"/>
              <a:t>block_device</a:t>
            </a:r>
            <a:r>
              <a:rPr lang="en-IN" sz="1600" dirty="0"/>
              <a:t> /</a:t>
            </a:r>
            <a:r>
              <a:rPr lang="en-IN" sz="1600" dirty="0" err="1"/>
              <a:t>mnt_point</a:t>
            </a:r>
            <a:r>
              <a:rPr lang="en-IN" sz="1600" dirty="0"/>
              <a:t> </a:t>
            </a:r>
          </a:p>
          <a:p>
            <a:pPr marL="0" indent="0">
              <a:buNone/>
            </a:pPr>
            <a:r>
              <a:rPr lang="en-IN" sz="1600" dirty="0"/>
              <a:t>e.g. mount -t lustre /dev/</a:t>
            </a:r>
            <a:r>
              <a:rPr lang="en-IN" sz="1600" dirty="0" err="1"/>
              <a:t>sdb</a:t>
            </a:r>
            <a:r>
              <a:rPr lang="en-IN" sz="1600" dirty="0"/>
              <a:t> /</a:t>
            </a:r>
            <a:r>
              <a:rPr lang="en-IN" sz="1600" dirty="0" smtClean="0"/>
              <a:t>mdt0</a:t>
            </a:r>
          </a:p>
          <a:p>
            <a:pPr marL="0" indent="0">
              <a:buNone/>
            </a:pPr>
            <a:endParaRPr lang="en-US" sz="1600" dirty="0"/>
          </a:p>
          <a:p>
            <a:r>
              <a:rPr lang="en-IN" dirty="0"/>
              <a:t>Configure Lustre OSS servers </a:t>
            </a:r>
          </a:p>
          <a:p>
            <a:pPr marL="0" indent="0">
              <a:buNone/>
            </a:pPr>
            <a:r>
              <a:rPr lang="en-IN" sz="1600" dirty="0"/>
              <a:t>Create an OST File System on a block device </a:t>
            </a:r>
          </a:p>
          <a:p>
            <a:pPr marL="0" indent="0">
              <a:buNone/>
            </a:pPr>
            <a:r>
              <a:rPr lang="en-IN" sz="1600" dirty="0" err="1"/>
              <a:t>mkfs.lustre</a:t>
            </a:r>
            <a:r>
              <a:rPr lang="en-IN" sz="1600" dirty="0"/>
              <a:t> --</a:t>
            </a:r>
            <a:r>
              <a:rPr lang="en-IN" sz="1600" dirty="0" err="1"/>
              <a:t>fsname</a:t>
            </a:r>
            <a:r>
              <a:rPr lang="en-IN" sz="1600" dirty="0"/>
              <a:t>=</a:t>
            </a:r>
            <a:r>
              <a:rPr lang="en-IN" sz="1600" dirty="0" err="1"/>
              <a:t>fsname</a:t>
            </a:r>
            <a:r>
              <a:rPr lang="en-IN" sz="1600" dirty="0"/>
              <a:t> --</a:t>
            </a:r>
            <a:r>
              <a:rPr lang="en-IN" sz="1600" dirty="0" err="1"/>
              <a:t>mgsnode</a:t>
            </a:r>
            <a:r>
              <a:rPr lang="en-IN" sz="1600" dirty="0"/>
              <a:t>=&lt;node_ip@tcp0&gt; --</a:t>
            </a:r>
            <a:r>
              <a:rPr lang="en-IN" sz="1600" dirty="0" err="1"/>
              <a:t>ost</a:t>
            </a:r>
            <a:r>
              <a:rPr lang="en-IN" sz="1600" dirty="0"/>
              <a:t> -index=</a:t>
            </a:r>
            <a:r>
              <a:rPr lang="en-IN" sz="1600" dirty="0" err="1"/>
              <a:t>OST_index</a:t>
            </a:r>
            <a:r>
              <a:rPr lang="en-IN" sz="1600" dirty="0"/>
              <a:t> /dev/</a:t>
            </a:r>
            <a:r>
              <a:rPr lang="en-IN" sz="1600" dirty="0" err="1"/>
              <a:t>block_device</a:t>
            </a:r>
            <a:r>
              <a:rPr lang="en-IN" sz="1600" dirty="0"/>
              <a:t> </a:t>
            </a:r>
          </a:p>
          <a:p>
            <a:pPr marL="0" indent="0">
              <a:buNone/>
            </a:pPr>
            <a:r>
              <a:rPr lang="en-IN" sz="1600" dirty="0" err="1"/>
              <a:t>e.g</a:t>
            </a:r>
            <a:r>
              <a:rPr lang="en-IN" sz="1600" dirty="0"/>
              <a:t> </a:t>
            </a:r>
            <a:r>
              <a:rPr lang="en-IN" sz="1600" dirty="0" err="1"/>
              <a:t>mkfs.lustre</a:t>
            </a:r>
            <a:r>
              <a:rPr lang="en-IN" sz="1600" dirty="0"/>
              <a:t> --</a:t>
            </a:r>
            <a:r>
              <a:rPr lang="en-IN" sz="1600" dirty="0" err="1"/>
              <a:t>fsname</a:t>
            </a:r>
            <a:r>
              <a:rPr lang="en-IN" sz="1600" dirty="0"/>
              <a:t>=lustre --</a:t>
            </a:r>
            <a:r>
              <a:rPr lang="en-IN" sz="1600" dirty="0" err="1"/>
              <a:t>mgsnode</a:t>
            </a:r>
            <a:r>
              <a:rPr lang="en-IN" sz="1600" dirty="0"/>
              <a:t>=mds1@tcp0 --</a:t>
            </a:r>
            <a:r>
              <a:rPr lang="en-IN" sz="1600" dirty="0" err="1"/>
              <a:t>ost</a:t>
            </a:r>
            <a:r>
              <a:rPr lang="en-IN" sz="1600" dirty="0"/>
              <a:t> --index=0 /dev/</a:t>
            </a:r>
            <a:r>
              <a:rPr lang="en-IN" sz="1600" dirty="0" err="1"/>
              <a:t>sdb</a:t>
            </a:r>
            <a:r>
              <a:rPr lang="en-IN" sz="1600" dirty="0"/>
              <a:t> </a:t>
            </a:r>
          </a:p>
        </p:txBody>
      </p:sp>
    </p:spTree>
    <p:extLst>
      <p:ext uri="{BB962C8B-B14F-4D97-AF65-F5344CB8AC3E}">
        <p14:creationId xmlns:p14="http://schemas.microsoft.com/office/powerpoint/2010/main" val="3020478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860" y="0"/>
            <a:ext cx="9520158" cy="1049235"/>
          </a:xfrm>
        </p:spPr>
        <p:txBody>
          <a:bodyPr/>
          <a:lstStyle/>
          <a:p>
            <a:r>
              <a:rPr lang="en-US" dirty="0" smtClean="0"/>
              <a:t>COUNT..</a:t>
            </a:r>
            <a:endParaRPr lang="en-IN" dirty="0"/>
          </a:p>
        </p:txBody>
      </p:sp>
      <p:sp>
        <p:nvSpPr>
          <p:cNvPr id="3" name="Content Placeholder 2"/>
          <p:cNvSpPr>
            <a:spLocks noGrp="1"/>
          </p:cNvSpPr>
          <p:nvPr>
            <p:ph idx="1"/>
          </p:nvPr>
        </p:nvSpPr>
        <p:spPr>
          <a:xfrm>
            <a:off x="1520842" y="1350714"/>
            <a:ext cx="9520158" cy="3450613"/>
          </a:xfrm>
        </p:spPr>
        <p:txBody>
          <a:bodyPr>
            <a:normAutofit fontScale="92500" lnSpcReduction="20000"/>
          </a:bodyPr>
          <a:lstStyle/>
          <a:p>
            <a:pPr marL="0" indent="0">
              <a:buNone/>
            </a:pPr>
            <a:r>
              <a:rPr lang="en-IN" dirty="0"/>
              <a:t>Mount the OST file system on the block device </a:t>
            </a:r>
          </a:p>
          <a:p>
            <a:pPr marL="0" indent="0">
              <a:buNone/>
            </a:pPr>
            <a:r>
              <a:rPr lang="en-IN" dirty="0"/>
              <a:t>mount -t lustre /dev/</a:t>
            </a:r>
            <a:r>
              <a:rPr lang="en-IN" dirty="0" err="1"/>
              <a:t>block_device</a:t>
            </a:r>
            <a:r>
              <a:rPr lang="en-IN" dirty="0"/>
              <a:t> /</a:t>
            </a:r>
            <a:r>
              <a:rPr lang="en-IN" dirty="0" err="1"/>
              <a:t>mnt_point</a:t>
            </a:r>
            <a:r>
              <a:rPr lang="en-IN" dirty="0"/>
              <a:t> </a:t>
            </a:r>
          </a:p>
          <a:p>
            <a:pPr marL="0" indent="0">
              <a:buNone/>
            </a:pPr>
            <a:r>
              <a:rPr lang="en-IN" dirty="0"/>
              <a:t>e.g. mount -t lustre /dev/</a:t>
            </a:r>
            <a:r>
              <a:rPr lang="en-IN" dirty="0" err="1"/>
              <a:t>sdb</a:t>
            </a:r>
            <a:r>
              <a:rPr lang="en-IN" dirty="0"/>
              <a:t> /ost0</a:t>
            </a:r>
          </a:p>
          <a:p>
            <a:pPr marL="0" indent="0">
              <a:buNone/>
            </a:pPr>
            <a:endParaRPr lang="en-IN" dirty="0"/>
          </a:p>
          <a:p>
            <a:pPr marL="0" indent="0">
              <a:buNone/>
            </a:pPr>
            <a:r>
              <a:rPr lang="en-IN" dirty="0"/>
              <a:t>Lustre File system on the client node</a:t>
            </a:r>
          </a:p>
          <a:p>
            <a:pPr marL="0" indent="0">
              <a:buNone/>
            </a:pPr>
            <a:r>
              <a:rPr lang="en-IN" dirty="0"/>
              <a:t>Mount the Lustre File system on the client node </a:t>
            </a:r>
          </a:p>
          <a:p>
            <a:pPr marL="0" indent="0">
              <a:buNone/>
            </a:pPr>
            <a:r>
              <a:rPr lang="en-IN" dirty="0"/>
              <a:t>mount -t lustre </a:t>
            </a:r>
            <a:r>
              <a:rPr lang="en-IN" dirty="0" err="1"/>
              <a:t>MGS_node</a:t>
            </a:r>
            <a:r>
              <a:rPr lang="en-IN" dirty="0"/>
              <a:t>:/</a:t>
            </a:r>
            <a:r>
              <a:rPr lang="en-IN" dirty="0" err="1"/>
              <a:t>fsname</a:t>
            </a:r>
            <a:r>
              <a:rPr lang="en-IN" dirty="0"/>
              <a:t> /</a:t>
            </a:r>
            <a:r>
              <a:rPr lang="en-IN" dirty="0" err="1"/>
              <a:t>mount_point</a:t>
            </a:r>
            <a:r>
              <a:rPr lang="en-IN" dirty="0"/>
              <a:t> </a:t>
            </a:r>
          </a:p>
          <a:p>
            <a:pPr marL="0" indent="0">
              <a:buNone/>
            </a:pPr>
            <a:r>
              <a:rPr lang="en-IN" dirty="0"/>
              <a:t>e.g. mount -t lustre mds1:/lustre /lustre</a:t>
            </a:r>
          </a:p>
          <a:p>
            <a:endParaRPr lang="en-IN" dirty="0"/>
          </a:p>
        </p:txBody>
      </p:sp>
    </p:spTree>
    <p:extLst>
      <p:ext uri="{BB962C8B-B14F-4D97-AF65-F5344CB8AC3E}">
        <p14:creationId xmlns:p14="http://schemas.microsoft.com/office/powerpoint/2010/main" val="555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0036" y="1028343"/>
            <a:ext cx="10861964" cy="3693319"/>
          </a:xfrm>
          <a:prstGeom prst="rect">
            <a:avLst/>
          </a:prstGeom>
        </p:spPr>
        <p:txBody>
          <a:bodyPr wrap="square">
            <a:spAutoFit/>
          </a:bodyPr>
          <a:lstStyle/>
          <a:p>
            <a:r>
              <a:rPr lang="en-IN" dirty="0"/>
              <a:t>Verifying the Lustre Cluster </a:t>
            </a:r>
          </a:p>
          <a:p>
            <a:endParaRPr lang="en-IN" dirty="0"/>
          </a:p>
          <a:p>
            <a:endParaRPr lang="en-IN" dirty="0"/>
          </a:p>
          <a:p>
            <a:r>
              <a:rPr lang="en-IN" dirty="0"/>
              <a:t>o Log in to Lustre client </a:t>
            </a:r>
          </a:p>
          <a:p>
            <a:r>
              <a:rPr lang="en-IN" dirty="0"/>
              <a:t>o List all MDT devices in the Lustre cluster – “</a:t>
            </a:r>
            <a:r>
              <a:rPr lang="en-IN" dirty="0" err="1"/>
              <a:t>lfs</a:t>
            </a:r>
            <a:r>
              <a:rPr lang="en-IN" dirty="0"/>
              <a:t> </a:t>
            </a:r>
            <a:r>
              <a:rPr lang="en-IN" dirty="0" err="1"/>
              <a:t>mdts</a:t>
            </a:r>
            <a:r>
              <a:rPr lang="en-IN" dirty="0"/>
              <a:t>” </a:t>
            </a:r>
          </a:p>
          <a:p>
            <a:r>
              <a:rPr lang="en-IN" dirty="0"/>
              <a:t>o List all OST devices in the Lustre cluster – “</a:t>
            </a:r>
            <a:r>
              <a:rPr lang="en-IN" dirty="0" err="1"/>
              <a:t>lfs</a:t>
            </a:r>
            <a:r>
              <a:rPr lang="en-IN" dirty="0"/>
              <a:t> </a:t>
            </a:r>
            <a:r>
              <a:rPr lang="en-IN" dirty="0" err="1"/>
              <a:t>osts</a:t>
            </a:r>
            <a:r>
              <a:rPr lang="en-IN" dirty="0"/>
              <a:t>” </a:t>
            </a:r>
          </a:p>
          <a:p>
            <a:r>
              <a:rPr lang="en-IN" dirty="0"/>
              <a:t>o Show space usage per MDT and OSTs -"</a:t>
            </a:r>
            <a:r>
              <a:rPr lang="en-IN" dirty="0" err="1"/>
              <a:t>lfs</a:t>
            </a:r>
            <a:r>
              <a:rPr lang="en-IN" dirty="0"/>
              <a:t> </a:t>
            </a:r>
            <a:r>
              <a:rPr lang="en-IN" dirty="0" err="1"/>
              <a:t>df</a:t>
            </a:r>
            <a:r>
              <a:rPr lang="en-IN" dirty="0"/>
              <a:t> -h"  </a:t>
            </a:r>
          </a:p>
          <a:p>
            <a:r>
              <a:rPr lang="en-IN" dirty="0"/>
              <a:t>o Show all files residing on Lustre file system on /lustre - "ls -</a:t>
            </a:r>
            <a:r>
              <a:rPr lang="en-IN" dirty="0" err="1"/>
              <a:t>lsah</a:t>
            </a:r>
            <a:r>
              <a:rPr lang="en-IN" dirty="0"/>
              <a:t> /lustre </a:t>
            </a:r>
          </a:p>
          <a:p>
            <a:r>
              <a:rPr lang="en-IN" dirty="0"/>
              <a:t>o Run </a:t>
            </a:r>
            <a:r>
              <a:rPr lang="en-IN" dirty="0" err="1"/>
              <a:t>dd</a:t>
            </a:r>
            <a:r>
              <a:rPr lang="en-IN" dirty="0"/>
              <a:t> command "</a:t>
            </a:r>
            <a:r>
              <a:rPr lang="en-IN" dirty="0" err="1"/>
              <a:t>dd</a:t>
            </a:r>
            <a:r>
              <a:rPr lang="en-IN" dirty="0"/>
              <a:t> if=/dev/zero of=/lustre/zero1.dat </a:t>
            </a:r>
            <a:r>
              <a:rPr lang="en-IN" dirty="0" err="1"/>
              <a:t>bs</a:t>
            </a:r>
            <a:r>
              <a:rPr lang="en-IN" dirty="0"/>
              <a:t>=400M count=2" to write some 800MB of data on Lustre FS </a:t>
            </a:r>
          </a:p>
          <a:p>
            <a:r>
              <a:rPr lang="en-IN" dirty="0"/>
              <a:t>o Show the newly created  file Lustre file system on /</a:t>
            </a:r>
            <a:r>
              <a:rPr lang="en-IN" dirty="0" err="1"/>
              <a:t>mnt</a:t>
            </a:r>
            <a:r>
              <a:rPr lang="en-IN" dirty="0"/>
              <a:t> - "ls -</a:t>
            </a:r>
            <a:r>
              <a:rPr lang="en-IN" dirty="0" err="1"/>
              <a:t>lsah</a:t>
            </a:r>
            <a:r>
              <a:rPr lang="en-IN" dirty="0"/>
              <a:t> /</a:t>
            </a:r>
            <a:r>
              <a:rPr lang="en-IN" dirty="0" err="1"/>
              <a:t>mnt</a:t>
            </a:r>
            <a:r>
              <a:rPr lang="en-IN" dirty="0"/>
              <a:t>” </a:t>
            </a:r>
          </a:p>
          <a:p>
            <a:r>
              <a:rPr lang="en-IN" dirty="0"/>
              <a:t>o Show the usage of Lustre file system -"</a:t>
            </a:r>
            <a:r>
              <a:rPr lang="en-IN" dirty="0" err="1"/>
              <a:t>lfs</a:t>
            </a:r>
            <a:r>
              <a:rPr lang="en-IN" dirty="0"/>
              <a:t> </a:t>
            </a:r>
            <a:r>
              <a:rPr lang="en-IN" dirty="0" err="1"/>
              <a:t>df</a:t>
            </a:r>
            <a:r>
              <a:rPr lang="en-IN" dirty="0"/>
              <a:t> -h" </a:t>
            </a:r>
          </a:p>
          <a:p>
            <a:r>
              <a:rPr lang="en-IN" dirty="0"/>
              <a:t>o This will show percentage and amount of data written on each OST in Lustre file system </a:t>
            </a:r>
          </a:p>
        </p:txBody>
      </p:sp>
    </p:spTree>
    <p:extLst>
      <p:ext uri="{BB962C8B-B14F-4D97-AF65-F5344CB8AC3E}">
        <p14:creationId xmlns:p14="http://schemas.microsoft.com/office/powerpoint/2010/main" val="329419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496009"/>
          </a:xfrm>
        </p:spPr>
        <p:txBody>
          <a:bodyPr>
            <a:normAutofit/>
          </a:bodyPr>
          <a:lstStyle/>
          <a:p>
            <a:r>
              <a:rPr lang="en-US" sz="2800" dirty="0" smtClean="0"/>
              <a:t>Starting / Stopping Sequence</a:t>
            </a:r>
            <a:endParaRPr lang="en-IN" sz="2800" dirty="0"/>
          </a:p>
        </p:txBody>
      </p:sp>
      <p:pic>
        <p:nvPicPr>
          <p:cNvPr id="4" name="Content Placeholder 3"/>
          <p:cNvPicPr>
            <a:picLocks noGrp="1" noChangeAspect="1"/>
          </p:cNvPicPr>
          <p:nvPr>
            <p:ph idx="1"/>
          </p:nvPr>
        </p:nvPicPr>
        <p:blipFill>
          <a:blip r:embed="rId2"/>
          <a:stretch>
            <a:fillRect/>
          </a:stretch>
        </p:blipFill>
        <p:spPr>
          <a:xfrm>
            <a:off x="1534696" y="692728"/>
            <a:ext cx="9520158" cy="5458690"/>
          </a:xfrm>
          <a:prstGeom prst="rect">
            <a:avLst/>
          </a:prstGeom>
        </p:spPr>
      </p:pic>
    </p:spTree>
    <p:extLst>
      <p:ext uri="{BB962C8B-B14F-4D97-AF65-F5344CB8AC3E}">
        <p14:creationId xmlns:p14="http://schemas.microsoft.com/office/powerpoint/2010/main" val="1358762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08774"/>
            <a:ext cx="9520158" cy="774900"/>
          </a:xfrm>
        </p:spPr>
        <p:txBody>
          <a:bodyPr/>
          <a:lstStyle/>
          <a:p>
            <a:r>
              <a:rPr lang="en-US" dirty="0" smtClean="0"/>
              <a:t>example</a:t>
            </a:r>
            <a:endParaRPr lang="en-IN" dirty="0"/>
          </a:p>
        </p:txBody>
      </p:sp>
      <p:sp>
        <p:nvSpPr>
          <p:cNvPr id="3" name="Content Placeholder 2"/>
          <p:cNvSpPr>
            <a:spLocks noGrp="1"/>
          </p:cNvSpPr>
          <p:nvPr>
            <p:ph idx="1"/>
          </p:nvPr>
        </p:nvSpPr>
        <p:spPr>
          <a:xfrm>
            <a:off x="1534696" y="1108364"/>
            <a:ext cx="9520158" cy="4918363"/>
          </a:xfrm>
        </p:spPr>
        <p:txBody>
          <a:bodyPr>
            <a:normAutofit fontScale="85000" lnSpcReduction="10000"/>
          </a:bodyPr>
          <a:lstStyle/>
          <a:p>
            <a:r>
              <a:rPr lang="en-US" dirty="0" smtClean="0"/>
              <a:t>On </a:t>
            </a:r>
            <a:r>
              <a:rPr lang="en-US" dirty="0"/>
              <a:t>each client...</a:t>
            </a:r>
          </a:p>
          <a:p>
            <a:pPr marL="0" indent="0">
              <a:buNone/>
            </a:pPr>
            <a:r>
              <a:rPr lang="en-US" dirty="0" err="1"/>
              <a:t>umount</a:t>
            </a:r>
            <a:r>
              <a:rPr lang="en-US" dirty="0"/>
              <a:t> -a -t </a:t>
            </a:r>
            <a:r>
              <a:rPr lang="en-US" dirty="0" err="1"/>
              <a:t>lustre</a:t>
            </a:r>
            <a:endParaRPr lang="en-US" dirty="0"/>
          </a:p>
          <a:p>
            <a:pPr marL="0" indent="0">
              <a:buNone/>
            </a:pPr>
            <a:r>
              <a:rPr lang="en-US" dirty="0" err="1"/>
              <a:t>lfs</a:t>
            </a:r>
            <a:r>
              <a:rPr lang="en-US" dirty="0"/>
              <a:t> </a:t>
            </a:r>
            <a:r>
              <a:rPr lang="en-US" dirty="0" err="1"/>
              <a:t>df</a:t>
            </a:r>
            <a:r>
              <a:rPr lang="en-US" dirty="0"/>
              <a:t> -h</a:t>
            </a:r>
          </a:p>
          <a:p>
            <a:r>
              <a:rPr lang="en-US" dirty="0"/>
              <a:t>On </a:t>
            </a:r>
            <a:r>
              <a:rPr lang="en-US" dirty="0" smtClean="0"/>
              <a:t>the </a:t>
            </a:r>
            <a:r>
              <a:rPr lang="en-US" dirty="0"/>
              <a:t>MDS node(s), use the </a:t>
            </a:r>
            <a:r>
              <a:rPr lang="en-US" dirty="0" err="1"/>
              <a:t>umount</a:t>
            </a:r>
            <a:r>
              <a:rPr lang="en-US" dirty="0"/>
              <a:t> command:</a:t>
            </a:r>
          </a:p>
          <a:p>
            <a:pPr marL="0" indent="0">
              <a:buNone/>
            </a:pPr>
            <a:r>
              <a:rPr lang="en-US" dirty="0" err="1"/>
              <a:t>umount</a:t>
            </a:r>
            <a:r>
              <a:rPr lang="en-US" dirty="0"/>
              <a:t> -a -t </a:t>
            </a:r>
            <a:r>
              <a:rPr lang="en-US" dirty="0" err="1" smtClean="0"/>
              <a:t>lustre</a:t>
            </a:r>
            <a:r>
              <a:rPr lang="en-US" dirty="0" smtClean="0"/>
              <a:t> </a:t>
            </a:r>
          </a:p>
          <a:p>
            <a:r>
              <a:rPr lang="en-US" dirty="0" smtClean="0"/>
              <a:t>Unmount </a:t>
            </a:r>
            <a:r>
              <a:rPr lang="en-US" dirty="0"/>
              <a:t>all the OSTs</a:t>
            </a:r>
          </a:p>
          <a:p>
            <a:pPr marL="0" indent="0">
              <a:buNone/>
            </a:pPr>
            <a:r>
              <a:rPr lang="en-US" dirty="0"/>
              <a:t>On each OSS node, use the </a:t>
            </a:r>
            <a:r>
              <a:rPr lang="en-US" dirty="0" err="1"/>
              <a:t>umount</a:t>
            </a:r>
            <a:r>
              <a:rPr lang="en-US" dirty="0"/>
              <a:t> command:</a:t>
            </a:r>
          </a:p>
          <a:p>
            <a:pPr marL="0" indent="0">
              <a:buNone/>
            </a:pPr>
            <a:r>
              <a:rPr lang="en-US" dirty="0" err="1"/>
              <a:t>umount</a:t>
            </a:r>
            <a:r>
              <a:rPr lang="en-US" dirty="0"/>
              <a:t> -a -t </a:t>
            </a:r>
            <a:r>
              <a:rPr lang="en-US" dirty="0" err="1"/>
              <a:t>lustre</a:t>
            </a:r>
            <a:endParaRPr lang="en-US" dirty="0"/>
          </a:p>
          <a:p>
            <a:r>
              <a:rPr lang="en-US" dirty="0" smtClean="0"/>
              <a:t>On </a:t>
            </a:r>
            <a:r>
              <a:rPr lang="en-US" dirty="0"/>
              <a:t>the MGS </a:t>
            </a:r>
            <a:r>
              <a:rPr lang="en-US" dirty="0" smtClean="0"/>
              <a:t> </a:t>
            </a:r>
            <a:r>
              <a:rPr lang="en-US" dirty="0"/>
              <a:t>use the </a:t>
            </a:r>
            <a:r>
              <a:rPr lang="en-US" dirty="0" err="1"/>
              <a:t>umount</a:t>
            </a:r>
            <a:r>
              <a:rPr lang="en-US" dirty="0"/>
              <a:t> command:</a:t>
            </a:r>
          </a:p>
          <a:p>
            <a:pPr marL="0" indent="0">
              <a:buNone/>
            </a:pPr>
            <a:r>
              <a:rPr lang="en-US" dirty="0" err="1"/>
              <a:t>umount</a:t>
            </a:r>
            <a:r>
              <a:rPr lang="en-US" dirty="0"/>
              <a:t> -a -t </a:t>
            </a:r>
            <a:r>
              <a:rPr lang="en-US" dirty="0" err="1" smtClean="0"/>
              <a:t>lustre</a:t>
            </a:r>
            <a:endParaRPr lang="en-US" dirty="0"/>
          </a:p>
          <a:p>
            <a:r>
              <a:rPr lang="en-US" dirty="0"/>
              <a:t>Shutdown storage box</a:t>
            </a:r>
          </a:p>
          <a:p>
            <a:r>
              <a:rPr lang="en-US" dirty="0"/>
              <a:t>Shutdown switch</a:t>
            </a:r>
            <a:endParaRPr lang="en-IN" dirty="0"/>
          </a:p>
        </p:txBody>
      </p:sp>
    </p:spTree>
    <p:extLst>
      <p:ext uri="{BB962C8B-B14F-4D97-AF65-F5344CB8AC3E}">
        <p14:creationId xmlns:p14="http://schemas.microsoft.com/office/powerpoint/2010/main" val="3855549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25647"/>
            <a:ext cx="9520158" cy="1049235"/>
          </a:xfrm>
        </p:spPr>
        <p:txBody>
          <a:bodyPr>
            <a:normAutofit/>
          </a:bodyPr>
          <a:lstStyle/>
          <a:p>
            <a:r>
              <a:rPr lang="en-US" sz="2800" dirty="0"/>
              <a:t>Few Useful commands hands-on </a:t>
            </a:r>
          </a:p>
        </p:txBody>
      </p:sp>
      <p:sp>
        <p:nvSpPr>
          <p:cNvPr id="3" name="Content Placeholder 2"/>
          <p:cNvSpPr>
            <a:spLocks noGrp="1"/>
          </p:cNvSpPr>
          <p:nvPr>
            <p:ph idx="1"/>
          </p:nvPr>
        </p:nvSpPr>
        <p:spPr>
          <a:xfrm>
            <a:off x="1534696" y="1288474"/>
            <a:ext cx="9520158" cy="4807526"/>
          </a:xfrm>
        </p:spPr>
        <p:txBody>
          <a:bodyPr>
            <a:normAutofit/>
          </a:bodyPr>
          <a:lstStyle/>
          <a:p>
            <a:r>
              <a:rPr lang="en-US" dirty="0" err="1"/>
              <a:t>modprobe</a:t>
            </a:r>
            <a:r>
              <a:rPr lang="en-US" dirty="0"/>
              <a:t> </a:t>
            </a:r>
            <a:r>
              <a:rPr lang="en-US" dirty="0" err="1" smtClean="0"/>
              <a:t>lustre</a:t>
            </a:r>
            <a:endParaRPr lang="en-US" dirty="0" smtClean="0"/>
          </a:p>
          <a:p>
            <a:r>
              <a:rPr lang="en-US" dirty="0" err="1" smtClean="0"/>
              <a:t>modprobe</a:t>
            </a:r>
            <a:r>
              <a:rPr lang="en-US" dirty="0" smtClean="0"/>
              <a:t> </a:t>
            </a:r>
            <a:r>
              <a:rPr lang="en-US" dirty="0" err="1"/>
              <a:t>lnet</a:t>
            </a:r>
            <a:r>
              <a:rPr lang="en-US" dirty="0"/>
              <a:t> </a:t>
            </a:r>
            <a:endParaRPr lang="en-US" dirty="0" smtClean="0"/>
          </a:p>
          <a:p>
            <a:r>
              <a:rPr lang="en-US" dirty="0" err="1"/>
              <a:t>lsmod</a:t>
            </a:r>
            <a:r>
              <a:rPr lang="en-US" dirty="0"/>
              <a:t> | </a:t>
            </a:r>
            <a:r>
              <a:rPr lang="en-US" dirty="0" err="1"/>
              <a:t>grep</a:t>
            </a:r>
            <a:r>
              <a:rPr lang="en-US" dirty="0"/>
              <a:t> </a:t>
            </a:r>
            <a:r>
              <a:rPr lang="en-US" dirty="0" err="1"/>
              <a:t>lustre</a:t>
            </a:r>
            <a:r>
              <a:rPr lang="en-US" dirty="0"/>
              <a:t> </a:t>
            </a:r>
            <a:endParaRPr lang="en-US" dirty="0" smtClean="0"/>
          </a:p>
          <a:p>
            <a:r>
              <a:rPr lang="en-US" dirty="0" smtClean="0"/>
              <a:t> </a:t>
            </a:r>
            <a:r>
              <a:rPr lang="en-US" dirty="0" err="1"/>
              <a:t>lctl</a:t>
            </a:r>
            <a:r>
              <a:rPr lang="en-US" dirty="0"/>
              <a:t> network </a:t>
            </a:r>
            <a:r>
              <a:rPr lang="en-US" dirty="0" smtClean="0"/>
              <a:t>up</a:t>
            </a:r>
          </a:p>
          <a:p>
            <a:r>
              <a:rPr lang="en-US" dirty="0" err="1"/>
              <a:t>lctl</a:t>
            </a:r>
            <a:r>
              <a:rPr lang="en-US" dirty="0"/>
              <a:t> </a:t>
            </a:r>
            <a:r>
              <a:rPr lang="en-US" dirty="0" err="1"/>
              <a:t>get_param</a:t>
            </a:r>
            <a:r>
              <a:rPr lang="en-US" dirty="0"/>
              <a:t> version </a:t>
            </a:r>
          </a:p>
          <a:p>
            <a:r>
              <a:rPr lang="en-US" dirty="0" err="1"/>
              <a:t>lctl</a:t>
            </a:r>
            <a:r>
              <a:rPr lang="en-US" dirty="0"/>
              <a:t> </a:t>
            </a:r>
            <a:r>
              <a:rPr lang="en-US" dirty="0" err="1" smtClean="0"/>
              <a:t>list_nids</a:t>
            </a:r>
            <a:endParaRPr lang="en-US" dirty="0" smtClean="0"/>
          </a:p>
          <a:p>
            <a:r>
              <a:rPr lang="en-IN" dirty="0" err="1"/>
              <a:t>lfs</a:t>
            </a:r>
            <a:r>
              <a:rPr lang="en-IN" dirty="0"/>
              <a:t> </a:t>
            </a:r>
            <a:r>
              <a:rPr lang="en-IN" dirty="0" err="1"/>
              <a:t>df</a:t>
            </a:r>
            <a:r>
              <a:rPr lang="en-IN" dirty="0"/>
              <a:t> </a:t>
            </a:r>
            <a:r>
              <a:rPr lang="en-IN" dirty="0" smtClean="0"/>
              <a:t>–h</a:t>
            </a:r>
          </a:p>
          <a:p>
            <a:r>
              <a:rPr lang="en-US" dirty="0" err="1"/>
              <a:t>l</a:t>
            </a:r>
            <a:r>
              <a:rPr lang="en-US" dirty="0" err="1" smtClean="0"/>
              <a:t>fs</a:t>
            </a:r>
            <a:r>
              <a:rPr lang="en-US" dirty="0" smtClean="0"/>
              <a:t> check servers</a:t>
            </a:r>
            <a:r>
              <a:rPr lang="en-US" dirty="0"/>
              <a:t>	</a:t>
            </a:r>
          </a:p>
          <a:p>
            <a:r>
              <a:rPr lang="en-US" dirty="0"/>
              <a:t>  </a:t>
            </a:r>
            <a:r>
              <a:rPr lang="en-US" dirty="0" err="1"/>
              <a:t>llstat</a:t>
            </a:r>
            <a:r>
              <a:rPr lang="en-US" dirty="0"/>
              <a:t>	</a:t>
            </a:r>
            <a:r>
              <a:rPr lang="en-US" dirty="0" smtClean="0"/>
              <a:t> -­‐</a:t>
            </a:r>
            <a:r>
              <a:rPr lang="en-US" dirty="0" err="1" smtClean="0"/>
              <a:t>i</a:t>
            </a:r>
            <a:r>
              <a:rPr lang="en-US" dirty="0"/>
              <a:t>  2  /</a:t>
            </a:r>
            <a:r>
              <a:rPr lang="en-US" dirty="0" err="1" smtClean="0"/>
              <a:t>proc</a:t>
            </a:r>
            <a:r>
              <a:rPr lang="en-US" dirty="0" smtClean="0"/>
              <a:t>/fs/</a:t>
            </a:r>
            <a:r>
              <a:rPr lang="en-US" dirty="0" err="1" smtClean="0"/>
              <a:t>lustre</a:t>
            </a:r>
            <a:r>
              <a:rPr lang="en-US" dirty="0" smtClean="0"/>
              <a:t>/</a:t>
            </a:r>
            <a:r>
              <a:rPr lang="en-US" dirty="0" err="1" smtClean="0"/>
              <a:t>mds</a:t>
            </a:r>
            <a:r>
              <a:rPr lang="en-US" dirty="0" smtClean="0"/>
              <a:t>/MDS/</a:t>
            </a:r>
            <a:r>
              <a:rPr lang="en-US" dirty="0" err="1" smtClean="0"/>
              <a:t>mdt</a:t>
            </a:r>
            <a:r>
              <a:rPr lang="en-US" dirty="0" smtClean="0"/>
              <a:t>/stats  or LMT (</a:t>
            </a:r>
            <a:r>
              <a:rPr lang="en-US" smtClean="0"/>
              <a:t>like ganglia)</a:t>
            </a:r>
            <a:endParaRPr lang="en-US" dirty="0"/>
          </a:p>
        </p:txBody>
      </p:sp>
    </p:spTree>
    <p:extLst>
      <p:ext uri="{BB962C8B-B14F-4D97-AF65-F5344CB8AC3E}">
        <p14:creationId xmlns:p14="http://schemas.microsoft.com/office/powerpoint/2010/main" val="3020771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23736"/>
            <a:ext cx="9520158" cy="1049235"/>
          </a:xfrm>
        </p:spPr>
        <p:txBody>
          <a:bodyPr>
            <a:normAutofit/>
          </a:bodyPr>
          <a:lstStyle/>
          <a:p>
            <a:r>
              <a:rPr lang="en-IN" sz="2000" dirty="0"/>
              <a:t>Lustre Best Practices </a:t>
            </a:r>
          </a:p>
        </p:txBody>
      </p:sp>
      <p:sp>
        <p:nvSpPr>
          <p:cNvPr id="3" name="Content Placeholder 2"/>
          <p:cNvSpPr>
            <a:spLocks noGrp="1"/>
          </p:cNvSpPr>
          <p:nvPr>
            <p:ph idx="1"/>
          </p:nvPr>
        </p:nvSpPr>
        <p:spPr>
          <a:xfrm>
            <a:off x="1534696" y="925500"/>
            <a:ext cx="9520158" cy="5170500"/>
          </a:xfrm>
        </p:spPr>
        <p:txBody>
          <a:bodyPr>
            <a:normAutofit fontScale="92500" lnSpcReduction="20000"/>
          </a:bodyPr>
          <a:lstStyle/>
          <a:p>
            <a:r>
              <a:rPr lang="en-US" dirty="0"/>
              <a:t>Get the latest </a:t>
            </a:r>
            <a:r>
              <a:rPr lang="en-US" dirty="0" err="1"/>
              <a:t>Lustre</a:t>
            </a:r>
            <a:r>
              <a:rPr lang="en-US" dirty="0"/>
              <a:t> sources from www.whamcloud.com. You can find </a:t>
            </a:r>
            <a:r>
              <a:rPr lang="en-US" dirty="0" err="1"/>
              <a:t>Lustre</a:t>
            </a:r>
            <a:r>
              <a:rPr lang="en-US" dirty="0"/>
              <a:t>-  related information on www.lustre.org as </a:t>
            </a:r>
            <a:r>
              <a:rPr lang="en-US" dirty="0" smtClean="0"/>
              <a:t>well.</a:t>
            </a:r>
          </a:p>
          <a:p>
            <a:r>
              <a:rPr lang="en-US" dirty="0"/>
              <a:t> Ensure that you use the same version of Linux Operating System and Kernel as mentioned on </a:t>
            </a:r>
            <a:r>
              <a:rPr lang="en-US" dirty="0" err="1"/>
              <a:t>WhamCloud</a:t>
            </a:r>
            <a:r>
              <a:rPr lang="en-US" dirty="0"/>
              <a:t> for the </a:t>
            </a:r>
            <a:r>
              <a:rPr lang="en-US" dirty="0" err="1"/>
              <a:t>Lustre</a:t>
            </a:r>
            <a:r>
              <a:rPr lang="en-US" dirty="0"/>
              <a:t> version you plan to deploy in your </a:t>
            </a:r>
            <a:r>
              <a:rPr lang="en-US" dirty="0" smtClean="0"/>
              <a:t>environment.</a:t>
            </a:r>
          </a:p>
          <a:p>
            <a:r>
              <a:rPr lang="en-US" dirty="0"/>
              <a:t>All </a:t>
            </a:r>
            <a:r>
              <a:rPr lang="en-US" dirty="0" err="1"/>
              <a:t>Lustre</a:t>
            </a:r>
            <a:r>
              <a:rPr lang="en-US" dirty="0"/>
              <a:t> servers and </a:t>
            </a:r>
            <a:r>
              <a:rPr lang="en-US" dirty="0" err="1"/>
              <a:t>Lustre</a:t>
            </a:r>
            <a:r>
              <a:rPr lang="en-US" dirty="0"/>
              <a:t> clients must be running the same Operating System and Kernel </a:t>
            </a:r>
            <a:r>
              <a:rPr lang="en-US" dirty="0" smtClean="0"/>
              <a:t>version</a:t>
            </a:r>
          </a:p>
          <a:p>
            <a:r>
              <a:rPr lang="en-US" dirty="0"/>
              <a:t>While configuring </a:t>
            </a:r>
            <a:r>
              <a:rPr lang="en-US" dirty="0" err="1"/>
              <a:t>Lustre</a:t>
            </a:r>
            <a:r>
              <a:rPr lang="en-US" dirty="0"/>
              <a:t> cluster and file system, ensure all </a:t>
            </a:r>
            <a:r>
              <a:rPr lang="en-US" dirty="0" err="1"/>
              <a:t>Lustre</a:t>
            </a:r>
            <a:r>
              <a:rPr lang="en-US" dirty="0"/>
              <a:t> servers and </a:t>
            </a:r>
            <a:r>
              <a:rPr lang="en-US" dirty="0" err="1"/>
              <a:t>Lustre</a:t>
            </a:r>
            <a:r>
              <a:rPr lang="en-US" dirty="0"/>
              <a:t> clients can access each other on the network with proper network configuration, or update the /</a:t>
            </a:r>
            <a:r>
              <a:rPr lang="en-US" dirty="0" err="1"/>
              <a:t>etc</a:t>
            </a:r>
            <a:r>
              <a:rPr lang="en-US" dirty="0"/>
              <a:t>/hosts </a:t>
            </a:r>
            <a:r>
              <a:rPr lang="en-US" dirty="0" smtClean="0"/>
              <a:t>file.</a:t>
            </a:r>
          </a:p>
          <a:p>
            <a:r>
              <a:rPr lang="en-US" dirty="0"/>
              <a:t> While configuring </a:t>
            </a:r>
            <a:r>
              <a:rPr lang="en-US" dirty="0" err="1"/>
              <a:t>Lustre</a:t>
            </a:r>
            <a:r>
              <a:rPr lang="en-US" dirty="0"/>
              <a:t> cluster, ensure that SELINUX is </a:t>
            </a:r>
            <a:r>
              <a:rPr lang="en-US" dirty="0" smtClean="0"/>
              <a:t>disabled</a:t>
            </a:r>
          </a:p>
          <a:p>
            <a:r>
              <a:rPr lang="en-US" dirty="0"/>
              <a:t>Always install and configure a separate MGS / MDS server and do not merge it with OSS server. This will prevent any latency during Read / Write I/</a:t>
            </a:r>
            <a:r>
              <a:rPr lang="en-US" dirty="0" err="1"/>
              <a:t>Os</a:t>
            </a:r>
            <a:r>
              <a:rPr lang="en-US" dirty="0"/>
              <a:t> on </a:t>
            </a:r>
            <a:r>
              <a:rPr lang="en-US" dirty="0" err="1"/>
              <a:t>Lustre</a:t>
            </a:r>
            <a:r>
              <a:rPr lang="en-US" dirty="0"/>
              <a:t> file system.</a:t>
            </a:r>
            <a:endParaRPr lang="en-IN" dirty="0"/>
          </a:p>
        </p:txBody>
      </p:sp>
    </p:spTree>
    <p:extLst>
      <p:ext uri="{BB962C8B-B14F-4D97-AF65-F5344CB8AC3E}">
        <p14:creationId xmlns:p14="http://schemas.microsoft.com/office/powerpoint/2010/main" val="3822004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09881"/>
            <a:ext cx="9520158" cy="1049235"/>
          </a:xfrm>
        </p:spPr>
        <p:txBody>
          <a:bodyPr>
            <a:normAutofit/>
          </a:bodyPr>
          <a:lstStyle/>
          <a:p>
            <a:r>
              <a:rPr lang="en-US" sz="2000" dirty="0" smtClean="0"/>
              <a:t>Count…</a:t>
            </a:r>
            <a:endParaRPr lang="en-IN" sz="2000" dirty="0"/>
          </a:p>
        </p:txBody>
      </p:sp>
      <p:sp>
        <p:nvSpPr>
          <p:cNvPr id="3" name="Content Placeholder 2"/>
          <p:cNvSpPr>
            <a:spLocks noGrp="1"/>
          </p:cNvSpPr>
          <p:nvPr>
            <p:ph idx="1"/>
          </p:nvPr>
        </p:nvSpPr>
        <p:spPr>
          <a:xfrm>
            <a:off x="1534696" y="939354"/>
            <a:ext cx="9520158" cy="5281337"/>
          </a:xfrm>
        </p:spPr>
        <p:txBody>
          <a:bodyPr/>
          <a:lstStyle/>
          <a:p>
            <a:r>
              <a:rPr lang="en-US" dirty="0"/>
              <a:t>For long term data integrity, </a:t>
            </a:r>
            <a:r>
              <a:rPr lang="en-US" dirty="0" err="1"/>
              <a:t>Lustre</a:t>
            </a:r>
            <a:r>
              <a:rPr lang="en-US" dirty="0"/>
              <a:t> </a:t>
            </a:r>
            <a:r>
              <a:rPr lang="en-US" dirty="0" err="1"/>
              <a:t>filesystem</a:t>
            </a:r>
            <a:r>
              <a:rPr lang="en-US" dirty="0"/>
              <a:t> devices (OST/MDT) must be RAID protected. </a:t>
            </a:r>
            <a:endParaRPr lang="en-US" dirty="0" smtClean="0"/>
          </a:p>
          <a:p>
            <a:r>
              <a:rPr lang="en-US" dirty="0"/>
              <a:t> Higher availability of </a:t>
            </a:r>
            <a:r>
              <a:rPr lang="en-US" dirty="0" err="1"/>
              <a:t>Lustre</a:t>
            </a:r>
            <a:r>
              <a:rPr lang="en-US" dirty="0"/>
              <a:t> cluster, configure high availability using Linux clustering for each </a:t>
            </a:r>
            <a:r>
              <a:rPr lang="en-US" dirty="0" err="1"/>
              <a:t>Lustre</a:t>
            </a:r>
            <a:r>
              <a:rPr lang="en-US" dirty="0"/>
              <a:t> Server – OSS, MDS / </a:t>
            </a:r>
            <a:r>
              <a:rPr lang="en-US" dirty="0" smtClean="0"/>
              <a:t>MGS.</a:t>
            </a:r>
          </a:p>
          <a:p>
            <a:r>
              <a:rPr lang="en-US" dirty="0"/>
              <a:t>Subscribe to </a:t>
            </a:r>
            <a:r>
              <a:rPr lang="en-US" dirty="0" err="1"/>
              <a:t>Lustre</a:t>
            </a:r>
            <a:r>
              <a:rPr lang="en-US" dirty="0"/>
              <a:t> mailing list hpdd-discuss@lists.01.org</a:t>
            </a:r>
            <a:endParaRPr lang="en-IN" dirty="0"/>
          </a:p>
        </p:txBody>
      </p:sp>
    </p:spTree>
    <p:extLst>
      <p:ext uri="{BB962C8B-B14F-4D97-AF65-F5344CB8AC3E}">
        <p14:creationId xmlns:p14="http://schemas.microsoft.com/office/powerpoint/2010/main" val="3461228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Intel® Manager for </a:t>
            </a:r>
            <a:r>
              <a:rPr lang="en-US" b="1" dirty="0" err="1">
                <a:cs typeface="Calibri" panose="020F0502020204030204" pitchFamily="34" charset="0"/>
              </a:rPr>
              <a:t>Lustre</a:t>
            </a:r>
            <a:r>
              <a:rPr lang="en-US" b="1" dirty="0">
                <a:cs typeface="Calibri" panose="020F0502020204030204" pitchFamily="34" charset="0"/>
              </a:rPr>
              <a:t>* Software Installation using IEEL</a:t>
            </a:r>
            <a:endParaRPr lang="en-US" dirty="0"/>
          </a:p>
        </p:txBody>
      </p:sp>
      <p:pic>
        <p:nvPicPr>
          <p:cNvPr id="4" name="Content Placeholder 3"/>
          <p:cNvPicPr>
            <a:picLocks noGrp="1" noChangeAspect="1"/>
          </p:cNvPicPr>
          <p:nvPr>
            <p:ph idx="1"/>
          </p:nvPr>
        </p:nvPicPr>
        <p:blipFill>
          <a:blip r:embed="rId2"/>
          <a:stretch>
            <a:fillRect/>
          </a:stretch>
        </p:blipFill>
        <p:spPr>
          <a:xfrm>
            <a:off x="1534697" y="2076960"/>
            <a:ext cx="9770612" cy="3922058"/>
          </a:xfrm>
          <a:prstGeom prst="rect">
            <a:avLst/>
          </a:prstGeom>
        </p:spPr>
      </p:pic>
    </p:spTree>
    <p:extLst>
      <p:ext uri="{BB962C8B-B14F-4D97-AF65-F5344CB8AC3E}">
        <p14:creationId xmlns:p14="http://schemas.microsoft.com/office/powerpoint/2010/main" val="118472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497808"/>
          </a:xfrm>
        </p:spPr>
        <p:txBody>
          <a:bodyPr>
            <a:normAutofit fontScale="90000"/>
          </a:bodyPr>
          <a:lstStyle/>
          <a:p>
            <a:r>
              <a:rPr lang="en-US" dirty="0" smtClean="0"/>
              <a:t>Count…</a:t>
            </a:r>
            <a:endParaRPr lang="en-IN" dirty="0"/>
          </a:p>
        </p:txBody>
      </p:sp>
      <p:sp>
        <p:nvSpPr>
          <p:cNvPr id="3" name="Content Placeholder 2"/>
          <p:cNvSpPr>
            <a:spLocks noGrp="1"/>
          </p:cNvSpPr>
          <p:nvPr>
            <p:ph idx="1"/>
          </p:nvPr>
        </p:nvSpPr>
        <p:spPr>
          <a:xfrm>
            <a:off x="1534696" y="1530823"/>
            <a:ext cx="9520158" cy="3450613"/>
          </a:xfrm>
        </p:spPr>
        <p:txBody>
          <a:bodyPr/>
          <a:lstStyle/>
          <a:p>
            <a:r>
              <a:rPr lang="en-US" b="1" dirty="0"/>
              <a:t>Performance-enhanced ext4 file system</a:t>
            </a:r>
            <a:r>
              <a:rPr lang="en-US" b="1" dirty="0" smtClean="0"/>
              <a:t>: </a:t>
            </a:r>
            <a:r>
              <a:rPr lang="en-US" dirty="0" smtClean="0"/>
              <a:t>The </a:t>
            </a:r>
            <a:r>
              <a:rPr lang="en-US" dirty="0"/>
              <a:t>Lustre file system uses an improved version of the ext4 journaling file system to store data and metadata. This version, called  </a:t>
            </a:r>
            <a:r>
              <a:rPr lang="en-US" dirty="0" err="1"/>
              <a:t>ldiskfs</a:t>
            </a:r>
            <a:r>
              <a:rPr lang="en-US" dirty="0"/>
              <a:t> , has been enhanced to improve performance and provide additional functionality needed by the Lustre file system</a:t>
            </a:r>
            <a:r>
              <a:rPr lang="en-US" dirty="0" smtClean="0"/>
              <a:t>.</a:t>
            </a:r>
          </a:p>
          <a:p>
            <a:pPr marL="0" indent="0">
              <a:buNone/>
            </a:pPr>
            <a:endParaRPr lang="en-US" dirty="0"/>
          </a:p>
          <a:p>
            <a:pPr marL="0" indent="0">
              <a:buNone/>
            </a:pPr>
            <a:r>
              <a:rPr lang="en-US" dirty="0" smtClean="0"/>
              <a:t>NOTE:  With </a:t>
            </a:r>
            <a:r>
              <a:rPr lang="en-US" dirty="0"/>
              <a:t>the Lustre software release 2.4 and later, it is also possible to use ZFS as the backing </a:t>
            </a:r>
            <a:r>
              <a:rPr lang="en-US" dirty="0" smtClean="0"/>
              <a:t>file system </a:t>
            </a:r>
            <a:r>
              <a:rPr lang="en-US" dirty="0"/>
              <a:t>for Lustre for the MDT, OST, and MGS storage.</a:t>
            </a:r>
            <a:endParaRPr lang="en-IN" dirty="0"/>
          </a:p>
        </p:txBody>
      </p:sp>
    </p:spTree>
    <p:extLst>
      <p:ext uri="{BB962C8B-B14F-4D97-AF65-F5344CB8AC3E}">
        <p14:creationId xmlns:p14="http://schemas.microsoft.com/office/powerpoint/2010/main" val="84172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27018" y="318655"/>
            <a:ext cx="9919855" cy="5791200"/>
          </a:xfrm>
          <a:prstGeom prst="rect">
            <a:avLst/>
          </a:prstGeom>
        </p:spPr>
      </p:pic>
    </p:spTree>
    <p:extLst>
      <p:ext uri="{BB962C8B-B14F-4D97-AF65-F5344CB8AC3E}">
        <p14:creationId xmlns:p14="http://schemas.microsoft.com/office/powerpoint/2010/main" val="54726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702871"/>
          </a:xfrm>
        </p:spPr>
        <p:txBody>
          <a:bodyPr/>
          <a:lstStyle/>
          <a:p>
            <a:r>
              <a:rPr lang="en-US" dirty="0" smtClean="0"/>
              <a:t>IEEL Training Cluster Review</a:t>
            </a:r>
            <a:endParaRPr lang="en-US" dirty="0"/>
          </a:p>
        </p:txBody>
      </p:sp>
      <p:sp>
        <p:nvSpPr>
          <p:cNvPr id="3" name="Content Placeholder 2"/>
          <p:cNvSpPr>
            <a:spLocks noGrp="1"/>
          </p:cNvSpPr>
          <p:nvPr>
            <p:ph idx="1"/>
          </p:nvPr>
        </p:nvSpPr>
        <p:spPr>
          <a:xfrm>
            <a:off x="1534696" y="997528"/>
            <a:ext cx="9520158" cy="4468818"/>
          </a:xfrm>
        </p:spPr>
        <p:txBody>
          <a:bodyPr>
            <a:normAutofit lnSpcReduction="10000"/>
          </a:bodyPr>
          <a:lstStyle/>
          <a:p>
            <a:r>
              <a:rPr lang="en-US" dirty="0" smtClean="0"/>
              <a:t>Required Operating System: RHEL 6.5 or CentOS 6.5</a:t>
            </a:r>
          </a:p>
          <a:p>
            <a:r>
              <a:rPr lang="en-US" dirty="0" smtClean="0"/>
              <a:t>Correct Network and DNS (FQDN) configured</a:t>
            </a:r>
          </a:p>
          <a:p>
            <a:r>
              <a:rPr lang="en-US" dirty="0" smtClean="0"/>
              <a:t>Management Network Interfaces or IPMI must be configured </a:t>
            </a:r>
            <a:endParaRPr lang="en-US" dirty="0"/>
          </a:p>
          <a:p>
            <a:r>
              <a:rPr lang="en-US" sz="2400" b="1" dirty="0" smtClean="0"/>
              <a:t>Do not</a:t>
            </a:r>
            <a:r>
              <a:rPr lang="en-US" dirty="0" smtClean="0"/>
              <a:t> configure IP Address for the HA Crossover Cable</a:t>
            </a:r>
          </a:p>
          <a:p>
            <a:r>
              <a:rPr lang="en-US" dirty="0" smtClean="0"/>
              <a:t>Provide adequate RAM and Mass Storage .</a:t>
            </a:r>
          </a:p>
          <a:p>
            <a:r>
              <a:rPr lang="en-US" dirty="0" smtClean="0"/>
              <a:t>Storage Server should have SSH running with root login permitted.</a:t>
            </a:r>
          </a:p>
          <a:p>
            <a:r>
              <a:rPr lang="en-US" dirty="0" smtClean="0"/>
              <a:t>Do not install </a:t>
            </a:r>
            <a:r>
              <a:rPr lang="en-US" dirty="0" err="1" smtClean="0"/>
              <a:t>Lustre</a:t>
            </a:r>
            <a:r>
              <a:rPr lang="en-US" dirty="0" smtClean="0"/>
              <a:t>, </a:t>
            </a:r>
            <a:r>
              <a:rPr lang="en-US" dirty="0" err="1" smtClean="0"/>
              <a:t>Corosync</a:t>
            </a:r>
            <a:r>
              <a:rPr lang="en-US" dirty="0" smtClean="0"/>
              <a:t> or Pacemaker, NTP</a:t>
            </a:r>
          </a:p>
          <a:p>
            <a:r>
              <a:rPr lang="en-US" dirty="0" smtClean="0"/>
              <a:t>Provide separate storage for MGT and MDT.</a:t>
            </a:r>
          </a:p>
          <a:p>
            <a:r>
              <a:rPr lang="en-US" dirty="0" smtClean="0"/>
              <a:t>Shared Storage for HA MGT, MDT, OST</a:t>
            </a:r>
            <a:endParaRPr lang="en-US" dirty="0"/>
          </a:p>
        </p:txBody>
      </p:sp>
    </p:spTree>
    <p:extLst>
      <p:ext uri="{BB962C8B-B14F-4D97-AF65-F5344CB8AC3E}">
        <p14:creationId xmlns:p14="http://schemas.microsoft.com/office/powerpoint/2010/main" val="1348755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1709" y="845127"/>
            <a:ext cx="10169236" cy="5133254"/>
          </a:xfrm>
          <a:prstGeom prst="rect">
            <a:avLst/>
          </a:prstGeom>
        </p:spPr>
      </p:pic>
    </p:spTree>
    <p:extLst>
      <p:ext uri="{BB962C8B-B14F-4D97-AF65-F5344CB8AC3E}">
        <p14:creationId xmlns:p14="http://schemas.microsoft.com/office/powerpoint/2010/main" val="2382425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01091" y="748145"/>
            <a:ext cx="10072254" cy="4641273"/>
          </a:xfrm>
          <a:prstGeom prst="rect">
            <a:avLst/>
          </a:prstGeom>
        </p:spPr>
      </p:pic>
    </p:spTree>
    <p:extLst>
      <p:ext uri="{BB962C8B-B14F-4D97-AF65-F5344CB8AC3E}">
        <p14:creationId xmlns:p14="http://schemas.microsoft.com/office/powerpoint/2010/main" val="2093147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53491" y="387927"/>
            <a:ext cx="8575963" cy="5465763"/>
          </a:xfrm>
          <a:prstGeom prst="rect">
            <a:avLst/>
          </a:prstGeom>
        </p:spPr>
      </p:pic>
    </p:spTree>
    <p:extLst>
      <p:ext uri="{BB962C8B-B14F-4D97-AF65-F5344CB8AC3E}">
        <p14:creationId xmlns:p14="http://schemas.microsoft.com/office/powerpoint/2010/main" val="888458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04110" y="623453"/>
            <a:ext cx="9296400" cy="5458691"/>
          </a:xfrm>
          <a:prstGeom prst="rect">
            <a:avLst/>
          </a:prstGeom>
        </p:spPr>
      </p:pic>
    </p:spTree>
    <p:extLst>
      <p:ext uri="{BB962C8B-B14F-4D97-AF65-F5344CB8AC3E}">
        <p14:creationId xmlns:p14="http://schemas.microsoft.com/office/powerpoint/2010/main" val="524787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0098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4249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8690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2500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Lustre Architecture and its components </a:t>
            </a:r>
          </a:p>
        </p:txBody>
      </p:sp>
      <p:sp>
        <p:nvSpPr>
          <p:cNvPr id="3" name="Content Placeholder 2"/>
          <p:cNvSpPr>
            <a:spLocks noGrp="1"/>
          </p:cNvSpPr>
          <p:nvPr>
            <p:ph idx="1"/>
          </p:nvPr>
        </p:nvSpPr>
        <p:spPr/>
        <p:txBody>
          <a:bodyPr>
            <a:normAutofit fontScale="77500" lnSpcReduction="20000"/>
          </a:bodyPr>
          <a:lstStyle/>
          <a:p>
            <a:r>
              <a:rPr lang="en-US" dirty="0">
                <a:latin typeface="Calibri" panose="020F0502020204030204" pitchFamily="34" charset="0"/>
                <a:cs typeface="Calibri" panose="020F0502020204030204" pitchFamily="34" charset="0"/>
              </a:rPr>
              <a:t>MDS (Metadata Server)</a:t>
            </a:r>
          </a:p>
          <a:p>
            <a:pPr marL="0" indent="0">
              <a:buNone/>
            </a:pPr>
            <a:r>
              <a:rPr lang="en-US" dirty="0">
                <a:latin typeface="Calibri" panose="020F0502020204030204" pitchFamily="34" charset="0"/>
                <a:cs typeface="Calibri" panose="020F0502020204030204" pitchFamily="34" charset="0"/>
              </a:rPr>
              <a:t>The MDS makes metadata stored in one or more MDTs available to Lustre clients. Each MDS manages the names and directories in the Lustre file system(s) and provides network request handling for one or more local MDTs.</a:t>
            </a:r>
          </a:p>
          <a:p>
            <a:r>
              <a:rPr lang="en-US" dirty="0">
                <a:latin typeface="Calibri" panose="020F0502020204030204" pitchFamily="34" charset="0"/>
                <a:cs typeface="Calibri" panose="020F0502020204030204" pitchFamily="34" charset="0"/>
              </a:rPr>
              <a:t>MDT (Metadata Target)</a:t>
            </a:r>
          </a:p>
          <a:p>
            <a:pPr marL="0" indent="0">
              <a:buNone/>
            </a:pPr>
            <a:r>
              <a:rPr lang="en-US" dirty="0">
                <a:latin typeface="Calibri" panose="020F0502020204030204" pitchFamily="34" charset="0"/>
                <a:cs typeface="Calibri" panose="020F0502020204030204" pitchFamily="34" charset="0"/>
              </a:rPr>
              <a:t> MDT stores metadata (such as filenames, directories, permissions and file layout) on storage attached to an MDS. Each file system has one MDT. An MDT on a shared storage target can be available to multiple MDSs, although only one can access it at a time</a:t>
            </a:r>
          </a:p>
          <a:p>
            <a:r>
              <a:rPr lang="en-US" dirty="0">
                <a:latin typeface="Calibri" panose="020F0502020204030204" pitchFamily="34" charset="0"/>
                <a:cs typeface="Calibri" panose="020F0502020204030204" pitchFamily="34" charset="0"/>
              </a:rPr>
              <a:t>MGS (Management Server</a:t>
            </a:r>
            <a:r>
              <a:rPr lang="en-US" dirty="0" smtClean="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MGS stores configuration information for all the Lustre file systems in a cluster and provides this information to other Lustre components</a:t>
            </a:r>
          </a:p>
          <a:p>
            <a:endParaRPr lang="en-IN" dirty="0"/>
          </a:p>
        </p:txBody>
      </p:sp>
    </p:spTree>
    <p:extLst>
      <p:ext uri="{BB962C8B-B14F-4D97-AF65-F5344CB8AC3E}">
        <p14:creationId xmlns:p14="http://schemas.microsoft.com/office/powerpoint/2010/main" val="4967420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2953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7205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435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cs typeface="Calibri" panose="020F0502020204030204" pitchFamily="34" charset="0"/>
              </a:rPr>
              <a:t>MGT </a:t>
            </a:r>
            <a:r>
              <a:rPr lang="en-US" dirty="0">
                <a:latin typeface="Calibri" panose="020F0502020204030204" pitchFamily="34" charset="0"/>
                <a:cs typeface="Calibri" panose="020F0502020204030204" pitchFamily="34" charset="0"/>
              </a:rPr>
              <a:t>(Management Target</a:t>
            </a:r>
            <a:r>
              <a:rPr lang="en-US" dirty="0" smtClean="0">
                <a:latin typeface="Calibri" panose="020F0502020204030204" pitchFamily="34" charset="0"/>
                <a:cs typeface="Calibri" panose="020F0502020204030204" pitchFamily="34" charset="0"/>
              </a:rPr>
              <a:t>)</a:t>
            </a:r>
          </a:p>
          <a:p>
            <a:pPr marL="0" indent="0">
              <a:buNone/>
            </a:pPr>
            <a:r>
              <a:rPr lang="en-US" dirty="0" smtClean="0">
                <a:latin typeface="Calibri" panose="020F0502020204030204" pitchFamily="34" charset="0"/>
                <a:cs typeface="Calibri" panose="020F0502020204030204" pitchFamily="34" charset="0"/>
              </a:rPr>
              <a:t>MGS stores configuration </a:t>
            </a:r>
            <a:r>
              <a:rPr lang="en-US" dirty="0">
                <a:latin typeface="Calibri" panose="020F0502020204030204" pitchFamily="34" charset="0"/>
                <a:cs typeface="Calibri" panose="020F0502020204030204" pitchFamily="34" charset="0"/>
              </a:rPr>
              <a:t>on storage attached </a:t>
            </a:r>
            <a:r>
              <a:rPr lang="en-US" dirty="0" smtClean="0">
                <a:latin typeface="Calibri" panose="020F0502020204030204" pitchFamily="34" charset="0"/>
                <a:cs typeface="Calibri" panose="020F0502020204030204" pitchFamily="34" charset="0"/>
              </a:rPr>
              <a:t>called </a:t>
            </a:r>
            <a:r>
              <a:rPr lang="en-US" dirty="0">
                <a:latin typeface="Calibri" panose="020F0502020204030204" pitchFamily="34" charset="0"/>
                <a:cs typeface="Calibri" panose="020F0502020204030204" pitchFamily="34" charset="0"/>
              </a:rPr>
              <a:t>an MGT. MGT storage requirements are small (less than 100 MB even in the largest Lustre file systems), and the data on an MGT is only accessed on a server/client mount, so disk performance is not a consideration</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OSS </a:t>
            </a:r>
            <a:r>
              <a:rPr lang="en-US" dirty="0">
                <a:latin typeface="Calibri" panose="020F0502020204030204" pitchFamily="34" charset="0"/>
                <a:cs typeface="Calibri" panose="020F0502020204030204" pitchFamily="34" charset="0"/>
              </a:rPr>
              <a:t>(Object Storage Server)</a:t>
            </a:r>
          </a:p>
          <a:p>
            <a:pPr marL="0" indent="0">
              <a:buNone/>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OSS provides file I/O service and network request handling for one or more local OSTs. Typically, an OSS serves between two and eight OSTs, up to 16 </a:t>
            </a:r>
            <a:r>
              <a:rPr lang="en-US" dirty="0" err="1">
                <a:latin typeface="Calibri" panose="020F0502020204030204" pitchFamily="34" charset="0"/>
                <a:cs typeface="Calibri" panose="020F0502020204030204" pitchFamily="34" charset="0"/>
              </a:rPr>
              <a:t>TiB</a:t>
            </a:r>
            <a:r>
              <a:rPr lang="en-US" dirty="0">
                <a:latin typeface="Calibri" panose="020F0502020204030204" pitchFamily="34" charset="0"/>
                <a:cs typeface="Calibri" panose="020F0502020204030204" pitchFamily="34" charset="0"/>
              </a:rPr>
              <a:t> each. </a:t>
            </a:r>
          </a:p>
          <a:p>
            <a:endParaRPr lang="en-IN" dirty="0"/>
          </a:p>
        </p:txBody>
      </p:sp>
    </p:spTree>
    <p:extLst>
      <p:ext uri="{BB962C8B-B14F-4D97-AF65-F5344CB8AC3E}">
        <p14:creationId xmlns:p14="http://schemas.microsoft.com/office/powerpoint/2010/main" val="944976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OST (Object Storage Target)</a:t>
            </a:r>
          </a:p>
          <a:p>
            <a:pPr marL="0" indent="0">
              <a:buNone/>
            </a:pPr>
            <a:r>
              <a:rPr lang="en-US" dirty="0">
                <a:latin typeface="Calibri" panose="020F0502020204030204" pitchFamily="34" charset="0"/>
                <a:cs typeface="Calibri" panose="020F0502020204030204" pitchFamily="34" charset="0"/>
              </a:rPr>
              <a:t>User file data is stored in one or more objects, each object on a separate OST in a Lustre file system.</a:t>
            </a:r>
          </a:p>
          <a:p>
            <a:r>
              <a:rPr lang="en-US" dirty="0" smtClean="0">
                <a:latin typeface="Calibri" panose="020F0502020204030204" pitchFamily="34" charset="0"/>
                <a:cs typeface="Calibri" panose="020F0502020204030204" pitchFamily="34" charset="0"/>
              </a:rPr>
              <a:t>LNET</a:t>
            </a:r>
          </a:p>
          <a:p>
            <a:pPr marL="0" indent="0">
              <a:buNone/>
            </a:pPr>
            <a:r>
              <a:rPr lang="en-US" dirty="0">
                <a:latin typeface="Calibri" panose="020F0502020204030204" pitchFamily="34" charset="0"/>
                <a:cs typeface="Calibri" panose="020F0502020204030204" pitchFamily="34" charset="0"/>
              </a:rPr>
              <a:t>Lustre Networking (</a:t>
            </a:r>
            <a:r>
              <a:rPr lang="en-US" dirty="0" err="1">
                <a:latin typeface="Calibri" panose="020F0502020204030204" pitchFamily="34" charset="0"/>
                <a:cs typeface="Calibri" panose="020F0502020204030204" pitchFamily="34" charset="0"/>
              </a:rPr>
              <a:t>LNet</a:t>
            </a:r>
            <a:r>
              <a:rPr lang="en-US" dirty="0">
                <a:latin typeface="Calibri" panose="020F0502020204030204" pitchFamily="34" charset="0"/>
                <a:cs typeface="Calibri" panose="020F0502020204030204" pitchFamily="34" charset="0"/>
              </a:rPr>
              <a:t>) is a custom networking API that provides the communication infrastructure that handles metadata and file I/O data for the Lustre file system servers and clients</a:t>
            </a:r>
          </a:p>
          <a:p>
            <a:endParaRPr lang="en-IN" dirty="0"/>
          </a:p>
        </p:txBody>
      </p:sp>
    </p:spTree>
    <p:extLst>
      <p:ext uri="{BB962C8B-B14F-4D97-AF65-F5344CB8AC3E}">
        <p14:creationId xmlns:p14="http://schemas.microsoft.com/office/powerpoint/2010/main" val="2734222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Lustre Client</a:t>
            </a:r>
          </a:p>
          <a:p>
            <a:pPr marL="0" indent="0">
              <a:buNone/>
            </a:pPr>
            <a:r>
              <a:rPr lang="en-US" dirty="0">
                <a:latin typeface="Calibri" panose="020F0502020204030204" pitchFamily="34" charset="0"/>
                <a:cs typeface="Calibri" panose="020F0502020204030204" pitchFamily="34" charset="0"/>
              </a:rPr>
              <a:t>Lustre clients are computational, visualization or desktop nodes that are running Lustre client software, allowing them to mount the Lustre file system.</a:t>
            </a:r>
          </a:p>
          <a:p>
            <a:pPr marL="0" indent="0">
              <a:buNone/>
            </a:pPr>
            <a:r>
              <a:rPr lang="en-US" dirty="0">
                <a:latin typeface="Calibri" panose="020F0502020204030204" pitchFamily="34" charset="0"/>
                <a:cs typeface="Calibri" panose="020F0502020204030204" pitchFamily="34" charset="0"/>
              </a:rPr>
              <a:t>A logical object volume (LOV) aggregates the </a:t>
            </a:r>
            <a:r>
              <a:rPr lang="en-US" dirty="0" smtClean="0">
                <a:latin typeface="Calibri" panose="020F0502020204030204" pitchFamily="34" charset="0"/>
                <a:cs typeface="Calibri" panose="020F0502020204030204" pitchFamily="34" charset="0"/>
              </a:rPr>
              <a:t>Object Storage Clients (OSC) </a:t>
            </a:r>
            <a:r>
              <a:rPr lang="en-US" dirty="0">
                <a:latin typeface="Calibri" panose="020F0502020204030204" pitchFamily="34" charset="0"/>
                <a:cs typeface="Calibri" panose="020F0502020204030204" pitchFamily="34" charset="0"/>
              </a:rPr>
              <a:t>to provide transparent access across all the OSTs. Thus, a client with the Lustre file system mounted sees a single, coherent, synchronized namespace. Several clients can write to different parts of the same file simultaneously, while, at the same time, other clients can read from the </a:t>
            </a:r>
            <a:r>
              <a:rPr lang="en-US" dirty="0" smtClean="0">
                <a:latin typeface="Calibri" panose="020F0502020204030204" pitchFamily="34" charset="0"/>
                <a:cs typeface="Calibri" panose="020F0502020204030204" pitchFamily="34" charset="0"/>
              </a:rPr>
              <a:t>file.</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07511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5165</TotalTime>
  <Words>3276</Words>
  <Application>Microsoft Office PowerPoint</Application>
  <PresentationFormat>Widescreen</PresentationFormat>
  <Paragraphs>308</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Palatino Linotype</vt:lpstr>
      <vt:lpstr>Gallery</vt:lpstr>
      <vt:lpstr>LUSTRE HPC FILE SYSTEM – Architecture &amp; Deployment Method</vt:lpstr>
      <vt:lpstr>Agenda</vt:lpstr>
      <vt:lpstr>Introduction of lustre file system</vt:lpstr>
      <vt:lpstr>Lustre software features are</vt:lpstr>
      <vt:lpstr>Count…</vt:lpstr>
      <vt:lpstr>Lustre Architecture and its components </vt:lpstr>
      <vt:lpstr>COUNT…</vt:lpstr>
      <vt:lpstr>COUNT…</vt:lpstr>
      <vt:lpstr>COUNT…</vt:lpstr>
      <vt:lpstr>PowerPoint Presentation</vt:lpstr>
      <vt:lpstr>PowerPoint Presentation</vt:lpstr>
      <vt:lpstr>Understanding Failover in a Lustre File System </vt:lpstr>
      <vt:lpstr>PowerPoint Presentation</vt:lpstr>
      <vt:lpstr>System Configuration for Lustre file System </vt:lpstr>
      <vt:lpstr>MDS Memory Requirements:</vt:lpstr>
      <vt:lpstr>OSS Memory Requirements: </vt:lpstr>
      <vt:lpstr>COUNT….</vt:lpstr>
      <vt:lpstr>Lustre File System Storage and I/O </vt:lpstr>
      <vt:lpstr> Layout EA</vt:lpstr>
      <vt:lpstr> Layout EA on MDT pointing to file data on OSTs </vt:lpstr>
      <vt:lpstr>PowerPoint Presentation</vt:lpstr>
      <vt:lpstr>Lustre File System and Striping </vt:lpstr>
      <vt:lpstr>COUNT….</vt:lpstr>
      <vt:lpstr>PowerPoint Presentation</vt:lpstr>
      <vt:lpstr>COUNT….</vt:lpstr>
      <vt:lpstr>commands</vt:lpstr>
      <vt:lpstr>Configuring Storage for Lustre File System</vt:lpstr>
      <vt:lpstr>COUNT….</vt:lpstr>
      <vt:lpstr>Deployment of luster</vt:lpstr>
      <vt:lpstr>Manual Operations  1. Make systems ready </vt:lpstr>
      <vt:lpstr>PowerPoint Presentation</vt:lpstr>
      <vt:lpstr>PowerPoint Presentation</vt:lpstr>
      <vt:lpstr>2.Lustre installation options</vt:lpstr>
      <vt:lpstr>3. Configure a local repo </vt:lpstr>
      <vt:lpstr>PowerPoint Presentation</vt:lpstr>
      <vt:lpstr>PowerPoint Presentation</vt:lpstr>
      <vt:lpstr>LNet Configuration</vt:lpstr>
      <vt:lpstr>Lustre packages</vt:lpstr>
      <vt:lpstr>COUNT..</vt:lpstr>
      <vt:lpstr>COUNT…</vt:lpstr>
      <vt:lpstr>Configuring Lustre</vt:lpstr>
      <vt:lpstr>COUNT..</vt:lpstr>
      <vt:lpstr>PowerPoint Presentation</vt:lpstr>
      <vt:lpstr>Starting / Stopping Sequence</vt:lpstr>
      <vt:lpstr>example</vt:lpstr>
      <vt:lpstr>Few Useful commands hands-on </vt:lpstr>
      <vt:lpstr>Lustre Best Practices </vt:lpstr>
      <vt:lpstr>Count…</vt:lpstr>
      <vt:lpstr>Intel® Manager for Lustre* Software Installation using IEEL</vt:lpstr>
      <vt:lpstr>PowerPoint Presentation</vt:lpstr>
      <vt:lpstr>IEEL Training Cluster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Dhal (INDIA - GIS SIMS)</dc:creator>
  <cp:lastModifiedBy>Rahul Dhal (INDIA - GIS SIMS)</cp:lastModifiedBy>
  <cp:revision>205</cp:revision>
  <dcterms:created xsi:type="dcterms:W3CDTF">2019-09-22T15:31:20Z</dcterms:created>
  <dcterms:modified xsi:type="dcterms:W3CDTF">2020-06-29T06:55:26Z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Owner">
    <vt:lpwstr>RA20083661@wipro.com</vt:lpwstr>
  </property>
  <property fmtid="{D5CDD505-2E9C-101B-9397-08002B2CF9AE}" pid="5" name="MSIP_Label_b9a70571-31c6-4603-80c1-ef2fb871a62a_SetDate">
    <vt:lpwstr>2019-09-22T15:31:40.2024393Z</vt:lpwstr>
  </property>
  <property fmtid="{D5CDD505-2E9C-101B-9397-08002B2CF9AE}" pid="6" name="MSIP_Label_b9a70571-31c6-4603-80c1-ef2fb871a62a_Name">
    <vt:lpwstr>Internal and Restricted</vt:lpwstr>
  </property>
  <property fmtid="{D5CDD505-2E9C-101B-9397-08002B2CF9AE}" pid="7" name="MSIP_Label_b9a70571-31c6-4603-80c1-ef2fb871a62a_Application">
    <vt:lpwstr>Microsoft Azure Information Protection</vt:lpwstr>
  </property>
  <property fmtid="{D5CDD505-2E9C-101B-9397-08002B2CF9AE}" pid="8" name="MSIP_Label_b9a70571-31c6-4603-80c1-ef2fb871a62a_ActionId">
    <vt:lpwstr>1209c83d-ce35-4c54-a74f-9f3c52961310</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