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cac7f547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cac7f547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cac7f547b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cac7f547b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cac7f547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cac7f547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cac7f547b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cac7f547b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cac7f547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cac7f54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cac7f547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cac7f547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cac7f547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cac7f547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cac7f547b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cac7f547b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cac7f547b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cac7f547b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cac7f547b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cac7f547b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cac7f54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cac7f54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cac7f547b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cac7f547b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cac7f547b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cac7f547b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cac7f54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cac7f54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cac7f54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cac7f54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cac7f547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cac7f54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cac7f547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cac7f547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cac7f547b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cac7f547b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cac7f547b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cac7f547b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cac7f547b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cac7f547b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IT Ticket Dashboard Analysis</a:t>
            </a:r>
            <a:endParaRPr b="1" sz="5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Optimizing Support Operations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125" y="3783650"/>
            <a:ext cx="90807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By - Rahul 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ctrTitle"/>
          </p:nvPr>
        </p:nvSpPr>
        <p:spPr>
          <a:xfrm>
            <a:off x="311700" y="120850"/>
            <a:ext cx="85206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88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Workload Imbalance</a:t>
            </a:r>
            <a:endParaRPr b="1" sz="3888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The Myth of Equal Distribution</a:t>
            </a:r>
            <a:endParaRPr b="1" sz="33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237950" y="1521950"/>
            <a:ext cx="3340500" cy="31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Avg workload per agent = 1950 tickets.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Some agents carry much heavier loads.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The issue isn’t the number of agents, it’s workload imbalance &amp; efficiency gaps.</a:t>
            </a:r>
            <a:endParaRPr sz="1840">
              <a:solidFill>
                <a:srgbClr val="FFFFFF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925" y="1866050"/>
            <a:ext cx="5387650" cy="23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ctrTitle"/>
          </p:nvPr>
        </p:nvSpPr>
        <p:spPr>
          <a:xfrm>
            <a:off x="311700" y="120850"/>
            <a:ext cx="85206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88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Experience Wins</a:t>
            </a:r>
            <a:endParaRPr b="1" sz="3888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Age Drives Performance</a:t>
            </a:r>
            <a:endParaRPr b="1" sz="33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237950" y="1521950"/>
            <a:ext cx="3942900" cy="31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Avg agent age = 40 years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48–53 age group = best performers (high satisfaction, low resolution time).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33–37 age group = lowest performers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Mentorship from senior agents can uplift younger cohorts.</a:t>
            </a:r>
            <a:endParaRPr sz="1840">
              <a:solidFill>
                <a:srgbClr val="FFFFFF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000" y="1796425"/>
            <a:ext cx="4510349" cy="2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0" y="120850"/>
            <a:ext cx="85206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88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Targeting Gaps</a:t>
            </a:r>
            <a:endParaRPr b="1" sz="3888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285"/>
              <a:buFont typeface="Arial"/>
              <a:buNone/>
            </a:pPr>
            <a:r>
              <a:rPr b="1" lang="en-GB" sz="3888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3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Who Needs Training?</a:t>
            </a:r>
            <a:endParaRPr b="1" sz="33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237950" y="1521950"/>
            <a:ext cx="3635700" cy="31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54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Mid-range (Training Group)           IDs 30, 43, 26, 18, 14, 32, 20, 47, 36.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Low Performers (Risk/Termination)</a:t>
            </a:r>
            <a:endParaRPr sz="184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0">
                <a:solidFill>
                  <a:srgbClr val="FFFFFF"/>
                </a:solidFill>
              </a:rPr>
              <a:t> IDs 6, 25, 28, 3, 22.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Insight: Targeted training can lift mid-performers into the high bracket.</a:t>
            </a:r>
            <a:endParaRPr sz="1840">
              <a:solidFill>
                <a:srgbClr val="FFFFFF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050" y="1755625"/>
            <a:ext cx="5331950" cy="24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ctrTitle"/>
          </p:nvPr>
        </p:nvSpPr>
        <p:spPr>
          <a:xfrm>
            <a:off x="311700" y="120850"/>
            <a:ext cx="85206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88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Every Winter</a:t>
            </a:r>
            <a:endParaRPr b="1" sz="3888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5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Tickets Spike and Satisfaction Falls</a:t>
            </a:r>
            <a:endParaRPr b="1" sz="335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subTitle"/>
          </p:nvPr>
        </p:nvSpPr>
        <p:spPr>
          <a:xfrm>
            <a:off x="237950" y="1521950"/>
            <a:ext cx="3635700" cy="31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54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Ticket peaks = Aug, Oct, Dec.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Lowest volume = January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Satisfaction drops whenever ticket volume rises.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Insight: Seasonality should shape staffing &amp; tool readiness.</a:t>
            </a:r>
            <a:endParaRPr sz="1840">
              <a:solidFill>
                <a:srgbClr val="FFFFFF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473" y="1743200"/>
            <a:ext cx="5341775" cy="23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ctrTitle"/>
          </p:nvPr>
        </p:nvSpPr>
        <p:spPr>
          <a:xfrm>
            <a:off x="311700" y="170025"/>
            <a:ext cx="8520600" cy="12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Core Challenges</a:t>
            </a:r>
            <a:endParaRPr b="1" sz="35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Summary of Findings</a:t>
            </a:r>
            <a:endParaRPr b="1" sz="3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1145050" y="1780050"/>
            <a:ext cx="6507600" cy="27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957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20"/>
              <a:buChar char="❏"/>
            </a:pPr>
            <a:r>
              <a:rPr lang="en-GB" sz="2220">
                <a:solidFill>
                  <a:srgbClr val="FFFFFF"/>
                </a:solidFill>
              </a:rPr>
              <a:t>Assignment Failures are causing a massive unassigned backlog.</a:t>
            </a:r>
            <a:endParaRPr sz="2220">
              <a:solidFill>
                <a:srgbClr val="FFFFFF"/>
              </a:solidFill>
            </a:endParaRPr>
          </a:p>
          <a:p>
            <a:pPr indent="-36957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20"/>
              <a:buChar char="❏"/>
            </a:pPr>
            <a:r>
              <a:rPr lang="en-GB" sz="2220">
                <a:solidFill>
                  <a:srgbClr val="FFFFFF"/>
                </a:solidFill>
              </a:rPr>
              <a:t>Hardware Bottlenecks are driving the longest resolution times. </a:t>
            </a:r>
            <a:endParaRPr sz="2220">
              <a:solidFill>
                <a:srgbClr val="FFFFFF"/>
              </a:solidFill>
            </a:endParaRPr>
          </a:p>
          <a:p>
            <a:pPr indent="-36957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20"/>
              <a:buChar char="❏"/>
            </a:pPr>
            <a:r>
              <a:rPr lang="en-GB" sz="2220">
                <a:solidFill>
                  <a:srgbClr val="FFFFFF"/>
                </a:solidFill>
              </a:rPr>
              <a:t>Training Gaps persist among mid-range agents, creating inconsistency.</a:t>
            </a:r>
            <a:endParaRPr sz="2220">
              <a:solidFill>
                <a:srgbClr val="FFFFFF"/>
              </a:solidFill>
            </a:endParaRPr>
          </a:p>
          <a:p>
            <a:pPr indent="-36957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20"/>
              <a:buChar char="❏"/>
            </a:pPr>
            <a:r>
              <a:rPr lang="en-GB" sz="2220">
                <a:solidFill>
                  <a:srgbClr val="FFFFFF"/>
                </a:solidFill>
              </a:rPr>
              <a:t>Uncontrolled Seasonal Peaks hurt satisfaction every Q3/Q4.</a:t>
            </a:r>
            <a:endParaRPr sz="22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0" y="1509650"/>
            <a:ext cx="8520600" cy="12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 </a:t>
            </a:r>
            <a:endParaRPr b="1" sz="4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5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The Road to Transformation</a:t>
            </a:r>
            <a:endParaRPr b="1" sz="35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From Bottlenecks to Breakthroughs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591975" y="1171675"/>
            <a:ext cx="3588900" cy="3613200"/>
          </a:xfrm>
          <a:prstGeom prst="rect">
            <a:avLst/>
          </a:prstGeom>
          <a:solidFill>
            <a:srgbClr val="1E272E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type="ctrTitle"/>
          </p:nvPr>
        </p:nvSpPr>
        <p:spPr>
          <a:xfrm>
            <a:off x="591975" y="297456"/>
            <a:ext cx="3588900" cy="574500"/>
          </a:xfrm>
          <a:prstGeom prst="rect">
            <a:avLst/>
          </a:prstGeom>
        </p:spPr>
        <p:txBody>
          <a:bodyPr anchorCtr="0" anchor="b" bIns="40800" lIns="40800" spcFirstLastPara="1" rIns="40800" wrap="square" tIns="4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2"/>
              <a:buNone/>
            </a:pPr>
            <a:r>
              <a:rPr b="1" lang="en-GB" sz="1784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Invest in People</a:t>
            </a:r>
            <a:endParaRPr b="1" sz="1784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2"/>
              <a:buNone/>
            </a:pPr>
            <a:r>
              <a:rPr b="1" lang="en-GB" sz="146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Training as the Fastest ROI</a:t>
            </a:r>
            <a:endParaRPr b="1" sz="146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641175" y="1269725"/>
            <a:ext cx="3422700" cy="3294000"/>
          </a:xfrm>
          <a:prstGeom prst="rect">
            <a:avLst/>
          </a:prstGeom>
        </p:spPr>
        <p:txBody>
          <a:bodyPr anchorCtr="0" anchor="ctr" bIns="40800" lIns="40800" spcFirstLastPara="1" rIns="40800" wrap="square" tIns="40800">
            <a:norm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GB" sz="1500">
                <a:solidFill>
                  <a:schemeClr val="lt1"/>
                </a:solidFill>
              </a:rPr>
              <a:t>Targeted Training for mid-range agents on complex issues.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GB" sz="1500">
                <a:solidFill>
                  <a:schemeClr val="lt1"/>
                </a:solidFill>
              </a:rPr>
              <a:t>Implement a Mentorship Model leveraging top performers (48–53 age group).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GB" sz="1500">
                <a:solidFill>
                  <a:schemeClr val="lt1"/>
                </a:solidFill>
              </a:rPr>
              <a:t>Focus training curriculum on Hardware and System troubleshooting.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b="1" lang="en-GB" sz="1500" u="sng">
                <a:solidFill>
                  <a:schemeClr val="lt1"/>
                </a:solidFill>
              </a:rPr>
              <a:t>Expected Impact:</a:t>
            </a:r>
            <a:r>
              <a:rPr lang="en-GB" sz="1500">
                <a:solidFill>
                  <a:schemeClr val="lt1"/>
                </a:solidFill>
              </a:rPr>
              <a:t> Resolution times cut by 20–25%, satisfaction +0.3 pts.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5119725" y="1164321"/>
            <a:ext cx="3588900" cy="3613200"/>
          </a:xfrm>
          <a:prstGeom prst="rect">
            <a:avLst/>
          </a:prstGeom>
          <a:solidFill>
            <a:srgbClr val="1E272E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type="ctrTitle"/>
          </p:nvPr>
        </p:nvSpPr>
        <p:spPr>
          <a:xfrm>
            <a:off x="5036200" y="487175"/>
            <a:ext cx="3672300" cy="574500"/>
          </a:xfrm>
          <a:prstGeom prst="rect">
            <a:avLst/>
          </a:prstGeom>
        </p:spPr>
        <p:txBody>
          <a:bodyPr anchorCtr="0" anchor="b" bIns="40800" lIns="40800" spcFirstLastPara="1" rIns="40800" wrap="square" tIns="4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2"/>
              <a:buNone/>
            </a:pPr>
            <a:r>
              <a:rPr b="1" lang="en-GB" sz="1784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Fix the System</a:t>
            </a:r>
            <a:endParaRPr b="1" sz="1784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2"/>
              <a:buNone/>
            </a:pPr>
            <a:r>
              <a:rPr b="1" lang="en-GB" sz="146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“Upgrade Ticket Management Software”</a:t>
            </a:r>
            <a:endParaRPr b="1" sz="146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5168925" y="1262371"/>
            <a:ext cx="3422700" cy="3294000"/>
          </a:xfrm>
          <a:prstGeom prst="rect">
            <a:avLst/>
          </a:prstGeom>
        </p:spPr>
        <p:txBody>
          <a:bodyPr anchorCtr="0" anchor="ctr" bIns="40800" lIns="40800" spcFirstLastPara="1" rIns="40800" wrap="square" tIns="40800">
            <a:norm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GB" sz="1500">
                <a:solidFill>
                  <a:schemeClr val="lt1"/>
                </a:solidFill>
              </a:rPr>
              <a:t>Automate ticket assignment.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GB" sz="1500">
                <a:solidFill>
                  <a:schemeClr val="lt1"/>
                </a:solidFill>
              </a:rPr>
              <a:t>Prioritize urgent/high-severity instantly.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GB" sz="1500">
                <a:solidFill>
                  <a:schemeClr val="lt1"/>
                </a:solidFill>
              </a:rPr>
              <a:t>Reduce 29,000+ unassigned tickets → zero backlog.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b="1" lang="en-GB" sz="1500" u="sng">
                <a:solidFill>
                  <a:schemeClr val="lt1"/>
                </a:solidFill>
              </a:rPr>
              <a:t>Expected Impact:</a:t>
            </a:r>
            <a:r>
              <a:rPr lang="en-GB" sz="1500">
                <a:solidFill>
                  <a:schemeClr val="lt1"/>
                </a:solidFill>
              </a:rPr>
              <a:t> Faster assignment, smoother operations, happier users.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591975" y="1171675"/>
            <a:ext cx="3588900" cy="3613200"/>
          </a:xfrm>
          <a:prstGeom prst="rect">
            <a:avLst/>
          </a:prstGeom>
          <a:solidFill>
            <a:srgbClr val="1E272E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ctrTitle"/>
          </p:nvPr>
        </p:nvSpPr>
        <p:spPr>
          <a:xfrm>
            <a:off x="558075" y="435399"/>
            <a:ext cx="3588900" cy="626400"/>
          </a:xfrm>
          <a:prstGeom prst="rect">
            <a:avLst/>
          </a:prstGeom>
        </p:spPr>
        <p:txBody>
          <a:bodyPr anchorCtr="0" anchor="b" bIns="40800" lIns="40800" spcFirstLastPara="1" rIns="40800" wrap="square" tIns="4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2"/>
              <a:buNone/>
            </a:pPr>
            <a:r>
              <a:rPr b="1" lang="en-GB" sz="1784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Process Improvements</a:t>
            </a:r>
            <a:endParaRPr b="1" sz="1784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2"/>
              <a:buNone/>
            </a:pPr>
            <a:r>
              <a:rPr b="1" lang="en-GB" sz="146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Smarter Processes for Everyday Efficiency</a:t>
            </a:r>
            <a:endParaRPr b="1" sz="146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641175" y="1269725"/>
            <a:ext cx="3422700" cy="3294000"/>
          </a:xfrm>
          <a:prstGeom prst="rect">
            <a:avLst/>
          </a:prstGeom>
        </p:spPr>
        <p:txBody>
          <a:bodyPr anchorCtr="0" anchor="ctr" bIns="40800" lIns="40800" spcFirstLastPara="1" rIns="40800" wrap="square" tIns="40800">
            <a:norm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GB" sz="1500">
                <a:solidFill>
                  <a:schemeClr val="lt1"/>
                </a:solidFill>
              </a:rPr>
              <a:t>Self-service portal for Login Access issues (fast &amp; cheap).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GB" sz="1500">
                <a:solidFill>
                  <a:schemeClr val="lt1"/>
                </a:solidFill>
              </a:rPr>
              <a:t>Knowledge base for recurring hardware/software issues.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GB" sz="1500">
                <a:solidFill>
                  <a:schemeClr val="lt1"/>
                </a:solidFill>
              </a:rPr>
              <a:t>Proactive staffing in peak months.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b="1" lang="en-GB" sz="1500" u="sng">
                <a:solidFill>
                  <a:schemeClr val="lt1"/>
                </a:solidFill>
              </a:rPr>
              <a:t>Expected Impact</a:t>
            </a:r>
            <a:r>
              <a:rPr lang="en-GB" sz="1500">
                <a:solidFill>
                  <a:schemeClr val="lt1"/>
                </a:solidFill>
              </a:rPr>
              <a:t>: Free agents’ time for complex issues, improve satisfaction.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5119725" y="1164321"/>
            <a:ext cx="3588900" cy="3613200"/>
          </a:xfrm>
          <a:prstGeom prst="rect">
            <a:avLst/>
          </a:prstGeom>
          <a:solidFill>
            <a:srgbClr val="1E272E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type="ctrTitle"/>
          </p:nvPr>
        </p:nvSpPr>
        <p:spPr>
          <a:xfrm>
            <a:off x="5036200" y="286850"/>
            <a:ext cx="3672300" cy="774900"/>
          </a:xfrm>
          <a:prstGeom prst="rect">
            <a:avLst/>
          </a:prstGeom>
        </p:spPr>
        <p:txBody>
          <a:bodyPr anchorCtr="0" anchor="ctr" bIns="40800" lIns="40800" spcFirstLastPara="1" rIns="40800" wrap="square" tIns="4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2"/>
              <a:buNone/>
            </a:pPr>
            <a:r>
              <a:rPr b="1" lang="en-GB" sz="1784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Recognize the Stars, Support the Strugglers</a:t>
            </a:r>
            <a:endParaRPr b="1" sz="1784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subTitle"/>
          </p:nvPr>
        </p:nvSpPr>
        <p:spPr>
          <a:xfrm>
            <a:off x="5168925" y="1262371"/>
            <a:ext cx="3422700" cy="3294000"/>
          </a:xfrm>
          <a:prstGeom prst="rect">
            <a:avLst/>
          </a:prstGeom>
        </p:spPr>
        <p:txBody>
          <a:bodyPr anchorCtr="0" anchor="ctr" bIns="40800" lIns="40800" spcFirstLastPara="1" rIns="40800" wrap="square" tIns="40800">
            <a:norm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GB" sz="1500">
                <a:solidFill>
                  <a:schemeClr val="lt1"/>
                </a:solidFill>
              </a:rPr>
              <a:t>High Performers: Retain + reward (IDs 2, 8, 15, 21, 29, 34).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GB" sz="1500">
                <a:solidFill>
                  <a:schemeClr val="lt1"/>
                </a:solidFill>
              </a:rPr>
              <a:t>Mid Performers: Intensive training &amp; mentoring.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GB" sz="1500">
                <a:solidFill>
                  <a:schemeClr val="lt1"/>
                </a:solidFill>
              </a:rPr>
              <a:t>Low Performers: PIP → Termination if no improvement.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b="1" lang="en-GB" sz="1500" u="sng">
                <a:solidFill>
                  <a:schemeClr val="lt1"/>
                </a:solidFill>
              </a:rPr>
              <a:t>Expected Impact:</a:t>
            </a:r>
            <a:r>
              <a:rPr lang="en-GB" sz="1500">
                <a:solidFill>
                  <a:schemeClr val="lt1"/>
                </a:solidFill>
              </a:rPr>
              <a:t> Healthy, high-performing team culture.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0" y="319700"/>
            <a:ext cx="85206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What Success Will Look Like</a:t>
            </a:r>
            <a:endParaRPr b="1" sz="35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685800" y="1193350"/>
            <a:ext cx="7772400" cy="3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b="1" lang="en-GB" sz="2000" u="sng">
                <a:solidFill>
                  <a:srgbClr val="FFFFFF"/>
                </a:solidFill>
              </a:rPr>
              <a:t>Zero Unassigned Tickets</a:t>
            </a:r>
            <a:r>
              <a:rPr lang="en-GB" sz="2000">
                <a:solidFill>
                  <a:srgbClr val="FFFFFF"/>
                </a:solidFill>
              </a:rPr>
              <a:t> – every request routed instantly to the right agent.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b="1" lang="en-GB" sz="2000" u="sng">
                <a:solidFill>
                  <a:srgbClr val="FFFFFF"/>
                </a:solidFill>
              </a:rPr>
              <a:t>Faster Resolution</a:t>
            </a:r>
            <a:r>
              <a:rPr lang="en-GB" sz="2000">
                <a:solidFill>
                  <a:srgbClr val="FFFFFF"/>
                </a:solidFill>
              </a:rPr>
              <a:t> – Avg resolution time reduced from 4.1 → &lt;3 days.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b="1" lang="en-GB" sz="2000" u="sng">
                <a:solidFill>
                  <a:srgbClr val="FFFFFF"/>
                </a:solidFill>
              </a:rPr>
              <a:t>Happier Users</a:t>
            </a:r>
            <a:r>
              <a:rPr lang="en-GB" sz="2000">
                <a:solidFill>
                  <a:srgbClr val="FFFFFF"/>
                </a:solidFill>
              </a:rPr>
              <a:t> – Satisfaction scores consistently above 4.5/5.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b="1" lang="en-GB" sz="2000" u="sng">
                <a:solidFill>
                  <a:srgbClr val="FFFFFF"/>
                </a:solidFill>
              </a:rPr>
              <a:t>Skilled Workforce</a:t>
            </a:r>
            <a:r>
              <a:rPr lang="en-GB" sz="2000">
                <a:solidFill>
                  <a:srgbClr val="FFFFFF"/>
                </a:solidFill>
              </a:rPr>
              <a:t> – Mid-range agents trained &amp; mentored into high performers.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b="1" lang="en-GB" sz="2000" u="sng">
                <a:solidFill>
                  <a:srgbClr val="FFFFFF"/>
                </a:solidFill>
              </a:rPr>
              <a:t>Scalable System</a:t>
            </a:r>
            <a:r>
              <a:rPr lang="en-GB" sz="2000">
                <a:solidFill>
                  <a:srgbClr val="FFFFFF"/>
                </a:solidFill>
              </a:rPr>
              <a:t> – New software &amp; processes that handle seasonal peaks smoothly.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ctrTitle"/>
          </p:nvPr>
        </p:nvSpPr>
        <p:spPr>
          <a:xfrm>
            <a:off x="311700" y="319700"/>
            <a:ext cx="85206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Bringing It All Together: The Interactive Dashboard</a:t>
            </a:r>
            <a:endParaRPr b="1" sz="3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7675"/>
            <a:ext cx="8350576" cy="38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63225" y="165175"/>
            <a:ext cx="85206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The Cost of Delay</a:t>
            </a:r>
            <a:endParaRPr b="1" sz="4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08650" y="1256912"/>
            <a:ext cx="85206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2580">
                <a:solidFill>
                  <a:srgbClr val="FFFFFF"/>
                </a:solidFill>
              </a:rPr>
              <a:t>Every unresolved IT ticket is not just a delay, it’s lost productivity across the organization.</a:t>
            </a:r>
            <a:endParaRPr sz="258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081925" y="2339250"/>
            <a:ext cx="6883200" cy="22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★"/>
            </a:pPr>
            <a:r>
              <a:rPr lang="en-GB" sz="1800">
                <a:solidFill>
                  <a:srgbClr val="FFFFFF"/>
                </a:solidFill>
              </a:rPr>
              <a:t>Slow Resolutions </a:t>
            </a:r>
            <a:r>
              <a:rPr lang="en-GB" sz="1800">
                <a:solidFill>
                  <a:schemeClr val="lt1"/>
                </a:solidFill>
              </a:rPr>
              <a:t>→ </a:t>
            </a:r>
            <a:r>
              <a:rPr lang="en-GB" sz="1800">
                <a:solidFill>
                  <a:srgbClr val="FFFFFF"/>
                </a:solidFill>
              </a:rPr>
              <a:t>Frustrated Users → Productivity Loss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★"/>
            </a:pPr>
            <a:r>
              <a:rPr lang="en-GB" sz="1800">
                <a:solidFill>
                  <a:srgbClr val="FFFFFF"/>
                </a:solidFill>
              </a:rPr>
              <a:t>High-Priority Tickets Unresolved → Direct Business Risk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★"/>
            </a:pPr>
            <a:r>
              <a:rPr lang="en-GB" sz="1800">
                <a:solidFill>
                  <a:srgbClr val="FFFFFF"/>
                </a:solidFill>
              </a:rPr>
              <a:t>Inefficient Processes = Hidden Costs → More downtime, wasted effort.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ctrTitle"/>
          </p:nvPr>
        </p:nvSpPr>
        <p:spPr>
          <a:xfrm>
            <a:off x="311700" y="319700"/>
            <a:ext cx="85206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From Data to Action: The Way Forward</a:t>
            </a:r>
            <a:endParaRPr b="1" sz="3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685800" y="1285350"/>
            <a:ext cx="7772400" cy="23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lang="en-GB" sz="2000">
                <a:solidFill>
                  <a:srgbClr val="FFFFFF"/>
                </a:solidFill>
              </a:rPr>
              <a:t>Rising ticket volumes → requires scalable solutions (Software upgrade).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lang="en-GB" sz="2000">
                <a:solidFill>
                  <a:srgbClr val="FFFFFF"/>
                </a:solidFill>
              </a:rPr>
              <a:t>Training + Software upgrade = faster fixes &amp; happier users.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★"/>
            </a:pPr>
            <a:r>
              <a:rPr lang="en-GB" sz="2000">
                <a:solidFill>
                  <a:srgbClr val="FFFFFF"/>
                </a:solidFill>
              </a:rPr>
              <a:t>Proactive planning for peak months avoids future satisfaction dips.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1016000" y="4077125"/>
            <a:ext cx="75282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 u="sng">
                <a:solidFill>
                  <a:srgbClr val="D9EAD3"/>
                </a:solidFill>
              </a:rPr>
              <a:t>Strong systems and skilled people don’t just solve tickets – they build trust, productivity, and future-ready organizations.</a:t>
            </a:r>
            <a:endParaRPr i="1" sz="1800" u="sng"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Thankyou </a:t>
            </a:r>
            <a:endParaRPr b="1" sz="5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111300"/>
            <a:ext cx="8520600" cy="9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1" sz="5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784550" y="1274650"/>
            <a:ext cx="6748500" cy="28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08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40"/>
              <a:buChar char="❏"/>
            </a:pPr>
            <a:r>
              <a:rPr lang="en-GB" sz="2240">
                <a:solidFill>
                  <a:srgbClr val="FFFFFF"/>
                </a:solidFill>
              </a:rPr>
              <a:t>Analyze ticket trends and agent workloads to predict peak periods. </a:t>
            </a:r>
            <a:endParaRPr sz="224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>
              <a:solidFill>
                <a:srgbClr val="FFFFFF"/>
              </a:solidFill>
            </a:endParaRPr>
          </a:p>
          <a:p>
            <a:pPr indent="-3708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40"/>
              <a:buChar char="❏"/>
            </a:pPr>
            <a:r>
              <a:rPr lang="en-GB" sz="2240">
                <a:solidFill>
                  <a:srgbClr val="FFFFFF"/>
                </a:solidFill>
              </a:rPr>
              <a:t>Pinpoint process bottlenecks (e.g., assignment failures, Hardware delays).</a:t>
            </a:r>
            <a:endParaRPr sz="224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>
              <a:solidFill>
                <a:srgbClr val="FFFFFF"/>
              </a:solidFill>
            </a:endParaRPr>
          </a:p>
          <a:p>
            <a:pPr indent="-3708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40"/>
              <a:buChar char="❏"/>
            </a:pPr>
            <a:r>
              <a:rPr lang="en-GB" sz="2240">
                <a:solidFill>
                  <a:srgbClr val="FFFFFF"/>
                </a:solidFill>
              </a:rPr>
              <a:t>Recommend actionable strategies (Training, Tools, Staffing) to scale support.</a:t>
            </a:r>
            <a:endParaRPr sz="2240">
              <a:solidFill>
                <a:srgbClr val="FFFFFF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980" y="1005361"/>
            <a:ext cx="1180076" cy="10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080" y="1968943"/>
            <a:ext cx="1052050" cy="10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6923" y="3086248"/>
            <a:ext cx="1136975" cy="11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95175"/>
            <a:ext cx="8520600" cy="11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Data Overview </a:t>
            </a:r>
            <a:endParaRPr b="1" sz="45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The Foundation for Change</a:t>
            </a:r>
            <a:endParaRPr b="1" sz="16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826200" y="1290800"/>
            <a:ext cx="7491600" cy="3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353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10"/>
              <a:buChar char="❖"/>
            </a:pPr>
            <a:r>
              <a:rPr lang="en-GB" sz="1810">
                <a:solidFill>
                  <a:srgbClr val="FFFFFF"/>
                </a:solidFill>
              </a:rPr>
              <a:t>2 datasets (Tickets + IT Agents) spanning several years. </a:t>
            </a:r>
            <a:endParaRPr sz="1810">
              <a:solidFill>
                <a:srgbClr val="FFFFFF"/>
              </a:solidFill>
            </a:endParaRPr>
          </a:p>
          <a:p>
            <a:pPr indent="-34353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10"/>
              <a:buChar char="❖"/>
            </a:pPr>
            <a:r>
              <a:rPr lang="en-GB" sz="1810">
                <a:solidFill>
                  <a:srgbClr val="FFFFFF"/>
                </a:solidFill>
              </a:rPr>
              <a:t>Size:</a:t>
            </a:r>
            <a:endParaRPr sz="1810">
              <a:solidFill>
                <a:srgbClr val="FFFFFF"/>
              </a:solidFill>
            </a:endParaRPr>
          </a:p>
          <a:p>
            <a:pPr indent="-34353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10"/>
              <a:buChar char="➢"/>
            </a:pPr>
            <a:r>
              <a:rPr lang="en-GB" sz="1810">
                <a:solidFill>
                  <a:schemeClr val="lt1"/>
                </a:solidFill>
              </a:rPr>
              <a:t>10 attributes in Tickets</a:t>
            </a:r>
            <a:endParaRPr sz="1810">
              <a:solidFill>
                <a:schemeClr val="lt1"/>
              </a:solidFill>
            </a:endParaRPr>
          </a:p>
          <a:p>
            <a:pPr indent="-34353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10"/>
              <a:buChar char="➢"/>
            </a:pPr>
            <a:r>
              <a:rPr lang="en-GB" sz="1810">
                <a:solidFill>
                  <a:schemeClr val="lt1"/>
                </a:solidFill>
              </a:rPr>
              <a:t>5 in IT Agents, providing deep insight into performance.</a:t>
            </a:r>
            <a:endParaRPr sz="1810">
              <a:solidFill>
                <a:schemeClr val="lt1"/>
              </a:solidFill>
            </a:endParaRPr>
          </a:p>
          <a:p>
            <a:pPr indent="-34353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10"/>
              <a:buChar char="❖"/>
            </a:pPr>
            <a:r>
              <a:rPr lang="en-GB" sz="1810">
                <a:solidFill>
                  <a:srgbClr val="FFFFFF"/>
                </a:solidFill>
              </a:rPr>
              <a:t>Cleaned: Corrected the "Mayor → Major" error to ensure data validity.</a:t>
            </a:r>
            <a:endParaRPr sz="1810">
              <a:solidFill>
                <a:srgbClr val="FFFFFF"/>
              </a:solidFill>
            </a:endParaRPr>
          </a:p>
          <a:p>
            <a:pPr indent="-34353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10"/>
              <a:buChar char="❖"/>
            </a:pPr>
            <a:r>
              <a:rPr lang="en-GB" sz="1810">
                <a:solidFill>
                  <a:srgbClr val="FFFFFF"/>
                </a:solidFill>
              </a:rPr>
              <a:t>Data captures performance, workloads, and satisfaction across agents.</a:t>
            </a:r>
            <a:endParaRPr sz="181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127447"/>
            <a:ext cx="85206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sz="5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76325" y="889839"/>
            <a:ext cx="85206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How Project is approached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76325" y="1733462"/>
            <a:ext cx="2337900" cy="958800"/>
          </a:xfrm>
          <a:prstGeom prst="roundRect">
            <a:avLst>
              <a:gd fmla="val 16667" name="adj"/>
            </a:avLst>
          </a:prstGeom>
          <a:solidFill>
            <a:srgbClr val="1E272E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1475" lIns="111475" spcFirstLastPara="1" rIns="111475" wrap="square" tIns="111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6">
                <a:solidFill>
                  <a:srgbClr val="1E272E"/>
                </a:solidFill>
              </a:rPr>
              <a:t>How Project is approached</a:t>
            </a:r>
            <a:endParaRPr sz="1706">
              <a:solidFill>
                <a:srgbClr val="1E272E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943155" y="3590414"/>
            <a:ext cx="2337900" cy="958800"/>
          </a:xfrm>
          <a:prstGeom prst="roundRect">
            <a:avLst>
              <a:gd fmla="val 16667" name="adj"/>
            </a:avLst>
          </a:prstGeom>
          <a:solidFill>
            <a:srgbClr val="1E272E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1475" lIns="111475" spcFirstLastPara="1" rIns="111475" wrap="square" tIns="111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6">
              <a:solidFill>
                <a:srgbClr val="1E272E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5076766" y="3590424"/>
            <a:ext cx="2337900" cy="958800"/>
          </a:xfrm>
          <a:prstGeom prst="roundRect">
            <a:avLst>
              <a:gd fmla="val 16667" name="adj"/>
            </a:avLst>
          </a:prstGeom>
          <a:solidFill>
            <a:srgbClr val="1E272E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1475" lIns="111475" spcFirstLastPara="1" rIns="111475" wrap="square" tIns="111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6">
              <a:solidFill>
                <a:srgbClr val="1E272E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643524" y="1733450"/>
            <a:ext cx="2337900" cy="958800"/>
          </a:xfrm>
          <a:prstGeom prst="roundRect">
            <a:avLst>
              <a:gd fmla="val 16667" name="adj"/>
            </a:avLst>
          </a:prstGeom>
          <a:solidFill>
            <a:srgbClr val="1E272E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1475" lIns="111475" spcFirstLastPara="1" rIns="111475" wrap="square" tIns="111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6">
              <a:solidFill>
                <a:srgbClr val="1E272E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509924" y="1733450"/>
            <a:ext cx="2337900" cy="958800"/>
          </a:xfrm>
          <a:prstGeom prst="roundRect">
            <a:avLst>
              <a:gd fmla="val 16667" name="adj"/>
            </a:avLst>
          </a:prstGeom>
          <a:solidFill>
            <a:srgbClr val="1E272E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1475" lIns="111475" spcFirstLastPara="1" rIns="111475" wrap="square" tIns="111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6">
              <a:solidFill>
                <a:srgbClr val="1E272E"/>
              </a:solidFill>
            </a:endParaRPr>
          </a:p>
        </p:txBody>
      </p:sp>
      <p:cxnSp>
        <p:nvCxnSpPr>
          <p:cNvPr id="90" name="Google Shape;90;p17"/>
          <p:cNvCxnSpPr>
            <a:stCxn id="85" idx="3"/>
            <a:endCxn id="89" idx="1"/>
          </p:cNvCxnSpPr>
          <p:nvPr/>
        </p:nvCxnSpPr>
        <p:spPr>
          <a:xfrm>
            <a:off x="2714225" y="2212862"/>
            <a:ext cx="79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>
            <a:off x="5847641" y="2212822"/>
            <a:ext cx="79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87" idx="1"/>
            <a:endCxn id="86" idx="3"/>
          </p:cNvCxnSpPr>
          <p:nvPr/>
        </p:nvCxnSpPr>
        <p:spPr>
          <a:xfrm rot="10800000">
            <a:off x="4281166" y="4069824"/>
            <a:ext cx="79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88" idx="2"/>
            <a:endCxn id="87" idx="3"/>
          </p:cNvCxnSpPr>
          <p:nvPr/>
        </p:nvCxnSpPr>
        <p:spPr>
          <a:xfrm rot="5400000">
            <a:off x="6924774" y="3182150"/>
            <a:ext cx="1377600" cy="397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548375" y="1955750"/>
            <a:ext cx="19938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2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Cleaning &amp; Preparation</a:t>
            </a:r>
            <a:endParaRPr sz="1650">
              <a:solidFill>
                <a:srgbClr val="FFFFFF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3681900" y="1997547"/>
            <a:ext cx="19938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650">
                <a:solidFill>
                  <a:srgbClr val="FFFFFF"/>
                </a:solidFill>
              </a:rPr>
              <a:t>Objective Analysis</a:t>
            </a:r>
            <a:endParaRPr sz="1650"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6857675" y="1991402"/>
            <a:ext cx="19938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650">
                <a:solidFill>
                  <a:srgbClr val="FFFFFF"/>
                </a:solidFill>
              </a:rPr>
              <a:t>Subjective Insights</a:t>
            </a:r>
            <a:endParaRPr sz="1650">
              <a:solidFill>
                <a:srgbClr val="FFFFFF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2115325" y="3818821"/>
            <a:ext cx="19938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650">
                <a:solidFill>
                  <a:srgbClr val="FFFFFF"/>
                </a:solidFill>
              </a:rPr>
              <a:t>Recommendations</a:t>
            </a:r>
            <a:endParaRPr sz="1650"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5248820" y="3837252"/>
            <a:ext cx="19938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650">
                <a:solidFill>
                  <a:srgbClr val="FFFFFF"/>
                </a:solidFill>
              </a:rPr>
              <a:t>Dashboard building</a:t>
            </a:r>
            <a:endParaRPr sz="16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ctrTitle"/>
          </p:nvPr>
        </p:nvSpPr>
        <p:spPr>
          <a:xfrm>
            <a:off x="311700" y="163875"/>
            <a:ext cx="8520600" cy="14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The Rising Tide </a:t>
            </a:r>
            <a:endParaRPr b="1" sz="4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Ticket Volume Over Time</a:t>
            </a:r>
            <a:endParaRPr b="1" sz="3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237950" y="1945950"/>
            <a:ext cx="4299300" cy="27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81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40"/>
              <a:buChar char="★"/>
            </a:pPr>
            <a:r>
              <a:rPr lang="en-GB" sz="2040">
                <a:solidFill>
                  <a:srgbClr val="FFFFFF"/>
                </a:solidFill>
              </a:rPr>
              <a:t>Average daily tickets = 53.36.</a:t>
            </a:r>
            <a:endParaRPr sz="2040">
              <a:solidFill>
                <a:srgbClr val="FFFFFF"/>
              </a:solidFill>
            </a:endParaRPr>
          </a:p>
          <a:p>
            <a:pPr indent="-3581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40"/>
              <a:buChar char="★"/>
            </a:pPr>
            <a:r>
              <a:rPr lang="en-GB" sz="2040">
                <a:solidFill>
                  <a:srgbClr val="FFFFFF"/>
                </a:solidFill>
              </a:rPr>
              <a:t>Volume is increasing yearly. </a:t>
            </a:r>
            <a:endParaRPr sz="2040">
              <a:solidFill>
                <a:srgbClr val="FFFFFF"/>
              </a:solidFill>
            </a:endParaRPr>
          </a:p>
          <a:p>
            <a:pPr indent="-3581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40"/>
              <a:buChar char="★"/>
            </a:pPr>
            <a:r>
              <a:rPr lang="en-GB" sz="2040">
                <a:solidFill>
                  <a:srgbClr val="FFFFFF"/>
                </a:solidFill>
              </a:rPr>
              <a:t>The peaks in August, October, and December are predictable, but current staffing cannot handle the surge.</a:t>
            </a:r>
            <a:endParaRPr sz="2040">
              <a:solidFill>
                <a:srgbClr val="FFFFFF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775" y="1955547"/>
            <a:ext cx="4467550" cy="25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311700" y="120850"/>
            <a:ext cx="8520600" cy="11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Identifying the Biggest Bottleneck</a:t>
            </a:r>
            <a:r>
              <a:rPr b="1" lang="en-GB" sz="4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3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Hardware Delays</a:t>
            </a:r>
            <a:endParaRPr b="1" sz="3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37950" y="1380625"/>
            <a:ext cx="3988800" cy="3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Login Access issues: resolved in 0.3 days (fastest).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Hardware issues: 7.6 days average (the biggest bottleneck).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System &amp; Software: medium but still heavy contributors.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Insight: Complex categories create the longest delays → direct impact on satisfaction.</a:t>
            </a:r>
            <a:endParaRPr sz="1840">
              <a:solidFill>
                <a:srgbClr val="FFFFFF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075" y="1716025"/>
            <a:ext cx="4823975" cy="27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ctrTitle"/>
          </p:nvPr>
        </p:nvSpPr>
        <p:spPr>
          <a:xfrm>
            <a:off x="311700" y="120850"/>
            <a:ext cx="85206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-GB" sz="385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Quantifying the Cost:</a:t>
            </a:r>
            <a:r>
              <a:rPr b="1" lang="en-GB" sz="35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5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77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Resolution Time vs. Satisfaction</a:t>
            </a:r>
            <a:endParaRPr b="1" sz="2777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37950" y="1380625"/>
            <a:ext cx="3988800" cy="3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Avg resolution time = 4.1 days.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Avg satisfaction = 4.1/5.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Negative correlation → the longer an issue stays unresolved, the lower the satisfaction.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Insight: Improving resolution time has a direct, measurable payoff.</a:t>
            </a:r>
            <a:endParaRPr sz="1840">
              <a:solidFill>
                <a:srgbClr val="FFFFFF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275" y="1817750"/>
            <a:ext cx="4763424" cy="26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72E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311700" y="120850"/>
            <a:ext cx="85206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5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System Failure</a:t>
            </a:r>
            <a:endParaRPr b="1" sz="385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The Unassigned Ticket Crisis</a:t>
            </a:r>
            <a:endParaRPr b="1" sz="33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37950" y="1380625"/>
            <a:ext cx="3988800" cy="3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29,410 tickets unassigned → software/process breakdown.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35,549 tickets marked High Priority waiting.</a:t>
            </a:r>
            <a:endParaRPr sz="1840">
              <a:solidFill>
                <a:srgbClr val="FFFFFF"/>
              </a:solidFill>
            </a:endParaRPr>
          </a:p>
          <a:p>
            <a:pPr indent="-34544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40"/>
              <a:buChar char="★"/>
            </a:pPr>
            <a:r>
              <a:rPr lang="en-GB" sz="1840">
                <a:solidFill>
                  <a:srgbClr val="FFFFFF"/>
                </a:solidFill>
              </a:rPr>
              <a:t>Outdated assignment system causes delays → affecting customer trust.</a:t>
            </a:r>
            <a:endParaRPr sz="1840">
              <a:solidFill>
                <a:srgbClr val="FFFFFF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950" y="1657137"/>
            <a:ext cx="4710876" cy="26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