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Lato" panose="020B0604020202020204" pitchFamily="34" charset="0"/>
      <p:regular r:id="rId17"/>
      <p:bold r:id="rId18"/>
      <p:italic r:id="rId19"/>
      <p:boldItalic r:id="rId20"/>
    </p:embeddedFont>
    <p:embeddedFont>
      <p:font typeface="Lato Black" panose="020F0502020204030203" pitchFamily="3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37FC13-4366-4D84-A732-F269954A93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BC26D2EE-DF78-4218-90B7-CE12D799D470}">
      <dgm:prSet phldrT="[Text]"/>
      <dgm:spPr/>
      <dgm:t>
        <a:bodyPr/>
        <a:lstStyle/>
        <a:p>
          <a:r>
            <a:rPr lang="en-US" dirty="0"/>
            <a:t>External Space on Vehicles</a:t>
          </a:r>
          <a:endParaRPr lang="en-IN" dirty="0"/>
        </a:p>
      </dgm:t>
    </dgm:pt>
    <dgm:pt modelId="{96170D19-2918-4082-877E-A34ECFB7953E}" type="parTrans" cxnId="{D9ADDA14-2EC9-4C28-87A3-E32DC2433DBF}">
      <dgm:prSet/>
      <dgm:spPr/>
      <dgm:t>
        <a:bodyPr/>
        <a:lstStyle/>
        <a:p>
          <a:endParaRPr lang="en-IN"/>
        </a:p>
      </dgm:t>
    </dgm:pt>
    <dgm:pt modelId="{0A69378F-38D8-4B92-BF80-A17ABE30CA3D}" type="sibTrans" cxnId="{D9ADDA14-2EC9-4C28-87A3-E32DC2433DBF}">
      <dgm:prSet/>
      <dgm:spPr/>
      <dgm:t>
        <a:bodyPr/>
        <a:lstStyle/>
        <a:p>
          <a:endParaRPr lang="en-IN"/>
        </a:p>
      </dgm:t>
    </dgm:pt>
    <dgm:pt modelId="{30A78A50-D082-4AA8-A231-01CC5DCDA86E}">
      <dgm:prSet phldrT="[Text]"/>
      <dgm:spPr/>
      <dgm:t>
        <a:bodyPr/>
        <a:lstStyle/>
        <a:p>
          <a:r>
            <a:rPr lang="en-US" dirty="0"/>
            <a:t>Display Technology</a:t>
          </a:r>
          <a:endParaRPr lang="en-IN" dirty="0"/>
        </a:p>
      </dgm:t>
    </dgm:pt>
    <dgm:pt modelId="{40E3BF4E-FCAE-4EB4-B8CC-54C7E7BDA54C}" type="parTrans" cxnId="{BF086648-B97B-4C1E-9AF9-CF2E55FE0799}">
      <dgm:prSet/>
      <dgm:spPr/>
      <dgm:t>
        <a:bodyPr/>
        <a:lstStyle/>
        <a:p>
          <a:endParaRPr lang="en-IN"/>
        </a:p>
      </dgm:t>
    </dgm:pt>
    <dgm:pt modelId="{FBEBF25F-4AA0-4D59-A98E-F62E5EB2A35C}" type="sibTrans" cxnId="{BF086648-B97B-4C1E-9AF9-CF2E55FE0799}">
      <dgm:prSet/>
      <dgm:spPr/>
      <dgm:t>
        <a:bodyPr/>
        <a:lstStyle/>
        <a:p>
          <a:endParaRPr lang="en-IN"/>
        </a:p>
      </dgm:t>
    </dgm:pt>
    <dgm:pt modelId="{1296C1C9-E8DB-4282-A338-013856A28AEB}">
      <dgm:prSet phldrT="[Text]"/>
      <dgm:spPr/>
      <dgm:t>
        <a:bodyPr/>
        <a:lstStyle/>
        <a:p>
          <a:r>
            <a:rPr lang="en-US" dirty="0"/>
            <a:t>AI/ML, Cloud &amp; Networking</a:t>
          </a:r>
          <a:endParaRPr lang="en-IN" dirty="0"/>
        </a:p>
      </dgm:t>
    </dgm:pt>
    <dgm:pt modelId="{0E7B3ABB-666A-4C38-96C7-D2E6CCCA713B}" type="parTrans" cxnId="{3FE844A0-294F-4ED7-8EA1-0E6CCC9FCDAD}">
      <dgm:prSet/>
      <dgm:spPr/>
      <dgm:t>
        <a:bodyPr/>
        <a:lstStyle/>
        <a:p>
          <a:endParaRPr lang="en-IN"/>
        </a:p>
      </dgm:t>
    </dgm:pt>
    <dgm:pt modelId="{C220D73F-20FA-457F-8511-EA7D35E31317}" type="sibTrans" cxnId="{3FE844A0-294F-4ED7-8EA1-0E6CCC9FCDAD}">
      <dgm:prSet/>
      <dgm:spPr/>
      <dgm:t>
        <a:bodyPr/>
        <a:lstStyle/>
        <a:p>
          <a:endParaRPr lang="en-IN"/>
        </a:p>
      </dgm:t>
    </dgm:pt>
    <dgm:pt modelId="{2E24E230-D862-406E-858F-D55B4F79BE54}" type="pres">
      <dgm:prSet presAssocID="{9237FC13-4366-4D84-A732-F269954A933B}" presName="Name0" presStyleCnt="0">
        <dgm:presLayoutVars>
          <dgm:chMax val="11"/>
          <dgm:chPref val="11"/>
          <dgm:dir/>
          <dgm:resizeHandles/>
        </dgm:presLayoutVars>
      </dgm:prSet>
      <dgm:spPr/>
    </dgm:pt>
    <dgm:pt modelId="{88543849-5CD8-49C5-B5C4-F74BBA8C0D08}" type="pres">
      <dgm:prSet presAssocID="{1296C1C9-E8DB-4282-A338-013856A28AEB}" presName="Accent3" presStyleCnt="0"/>
      <dgm:spPr/>
    </dgm:pt>
    <dgm:pt modelId="{9DE74AE2-9ED0-410D-B786-3D19D3B66C2A}" type="pres">
      <dgm:prSet presAssocID="{1296C1C9-E8DB-4282-A338-013856A28AEB}" presName="Accent" presStyleLbl="node1" presStyleIdx="0" presStyleCnt="3"/>
      <dgm:spPr/>
    </dgm:pt>
    <dgm:pt modelId="{884AE0C1-1154-4BD4-A207-A9C14BDC14C2}" type="pres">
      <dgm:prSet presAssocID="{1296C1C9-E8DB-4282-A338-013856A28AEB}" presName="ParentBackground3" presStyleCnt="0"/>
      <dgm:spPr/>
    </dgm:pt>
    <dgm:pt modelId="{A4ABD6C8-1AB5-445A-890A-E6B020000C18}" type="pres">
      <dgm:prSet presAssocID="{1296C1C9-E8DB-4282-A338-013856A28AEB}" presName="ParentBackground" presStyleLbl="fgAcc1" presStyleIdx="0" presStyleCnt="3"/>
      <dgm:spPr/>
    </dgm:pt>
    <dgm:pt modelId="{AB17DA12-FCB0-4C04-BE3F-E0E0E1259F8E}" type="pres">
      <dgm:prSet presAssocID="{1296C1C9-E8DB-4282-A338-013856A28AEB}" presName="Parent3" presStyleLbl="revTx" presStyleIdx="0" presStyleCnt="0">
        <dgm:presLayoutVars>
          <dgm:chMax val="1"/>
          <dgm:chPref val="1"/>
          <dgm:bulletEnabled val="1"/>
        </dgm:presLayoutVars>
      </dgm:prSet>
      <dgm:spPr/>
    </dgm:pt>
    <dgm:pt modelId="{21B6F6DC-55C3-459C-9EF9-260E52525711}" type="pres">
      <dgm:prSet presAssocID="{30A78A50-D082-4AA8-A231-01CC5DCDA86E}" presName="Accent2" presStyleCnt="0"/>
      <dgm:spPr/>
    </dgm:pt>
    <dgm:pt modelId="{33BEFF78-1966-4050-8E35-319BB0BD5392}" type="pres">
      <dgm:prSet presAssocID="{30A78A50-D082-4AA8-A231-01CC5DCDA86E}" presName="Accent" presStyleLbl="node1" presStyleIdx="1" presStyleCnt="3"/>
      <dgm:spPr/>
    </dgm:pt>
    <dgm:pt modelId="{1116C5C6-FD4B-4A6F-AA2C-D1A7F44E8F31}" type="pres">
      <dgm:prSet presAssocID="{30A78A50-D082-4AA8-A231-01CC5DCDA86E}" presName="ParentBackground2" presStyleCnt="0"/>
      <dgm:spPr/>
    </dgm:pt>
    <dgm:pt modelId="{E681D666-B015-4527-9B31-B9F5254B84D8}" type="pres">
      <dgm:prSet presAssocID="{30A78A50-D082-4AA8-A231-01CC5DCDA86E}" presName="ParentBackground" presStyleLbl="fgAcc1" presStyleIdx="1" presStyleCnt="3"/>
      <dgm:spPr/>
    </dgm:pt>
    <dgm:pt modelId="{5F818CF0-1811-492A-9D8A-7ECFD360A3DF}" type="pres">
      <dgm:prSet presAssocID="{30A78A50-D082-4AA8-A231-01CC5DCDA86E}" presName="Parent2" presStyleLbl="revTx" presStyleIdx="0" presStyleCnt="0">
        <dgm:presLayoutVars>
          <dgm:chMax val="1"/>
          <dgm:chPref val="1"/>
          <dgm:bulletEnabled val="1"/>
        </dgm:presLayoutVars>
      </dgm:prSet>
      <dgm:spPr/>
    </dgm:pt>
    <dgm:pt modelId="{4853C39D-68A8-42A1-991B-7A0997281325}" type="pres">
      <dgm:prSet presAssocID="{BC26D2EE-DF78-4218-90B7-CE12D799D470}" presName="Accent1" presStyleCnt="0"/>
      <dgm:spPr/>
    </dgm:pt>
    <dgm:pt modelId="{BBF0C02A-0E76-43C6-98AC-9A777F722987}" type="pres">
      <dgm:prSet presAssocID="{BC26D2EE-DF78-4218-90B7-CE12D799D470}" presName="Accent" presStyleLbl="node1" presStyleIdx="2" presStyleCnt="3"/>
      <dgm:spPr/>
    </dgm:pt>
    <dgm:pt modelId="{E79177FA-C205-4FC3-812F-936A5AE25F3E}" type="pres">
      <dgm:prSet presAssocID="{BC26D2EE-DF78-4218-90B7-CE12D799D470}" presName="ParentBackground1" presStyleCnt="0"/>
      <dgm:spPr/>
    </dgm:pt>
    <dgm:pt modelId="{DC767EA2-7EAB-4EB7-950D-BC3E0DB353C5}" type="pres">
      <dgm:prSet presAssocID="{BC26D2EE-DF78-4218-90B7-CE12D799D470}" presName="ParentBackground" presStyleLbl="fgAcc1" presStyleIdx="2" presStyleCnt="3"/>
      <dgm:spPr/>
    </dgm:pt>
    <dgm:pt modelId="{EF075B7B-1B66-428C-930C-339F507EC0C9}" type="pres">
      <dgm:prSet presAssocID="{BC26D2EE-DF78-4218-90B7-CE12D799D470}" presName="Parent1" presStyleLbl="revTx" presStyleIdx="0" presStyleCnt="0">
        <dgm:presLayoutVars>
          <dgm:chMax val="1"/>
          <dgm:chPref val="1"/>
          <dgm:bulletEnabled val="1"/>
        </dgm:presLayoutVars>
      </dgm:prSet>
      <dgm:spPr/>
    </dgm:pt>
  </dgm:ptLst>
  <dgm:cxnLst>
    <dgm:cxn modelId="{B2743801-9CC1-4185-BA7D-89CCD8AC3936}" type="presOf" srcId="{1296C1C9-E8DB-4282-A338-013856A28AEB}" destId="{A4ABD6C8-1AB5-445A-890A-E6B020000C18}" srcOrd="0" destOrd="0" presId="urn:microsoft.com/office/officeart/2011/layout/CircleProcess"/>
    <dgm:cxn modelId="{EC12B70F-5773-42D1-80CF-DFB0207640D0}" type="presOf" srcId="{30A78A50-D082-4AA8-A231-01CC5DCDA86E}" destId="{5F818CF0-1811-492A-9D8A-7ECFD360A3DF}" srcOrd="1" destOrd="0" presId="urn:microsoft.com/office/officeart/2011/layout/CircleProcess"/>
    <dgm:cxn modelId="{D9ADDA14-2EC9-4C28-87A3-E32DC2433DBF}" srcId="{9237FC13-4366-4D84-A732-F269954A933B}" destId="{BC26D2EE-DF78-4218-90B7-CE12D799D470}" srcOrd="0" destOrd="0" parTransId="{96170D19-2918-4082-877E-A34ECFB7953E}" sibTransId="{0A69378F-38D8-4B92-BF80-A17ABE30CA3D}"/>
    <dgm:cxn modelId="{6BE86B39-A942-46BA-8FEA-53F3118A0CBA}" type="presOf" srcId="{BC26D2EE-DF78-4218-90B7-CE12D799D470}" destId="{EF075B7B-1B66-428C-930C-339F507EC0C9}" srcOrd="1" destOrd="0" presId="urn:microsoft.com/office/officeart/2011/layout/CircleProcess"/>
    <dgm:cxn modelId="{F60A1C3F-CF80-4794-9A59-70590D0822E6}" type="presOf" srcId="{BC26D2EE-DF78-4218-90B7-CE12D799D470}" destId="{DC767EA2-7EAB-4EB7-950D-BC3E0DB353C5}" srcOrd="0" destOrd="0" presId="urn:microsoft.com/office/officeart/2011/layout/CircleProcess"/>
    <dgm:cxn modelId="{BF086648-B97B-4C1E-9AF9-CF2E55FE0799}" srcId="{9237FC13-4366-4D84-A732-F269954A933B}" destId="{30A78A50-D082-4AA8-A231-01CC5DCDA86E}" srcOrd="1" destOrd="0" parTransId="{40E3BF4E-FCAE-4EB4-B8CC-54C7E7BDA54C}" sibTransId="{FBEBF25F-4AA0-4D59-A98E-F62E5EB2A35C}"/>
    <dgm:cxn modelId="{25A35CA0-5B49-47B2-A32A-A595FA78FFCE}" type="presOf" srcId="{1296C1C9-E8DB-4282-A338-013856A28AEB}" destId="{AB17DA12-FCB0-4C04-BE3F-E0E0E1259F8E}" srcOrd="1" destOrd="0" presId="urn:microsoft.com/office/officeart/2011/layout/CircleProcess"/>
    <dgm:cxn modelId="{3FE844A0-294F-4ED7-8EA1-0E6CCC9FCDAD}" srcId="{9237FC13-4366-4D84-A732-F269954A933B}" destId="{1296C1C9-E8DB-4282-A338-013856A28AEB}" srcOrd="2" destOrd="0" parTransId="{0E7B3ABB-666A-4C38-96C7-D2E6CCCA713B}" sibTransId="{C220D73F-20FA-457F-8511-EA7D35E31317}"/>
    <dgm:cxn modelId="{FBA715C7-0E0E-4858-BA77-9C360BA2A569}" type="presOf" srcId="{9237FC13-4366-4D84-A732-F269954A933B}" destId="{2E24E230-D862-406E-858F-D55B4F79BE54}" srcOrd="0" destOrd="0" presId="urn:microsoft.com/office/officeart/2011/layout/CircleProcess"/>
    <dgm:cxn modelId="{491847EF-BD2E-4E22-B82E-A799DE8DABAC}" type="presOf" srcId="{30A78A50-D082-4AA8-A231-01CC5DCDA86E}" destId="{E681D666-B015-4527-9B31-B9F5254B84D8}" srcOrd="0" destOrd="0" presId="urn:microsoft.com/office/officeart/2011/layout/CircleProcess"/>
    <dgm:cxn modelId="{DDB0B08A-A83E-43EC-9EDC-708101579F4C}" type="presParOf" srcId="{2E24E230-D862-406E-858F-D55B4F79BE54}" destId="{88543849-5CD8-49C5-B5C4-F74BBA8C0D08}" srcOrd="0" destOrd="0" presId="urn:microsoft.com/office/officeart/2011/layout/CircleProcess"/>
    <dgm:cxn modelId="{2CA1674D-E8DF-410C-B3EE-27EA1E624942}" type="presParOf" srcId="{88543849-5CD8-49C5-B5C4-F74BBA8C0D08}" destId="{9DE74AE2-9ED0-410D-B786-3D19D3B66C2A}" srcOrd="0" destOrd="0" presId="urn:microsoft.com/office/officeart/2011/layout/CircleProcess"/>
    <dgm:cxn modelId="{5734A98B-97C5-48E8-94D1-BFEB5FBE6F89}" type="presParOf" srcId="{2E24E230-D862-406E-858F-D55B4F79BE54}" destId="{884AE0C1-1154-4BD4-A207-A9C14BDC14C2}" srcOrd="1" destOrd="0" presId="urn:microsoft.com/office/officeart/2011/layout/CircleProcess"/>
    <dgm:cxn modelId="{9EE7D93D-1781-4415-B31F-F7824BEB6BDE}" type="presParOf" srcId="{884AE0C1-1154-4BD4-A207-A9C14BDC14C2}" destId="{A4ABD6C8-1AB5-445A-890A-E6B020000C18}" srcOrd="0" destOrd="0" presId="urn:microsoft.com/office/officeart/2011/layout/CircleProcess"/>
    <dgm:cxn modelId="{9BD1E8FD-3930-4A24-A450-0D5DA1E0A0B5}" type="presParOf" srcId="{2E24E230-D862-406E-858F-D55B4F79BE54}" destId="{AB17DA12-FCB0-4C04-BE3F-E0E0E1259F8E}" srcOrd="2" destOrd="0" presId="urn:microsoft.com/office/officeart/2011/layout/CircleProcess"/>
    <dgm:cxn modelId="{4AF1D055-47B5-41BA-93FC-C2D327E8488A}" type="presParOf" srcId="{2E24E230-D862-406E-858F-D55B4F79BE54}" destId="{21B6F6DC-55C3-459C-9EF9-260E52525711}" srcOrd="3" destOrd="0" presId="urn:microsoft.com/office/officeart/2011/layout/CircleProcess"/>
    <dgm:cxn modelId="{629E303B-C1D8-4C22-A9CF-9BB6AF2FBE80}" type="presParOf" srcId="{21B6F6DC-55C3-459C-9EF9-260E52525711}" destId="{33BEFF78-1966-4050-8E35-319BB0BD5392}" srcOrd="0" destOrd="0" presId="urn:microsoft.com/office/officeart/2011/layout/CircleProcess"/>
    <dgm:cxn modelId="{FCC57902-8BA1-4D54-B820-E11C67C04C28}" type="presParOf" srcId="{2E24E230-D862-406E-858F-D55B4F79BE54}" destId="{1116C5C6-FD4B-4A6F-AA2C-D1A7F44E8F31}" srcOrd="4" destOrd="0" presId="urn:microsoft.com/office/officeart/2011/layout/CircleProcess"/>
    <dgm:cxn modelId="{96F84E2C-844B-4D6F-BC5F-A0697B0E6E54}" type="presParOf" srcId="{1116C5C6-FD4B-4A6F-AA2C-D1A7F44E8F31}" destId="{E681D666-B015-4527-9B31-B9F5254B84D8}" srcOrd="0" destOrd="0" presId="urn:microsoft.com/office/officeart/2011/layout/CircleProcess"/>
    <dgm:cxn modelId="{DD292804-3706-492B-89AD-D0CE4B12F53F}" type="presParOf" srcId="{2E24E230-D862-406E-858F-D55B4F79BE54}" destId="{5F818CF0-1811-492A-9D8A-7ECFD360A3DF}" srcOrd="5" destOrd="0" presId="urn:microsoft.com/office/officeart/2011/layout/CircleProcess"/>
    <dgm:cxn modelId="{4171F1BD-40E6-4F92-9894-3A07195F2067}" type="presParOf" srcId="{2E24E230-D862-406E-858F-D55B4F79BE54}" destId="{4853C39D-68A8-42A1-991B-7A0997281325}" srcOrd="6" destOrd="0" presId="urn:microsoft.com/office/officeart/2011/layout/CircleProcess"/>
    <dgm:cxn modelId="{BBB4AD44-52AF-401B-BFAD-578D58FE05E8}" type="presParOf" srcId="{4853C39D-68A8-42A1-991B-7A0997281325}" destId="{BBF0C02A-0E76-43C6-98AC-9A777F722987}" srcOrd="0" destOrd="0" presId="urn:microsoft.com/office/officeart/2011/layout/CircleProcess"/>
    <dgm:cxn modelId="{DF82D1D4-76EC-4F3A-96C9-10FA17D7D064}" type="presParOf" srcId="{2E24E230-D862-406E-858F-D55B4F79BE54}" destId="{E79177FA-C205-4FC3-812F-936A5AE25F3E}" srcOrd="7" destOrd="0" presId="urn:microsoft.com/office/officeart/2011/layout/CircleProcess"/>
    <dgm:cxn modelId="{8629ABB8-E400-40DE-BF6B-1F73F15D207B}" type="presParOf" srcId="{E79177FA-C205-4FC3-812F-936A5AE25F3E}" destId="{DC767EA2-7EAB-4EB7-950D-BC3E0DB353C5}" srcOrd="0" destOrd="0" presId="urn:microsoft.com/office/officeart/2011/layout/CircleProcess"/>
    <dgm:cxn modelId="{0A456138-0BEF-4C18-BB92-EB6CD9E94A62}" type="presParOf" srcId="{2E24E230-D862-406E-858F-D55B4F79BE54}" destId="{EF075B7B-1B66-428C-930C-339F507EC0C9}"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74AE2-9ED0-410D-B786-3D19D3B66C2A}">
      <dsp:nvSpPr>
        <dsp:cNvPr id="0" name=""/>
        <dsp:cNvSpPr/>
      </dsp:nvSpPr>
      <dsp:spPr>
        <a:xfrm>
          <a:off x="4218889" y="1111814"/>
          <a:ext cx="1840353" cy="184069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ABD6C8-1AB5-445A-890A-E6B020000C18}">
      <dsp:nvSpPr>
        <dsp:cNvPr id="0" name=""/>
        <dsp:cNvSpPr/>
      </dsp:nvSpPr>
      <dsp:spPr>
        <a:xfrm>
          <a:off x="4279994" y="1173181"/>
          <a:ext cx="1718142" cy="171795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AI/ML, Cloud &amp; Networking</a:t>
          </a:r>
          <a:endParaRPr lang="en-IN" sz="1800" kern="1200" dirty="0"/>
        </a:p>
      </dsp:txBody>
      <dsp:txXfrm>
        <a:off x="4525614" y="1418650"/>
        <a:ext cx="1226902" cy="1227021"/>
      </dsp:txXfrm>
    </dsp:sp>
    <dsp:sp modelId="{33BEFF78-1966-4050-8E35-319BB0BD5392}">
      <dsp:nvSpPr>
        <dsp:cNvPr id="0" name=""/>
        <dsp:cNvSpPr/>
      </dsp:nvSpPr>
      <dsp:spPr>
        <a:xfrm rot="2700000">
          <a:off x="2319047" y="1114039"/>
          <a:ext cx="1835921" cy="1835921"/>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81D666-B015-4527-9B31-B9F5254B84D8}">
      <dsp:nvSpPr>
        <dsp:cNvPr id="0" name=""/>
        <dsp:cNvSpPr/>
      </dsp:nvSpPr>
      <dsp:spPr>
        <a:xfrm>
          <a:off x="2377936" y="1173181"/>
          <a:ext cx="1718142" cy="171795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Display Technology</a:t>
          </a:r>
          <a:endParaRPr lang="en-IN" sz="1800" kern="1200" dirty="0"/>
        </a:p>
      </dsp:txBody>
      <dsp:txXfrm>
        <a:off x="2623556" y="1418650"/>
        <a:ext cx="1226902" cy="1227021"/>
      </dsp:txXfrm>
    </dsp:sp>
    <dsp:sp modelId="{BBF0C02A-0E76-43C6-98AC-9A777F722987}">
      <dsp:nvSpPr>
        <dsp:cNvPr id="0" name=""/>
        <dsp:cNvSpPr/>
      </dsp:nvSpPr>
      <dsp:spPr>
        <a:xfrm rot="2700000">
          <a:off x="416988" y="1114039"/>
          <a:ext cx="1835921" cy="1835921"/>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767EA2-7EAB-4EB7-950D-BC3E0DB353C5}">
      <dsp:nvSpPr>
        <dsp:cNvPr id="0" name=""/>
        <dsp:cNvSpPr/>
      </dsp:nvSpPr>
      <dsp:spPr>
        <a:xfrm>
          <a:off x="475877" y="1173181"/>
          <a:ext cx="1718142" cy="171795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External Space on Vehicles</a:t>
          </a:r>
          <a:endParaRPr lang="en-IN" sz="1800" kern="1200" dirty="0"/>
        </a:p>
      </dsp:txBody>
      <dsp:txXfrm>
        <a:off x="721498" y="1418650"/>
        <a:ext cx="1226902" cy="122702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195730" y="2896731"/>
            <a:ext cx="554678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Digital Artists </a:t>
            </a:r>
          </a:p>
          <a:p>
            <a:endParaRPr lang="en-US" dirty="0"/>
          </a:p>
          <a:p>
            <a:r>
              <a:rPr lang="en-US" dirty="0"/>
              <a:t>Your team bio : We thrive to disrupt the automobile &amp; marketing industry with our innovative product idea.</a:t>
            </a:r>
          </a:p>
          <a:p>
            <a:endParaRPr lang="en-US" dirty="0"/>
          </a:p>
          <a:p>
            <a:endParaRPr lang="en-US" dirty="0"/>
          </a:p>
          <a:p>
            <a:r>
              <a:rPr lang="en-US" dirty="0"/>
              <a:t>Date : 19 Apr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EXTERNAL DISPLAY TECHOLOGY FOR VEHICLES</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dirty="0">
                <a:effectLst/>
                <a:latin typeface="Calibri" panose="020F0502020204030204" pitchFamily="34" charset="0"/>
                <a:ea typeface="Calibri" panose="020F0502020204030204" pitchFamily="34" charset="0"/>
              </a:rPr>
              <a:t>The automobile industry has now approached the verge of becoming completely electrically powered accounting to the reasons of depleting resources and increasing greenhouse effects and pollution. The future also delves into flying cars for which many prototypes are being tested by researchers in different parts of the globe.</a:t>
            </a:r>
          </a:p>
          <a:p>
            <a:pPr marL="0" marR="0" lvl="0" indent="0" algn="l" rtl="0">
              <a:lnSpc>
                <a:spcPct val="100000"/>
              </a:lnSpc>
              <a:spcBef>
                <a:spcPts val="0"/>
              </a:spcBef>
              <a:spcAft>
                <a:spcPts val="0"/>
              </a:spcAft>
              <a:buClr>
                <a:srgbClr val="000000"/>
              </a:buClr>
              <a:buSzPts val="1400"/>
              <a:buFont typeface="Arial"/>
              <a:buNone/>
            </a:pPr>
            <a:endParaRPr lang="en-US" sz="1800" dirty="0">
              <a:effectLst/>
              <a:latin typeface="Calibri" panose="020F0502020204030204" pitchFamily="34" charset="0"/>
              <a:ea typeface="Calibri" panose="020F0502020204030204" pitchFamily="34" charset="0"/>
            </a:endParaRPr>
          </a:p>
          <a:p>
            <a:pPr marL="0" marR="0" lvl="0" indent="0" algn="l" rtl="0">
              <a:lnSpc>
                <a:spcPct val="100000"/>
              </a:lnSpc>
              <a:spcBef>
                <a:spcPts val="0"/>
              </a:spcBef>
              <a:spcAft>
                <a:spcPts val="0"/>
              </a:spcAft>
              <a:buClr>
                <a:srgbClr val="000000"/>
              </a:buClr>
              <a:buSzPts val="1400"/>
              <a:buFont typeface="Arial"/>
              <a:buNone/>
            </a:pPr>
            <a:r>
              <a:rPr lang="en-US" sz="1800" dirty="0">
                <a:effectLst/>
                <a:latin typeface="Calibri" panose="020F0502020204030204" pitchFamily="34" charset="0"/>
                <a:ea typeface="Calibri" panose="020F0502020204030204" pitchFamily="34" charset="0"/>
              </a:rPr>
              <a:t>The solar energy combined with innovative display technology can be innovatively implemented for utilizing the exterior surface of private and public vehicles as a </a:t>
            </a:r>
            <a:r>
              <a:rPr lang="en-US" sz="1800" b="1" dirty="0">
                <a:effectLst/>
                <a:latin typeface="Calibri" panose="020F0502020204030204" pitchFamily="34" charset="0"/>
                <a:ea typeface="Calibri" panose="020F0502020204030204" pitchFamily="34" charset="0"/>
              </a:rPr>
              <a:t>digital advertisement space </a:t>
            </a:r>
            <a:r>
              <a:rPr lang="en-US" sz="1800" dirty="0">
                <a:effectLst/>
                <a:latin typeface="Calibri" panose="020F0502020204030204" pitchFamily="34" charset="0"/>
                <a:ea typeface="Calibri" panose="020F0502020204030204" pitchFamily="34" charset="0"/>
              </a:rPr>
              <a:t>hence overcoming the energy consumption/ over consumption by the vehicle. There is a huge space which becomes available once the concepts like self-driving cars are put into motion. </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Factors</a:t>
            </a:r>
            <a:endParaRPr sz="2000" dirty="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200"/>
              <a:buFont typeface="Arial"/>
              <a:buNone/>
            </a:pPr>
            <a:r>
              <a:rPr lang="en-US" sz="1200" dirty="0">
                <a:latin typeface="Lato"/>
                <a:ea typeface="Lato"/>
                <a:cs typeface="Lato"/>
                <a:sym typeface="Lato"/>
              </a:rPr>
              <a:t>Initially the user segment that could be identified is the mobility tech firms. </a:t>
            </a:r>
          </a:p>
          <a:p>
            <a:pPr marL="0" marR="0" lvl="0" indent="0" algn="l" rtl="0">
              <a:lnSpc>
                <a:spcPct val="115000"/>
              </a:lnSpc>
              <a:spcBef>
                <a:spcPts val="1000"/>
              </a:spcBef>
              <a:spcAft>
                <a:spcPts val="1000"/>
              </a:spcAft>
              <a:buClr>
                <a:srgbClr val="000000"/>
              </a:buClr>
              <a:buSzPts val="1200"/>
              <a:buFont typeface="Arial"/>
              <a:buNone/>
            </a:pPr>
            <a:r>
              <a:rPr lang="en-US" sz="1200" dirty="0">
                <a:latin typeface="Lato"/>
                <a:ea typeface="Lato"/>
                <a:cs typeface="Lato"/>
                <a:sym typeface="Lato"/>
              </a:rPr>
              <a:t>Besides that govt. services could be the prime consumer of the technology.</a:t>
            </a:r>
          </a:p>
          <a:p>
            <a:pPr marL="0" marR="0" lvl="0" indent="0" algn="l" rtl="0">
              <a:lnSpc>
                <a:spcPct val="115000"/>
              </a:lnSpc>
              <a:spcBef>
                <a:spcPts val="1000"/>
              </a:spcBef>
              <a:spcAft>
                <a:spcPts val="1000"/>
              </a:spcAft>
              <a:buClr>
                <a:srgbClr val="000000"/>
              </a:buClr>
              <a:buSzPts val="1200"/>
              <a:buFont typeface="Arial"/>
              <a:buNone/>
            </a:pPr>
            <a:r>
              <a:rPr lang="en-US" sz="1200" dirty="0">
                <a:latin typeface="Lato"/>
                <a:ea typeface="Lato"/>
                <a:cs typeface="Lato"/>
                <a:sym typeface="Lato"/>
              </a:rPr>
              <a:t>It could further be adopted Construction/Infra firms.</a:t>
            </a:r>
          </a:p>
          <a:p>
            <a:pPr marL="0" marR="0" lvl="0" indent="0" algn="l" rtl="0">
              <a:lnSpc>
                <a:spcPct val="115000"/>
              </a:lnSpc>
              <a:spcBef>
                <a:spcPts val="1000"/>
              </a:spcBef>
              <a:spcAft>
                <a:spcPts val="1000"/>
              </a:spcAft>
              <a:buClr>
                <a:srgbClr val="000000"/>
              </a:buClr>
              <a:buSzPts val="1200"/>
              <a:buFont typeface="Arial"/>
              <a:buNone/>
            </a:pPr>
            <a:r>
              <a:rPr lang="en-US" sz="1200" b="0" i="0" u="none" strike="noStrike" cap="none" dirty="0">
                <a:solidFill>
                  <a:srgbClr val="000000"/>
                </a:solidFill>
                <a:latin typeface="Lato"/>
                <a:ea typeface="Lato"/>
                <a:cs typeface="Lato"/>
                <a:sym typeface="Lato"/>
              </a:rPr>
              <a:t>In later stages with the self-driving and auto</a:t>
            </a:r>
            <a:r>
              <a:rPr lang="en-US" sz="1200" dirty="0">
                <a:latin typeface="Lato"/>
                <a:ea typeface="Lato"/>
                <a:cs typeface="Lato"/>
                <a:sym typeface="Lato"/>
              </a:rPr>
              <a:t>mated cars coming in the common car-owner individual could be targeted.</a:t>
            </a:r>
          </a:p>
          <a:p>
            <a:pPr marL="0" marR="0" lvl="0" indent="0" algn="l" rtl="0">
              <a:lnSpc>
                <a:spcPct val="115000"/>
              </a:lnSpc>
              <a:spcBef>
                <a:spcPts val="1000"/>
              </a:spcBef>
              <a:spcAft>
                <a:spcPts val="1000"/>
              </a:spcAft>
              <a:buClr>
                <a:srgbClr val="000000"/>
              </a:buClr>
              <a:buSzPts val="1200"/>
              <a:buFont typeface="Arial"/>
              <a:buNone/>
            </a:pPr>
            <a:r>
              <a:rPr lang="en-US" sz="1200" b="0" i="0" u="none" strike="noStrike" cap="none" dirty="0">
                <a:solidFill>
                  <a:srgbClr val="000000"/>
                </a:solidFill>
                <a:latin typeface="Lato"/>
                <a:ea typeface="Lato"/>
                <a:cs typeface="Lato"/>
                <a:sym typeface="Lato"/>
              </a:rPr>
              <a:t>Age factor could</a:t>
            </a:r>
            <a:r>
              <a:rPr lang="en-US" sz="1200" dirty="0">
                <a:latin typeface="Lato"/>
                <a:ea typeface="Lato"/>
                <a:cs typeface="Lato"/>
                <a:sym typeface="Lato"/>
              </a:rPr>
              <a:t> be ignored here, as the youngsters &amp; oldies should be equally curios to get to see their vehicles lighten up.</a:t>
            </a: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As such there is none existing organised competition all over the world.</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Other contemporary technology is nanopaints.</a:t>
            </a:r>
          </a:p>
          <a:p>
            <a:pPr>
              <a:lnSpc>
                <a:spcPct val="115000"/>
              </a:lnSpc>
              <a:spcAft>
                <a:spcPts val="1000"/>
              </a:spcAft>
            </a:pPr>
            <a:r>
              <a:rPr lang="en-US" sz="1400" dirty="0">
                <a:effectLst/>
                <a:latin typeface="Calibri" panose="020F0502020204030204" pitchFamily="34" charset="0"/>
                <a:ea typeface="Calibri" panose="020F0502020204030204" pitchFamily="34" charset="0"/>
              </a:rPr>
              <a:t>The companies usually have preferred advertisements on electronic hoardings which obviously require separate supply and for targets bottleneck locations are not ensured other than the print media, online platforms which are innovative and television commercials as well. It costs a huge amount to the manufacturers in terms of advertisement fee, brand ambassador charges and more reasons. Still the viewership is limited and consequently the impact of the campaign. </a:t>
            </a:r>
            <a:endParaRPr lang="en-IN" sz="1400" dirty="0">
              <a:effectLst/>
              <a:latin typeface="Calibri" panose="020F0502020204030204" pitchFamily="34" charset="0"/>
              <a:ea typeface="Calibri" panose="020F0502020204030204" pitchFamily="34" charset="0"/>
            </a:endParaRPr>
          </a:p>
          <a:p>
            <a:pPr marL="0" marR="0" lvl="0" indent="0" algn="l" rtl="0">
              <a:lnSpc>
                <a:spcPct val="115000"/>
              </a:lnSpc>
              <a:spcBef>
                <a:spcPts val="1000"/>
              </a:spcBef>
              <a:spcAft>
                <a:spcPts val="1000"/>
              </a:spcAft>
              <a:buClr>
                <a:srgbClr val="000000"/>
              </a:buClr>
              <a:buSzPts val="1400"/>
              <a:buFont typeface="Arial"/>
              <a:buNone/>
            </a:pPr>
            <a:endParaRPr lang="en-IN"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Competition/Existing trends</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 used vehicle (condition to availibility)</a:t>
            </a:r>
            <a:br>
              <a:rPr lang="en" sz="1400" b="0" dirty="0">
                <a:solidFill>
                  <a:srgbClr val="4A4548"/>
                </a:solidFill>
                <a:highlight>
                  <a:srgbClr val="FFFFFF"/>
                </a:highlight>
              </a:rPr>
            </a:br>
            <a:r>
              <a:rPr lang="en" sz="1400" b="0" dirty="0">
                <a:solidFill>
                  <a:srgbClr val="4A4548"/>
                </a:solidFill>
                <a:highlight>
                  <a:srgbClr val="FFFFFF"/>
                </a:highlight>
              </a:rPr>
              <a:t>Electronics tools Developing a low power consumption display technology.</a:t>
            </a:r>
            <a:br>
              <a:rPr lang="en" sz="1400" b="0" dirty="0">
                <a:solidFill>
                  <a:srgbClr val="4A4548"/>
                </a:solidFill>
                <a:highlight>
                  <a:srgbClr val="FFFFFF"/>
                </a:highlight>
              </a:rPr>
            </a:br>
            <a:r>
              <a:rPr lang="en" sz="1400" b="0" dirty="0">
                <a:solidFill>
                  <a:srgbClr val="4A4548"/>
                </a:solidFill>
                <a:highlight>
                  <a:srgbClr val="FFFFFF"/>
                </a:highlight>
              </a:rPr>
              <a:t>Software &amp; Internet tools for embedding AI/ML &amp; Cloud to make real time information available.</a:t>
            </a:r>
            <a:br>
              <a:rPr lang="en" sz="1400" b="0" dirty="0">
                <a:solidFill>
                  <a:srgbClr val="4A4548"/>
                </a:solidFill>
                <a:highlight>
                  <a:srgbClr val="FFFFFF"/>
                </a:highlight>
              </a:rPr>
            </a:br>
            <a:r>
              <a:rPr lang="en" sz="1400" b="0" dirty="0">
                <a:solidFill>
                  <a:srgbClr val="4A4548"/>
                </a:solidFill>
                <a:highlight>
                  <a:srgbClr val="FFFFFF"/>
                </a:highlight>
              </a:rPr>
              <a:t>IOT and networking requirments to develop the prototype and for initial product testing.</a:t>
            </a:r>
            <a:br>
              <a:rPr lang="en" sz="1400" b="0" dirty="0">
                <a:solidFill>
                  <a:srgbClr val="4A4548"/>
                </a:solidFill>
                <a:highlight>
                  <a:srgbClr val="FFFFFF"/>
                </a:highlight>
              </a:rPr>
            </a:b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rPr>
              <a:t>The ability to display critical and valuable information instantly on a wide spread scale and in specific areas will no doubt help the government and authorities for better provision of services and maintenance of order in haphazard conditions or emergencies. Even for the huge equipment used in the civil/infra projects such as roadways or railways construction to prevent the accidents by making the real-time information available to the engaged stakeholders. The advertisement on vehicle’s space can be the obvious idea for the sustainable future competition among the automobile companies, although currently being practiced but not on as massive scale and without any OEMs. Hence there arises a need for designing such a renewably powered display device and setting up a SOP in this space which can appropriately be used for the betterment of mankind.</a:t>
            </a:r>
            <a:endParaRPr lang="en-IN" sz="1800" dirty="0">
              <a:effectLst/>
              <a:latin typeface="Calibri" panose="020F0502020204030204" pitchFamily="34" charset="0"/>
              <a:ea typeface="Calibri" panose="020F0502020204030204" pitchFamily="34" charset="0"/>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Diagram 1">
            <a:extLst>
              <a:ext uri="{FF2B5EF4-FFF2-40B4-BE49-F238E27FC236}">
                <a16:creationId xmlns:a16="http://schemas.microsoft.com/office/drawing/2014/main" id="{47333A3A-8012-3D4B-5F89-87A6C0DA6486}"/>
              </a:ext>
            </a:extLst>
          </p:cNvPr>
          <p:cNvGraphicFramePr/>
          <p:nvPr>
            <p:extLst>
              <p:ext uri="{D42A27DB-BD31-4B8C-83A1-F6EECF244321}">
                <p14:modId xmlns:p14="http://schemas.microsoft.com/office/powerpoint/2010/main" val="3628789016"/>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276995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Sky is not even the limit of implementation of the technology the eventual adoption could be progressed to airplanes and flying cars (if they develop it soon).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The marketing giants would surely be interested for implementation on a widest scale.</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The self-driving ambitious cars will provide the scalability for the market as the user will be available to actively indulge in the outside space once they are accessing the ease of sitting in a vehicle without driving it.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Anyhow the public transport market already exists to trial the innovation.</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r>
              <a:rPr lang="en-US" sz="1200" dirty="0"/>
              <a:t>Rahul Dogra – Engineering Manager</a:t>
            </a:r>
          </a:p>
          <a:p>
            <a:r>
              <a:rPr lang="en-US" sz="1200" dirty="0"/>
              <a:t>Rukhsana Yasmeen – Project Manager</a:t>
            </a:r>
          </a:p>
          <a:p>
            <a:endParaRPr lang="en-US" sz="12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676</Words>
  <Application>Microsoft Office PowerPoint</Application>
  <PresentationFormat>On-screen Show (16:9)</PresentationFormat>
  <Paragraphs>44</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Lato</vt:lpstr>
      <vt:lpstr>Lato Black</vt:lpstr>
      <vt:lpstr>Calibri</vt:lpstr>
      <vt:lpstr>Arial</vt:lpstr>
      <vt:lpstr>TI Template</vt:lpstr>
      <vt:lpstr>TI Template</vt:lpstr>
      <vt:lpstr>PLEDGE TO PROGRESS Sustainability Hackathon </vt:lpstr>
      <vt:lpstr>EXTERNAL DISPLAY TECHOLOGY FOR VEHICLES</vt:lpstr>
      <vt:lpstr>User Segment &amp; Factors</vt:lpstr>
      <vt:lpstr>Competition/Existing trends</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rahul dogra</dc:creator>
  <cp:lastModifiedBy>rahul dogra</cp:lastModifiedBy>
  <cp:revision>61</cp:revision>
  <dcterms:modified xsi:type="dcterms:W3CDTF">2023-04-19T07:49:27Z</dcterms:modified>
</cp:coreProperties>
</file>