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69" r:id="rId3"/>
    <p:sldId id="265" r:id="rId4"/>
    <p:sldId id="266" r:id="rId5"/>
    <p:sldId id="259" r:id="rId6"/>
    <p:sldId id="268" r:id="rId7"/>
    <p:sldId id="267" r:id="rId8"/>
    <p:sldId id="260" r:id="rId9"/>
    <p:sldId id="262" r:id="rId10"/>
    <p:sldId id="258" r:id="rId11"/>
    <p:sldId id="261" r:id="rId12"/>
    <p:sldId id="263" r:id="rId13"/>
    <p:sldId id="264"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Lato Black" panose="020F0502020204030203" pitchFamily="34"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4ID0MW+58A5oAZz0iuzSAYbU9/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ena Ranjeeth" initials="VR" lastIdx="1" clrIdx="0">
    <p:extLst>
      <p:ext uri="{19B8F6BF-5375-455C-9EA6-DF929625EA0E}">
        <p15:presenceInfo xmlns:p15="http://schemas.microsoft.com/office/powerpoint/2012/main" userId="4a2e853b5b280d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font" Target="fonts/font3.fntdata" /><Relationship Id="rId26" Type="http://customschemas.google.com/relationships/presentationmetadata" Target="metadata" /><Relationship Id="rId3" Type="http://schemas.openxmlformats.org/officeDocument/2006/relationships/slide" Target="slides/slide1.xml" /><Relationship Id="rId21" Type="http://schemas.openxmlformats.org/officeDocument/2006/relationships/font" Target="fonts/font6.fntdata"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font" Target="fonts/font2.fntdata" /><Relationship Id="rId25" Type="http://schemas.openxmlformats.org/officeDocument/2006/relationships/font" Target="fonts/font10.fntdata" /><Relationship Id="rId2" Type="http://schemas.openxmlformats.org/officeDocument/2006/relationships/slideMaster" Target="slideMasters/slideMaster2.xml" /><Relationship Id="rId16" Type="http://schemas.openxmlformats.org/officeDocument/2006/relationships/font" Target="fonts/font1.fntdata" /><Relationship Id="rId20" Type="http://schemas.openxmlformats.org/officeDocument/2006/relationships/font" Target="fonts/font5.fntdata"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font" Target="fonts/font9.fntdata" /><Relationship Id="rId5" Type="http://schemas.openxmlformats.org/officeDocument/2006/relationships/slide" Target="slides/slide3.xml" /><Relationship Id="rId15" Type="http://schemas.openxmlformats.org/officeDocument/2006/relationships/notesMaster" Target="notesMasters/notesMaster1.xml" /><Relationship Id="rId23" Type="http://schemas.openxmlformats.org/officeDocument/2006/relationships/font" Target="fonts/font8.fntdata" /><Relationship Id="rId28" Type="http://schemas.openxmlformats.org/officeDocument/2006/relationships/presProps" Target="presProps.xml" /><Relationship Id="rId10" Type="http://schemas.openxmlformats.org/officeDocument/2006/relationships/slide" Target="slides/slide8.xml" /><Relationship Id="rId19" Type="http://schemas.openxmlformats.org/officeDocument/2006/relationships/font" Target="fonts/font4.fntdata" /><Relationship Id="rId31"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font" Target="fonts/font7.fntdata" /><Relationship Id="rId27" Type="http://schemas.openxmlformats.org/officeDocument/2006/relationships/commentAuthors" Target="commentAuthors.xml" /><Relationship Id="rId30"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7FC13-4366-4D84-A732-F269954A93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BC26D2EE-DF78-4218-90B7-CE12D799D470}">
      <dgm:prSet phldrT="[Text]"/>
      <dgm:spPr/>
      <dgm:t>
        <a:bodyPr/>
        <a:lstStyle/>
        <a:p>
          <a:r>
            <a:rPr lang="en-US" dirty="0"/>
            <a:t>External Space on Vehicles</a:t>
          </a:r>
          <a:endParaRPr lang="en-IN" dirty="0"/>
        </a:p>
      </dgm:t>
    </dgm:pt>
    <dgm:pt modelId="{96170D19-2918-4082-877E-A34ECFB7953E}" type="parTrans" cxnId="{D9ADDA14-2EC9-4C28-87A3-E32DC2433DBF}">
      <dgm:prSet/>
      <dgm:spPr/>
      <dgm:t>
        <a:bodyPr/>
        <a:lstStyle/>
        <a:p>
          <a:endParaRPr lang="en-IN"/>
        </a:p>
      </dgm:t>
    </dgm:pt>
    <dgm:pt modelId="{0A69378F-38D8-4B92-BF80-A17ABE30CA3D}" type="sibTrans" cxnId="{D9ADDA14-2EC9-4C28-87A3-E32DC2433DBF}">
      <dgm:prSet/>
      <dgm:spPr/>
      <dgm:t>
        <a:bodyPr/>
        <a:lstStyle/>
        <a:p>
          <a:endParaRPr lang="en-IN"/>
        </a:p>
      </dgm:t>
    </dgm:pt>
    <dgm:pt modelId="{30A78A50-D082-4AA8-A231-01CC5DCDA86E}">
      <dgm:prSet phldrT="[Text]"/>
      <dgm:spPr/>
      <dgm:t>
        <a:bodyPr/>
        <a:lstStyle/>
        <a:p>
          <a:r>
            <a:rPr lang="en-US" dirty="0"/>
            <a:t>Display Technology</a:t>
          </a:r>
          <a:endParaRPr lang="en-IN" dirty="0"/>
        </a:p>
      </dgm:t>
    </dgm:pt>
    <dgm:pt modelId="{40E3BF4E-FCAE-4EB4-B8CC-54C7E7BDA54C}" type="parTrans" cxnId="{BF086648-B97B-4C1E-9AF9-CF2E55FE0799}">
      <dgm:prSet/>
      <dgm:spPr/>
      <dgm:t>
        <a:bodyPr/>
        <a:lstStyle/>
        <a:p>
          <a:endParaRPr lang="en-IN"/>
        </a:p>
      </dgm:t>
    </dgm:pt>
    <dgm:pt modelId="{FBEBF25F-4AA0-4D59-A98E-F62E5EB2A35C}" type="sibTrans" cxnId="{BF086648-B97B-4C1E-9AF9-CF2E55FE0799}">
      <dgm:prSet/>
      <dgm:spPr/>
      <dgm:t>
        <a:bodyPr/>
        <a:lstStyle/>
        <a:p>
          <a:endParaRPr lang="en-IN"/>
        </a:p>
      </dgm:t>
    </dgm:pt>
    <dgm:pt modelId="{1296C1C9-E8DB-4282-A338-013856A28AEB}">
      <dgm:prSet phldrT="[Text]"/>
      <dgm:spPr/>
      <dgm:t>
        <a:bodyPr/>
        <a:lstStyle/>
        <a:p>
          <a:r>
            <a:rPr lang="en-US" dirty="0"/>
            <a:t>AI/ML, Cloud &amp; Networking</a:t>
          </a:r>
          <a:endParaRPr lang="en-IN" dirty="0"/>
        </a:p>
      </dgm:t>
    </dgm:pt>
    <dgm:pt modelId="{0E7B3ABB-666A-4C38-96C7-D2E6CCCA713B}" type="parTrans" cxnId="{3FE844A0-294F-4ED7-8EA1-0E6CCC9FCDAD}">
      <dgm:prSet/>
      <dgm:spPr/>
      <dgm:t>
        <a:bodyPr/>
        <a:lstStyle/>
        <a:p>
          <a:endParaRPr lang="en-IN"/>
        </a:p>
      </dgm:t>
    </dgm:pt>
    <dgm:pt modelId="{C220D73F-20FA-457F-8511-EA7D35E31317}" type="sibTrans" cxnId="{3FE844A0-294F-4ED7-8EA1-0E6CCC9FCDAD}">
      <dgm:prSet/>
      <dgm:spPr/>
      <dgm:t>
        <a:bodyPr/>
        <a:lstStyle/>
        <a:p>
          <a:endParaRPr lang="en-IN"/>
        </a:p>
      </dgm:t>
    </dgm:pt>
    <dgm:pt modelId="{2E24E230-D862-406E-858F-D55B4F79BE54}" type="pres">
      <dgm:prSet presAssocID="{9237FC13-4366-4D84-A732-F269954A933B}" presName="Name0" presStyleCnt="0">
        <dgm:presLayoutVars>
          <dgm:chMax val="11"/>
          <dgm:chPref val="11"/>
          <dgm:dir/>
          <dgm:resizeHandles/>
        </dgm:presLayoutVars>
      </dgm:prSet>
      <dgm:spPr/>
    </dgm:pt>
    <dgm:pt modelId="{88543849-5CD8-49C5-B5C4-F74BBA8C0D08}" type="pres">
      <dgm:prSet presAssocID="{1296C1C9-E8DB-4282-A338-013856A28AEB}" presName="Accent3" presStyleCnt="0"/>
      <dgm:spPr/>
    </dgm:pt>
    <dgm:pt modelId="{9DE74AE2-9ED0-410D-B786-3D19D3B66C2A}" type="pres">
      <dgm:prSet presAssocID="{1296C1C9-E8DB-4282-A338-013856A28AEB}" presName="Accent" presStyleLbl="node1" presStyleIdx="0" presStyleCnt="3"/>
      <dgm:spPr/>
    </dgm:pt>
    <dgm:pt modelId="{884AE0C1-1154-4BD4-A207-A9C14BDC14C2}" type="pres">
      <dgm:prSet presAssocID="{1296C1C9-E8DB-4282-A338-013856A28AEB}" presName="ParentBackground3" presStyleCnt="0"/>
      <dgm:spPr/>
    </dgm:pt>
    <dgm:pt modelId="{A4ABD6C8-1AB5-445A-890A-E6B020000C18}" type="pres">
      <dgm:prSet presAssocID="{1296C1C9-E8DB-4282-A338-013856A28AEB}" presName="ParentBackground" presStyleLbl="fgAcc1" presStyleIdx="0" presStyleCnt="3"/>
      <dgm:spPr/>
    </dgm:pt>
    <dgm:pt modelId="{AB17DA12-FCB0-4C04-BE3F-E0E0E1259F8E}" type="pres">
      <dgm:prSet presAssocID="{1296C1C9-E8DB-4282-A338-013856A28AEB}" presName="Parent3" presStyleLbl="revTx" presStyleIdx="0" presStyleCnt="0">
        <dgm:presLayoutVars>
          <dgm:chMax val="1"/>
          <dgm:chPref val="1"/>
          <dgm:bulletEnabled val="1"/>
        </dgm:presLayoutVars>
      </dgm:prSet>
      <dgm:spPr/>
    </dgm:pt>
    <dgm:pt modelId="{21B6F6DC-55C3-459C-9EF9-260E52525711}" type="pres">
      <dgm:prSet presAssocID="{30A78A50-D082-4AA8-A231-01CC5DCDA86E}" presName="Accent2" presStyleCnt="0"/>
      <dgm:spPr/>
    </dgm:pt>
    <dgm:pt modelId="{33BEFF78-1966-4050-8E35-319BB0BD5392}" type="pres">
      <dgm:prSet presAssocID="{30A78A50-D082-4AA8-A231-01CC5DCDA86E}" presName="Accent" presStyleLbl="node1" presStyleIdx="1" presStyleCnt="3"/>
      <dgm:spPr/>
    </dgm:pt>
    <dgm:pt modelId="{1116C5C6-FD4B-4A6F-AA2C-D1A7F44E8F31}" type="pres">
      <dgm:prSet presAssocID="{30A78A50-D082-4AA8-A231-01CC5DCDA86E}" presName="ParentBackground2" presStyleCnt="0"/>
      <dgm:spPr/>
    </dgm:pt>
    <dgm:pt modelId="{E681D666-B015-4527-9B31-B9F5254B84D8}" type="pres">
      <dgm:prSet presAssocID="{30A78A50-D082-4AA8-A231-01CC5DCDA86E}" presName="ParentBackground" presStyleLbl="fgAcc1" presStyleIdx="1" presStyleCnt="3" custLinFactNeighborX="-3441" custLinFactNeighborY="-44"/>
      <dgm:spPr/>
    </dgm:pt>
    <dgm:pt modelId="{5F818CF0-1811-492A-9D8A-7ECFD360A3DF}" type="pres">
      <dgm:prSet presAssocID="{30A78A50-D082-4AA8-A231-01CC5DCDA86E}" presName="Parent2" presStyleLbl="revTx" presStyleIdx="0" presStyleCnt="0">
        <dgm:presLayoutVars>
          <dgm:chMax val="1"/>
          <dgm:chPref val="1"/>
          <dgm:bulletEnabled val="1"/>
        </dgm:presLayoutVars>
      </dgm:prSet>
      <dgm:spPr/>
    </dgm:pt>
    <dgm:pt modelId="{4853C39D-68A8-42A1-991B-7A0997281325}" type="pres">
      <dgm:prSet presAssocID="{BC26D2EE-DF78-4218-90B7-CE12D799D470}" presName="Accent1" presStyleCnt="0"/>
      <dgm:spPr/>
    </dgm:pt>
    <dgm:pt modelId="{BBF0C02A-0E76-43C6-98AC-9A777F722987}" type="pres">
      <dgm:prSet presAssocID="{BC26D2EE-DF78-4218-90B7-CE12D799D470}" presName="Accent" presStyleLbl="node1" presStyleIdx="2" presStyleCnt="3"/>
      <dgm:spPr/>
    </dgm:pt>
    <dgm:pt modelId="{E79177FA-C205-4FC3-812F-936A5AE25F3E}" type="pres">
      <dgm:prSet presAssocID="{BC26D2EE-DF78-4218-90B7-CE12D799D470}" presName="ParentBackground1" presStyleCnt="0"/>
      <dgm:spPr/>
    </dgm:pt>
    <dgm:pt modelId="{DC767EA2-7EAB-4EB7-950D-BC3E0DB353C5}" type="pres">
      <dgm:prSet presAssocID="{BC26D2EE-DF78-4218-90B7-CE12D799D470}" presName="ParentBackground" presStyleLbl="fgAcc1" presStyleIdx="2" presStyleCnt="3"/>
      <dgm:spPr/>
    </dgm:pt>
    <dgm:pt modelId="{EF075B7B-1B66-428C-930C-339F507EC0C9}" type="pres">
      <dgm:prSet presAssocID="{BC26D2EE-DF78-4218-90B7-CE12D799D470}" presName="Parent1" presStyleLbl="revTx" presStyleIdx="0" presStyleCnt="0">
        <dgm:presLayoutVars>
          <dgm:chMax val="1"/>
          <dgm:chPref val="1"/>
          <dgm:bulletEnabled val="1"/>
        </dgm:presLayoutVars>
      </dgm:prSet>
      <dgm:spPr/>
    </dgm:pt>
  </dgm:ptLst>
  <dgm:cxnLst>
    <dgm:cxn modelId="{B2743801-9CC1-4185-BA7D-89CCD8AC3936}" type="presOf" srcId="{1296C1C9-E8DB-4282-A338-013856A28AEB}" destId="{A4ABD6C8-1AB5-445A-890A-E6B020000C18}" srcOrd="0" destOrd="0" presId="urn:microsoft.com/office/officeart/2011/layout/CircleProcess"/>
    <dgm:cxn modelId="{EC12B70F-5773-42D1-80CF-DFB0207640D0}" type="presOf" srcId="{30A78A50-D082-4AA8-A231-01CC5DCDA86E}" destId="{5F818CF0-1811-492A-9D8A-7ECFD360A3DF}" srcOrd="1" destOrd="0" presId="urn:microsoft.com/office/officeart/2011/layout/CircleProcess"/>
    <dgm:cxn modelId="{D9ADDA14-2EC9-4C28-87A3-E32DC2433DBF}" srcId="{9237FC13-4366-4D84-A732-F269954A933B}" destId="{BC26D2EE-DF78-4218-90B7-CE12D799D470}" srcOrd="0" destOrd="0" parTransId="{96170D19-2918-4082-877E-A34ECFB7953E}" sibTransId="{0A69378F-38D8-4B92-BF80-A17ABE30CA3D}"/>
    <dgm:cxn modelId="{6BE86B39-A942-46BA-8FEA-53F3118A0CBA}" type="presOf" srcId="{BC26D2EE-DF78-4218-90B7-CE12D799D470}" destId="{EF075B7B-1B66-428C-930C-339F507EC0C9}" srcOrd="1" destOrd="0" presId="urn:microsoft.com/office/officeart/2011/layout/CircleProcess"/>
    <dgm:cxn modelId="{F60A1C3F-CF80-4794-9A59-70590D0822E6}" type="presOf" srcId="{BC26D2EE-DF78-4218-90B7-CE12D799D470}" destId="{DC767EA2-7EAB-4EB7-950D-BC3E0DB353C5}" srcOrd="0" destOrd="0" presId="urn:microsoft.com/office/officeart/2011/layout/CircleProcess"/>
    <dgm:cxn modelId="{BF086648-B97B-4C1E-9AF9-CF2E55FE0799}" srcId="{9237FC13-4366-4D84-A732-F269954A933B}" destId="{30A78A50-D082-4AA8-A231-01CC5DCDA86E}" srcOrd="1" destOrd="0" parTransId="{40E3BF4E-FCAE-4EB4-B8CC-54C7E7BDA54C}" sibTransId="{FBEBF25F-4AA0-4D59-A98E-F62E5EB2A35C}"/>
    <dgm:cxn modelId="{25A35CA0-5B49-47B2-A32A-A595FA78FFCE}" type="presOf" srcId="{1296C1C9-E8DB-4282-A338-013856A28AEB}" destId="{AB17DA12-FCB0-4C04-BE3F-E0E0E1259F8E}" srcOrd="1" destOrd="0" presId="urn:microsoft.com/office/officeart/2011/layout/CircleProcess"/>
    <dgm:cxn modelId="{3FE844A0-294F-4ED7-8EA1-0E6CCC9FCDAD}" srcId="{9237FC13-4366-4D84-A732-F269954A933B}" destId="{1296C1C9-E8DB-4282-A338-013856A28AEB}" srcOrd="2" destOrd="0" parTransId="{0E7B3ABB-666A-4C38-96C7-D2E6CCCA713B}" sibTransId="{C220D73F-20FA-457F-8511-EA7D35E31317}"/>
    <dgm:cxn modelId="{FBA715C7-0E0E-4858-BA77-9C360BA2A569}" type="presOf" srcId="{9237FC13-4366-4D84-A732-F269954A933B}" destId="{2E24E230-D862-406E-858F-D55B4F79BE54}" srcOrd="0" destOrd="0" presId="urn:microsoft.com/office/officeart/2011/layout/CircleProcess"/>
    <dgm:cxn modelId="{491847EF-BD2E-4E22-B82E-A799DE8DABAC}" type="presOf" srcId="{30A78A50-D082-4AA8-A231-01CC5DCDA86E}" destId="{E681D666-B015-4527-9B31-B9F5254B84D8}" srcOrd="0" destOrd="0" presId="urn:microsoft.com/office/officeart/2011/layout/CircleProcess"/>
    <dgm:cxn modelId="{DDB0B08A-A83E-43EC-9EDC-708101579F4C}" type="presParOf" srcId="{2E24E230-D862-406E-858F-D55B4F79BE54}" destId="{88543849-5CD8-49C5-B5C4-F74BBA8C0D08}" srcOrd="0" destOrd="0" presId="urn:microsoft.com/office/officeart/2011/layout/CircleProcess"/>
    <dgm:cxn modelId="{2CA1674D-E8DF-410C-B3EE-27EA1E624942}" type="presParOf" srcId="{88543849-5CD8-49C5-B5C4-F74BBA8C0D08}" destId="{9DE74AE2-9ED0-410D-B786-3D19D3B66C2A}" srcOrd="0" destOrd="0" presId="urn:microsoft.com/office/officeart/2011/layout/CircleProcess"/>
    <dgm:cxn modelId="{5734A98B-97C5-48E8-94D1-BFEB5FBE6F89}" type="presParOf" srcId="{2E24E230-D862-406E-858F-D55B4F79BE54}" destId="{884AE0C1-1154-4BD4-A207-A9C14BDC14C2}" srcOrd="1" destOrd="0" presId="urn:microsoft.com/office/officeart/2011/layout/CircleProcess"/>
    <dgm:cxn modelId="{9EE7D93D-1781-4415-B31F-F7824BEB6BDE}" type="presParOf" srcId="{884AE0C1-1154-4BD4-A207-A9C14BDC14C2}" destId="{A4ABD6C8-1AB5-445A-890A-E6B020000C18}" srcOrd="0" destOrd="0" presId="urn:microsoft.com/office/officeart/2011/layout/CircleProcess"/>
    <dgm:cxn modelId="{9BD1E8FD-3930-4A24-A450-0D5DA1E0A0B5}" type="presParOf" srcId="{2E24E230-D862-406E-858F-D55B4F79BE54}" destId="{AB17DA12-FCB0-4C04-BE3F-E0E0E1259F8E}" srcOrd="2" destOrd="0" presId="urn:microsoft.com/office/officeart/2011/layout/CircleProcess"/>
    <dgm:cxn modelId="{4AF1D055-47B5-41BA-93FC-C2D327E8488A}" type="presParOf" srcId="{2E24E230-D862-406E-858F-D55B4F79BE54}" destId="{21B6F6DC-55C3-459C-9EF9-260E52525711}" srcOrd="3" destOrd="0" presId="urn:microsoft.com/office/officeart/2011/layout/CircleProcess"/>
    <dgm:cxn modelId="{629E303B-C1D8-4C22-A9CF-9BB6AF2FBE80}" type="presParOf" srcId="{21B6F6DC-55C3-459C-9EF9-260E52525711}" destId="{33BEFF78-1966-4050-8E35-319BB0BD5392}" srcOrd="0" destOrd="0" presId="urn:microsoft.com/office/officeart/2011/layout/CircleProcess"/>
    <dgm:cxn modelId="{FCC57902-8BA1-4D54-B820-E11C67C04C28}" type="presParOf" srcId="{2E24E230-D862-406E-858F-D55B4F79BE54}" destId="{1116C5C6-FD4B-4A6F-AA2C-D1A7F44E8F31}" srcOrd="4" destOrd="0" presId="urn:microsoft.com/office/officeart/2011/layout/CircleProcess"/>
    <dgm:cxn modelId="{96F84E2C-844B-4D6F-BC5F-A0697B0E6E54}" type="presParOf" srcId="{1116C5C6-FD4B-4A6F-AA2C-D1A7F44E8F31}" destId="{E681D666-B015-4527-9B31-B9F5254B84D8}" srcOrd="0" destOrd="0" presId="urn:microsoft.com/office/officeart/2011/layout/CircleProcess"/>
    <dgm:cxn modelId="{DD292804-3706-492B-89AD-D0CE4B12F53F}" type="presParOf" srcId="{2E24E230-D862-406E-858F-D55B4F79BE54}" destId="{5F818CF0-1811-492A-9D8A-7ECFD360A3DF}" srcOrd="5" destOrd="0" presId="urn:microsoft.com/office/officeart/2011/layout/CircleProcess"/>
    <dgm:cxn modelId="{4171F1BD-40E6-4F92-9894-3A07195F2067}" type="presParOf" srcId="{2E24E230-D862-406E-858F-D55B4F79BE54}" destId="{4853C39D-68A8-42A1-991B-7A0997281325}" srcOrd="6" destOrd="0" presId="urn:microsoft.com/office/officeart/2011/layout/CircleProcess"/>
    <dgm:cxn modelId="{BBB4AD44-52AF-401B-BFAD-578D58FE05E8}" type="presParOf" srcId="{4853C39D-68A8-42A1-991B-7A0997281325}" destId="{BBF0C02A-0E76-43C6-98AC-9A777F722987}" srcOrd="0" destOrd="0" presId="urn:microsoft.com/office/officeart/2011/layout/CircleProcess"/>
    <dgm:cxn modelId="{DF82D1D4-76EC-4F3A-96C9-10FA17D7D064}" type="presParOf" srcId="{2E24E230-D862-406E-858F-D55B4F79BE54}" destId="{E79177FA-C205-4FC3-812F-936A5AE25F3E}" srcOrd="7" destOrd="0" presId="urn:microsoft.com/office/officeart/2011/layout/CircleProcess"/>
    <dgm:cxn modelId="{8629ABB8-E400-40DE-BF6B-1F73F15D207B}" type="presParOf" srcId="{E79177FA-C205-4FC3-812F-936A5AE25F3E}" destId="{DC767EA2-7EAB-4EB7-950D-BC3E0DB353C5}" srcOrd="0" destOrd="0" presId="urn:microsoft.com/office/officeart/2011/layout/CircleProcess"/>
    <dgm:cxn modelId="{0A456138-0BEF-4C18-BB92-EB6CD9E94A62}" type="presParOf" srcId="{2E24E230-D862-406E-858F-D55B4F79BE54}" destId="{EF075B7B-1B66-428C-930C-339F507EC0C9}"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74AE2-9ED0-410D-B786-3D19D3B66C2A}">
      <dsp:nvSpPr>
        <dsp:cNvPr id="0" name=""/>
        <dsp:cNvSpPr/>
      </dsp:nvSpPr>
      <dsp:spPr>
        <a:xfrm>
          <a:off x="5135096" y="1019094"/>
          <a:ext cx="2240019" cy="22404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ABD6C8-1AB5-445A-890A-E6B020000C18}">
      <dsp:nvSpPr>
        <dsp:cNvPr id="0" name=""/>
        <dsp:cNvSpPr/>
      </dsp:nvSpPr>
      <dsp:spPr>
        <a:xfrm>
          <a:off x="5209472" y="1093788"/>
          <a:ext cx="2091268" cy="209104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AI/ML, Cloud &amp; Networking</a:t>
          </a:r>
          <a:endParaRPr lang="en-IN" sz="2200" kern="1200" dirty="0"/>
        </a:p>
      </dsp:txBody>
      <dsp:txXfrm>
        <a:off x="5508433" y="1392565"/>
        <a:ext cx="1493346" cy="1493491"/>
      </dsp:txXfrm>
    </dsp:sp>
    <dsp:sp modelId="{33BEFF78-1966-4050-8E35-319BB0BD5392}">
      <dsp:nvSpPr>
        <dsp:cNvPr id="0" name=""/>
        <dsp:cNvSpPr/>
      </dsp:nvSpPr>
      <dsp:spPr>
        <a:xfrm rot="2700000">
          <a:off x="2822669" y="1021802"/>
          <a:ext cx="2234624" cy="223462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1D666-B015-4527-9B31-B9F5254B84D8}">
      <dsp:nvSpPr>
        <dsp:cNvPr id="0" name=""/>
        <dsp:cNvSpPr/>
      </dsp:nvSpPr>
      <dsp:spPr>
        <a:xfrm>
          <a:off x="2822387" y="1092868"/>
          <a:ext cx="2091268" cy="209104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Display Technology</a:t>
          </a:r>
          <a:endParaRPr lang="en-IN" sz="2200" kern="1200" dirty="0"/>
        </a:p>
      </dsp:txBody>
      <dsp:txXfrm>
        <a:off x="3121348" y="1391645"/>
        <a:ext cx="1493346" cy="1493491"/>
      </dsp:txXfrm>
    </dsp:sp>
    <dsp:sp modelId="{BBF0C02A-0E76-43C6-98AC-9A777F722987}">
      <dsp:nvSpPr>
        <dsp:cNvPr id="0" name=""/>
        <dsp:cNvSpPr/>
      </dsp:nvSpPr>
      <dsp:spPr>
        <a:xfrm rot="2700000">
          <a:off x="507545" y="1021802"/>
          <a:ext cx="2234624" cy="223462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767EA2-7EAB-4EB7-950D-BC3E0DB353C5}">
      <dsp:nvSpPr>
        <dsp:cNvPr id="0" name=""/>
        <dsp:cNvSpPr/>
      </dsp:nvSpPr>
      <dsp:spPr>
        <a:xfrm>
          <a:off x="579223" y="1093788"/>
          <a:ext cx="2091268" cy="209104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External Space on Vehicles</a:t>
          </a:r>
          <a:endParaRPr lang="en-IN" sz="2200" kern="1200" dirty="0"/>
        </a:p>
      </dsp:txBody>
      <dsp:txXfrm>
        <a:off x="878184" y="1392565"/>
        <a:ext cx="1493346" cy="149349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690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34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 Id="rId4" Type="http://schemas.openxmlformats.org/officeDocument/2006/relationships/image" Target="../media/image4.png"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 /><Relationship Id="rId13" Type="http://schemas.openxmlformats.org/officeDocument/2006/relationships/slideLayout" Target="../slideLayouts/slideLayout38.xml" /><Relationship Id="rId18" Type="http://schemas.openxmlformats.org/officeDocument/2006/relationships/slideLayout" Target="../slideLayouts/slideLayout43.xml" /><Relationship Id="rId26" Type="http://schemas.openxmlformats.org/officeDocument/2006/relationships/slideLayout" Target="../slideLayouts/slideLayout51.xml" /><Relationship Id="rId3" Type="http://schemas.openxmlformats.org/officeDocument/2006/relationships/slideLayout" Target="../slideLayouts/slideLayout28.xml" /><Relationship Id="rId21" Type="http://schemas.openxmlformats.org/officeDocument/2006/relationships/slideLayout" Target="../slideLayouts/slideLayout46.xml" /><Relationship Id="rId7" Type="http://schemas.openxmlformats.org/officeDocument/2006/relationships/slideLayout" Target="../slideLayouts/slideLayout32.xml" /><Relationship Id="rId12" Type="http://schemas.openxmlformats.org/officeDocument/2006/relationships/slideLayout" Target="../slideLayouts/slideLayout37.xml" /><Relationship Id="rId17" Type="http://schemas.openxmlformats.org/officeDocument/2006/relationships/slideLayout" Target="../slideLayouts/slideLayout42.xml" /><Relationship Id="rId25" Type="http://schemas.openxmlformats.org/officeDocument/2006/relationships/slideLayout" Target="../slideLayouts/slideLayout50.xml" /><Relationship Id="rId2" Type="http://schemas.openxmlformats.org/officeDocument/2006/relationships/slideLayout" Target="../slideLayouts/slideLayout27.xml" /><Relationship Id="rId16" Type="http://schemas.openxmlformats.org/officeDocument/2006/relationships/slideLayout" Target="../slideLayouts/slideLayout41.xml" /><Relationship Id="rId20" Type="http://schemas.openxmlformats.org/officeDocument/2006/relationships/slideLayout" Target="../slideLayouts/slideLayout45.xml" /><Relationship Id="rId29" Type="http://schemas.openxmlformats.org/officeDocument/2006/relationships/slideLayout" Target="../slideLayouts/slideLayout54.xml" /><Relationship Id="rId1" Type="http://schemas.openxmlformats.org/officeDocument/2006/relationships/slideLayout" Target="../slideLayouts/slideLayout26.xml" /><Relationship Id="rId6" Type="http://schemas.openxmlformats.org/officeDocument/2006/relationships/slideLayout" Target="../slideLayouts/slideLayout31.xml" /><Relationship Id="rId11" Type="http://schemas.openxmlformats.org/officeDocument/2006/relationships/slideLayout" Target="../slideLayouts/slideLayout36.xml" /><Relationship Id="rId24" Type="http://schemas.openxmlformats.org/officeDocument/2006/relationships/slideLayout" Target="../slideLayouts/slideLayout49.xml" /><Relationship Id="rId5" Type="http://schemas.openxmlformats.org/officeDocument/2006/relationships/slideLayout" Target="../slideLayouts/slideLayout30.xml" /><Relationship Id="rId15" Type="http://schemas.openxmlformats.org/officeDocument/2006/relationships/slideLayout" Target="../slideLayouts/slideLayout40.xml" /><Relationship Id="rId23" Type="http://schemas.openxmlformats.org/officeDocument/2006/relationships/slideLayout" Target="../slideLayouts/slideLayout48.xml" /><Relationship Id="rId28" Type="http://schemas.openxmlformats.org/officeDocument/2006/relationships/slideLayout" Target="../slideLayouts/slideLayout53.xml" /><Relationship Id="rId10" Type="http://schemas.openxmlformats.org/officeDocument/2006/relationships/slideLayout" Target="../slideLayouts/slideLayout35.xml" /><Relationship Id="rId19" Type="http://schemas.openxmlformats.org/officeDocument/2006/relationships/slideLayout" Target="../slideLayouts/slideLayout44.xml" /><Relationship Id="rId4" Type="http://schemas.openxmlformats.org/officeDocument/2006/relationships/slideLayout" Target="../slideLayouts/slideLayout29.xml" /><Relationship Id="rId9" Type="http://schemas.openxmlformats.org/officeDocument/2006/relationships/slideLayout" Target="../slideLayouts/slideLayout34.xml" /><Relationship Id="rId14" Type="http://schemas.openxmlformats.org/officeDocument/2006/relationships/slideLayout" Target="../slideLayouts/slideLayout39.xml" /><Relationship Id="rId22" Type="http://schemas.openxmlformats.org/officeDocument/2006/relationships/slideLayout" Target="../slideLayouts/slideLayout47.xml" /><Relationship Id="rId27" Type="http://schemas.openxmlformats.org/officeDocument/2006/relationships/slideLayout" Target="../slideLayouts/slideLayout52.xml" /><Relationship Id="rId30"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1.xml" /><Relationship Id="rId1" Type="http://schemas.openxmlformats.org/officeDocument/2006/relationships/slideLayout" Target="../slideLayouts/slideLayout26.xml"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8.png"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7.png" /><Relationship Id="rId7" Type="http://schemas.openxmlformats.org/officeDocument/2006/relationships/diagramColors" Target="../diagrams/colors1.xml" /><Relationship Id="rId2" Type="http://schemas.openxmlformats.org/officeDocument/2006/relationships/notesSlide" Target="../notesSlides/notesSlide4.xml" /><Relationship Id="rId1" Type="http://schemas.openxmlformats.org/officeDocument/2006/relationships/slideLayout" Target="../slideLayouts/slideLayout1.xml" /><Relationship Id="rId6" Type="http://schemas.openxmlformats.org/officeDocument/2006/relationships/diagramQuickStyle" Target="../diagrams/quickStyle1.xml" /><Relationship Id="rId5" Type="http://schemas.openxmlformats.org/officeDocument/2006/relationships/diagramLayout" Target="../diagrams/layout1.xml" /><Relationship Id="rId4" Type="http://schemas.openxmlformats.org/officeDocument/2006/relationships/diagramData" Target="../diagrams/data1.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9.png"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5E53-9CB2-7664-1EF0-8576B624181A}"/>
              </a:ext>
            </a:extLst>
          </p:cNvPr>
          <p:cNvSpPr>
            <a:spLocks noGrp="1"/>
          </p:cNvSpPr>
          <p:nvPr>
            <p:ph type="title"/>
          </p:nvPr>
        </p:nvSpPr>
        <p:spPr>
          <a:xfrm>
            <a:off x="247350" y="2571750"/>
            <a:ext cx="8649300" cy="827400"/>
          </a:xfrm>
        </p:spPr>
        <p:txBody>
          <a:bodyPr/>
          <a:lstStyle/>
          <a:p>
            <a:r>
              <a:rPr lang="en-IN" dirty="0"/>
              <a:t>IDEA SUBMISSION - Round 1</a:t>
            </a:r>
          </a:p>
        </p:txBody>
      </p:sp>
      <p:sp>
        <p:nvSpPr>
          <p:cNvPr id="3" name="Subtitle 2">
            <a:extLst>
              <a:ext uri="{FF2B5EF4-FFF2-40B4-BE49-F238E27FC236}">
                <a16:creationId xmlns:a16="http://schemas.microsoft.com/office/drawing/2014/main" id="{0D2C9902-3D57-8C2A-A109-DB5DE9ED6939}"/>
              </a:ext>
            </a:extLst>
          </p:cNvPr>
          <p:cNvSpPr>
            <a:spLocks noGrp="1"/>
          </p:cNvSpPr>
          <p:nvPr>
            <p:ph type="subTitle" idx="1"/>
          </p:nvPr>
        </p:nvSpPr>
        <p:spPr>
          <a:xfrm>
            <a:off x="0" y="4307963"/>
            <a:ext cx="8829675" cy="542644"/>
          </a:xfrm>
        </p:spPr>
        <p:txBody>
          <a:bodyPr/>
          <a:lstStyle/>
          <a:p>
            <a:r>
              <a:rPr lang="en-IN" dirty="0"/>
              <a:t>IDEA TITLE : </a:t>
            </a:r>
            <a:r>
              <a:rPr lang="en-IN" sz="1800" dirty="0"/>
              <a:t>SMART ECO-FRIENDLY EXTERNAL VISUAL DISPLAY ON VEHICLES</a:t>
            </a:r>
            <a:endParaRPr lang="en-IN" dirty="0"/>
          </a:p>
        </p:txBody>
      </p:sp>
    </p:spTree>
    <p:extLst>
      <p:ext uri="{BB962C8B-B14F-4D97-AF65-F5344CB8AC3E}">
        <p14:creationId xmlns:p14="http://schemas.microsoft.com/office/powerpoint/2010/main" val="4073680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APPLICATIONS</a:t>
            </a:r>
            <a:endParaRPr sz="2000" dirty="0"/>
          </a:p>
        </p:txBody>
      </p:sp>
      <p:sp>
        <p:nvSpPr>
          <p:cNvPr id="372" name="Google Shape;372;p6"/>
          <p:cNvSpPr txBox="1"/>
          <p:nvPr/>
        </p:nvSpPr>
        <p:spPr>
          <a:xfrm>
            <a:off x="410771" y="805550"/>
            <a:ext cx="8238600" cy="3414300"/>
          </a:xfrm>
          <a:prstGeom prst="rect">
            <a:avLst/>
          </a:prstGeom>
          <a:noFill/>
          <a:ln>
            <a:noFill/>
          </a:ln>
        </p:spPr>
        <p:txBody>
          <a:bodyPr spcFirstLastPara="1" wrap="square" lIns="91425" tIns="91425" rIns="91425" bIns="91425" anchor="t" anchorCtr="0">
            <a:noAutofit/>
          </a:bodyPr>
          <a:lstStyle/>
          <a:p>
            <a:pPr marL="342900" indent="-342900">
              <a:lnSpc>
                <a:spcPct val="115000"/>
              </a:lnSpc>
              <a:spcAft>
                <a:spcPts val="1000"/>
              </a:spcAft>
              <a:buFont typeface="Wingdings" panose="05000000000000000000" pitchFamily="2" charset="2"/>
              <a:buChar char="ü"/>
            </a:pPr>
            <a:r>
              <a:rPr lang="en-US" dirty="0">
                <a:effectLst/>
                <a:latin typeface="Calibri" panose="020F0502020204030204" pitchFamily="34" charset="0"/>
                <a:ea typeface="Calibri" panose="020F0502020204030204" pitchFamily="34" charset="0"/>
              </a:rPr>
              <a:t>The ability to display critical and valuable information instantly on a wide spread scale and in specific areas will no doubt help the government and authorities for better provision of services and maintenance of order in haphazard conditions or emergencies. </a:t>
            </a:r>
            <a:r>
              <a:rPr lang="en-US" dirty="0">
                <a:latin typeface="Calibri" panose="020F0502020204030204" pitchFamily="34" charset="0"/>
                <a:ea typeface="Calibri" panose="020F0502020204030204" pitchFamily="34" charset="0"/>
              </a:rPr>
              <a:t>This could be a life saver in Hilly terrains &amp; remote areas for safer operations with the increasing logistics requirements. </a:t>
            </a:r>
            <a:endParaRPr lang="en-US" dirty="0">
              <a:effectLst/>
              <a:latin typeface="Calibri" panose="020F0502020204030204" pitchFamily="34" charset="0"/>
              <a:ea typeface="Calibri" panose="020F0502020204030204" pitchFamily="34" charset="0"/>
            </a:endParaRPr>
          </a:p>
          <a:p>
            <a:pPr marL="342900" indent="-342900">
              <a:lnSpc>
                <a:spcPct val="115000"/>
              </a:lnSpc>
              <a:spcAft>
                <a:spcPts val="1000"/>
              </a:spcAft>
              <a:buFont typeface="Wingdings" panose="05000000000000000000" pitchFamily="2" charset="2"/>
              <a:buChar char="ü"/>
            </a:pPr>
            <a:r>
              <a:rPr lang="en-US" dirty="0">
                <a:effectLst/>
                <a:latin typeface="Calibri" panose="020F0502020204030204" pitchFamily="34" charset="0"/>
                <a:ea typeface="Calibri" panose="020F0502020204030204" pitchFamily="34" charset="0"/>
              </a:rPr>
              <a:t>Even for the huge equipment used in the civil/infra projects such as roadways or railways construction to prevent the accidents by making the real-time information available to the engaged stakeholders. Also </a:t>
            </a:r>
            <a:r>
              <a:rPr lang="en-US" dirty="0">
                <a:latin typeface="Calibri" panose="020F0502020204030204" pitchFamily="34" charset="0"/>
                <a:ea typeface="Calibri" panose="020F0502020204030204" pitchFamily="34" charset="0"/>
              </a:rPr>
              <a:t>for the oil &amp; gas tankers it could address the fellow drivers on the road with the real time information.</a:t>
            </a:r>
          </a:p>
          <a:p>
            <a:pPr marL="342900" indent="-342900">
              <a:lnSpc>
                <a:spcPct val="115000"/>
              </a:lnSpc>
              <a:spcAft>
                <a:spcPts val="1000"/>
              </a:spcAft>
              <a:buFont typeface="Wingdings" panose="05000000000000000000" pitchFamily="2" charset="2"/>
              <a:buChar char="ü"/>
            </a:pPr>
            <a:r>
              <a:rPr lang="en-US" dirty="0">
                <a:effectLst/>
                <a:latin typeface="Calibri" panose="020F0502020204030204" pitchFamily="34" charset="0"/>
                <a:ea typeface="Calibri" panose="020F0502020204030204" pitchFamily="34" charset="0"/>
              </a:rPr>
              <a:t>The advertisement on vehicle’s space can be the obvious idea for the sustainable future competition among the automobile companies, although currently being practiced but not on as massive scale and without any OEMs. Hence there arises a need for designing such a renewably powered display device and setting up a SOP in this space which can appropriately be used for the betterment of mankind.</a:t>
            </a:r>
          </a:p>
          <a:p>
            <a:pPr marL="342900" indent="-342900">
              <a:lnSpc>
                <a:spcPct val="115000"/>
              </a:lnSpc>
              <a:spcAft>
                <a:spcPts val="1000"/>
              </a:spcAft>
              <a:buFont typeface="Wingdings" panose="05000000000000000000" pitchFamily="2" charset="2"/>
              <a:buChar char="ü"/>
            </a:pPr>
            <a:r>
              <a:rPr lang="en-US" dirty="0">
                <a:latin typeface="Calibri" panose="020F0502020204030204" pitchFamily="34" charset="0"/>
                <a:ea typeface="Calibri" panose="020F0502020204030204" pitchFamily="34" charset="0"/>
              </a:rPr>
              <a:t>Visual enhancement is of course a feature which could be considered for launching Make To Order products for amateurs.</a:t>
            </a:r>
            <a:endParaRPr lang="en-IN" dirty="0">
              <a:effectLst/>
              <a:latin typeface="Calibri" panose="020F0502020204030204" pitchFamily="34" charset="0"/>
              <a:ea typeface="Calibri" panose="020F0502020204030204" pitchFamily="34" charset="0"/>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FUTURE SCOPE AND SCALIBILITY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0" y="492600"/>
            <a:ext cx="8386200" cy="384717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Sky is not even the limit if the technology gets implemented and executed properly. The eventual adoption could be progressed to airplanes, trains, metros and who knows soon enough to flying cars (if they develop it soon). OEMs could be brought out creating a whole new arena of competiotion in the future.</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The marketing giants including franchisee businesses would surely be interested for its implementation on a widest scale.</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The arrival of </a:t>
            </a:r>
            <a:r>
              <a:rPr lang="en" dirty="0">
                <a:solidFill>
                  <a:srgbClr val="222222"/>
                </a:solidFill>
                <a:highlight>
                  <a:srgbClr val="FFFFFF"/>
                </a:highlight>
                <a:latin typeface="Lato"/>
                <a:ea typeface="Lato"/>
                <a:cs typeface="Lato"/>
                <a:sym typeface="Lato"/>
              </a:rPr>
              <a:t>self-driving </a:t>
            </a:r>
            <a:r>
              <a:rPr lang="en" sz="1400" b="0" i="0" u="none" strike="noStrike" cap="none" dirty="0">
                <a:solidFill>
                  <a:srgbClr val="222222"/>
                </a:solidFill>
                <a:highlight>
                  <a:srgbClr val="FFFFFF"/>
                </a:highlight>
                <a:latin typeface="Lato"/>
                <a:ea typeface="Lato"/>
                <a:cs typeface="Lato"/>
                <a:sym typeface="Lato"/>
              </a:rPr>
              <a:t>cars in the scenario will provide the scalability for the market as the user will be available to actively indulge in the outside space once they are accessing the ease of sitting in a vehicle without driving it.</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Anyways the public transport market already exists providing a reasonably good platform to trial the innovation for market-fit as it could primarily replace the paper &amp; paint in the poster-market with a reusable space and with one time installation.</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988356" y="1509732"/>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828678" y="2617519"/>
            <a:ext cx="8079581" cy="377700"/>
          </a:xfrm>
          <a:prstGeom prst="rect">
            <a:avLst/>
          </a:prstGeom>
          <a:noFill/>
          <a:ln>
            <a:noFill/>
          </a:ln>
        </p:spPr>
        <p:txBody>
          <a:bodyPr spcFirstLastPara="1" wrap="square" lIns="91425" tIns="91425" rIns="91425" bIns="91425" anchor="t" anchorCtr="0">
            <a:noAutofit/>
          </a:bodyPr>
          <a:lstStyle/>
          <a:p>
            <a:pPr marL="285750" indent="-171450">
              <a:buClr>
                <a:schemeClr val="bg1"/>
              </a:buClr>
              <a:buFont typeface="Wingdings" panose="05000000000000000000" pitchFamily="2" charset="2"/>
              <a:buChar char="v"/>
            </a:pPr>
            <a:r>
              <a:rPr lang="en-US" sz="1200" dirty="0"/>
              <a:t>Rahul Dogra – Product  &amp; Design Engineer</a:t>
            </a:r>
          </a:p>
          <a:p>
            <a:pPr marL="285750" indent="-171450">
              <a:buClr>
                <a:schemeClr val="bg1"/>
              </a:buClr>
              <a:buFont typeface="Wingdings" panose="05000000000000000000" pitchFamily="2" charset="2"/>
              <a:buChar char="v"/>
            </a:pPr>
            <a:r>
              <a:rPr lang="en-US" sz="1200" dirty="0"/>
              <a:t>Rahul </a:t>
            </a:r>
            <a:r>
              <a:rPr lang="en-US" sz="1200" dirty="0" err="1"/>
              <a:t>Kadgavkar</a:t>
            </a:r>
            <a:r>
              <a:rPr lang="en-US" sz="1200" dirty="0"/>
              <a:t> – Cloud/IT Engineer</a:t>
            </a:r>
          </a:p>
          <a:p>
            <a:pPr marL="285750" indent="-171450">
              <a:buClr>
                <a:schemeClr val="bg1"/>
              </a:buClr>
              <a:buFont typeface="Wingdings" panose="05000000000000000000" pitchFamily="2" charset="2"/>
              <a:buChar char="v"/>
            </a:pPr>
            <a:r>
              <a:rPr lang="en-US" sz="1200" dirty="0"/>
              <a:t>Amit </a:t>
            </a:r>
            <a:r>
              <a:rPr lang="en-US" sz="1200" dirty="0" err="1"/>
              <a:t>Nilajkar</a:t>
            </a:r>
            <a:r>
              <a:rPr lang="en-US" sz="1200" dirty="0"/>
              <a:t> – Sr. Software &amp; Web Expert</a:t>
            </a:r>
          </a:p>
          <a:p>
            <a:pPr marL="285750" indent="-171450">
              <a:buClr>
                <a:schemeClr val="bg1"/>
              </a:buClr>
              <a:buFont typeface="Wingdings" panose="05000000000000000000" pitchFamily="2" charset="2"/>
              <a:buChar char="v"/>
            </a:pPr>
            <a:r>
              <a:rPr lang="en-US" sz="1200" dirty="0"/>
              <a:t>Koushik Karan – Electronics &amp; IOT Engineer</a:t>
            </a:r>
          </a:p>
          <a:p>
            <a:pPr marL="285750" indent="-171450">
              <a:buClr>
                <a:schemeClr val="bg1"/>
              </a:buClr>
              <a:buFont typeface="Wingdings" panose="05000000000000000000" pitchFamily="2" charset="2"/>
              <a:buChar char="v"/>
            </a:pPr>
            <a:r>
              <a:rPr lang="en-US" sz="1200" dirty="0"/>
              <a:t>Veena Viswanathan – Analytics &amp; Stakeholder Expert</a:t>
            </a:r>
          </a:p>
          <a:p>
            <a:pPr marL="285750" indent="-171450">
              <a:buClr>
                <a:schemeClr val="bg1"/>
              </a:buClr>
              <a:buFont typeface="Wingdings" panose="05000000000000000000" pitchFamily="2" charset="2"/>
              <a:buChar char="v"/>
            </a:pPr>
            <a:endParaRPr lang="en-US" sz="1200" dirty="0"/>
          </a:p>
          <a:p>
            <a:pPr marL="114300" indent="0">
              <a:buClr>
                <a:schemeClr val="bg1"/>
              </a:buClr>
            </a:pPr>
            <a:r>
              <a:rPr lang="en-US" sz="1200" dirty="0">
                <a:solidFill>
                  <a:schemeClr val="accent4">
                    <a:lumMod val="50000"/>
                  </a:schemeClr>
                </a:solidFill>
              </a:rPr>
              <a:t>Secondary/External Support: Mohammed </a:t>
            </a:r>
            <a:r>
              <a:rPr lang="en-US" sz="1200" dirty="0" err="1">
                <a:solidFill>
                  <a:schemeClr val="accent4">
                    <a:lumMod val="50000"/>
                  </a:schemeClr>
                </a:solidFill>
              </a:rPr>
              <a:t>Aamid</a:t>
            </a:r>
            <a:r>
              <a:rPr lang="en-US" sz="1200" dirty="0">
                <a:solidFill>
                  <a:schemeClr val="accent4">
                    <a:lumMod val="50000"/>
                  </a:schemeClr>
                </a:solidFill>
              </a:rPr>
              <a:t> – Mechanical Design Expert (Technical Advisor</a:t>
            </a:r>
            <a:r>
              <a:rPr lang="en-US" sz="1050" dirty="0">
                <a:solidFill>
                  <a:schemeClr val="accent4">
                    <a:lumMod val="50000"/>
                  </a:schemeClr>
                </a:solidFill>
              </a:rPr>
              <a:t>)</a:t>
            </a:r>
          </a:p>
          <a:p>
            <a:endParaRPr lang="en-US" sz="1200" dirty="0"/>
          </a:p>
          <a:p>
            <a:endParaRPr lang="en-US" sz="12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11885106"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195729" y="2896731"/>
            <a:ext cx="679500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Team Name : Digital Artists </a:t>
            </a:r>
          </a:p>
          <a:p>
            <a:endParaRPr lang="en-US" dirty="0"/>
          </a:p>
          <a:p>
            <a:r>
              <a:rPr lang="en-US" dirty="0"/>
              <a:t>Team bio : We strive to reduce carbon footprint by disrupting traditional marketing methods through our moonshot product idea using our use-case in the automobile industry.</a:t>
            </a:r>
          </a:p>
          <a:p>
            <a:endParaRPr lang="en-US" dirty="0"/>
          </a:p>
          <a:p>
            <a:r>
              <a:rPr lang="en-US" dirty="0"/>
              <a:t>Date : 24 Apr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EXTERNAL DISPLAY TECHOLOGY FOR VEHICLES - A SUSTAINABLE FUTURE TECHNOLOGY </a:t>
            </a:r>
            <a:endParaRPr sz="2000" dirty="0"/>
          </a:p>
        </p:txBody>
      </p:sp>
      <p:sp>
        <p:nvSpPr>
          <p:cNvPr id="348" name="Google Shape;348;p2"/>
          <p:cNvSpPr txBox="1"/>
          <p:nvPr/>
        </p:nvSpPr>
        <p:spPr>
          <a:xfrm>
            <a:off x="512375" y="1151299"/>
            <a:ext cx="8238600" cy="352071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dirty="0">
                <a:effectLst/>
                <a:latin typeface="Calibri" panose="020F0502020204030204" pitchFamily="34" charset="0"/>
                <a:ea typeface="Calibri" panose="020F0502020204030204" pitchFamily="34" charset="0"/>
              </a:rPr>
              <a:t>The automobile industry is now being shaped by electrically powered vehicles due to</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effectLst/>
                <a:latin typeface="Calibri" panose="020F0502020204030204" pitchFamily="34" charset="0"/>
                <a:ea typeface="Calibri" panose="020F0502020204030204" pitchFamily="34" charset="0"/>
              </a:rPr>
              <a:t>Depleting resources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Calibri" panose="020F0502020204030204" pitchFamily="34" charset="0"/>
                <a:ea typeface="Calibri" panose="020F0502020204030204" pitchFamily="34" charset="0"/>
              </a:rPr>
              <a:t>Increase in </a:t>
            </a:r>
            <a:r>
              <a:rPr lang="en-US" dirty="0">
                <a:effectLst/>
                <a:latin typeface="Calibri" panose="020F0502020204030204" pitchFamily="34" charset="0"/>
                <a:ea typeface="Calibri" panose="020F0502020204030204" pitchFamily="34" charset="0"/>
              </a:rPr>
              <a:t>greenhouse effects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Calibri" panose="020F0502020204030204" pitchFamily="34" charset="0"/>
                <a:ea typeface="Calibri" panose="020F0502020204030204" pitchFamily="34" charset="0"/>
              </a:rPr>
              <a:t>P</a:t>
            </a:r>
            <a:r>
              <a:rPr lang="en-US" dirty="0">
                <a:effectLst/>
                <a:latin typeface="Calibri" panose="020F0502020204030204" pitchFamily="34" charset="0"/>
                <a:ea typeface="Calibri" panose="020F0502020204030204" pitchFamily="34" charset="0"/>
              </a:rPr>
              <a:t>ollution</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Calibri" panose="020F0502020204030204" pitchFamily="34" charset="0"/>
                <a:ea typeface="Calibri" panose="020F0502020204030204" pitchFamily="34" charset="0"/>
              </a:rPr>
              <a:t>Life-Time Ownership Value</a:t>
            </a:r>
            <a:endParaRPr lang="en-US" dirty="0">
              <a:effectLst/>
              <a:latin typeface="Calibri" panose="020F0502020204030204" pitchFamily="34" charset="0"/>
              <a:ea typeface="Calibri" panose="020F0502020204030204" pitchFamily="34" charset="0"/>
            </a:endParaRPr>
          </a:p>
          <a:p>
            <a:pPr marR="0" lvl="0" algn="l" rtl="0">
              <a:lnSpc>
                <a:spcPct val="100000"/>
              </a:lnSpc>
              <a:spcBef>
                <a:spcPts val="0"/>
              </a:spcBef>
              <a:spcAft>
                <a:spcPts val="0"/>
              </a:spcAft>
              <a:buClr>
                <a:srgbClr val="000000"/>
              </a:buClr>
              <a:buSzPts val="1400"/>
            </a:pPr>
            <a:r>
              <a:rPr lang="en-US" sz="1800"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 future </a:t>
            </a:r>
            <a:r>
              <a:rPr lang="en-US" sz="1800" dirty="0">
                <a:latin typeface="Calibri" panose="020F0502020204030204" pitchFamily="34" charset="0"/>
                <a:ea typeface="Calibri" panose="020F0502020204030204" pitchFamily="34" charset="0"/>
              </a:rPr>
              <a:t>may</a:t>
            </a:r>
            <a:r>
              <a:rPr lang="en-US" sz="1800" dirty="0">
                <a:effectLst/>
                <a:latin typeface="Calibri" panose="020F0502020204030204" pitchFamily="34" charset="0"/>
                <a:ea typeface="Calibri" panose="020F0502020204030204" pitchFamily="34" charset="0"/>
              </a:rPr>
              <a:t> also be revolutionized </a:t>
            </a:r>
            <a:r>
              <a:rPr lang="en-US" sz="1800" dirty="0">
                <a:latin typeface="Calibri" panose="020F0502020204030204" pitchFamily="34" charset="0"/>
                <a:ea typeface="Calibri" panose="020F0502020204030204" pitchFamily="34" charset="0"/>
              </a:rPr>
              <a:t>by </a:t>
            </a:r>
            <a:r>
              <a:rPr lang="en-US" sz="1800" dirty="0">
                <a:effectLst/>
                <a:latin typeface="Calibri" panose="020F0502020204030204" pitchFamily="34" charset="0"/>
                <a:ea typeface="Calibri" panose="020F0502020204030204" pitchFamily="34" charset="0"/>
              </a:rPr>
              <a:t>flying cars for which many prototypes are being tested by researchers in different parts of the globe.</a:t>
            </a:r>
          </a:p>
          <a:p>
            <a:pPr marL="0" marR="0" lvl="0" indent="0" algn="l" rtl="0">
              <a:lnSpc>
                <a:spcPct val="100000"/>
              </a:lnSpc>
              <a:spcBef>
                <a:spcPts val="0"/>
              </a:spcBef>
              <a:spcAft>
                <a:spcPts val="0"/>
              </a:spcAft>
              <a:buClr>
                <a:srgbClr val="000000"/>
              </a:buClr>
              <a:buSzPts val="1400"/>
              <a:buFont typeface="Arial"/>
              <a:buNone/>
            </a:pPr>
            <a:endParaRPr lang="en-US" sz="100" dirty="0">
              <a:effectLst/>
              <a:latin typeface="Calibri" panose="020F0502020204030204" pitchFamily="34" charset="0"/>
              <a:ea typeface="Calibri" panose="020F0502020204030204" pitchFamily="34" charset="0"/>
            </a:endParaRPr>
          </a:p>
          <a:p>
            <a:pPr marL="0" marR="0" lvl="0" indent="0" algn="just" rtl="0">
              <a:lnSpc>
                <a:spcPct val="100000"/>
              </a:lnSpc>
              <a:spcBef>
                <a:spcPts val="0"/>
              </a:spcBef>
              <a:spcAft>
                <a:spcPts val="0"/>
              </a:spcAft>
              <a:buClr>
                <a:srgbClr val="000000"/>
              </a:buClr>
              <a:buSzPts val="1400"/>
              <a:buFont typeface="Arial"/>
              <a:buNone/>
            </a:pPr>
            <a:r>
              <a:rPr lang="en-US" sz="1800" dirty="0">
                <a:effectLst/>
                <a:latin typeface="Calibri" panose="020F0502020204030204" pitchFamily="34" charset="0"/>
                <a:ea typeface="Calibri" panose="020F0502020204030204" pitchFamily="34" charset="0"/>
              </a:rPr>
              <a:t>	Solar or other renewable/clean forms of energy combined with innovative display technology can be adopted for utilizing the exterior surface of private and public vehicles as a </a:t>
            </a:r>
            <a:r>
              <a:rPr lang="en-US" sz="1800" b="1" dirty="0">
                <a:effectLst/>
                <a:latin typeface="Calibri" panose="020F0502020204030204" pitchFamily="34" charset="0"/>
                <a:ea typeface="Calibri" panose="020F0502020204030204" pitchFamily="34" charset="0"/>
              </a:rPr>
              <a:t>digital advertisement space. </a:t>
            </a:r>
          </a:p>
          <a:p>
            <a:pPr marL="0" marR="0" lvl="0" indent="0" algn="just" rtl="0">
              <a:lnSpc>
                <a:spcPct val="100000"/>
              </a:lnSpc>
              <a:spcBef>
                <a:spcPts val="0"/>
              </a:spcBef>
              <a:spcAft>
                <a:spcPts val="0"/>
              </a:spcAft>
              <a:buClr>
                <a:srgbClr val="000000"/>
              </a:buClr>
              <a:buSzPts val="1400"/>
              <a:buFont typeface="Arial"/>
              <a:buNone/>
            </a:pPr>
            <a:r>
              <a:rPr lang="en-US" sz="1800" b="1"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This alternative option will help reduce carbon </a:t>
            </a:r>
            <a:r>
              <a:rPr lang="en-US" sz="1800" dirty="0">
                <a:latin typeface="Calibri" panose="020F0502020204030204" pitchFamily="34" charset="0"/>
                <a:ea typeface="Calibri" panose="020F0502020204030204" pitchFamily="34" charset="0"/>
              </a:rPr>
              <a:t>emissions observed in </a:t>
            </a:r>
            <a:r>
              <a:rPr lang="en-US" sz="1800" dirty="0">
                <a:effectLst/>
                <a:latin typeface="Calibri" panose="020F0502020204030204" pitchFamily="34" charset="0"/>
                <a:ea typeface="Calibri" panose="020F0502020204030204" pitchFamily="34" charset="0"/>
              </a:rPr>
              <a:t>traditional methods. </a:t>
            </a:r>
            <a:r>
              <a:rPr lang="en-US" sz="1800" dirty="0">
                <a:latin typeface="Calibri" panose="020F0502020204030204" pitchFamily="34" charset="0"/>
                <a:ea typeface="Calibri" panose="020F0502020204030204" pitchFamily="34" charset="0"/>
              </a:rPr>
              <a:t>This is going to be a huge opportunity </a:t>
            </a:r>
            <a:r>
              <a:rPr lang="en-US" sz="1800" dirty="0">
                <a:effectLst/>
                <a:latin typeface="Calibri" panose="020F0502020204030204" pitchFamily="34" charset="0"/>
                <a:ea typeface="Calibri" panose="020F0502020204030204" pitchFamily="34" charset="0"/>
              </a:rPr>
              <a:t>once concepts like self-driving cars become a realit</a:t>
            </a:r>
            <a:r>
              <a:rPr lang="en-US" sz="1800" dirty="0">
                <a:latin typeface="Calibri" panose="020F0502020204030204" pitchFamily="34" charset="0"/>
                <a:ea typeface="Calibri" panose="020F0502020204030204" pitchFamily="34" charset="0"/>
              </a:rPr>
              <a:t>y. </a:t>
            </a:r>
            <a:endParaRPr lang="en-US" sz="1800" b="0" i="0" u="none" strike="noStrike" cap="none" dirty="0">
              <a:solidFill>
                <a:srgbClr val="000000"/>
              </a:solidFill>
              <a:latin typeface="Calibri" panose="020F0502020204030204" pitchFamily="34" charset="0"/>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9" y="742949"/>
            <a:ext cx="8238600" cy="3686175"/>
          </a:xfrm>
          <a:prstGeom prst="rect">
            <a:avLst/>
          </a:prstGeom>
          <a:noFill/>
          <a:ln>
            <a:noFill/>
          </a:ln>
        </p:spPr>
        <p:txBody>
          <a:bodyPr spcFirstLastPara="1" wrap="square" lIns="91425" tIns="91425" rIns="91425" bIns="91425" anchor="t" anchorCtr="0">
            <a:noAutofit/>
          </a:bodyPr>
          <a:lstStyle/>
          <a:p>
            <a:pPr>
              <a:lnSpc>
                <a:spcPct val="115000"/>
              </a:lnSpc>
              <a:spcBef>
                <a:spcPts val="1000"/>
              </a:spcBef>
              <a:spcAft>
                <a:spcPts val="1000"/>
              </a:spcAft>
              <a:buSzPts val="1400"/>
            </a:pPr>
            <a:r>
              <a:rPr lang="en-US" dirty="0">
                <a:latin typeface="Calibri" panose="020F0502020204030204" pitchFamily="34" charset="0"/>
                <a:ea typeface="Lato"/>
                <a:cs typeface="Calibri" panose="020F0502020204030204" pitchFamily="34" charset="0"/>
                <a:sym typeface="Lato"/>
              </a:rPr>
              <a:t>The rise in entrepreneurial wave across the globe, “Make in India” and “Startup India” initiatives are churning new ideas and products using novel techniques. Also, providing near-real-time information/news has become the need of the hour. Marketing leaders are also constantly looking for ideas that would help them relay their communication in a more proactive and real-time manner. </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chemeClr val="tx1"/>
                </a:solidFill>
                <a:highlight>
                  <a:srgbClr val="FFFFFF"/>
                </a:highlight>
                <a:latin typeface="Calibri" panose="020F0502020204030204" pitchFamily="34" charset="0"/>
                <a:ea typeface="Lato"/>
                <a:cs typeface="Calibri" panose="020F0502020204030204" pitchFamily="34" charset="0"/>
                <a:sym typeface="Lato"/>
              </a:rPr>
              <a:t>As of now there is no concurrent organised competition existing in the world. This is a novel concept. Technology such as nanopaints is expected to be very expensive and poses implementation challenges. Also the nano paints is just a visual enhancement feature and doesn’t address the real-time needs and is hence not a sustainable technology in the long run.</a:t>
            </a:r>
          </a:p>
          <a:p>
            <a:pPr marL="285750" indent="-285750">
              <a:lnSpc>
                <a:spcPct val="115000"/>
              </a:lnSpc>
              <a:spcAft>
                <a:spcPts val="1000"/>
              </a:spcAft>
              <a:buFont typeface="Wingdings" panose="05000000000000000000" pitchFamily="2" charset="2"/>
              <a:buChar char="§"/>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Companies usually have chosen to display advertisements on electronic hoardings which obviously require separate power supply. Also, bottleneck locations are not targetable by all forms of media excepting print media, certain innovative online platforms and television commercials. It costs a huge amount for the manufacturers in terms of advertisement fee, brand ambassador charges and several others. Still the viewership is limited and impact of the campaign is low. </a:t>
            </a:r>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15000"/>
              </a:lnSpc>
              <a:spcBef>
                <a:spcPts val="1000"/>
              </a:spcBef>
              <a:spcAft>
                <a:spcPts val="1000"/>
              </a:spcAft>
              <a:buClr>
                <a:srgbClr val="000000"/>
              </a:buClr>
              <a:buSzPts val="1400"/>
              <a:buFont typeface="Arial"/>
              <a:buNone/>
            </a:pPr>
            <a:endParaRPr lang="en-IN"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11651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OUR SOLUTION V/S CURRENT TRENDS</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Plan of Action:</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Diagram 1">
            <a:extLst>
              <a:ext uri="{FF2B5EF4-FFF2-40B4-BE49-F238E27FC236}">
                <a16:creationId xmlns:a16="http://schemas.microsoft.com/office/drawing/2014/main" id="{47333A3A-8012-3D4B-5F89-87A6C0DA6486}"/>
              </a:ext>
            </a:extLst>
          </p:cNvPr>
          <p:cNvGraphicFramePr/>
          <p:nvPr>
            <p:extLst>
              <p:ext uri="{D42A27DB-BD31-4B8C-83A1-F6EECF244321}">
                <p14:modId xmlns:p14="http://schemas.microsoft.com/office/powerpoint/2010/main" val="470189559"/>
              </p:ext>
            </p:extLst>
          </p:nvPr>
        </p:nvGraphicFramePr>
        <p:xfrm>
          <a:off x="562035" y="517550"/>
          <a:ext cx="7419856" cy="4278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09F7B393-EF61-E8FC-9B82-143349E556AF}"/>
              </a:ext>
            </a:extLst>
          </p:cNvPr>
          <p:cNvSpPr txBox="1"/>
          <p:nvPr/>
        </p:nvSpPr>
        <p:spPr>
          <a:xfrm>
            <a:off x="200144" y="1009111"/>
            <a:ext cx="2000250" cy="954107"/>
          </a:xfrm>
          <a:prstGeom prst="rect">
            <a:avLst/>
          </a:prstGeom>
          <a:noFill/>
        </p:spPr>
        <p:txBody>
          <a:bodyPr wrap="square" rtlCol="0">
            <a:spAutoFit/>
          </a:bodyPr>
          <a:lstStyle/>
          <a:p>
            <a:r>
              <a:rPr lang="en-IN" dirty="0"/>
              <a:t>Providing Reusable Surface area for Information to be published.</a:t>
            </a:r>
          </a:p>
        </p:txBody>
      </p:sp>
      <p:sp>
        <p:nvSpPr>
          <p:cNvPr id="6" name="TextBox 5">
            <a:extLst>
              <a:ext uri="{FF2B5EF4-FFF2-40B4-BE49-F238E27FC236}">
                <a16:creationId xmlns:a16="http://schemas.microsoft.com/office/drawing/2014/main" id="{11231727-6130-AD2A-8850-A1C0D059258E}"/>
              </a:ext>
            </a:extLst>
          </p:cNvPr>
          <p:cNvSpPr txBox="1"/>
          <p:nvPr/>
        </p:nvSpPr>
        <p:spPr>
          <a:xfrm>
            <a:off x="3377947" y="3790152"/>
            <a:ext cx="2507456" cy="1169551"/>
          </a:xfrm>
          <a:prstGeom prst="rect">
            <a:avLst/>
          </a:prstGeom>
          <a:noFill/>
        </p:spPr>
        <p:txBody>
          <a:bodyPr wrap="square" rtlCol="0">
            <a:spAutoFit/>
          </a:bodyPr>
          <a:lstStyle/>
          <a:p>
            <a:r>
              <a:rPr lang="en-IN" dirty="0"/>
              <a:t>Developed using low power consumption technology and using renewable energy wind/solar on a moving vehicle</a:t>
            </a:r>
          </a:p>
        </p:txBody>
      </p:sp>
      <p:sp>
        <p:nvSpPr>
          <p:cNvPr id="7" name="TextBox 6">
            <a:extLst>
              <a:ext uri="{FF2B5EF4-FFF2-40B4-BE49-F238E27FC236}">
                <a16:creationId xmlns:a16="http://schemas.microsoft.com/office/drawing/2014/main" id="{B914ADC5-B1E9-B5C6-7C78-A3BB196CB015}"/>
              </a:ext>
            </a:extLst>
          </p:cNvPr>
          <p:cNvSpPr txBox="1"/>
          <p:nvPr/>
        </p:nvSpPr>
        <p:spPr>
          <a:xfrm>
            <a:off x="5731609" y="877232"/>
            <a:ext cx="3086772" cy="738664"/>
          </a:xfrm>
          <a:prstGeom prst="rect">
            <a:avLst/>
          </a:prstGeom>
          <a:noFill/>
        </p:spPr>
        <p:txBody>
          <a:bodyPr wrap="square" rtlCol="0">
            <a:spAutoFit/>
          </a:bodyPr>
          <a:lstStyle/>
          <a:p>
            <a:r>
              <a:rPr lang="en-IN" dirty="0"/>
              <a:t>Utilising technologies of the future practically for information mobility and disaster management</a:t>
            </a:r>
          </a:p>
        </p:txBody>
      </p:sp>
    </p:spTree>
    <p:extLst>
      <p:ext uri="{BB962C8B-B14F-4D97-AF65-F5344CB8AC3E}">
        <p14:creationId xmlns:p14="http://schemas.microsoft.com/office/powerpoint/2010/main" val="276762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SUSTAINIBILITY CAUSE - POINT OF VIEW</a:t>
            </a:r>
            <a:endParaRPr sz="2000" dirty="0"/>
          </a:p>
        </p:txBody>
      </p:sp>
      <p:sp>
        <p:nvSpPr>
          <p:cNvPr id="348" name="Google Shape;348;p2"/>
          <p:cNvSpPr txBox="1"/>
          <p:nvPr/>
        </p:nvSpPr>
        <p:spPr>
          <a:xfrm>
            <a:off x="515329" y="864600"/>
            <a:ext cx="8238600" cy="34143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Calibri" panose="020F0502020204030204" pitchFamily="34" charset="0"/>
                <a:ea typeface="Lato"/>
                <a:cs typeface="Lato"/>
                <a:sym typeface="Lato"/>
              </a:rPr>
              <a:t>Urban emissions is one of the prime factors that has led to climate change. Considering the traditional forms of advertising, this solution presents a safer re-usable physical marketing spots.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dirty="0">
              <a:latin typeface="Calibri" panose="020F0502020204030204" pitchFamily="34" charset="0"/>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Calibri" panose="020F0502020204030204" pitchFamily="34" charset="0"/>
                <a:ea typeface="Lato"/>
                <a:cs typeface="Lato"/>
                <a:sym typeface="Lato"/>
              </a:rPr>
              <a:t>Digital technology will disrupt every area including marketing and this is clearly visible from technology such as LED boards in market centers. This technology could make the job of a marketeer much easier and can prove to be a breakthrough if an OEM is developed furthering the concept. It presents a great opportunity to compete with current trends of web/print marketing and also can prove to be a great tool for information management.</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b="0" i="0" u="none" strike="noStrike" cap="none" dirty="0">
              <a:solidFill>
                <a:srgbClr val="000000"/>
              </a:solidFill>
              <a:latin typeface="Calibri" panose="020F0502020204030204" pitchFamily="34" charset="0"/>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Calibri" panose="020F0502020204030204" pitchFamily="34" charset="0"/>
                <a:ea typeface="Lato"/>
                <a:cs typeface="Lato"/>
                <a:sym typeface="Lato"/>
              </a:rPr>
              <a:t>The multi-functional display enabled external parts replaces the traditional metallic body surface with fabricated material based OLED or similar screen which helps in reducing the carbon footprint and preserves natural resources for future generations.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b="0" i="0" u="none" strike="noStrike" cap="none" dirty="0">
              <a:solidFill>
                <a:srgbClr val="000000"/>
              </a:solidFill>
              <a:latin typeface="Calibri" panose="020F0502020204030204" pitchFamily="34" charset="0"/>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Calibri" panose="020F0502020204030204" pitchFamily="34" charset="0"/>
                <a:ea typeface="Lato"/>
                <a:cs typeface="Lato"/>
                <a:sym typeface="Lato"/>
              </a:rPr>
              <a:t>Future technologies shall cater to the needs of future. This external displaying option in vehicles of future could be an ultimate necessity considering the current challenges and the opportunities we have with improvements in cloud &amp; internet technology. </a:t>
            </a:r>
            <a:endParaRPr lang="en-US" b="0" i="0" u="none" strike="noStrike" cap="none" dirty="0">
              <a:solidFill>
                <a:srgbClr val="000000"/>
              </a:solidFill>
              <a:latin typeface="Calibri" panose="020F0502020204030204"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800" dirty="0">
              <a:latin typeface="Calibri" panose="020F0502020204030204"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800" b="0" i="0" u="none" strike="noStrike" cap="none" dirty="0">
              <a:solidFill>
                <a:srgbClr val="000000"/>
              </a:solidFill>
              <a:latin typeface="Calibri" panose="020F0502020204030204" pitchFamily="34" charset="0"/>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31048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18280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bg2"/>
                </a:solidFill>
                <a:highlight>
                  <a:srgbClr val="FFFFFF"/>
                </a:highlight>
              </a:rPr>
              <a:t>TOOLS, RESOURCES NEEDED TO DEVELOP &amp; TEST PROTOTYPE</a:t>
            </a:r>
            <a:endParaRPr lang="en-US" sz="2000" dirty="0">
              <a:solidFill>
                <a:schemeClr val="bg2"/>
              </a:solidFill>
            </a:endParaRPr>
          </a:p>
        </p:txBody>
      </p:sp>
      <p:sp>
        <p:nvSpPr>
          <p:cNvPr id="366" name="Google Shape;366;p5"/>
          <p:cNvSpPr txBox="1">
            <a:spLocks noGrp="1"/>
          </p:cNvSpPr>
          <p:nvPr>
            <p:ph type="title" idx="4294967295"/>
          </p:nvPr>
        </p:nvSpPr>
        <p:spPr>
          <a:xfrm>
            <a:off x="371478" y="863600"/>
            <a:ext cx="8280400" cy="576263"/>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1400" b="1" dirty="0">
                <a:solidFill>
                  <a:srgbClr val="000000"/>
                </a:solidFill>
                <a:latin typeface="Calibri" panose="020F0502020204030204" pitchFamily="34" charset="0"/>
                <a:ea typeface="Lato"/>
                <a:cs typeface="Lato"/>
                <a:sym typeface="Arial"/>
              </a:rPr>
              <a:t>Hardware Requirements:</a:t>
            </a:r>
            <a:br>
              <a:rPr lang="en" sz="1400" dirty="0">
                <a:solidFill>
                  <a:srgbClr val="000000"/>
                </a:solidFill>
                <a:latin typeface="Calibri" panose="020F0502020204030204" pitchFamily="34" charset="0"/>
                <a:ea typeface="Lato"/>
                <a:cs typeface="Lato"/>
                <a:sym typeface="Arial"/>
              </a:rPr>
            </a:br>
            <a:br>
              <a:rPr lang="en" sz="1400" dirty="0">
                <a:solidFill>
                  <a:srgbClr val="000000"/>
                </a:solidFill>
                <a:latin typeface="Calibri" panose="020F0502020204030204" pitchFamily="34" charset="0"/>
                <a:ea typeface="Lato"/>
                <a:cs typeface="Lato"/>
                <a:sym typeface="Arial"/>
              </a:rPr>
            </a:br>
            <a:r>
              <a:rPr lang="en" sz="1400" dirty="0">
                <a:solidFill>
                  <a:srgbClr val="000000"/>
                </a:solidFill>
                <a:latin typeface="Calibri" panose="020F0502020204030204" pitchFamily="34" charset="0"/>
                <a:ea typeface="Lato"/>
                <a:cs typeface="Lato"/>
                <a:sym typeface="Arial"/>
              </a:rPr>
              <a:t>A used vehicle two/four wheeler(conditional to availibility).</a:t>
            </a:r>
            <a:br>
              <a:rPr lang="en" sz="1400" dirty="0">
                <a:solidFill>
                  <a:srgbClr val="000000"/>
                </a:solidFill>
                <a:latin typeface="Calibri" panose="020F0502020204030204" pitchFamily="34" charset="0"/>
                <a:ea typeface="Lato"/>
                <a:cs typeface="Lato"/>
                <a:sym typeface="Arial"/>
              </a:rPr>
            </a:br>
            <a:br>
              <a:rPr lang="en" sz="1400" dirty="0">
                <a:solidFill>
                  <a:srgbClr val="000000"/>
                </a:solidFill>
                <a:latin typeface="Calibri" panose="020F0502020204030204" pitchFamily="34" charset="0"/>
                <a:ea typeface="Lato"/>
                <a:cs typeface="Lato"/>
                <a:sym typeface="Arial"/>
              </a:rPr>
            </a:br>
            <a:r>
              <a:rPr lang="en" sz="1400" dirty="0">
                <a:solidFill>
                  <a:srgbClr val="000000"/>
                </a:solidFill>
                <a:latin typeface="Calibri" panose="020F0502020204030204" pitchFamily="34" charset="0"/>
                <a:ea typeface="Lato"/>
                <a:cs typeface="Lato"/>
                <a:sym typeface="Arial"/>
              </a:rPr>
              <a:t>Electronics tools, networking devices, etc. with chip development &amp; testing facility for Developing a low power consumption display technology.</a:t>
            </a:r>
            <a:br>
              <a:rPr lang="en" sz="1400" dirty="0">
                <a:solidFill>
                  <a:srgbClr val="000000"/>
                </a:solidFill>
                <a:latin typeface="Calibri" panose="020F0502020204030204" pitchFamily="34" charset="0"/>
                <a:ea typeface="Lato"/>
                <a:cs typeface="Lato"/>
                <a:sym typeface="Arial"/>
              </a:rPr>
            </a:br>
            <a:br>
              <a:rPr lang="en" sz="1400" dirty="0">
                <a:solidFill>
                  <a:srgbClr val="000000"/>
                </a:solidFill>
                <a:latin typeface="Calibri" panose="020F0502020204030204" pitchFamily="34" charset="0"/>
                <a:ea typeface="Lato"/>
                <a:cs typeface="Lato"/>
                <a:sym typeface="Arial"/>
              </a:rPr>
            </a:br>
            <a:r>
              <a:rPr lang="en" sz="1400" b="1" dirty="0">
                <a:solidFill>
                  <a:srgbClr val="000000"/>
                </a:solidFill>
                <a:latin typeface="Calibri" panose="020F0502020204030204" pitchFamily="34" charset="0"/>
                <a:ea typeface="Lato"/>
                <a:cs typeface="Lato"/>
                <a:sym typeface="Arial"/>
              </a:rPr>
              <a:t>Software &amp; Internet tools:</a:t>
            </a:r>
            <a:br>
              <a:rPr lang="en" sz="1400" dirty="0">
                <a:solidFill>
                  <a:srgbClr val="000000"/>
                </a:solidFill>
                <a:latin typeface="Calibri" panose="020F0502020204030204" pitchFamily="34" charset="0"/>
                <a:ea typeface="Lato"/>
                <a:cs typeface="Lato"/>
                <a:sym typeface="Arial"/>
              </a:rPr>
            </a:br>
            <a:br>
              <a:rPr lang="en" sz="1400" dirty="0">
                <a:solidFill>
                  <a:srgbClr val="000000"/>
                </a:solidFill>
                <a:latin typeface="Calibri" panose="020F0502020204030204" pitchFamily="34" charset="0"/>
                <a:ea typeface="Lato"/>
                <a:cs typeface="Lato"/>
                <a:sym typeface="Arial"/>
              </a:rPr>
            </a:br>
            <a:r>
              <a:rPr lang="en" sz="1400" dirty="0">
                <a:solidFill>
                  <a:srgbClr val="000000"/>
                </a:solidFill>
                <a:latin typeface="Calibri" panose="020F0502020204030204" pitchFamily="34" charset="0"/>
                <a:ea typeface="Lato"/>
                <a:cs typeface="Lato"/>
                <a:sym typeface="Arial"/>
              </a:rPr>
              <a:t>Azure IOT and Azure Networking services are required for enabling inter-connected device framework to be implemented in product design. Azure Sphere &amp; Azure RTOS will be utilised for designing &amp; testing.</a:t>
            </a:r>
            <a:br>
              <a:rPr lang="en" sz="1400" dirty="0">
                <a:solidFill>
                  <a:srgbClr val="000000"/>
                </a:solidFill>
                <a:latin typeface="Calibri" panose="020F0502020204030204" pitchFamily="34" charset="0"/>
                <a:ea typeface="Lato"/>
                <a:cs typeface="Lato"/>
                <a:sym typeface="Arial"/>
              </a:rPr>
            </a:br>
            <a:br>
              <a:rPr lang="en" sz="1400" dirty="0">
                <a:solidFill>
                  <a:srgbClr val="000000"/>
                </a:solidFill>
                <a:latin typeface="Calibri" panose="020F0502020204030204" pitchFamily="34" charset="0"/>
                <a:ea typeface="Lato"/>
                <a:cs typeface="Lato"/>
                <a:sym typeface="Arial"/>
              </a:rPr>
            </a:br>
            <a:r>
              <a:rPr lang="en" sz="1400" dirty="0">
                <a:solidFill>
                  <a:srgbClr val="000000"/>
                </a:solidFill>
                <a:latin typeface="Calibri" panose="020F0502020204030204" pitchFamily="34" charset="0"/>
                <a:ea typeface="Lato"/>
                <a:cs typeface="Lato"/>
                <a:sym typeface="Arial"/>
              </a:rPr>
              <a:t>Consumer database management &amp; prototype test data would make use of SQL Studio (SSMS).  </a:t>
            </a:r>
            <a:br>
              <a:rPr lang="en" sz="1400" dirty="0">
                <a:solidFill>
                  <a:srgbClr val="000000"/>
                </a:solidFill>
                <a:latin typeface="Calibri" panose="020F0502020204030204" pitchFamily="34" charset="0"/>
                <a:ea typeface="Lato"/>
                <a:cs typeface="Lato"/>
                <a:sym typeface="Arial"/>
              </a:rPr>
            </a:br>
            <a:br>
              <a:rPr lang="en" sz="1400" dirty="0">
                <a:solidFill>
                  <a:srgbClr val="000000"/>
                </a:solidFill>
                <a:latin typeface="Calibri" panose="020F0502020204030204" pitchFamily="34" charset="0"/>
                <a:ea typeface="Lato"/>
                <a:cs typeface="Lato"/>
                <a:sym typeface="Arial"/>
              </a:rPr>
            </a:br>
            <a:r>
              <a:rPr lang="en" sz="1400" dirty="0">
                <a:solidFill>
                  <a:srgbClr val="000000"/>
                </a:solidFill>
                <a:latin typeface="Calibri" panose="020F0502020204030204" pitchFamily="34" charset="0"/>
                <a:ea typeface="Lato"/>
                <a:cs typeface="Lato"/>
                <a:sym typeface="Arial"/>
              </a:rPr>
              <a:t>MS SQL will be used as Backend database sever with Microsoft AI applications.</a:t>
            </a:r>
            <a:br>
              <a:rPr lang="en" sz="1400" dirty="0">
                <a:solidFill>
                  <a:srgbClr val="000000"/>
                </a:solidFill>
                <a:latin typeface="Calibri" panose="020F0502020204030204" pitchFamily="34" charset="0"/>
                <a:ea typeface="Lato"/>
                <a:cs typeface="Lato"/>
                <a:sym typeface="Arial"/>
              </a:rPr>
            </a:br>
            <a:br>
              <a:rPr lang="en" sz="1400" dirty="0">
                <a:solidFill>
                  <a:srgbClr val="000000"/>
                </a:solidFill>
                <a:latin typeface="Calibri" panose="020F0502020204030204" pitchFamily="34" charset="0"/>
                <a:ea typeface="Lato"/>
                <a:cs typeface="Lato"/>
                <a:sym typeface="Arial"/>
              </a:rPr>
            </a:br>
            <a:r>
              <a:rPr lang="en" sz="1400" dirty="0">
                <a:solidFill>
                  <a:srgbClr val="000000"/>
                </a:solidFill>
                <a:latin typeface="Calibri" panose="020F0502020204030204" pitchFamily="34" charset="0"/>
                <a:ea typeface="Lato"/>
                <a:cs typeface="Lato"/>
                <a:sym typeface="Arial"/>
              </a:rPr>
              <a:t>One Drive &amp; Microsoft Azure for cloud implementation to make real time information available.</a:t>
            </a:r>
            <a:br>
              <a:rPr lang="en" sz="1400" dirty="0">
                <a:solidFill>
                  <a:srgbClr val="000000"/>
                </a:solidFill>
                <a:latin typeface="Calibri" panose="020F0502020204030204" pitchFamily="34" charset="0"/>
                <a:ea typeface="Lato"/>
                <a:cs typeface="Lato"/>
                <a:sym typeface="Arial"/>
              </a:rPr>
            </a:br>
            <a:br>
              <a:rPr lang="en" sz="1400" dirty="0">
                <a:solidFill>
                  <a:srgbClr val="000000"/>
                </a:solidFill>
                <a:latin typeface="Calibri" panose="020F0502020204030204" pitchFamily="34" charset="0"/>
                <a:ea typeface="Lato"/>
                <a:cs typeface="Lato"/>
                <a:sym typeface="Arial"/>
              </a:rPr>
            </a:br>
            <a:r>
              <a:rPr lang="en" sz="1400" dirty="0">
                <a:solidFill>
                  <a:srgbClr val="000000"/>
                </a:solidFill>
                <a:latin typeface="Calibri" panose="020F0502020204030204" pitchFamily="34" charset="0"/>
                <a:ea typeface="Lato"/>
                <a:cs typeface="Lato"/>
                <a:sym typeface="Arial"/>
              </a:rPr>
              <a:t>Microsoft Teams &amp; Office for virtual team collaboration &amp; project management.</a:t>
            </a: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8160771"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146929"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PRODUCT ARCHITECTURE, DESIGN &amp; FUNCTION</a:t>
            </a:r>
            <a:endParaRPr sz="2000" dirty="0"/>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AB4C62CC-51CD-5C41-8611-3F2179ECA64F}"/>
              </a:ext>
            </a:extLst>
          </p:cNvPr>
          <p:cNvPicPr>
            <a:picLocks noChangeAspect="1"/>
          </p:cNvPicPr>
          <p:nvPr/>
        </p:nvPicPr>
        <p:blipFill>
          <a:blip r:embed="rId4"/>
          <a:stretch>
            <a:fillRect/>
          </a:stretch>
        </p:blipFill>
        <p:spPr>
          <a:xfrm>
            <a:off x="393024" y="418838"/>
            <a:ext cx="6286382" cy="4724662"/>
          </a:xfrm>
          <a:prstGeom prst="rect">
            <a:avLst/>
          </a:prstGeom>
        </p:spPr>
      </p:pic>
      <p:sp>
        <p:nvSpPr>
          <p:cNvPr id="2" name="Rectangle 1">
            <a:extLst>
              <a:ext uri="{FF2B5EF4-FFF2-40B4-BE49-F238E27FC236}">
                <a16:creationId xmlns:a16="http://schemas.microsoft.com/office/drawing/2014/main" id="{0F362B56-0CCD-1331-4C25-8B29FB1D1AA3}"/>
              </a:ext>
            </a:extLst>
          </p:cNvPr>
          <p:cNvSpPr/>
          <p:nvPr/>
        </p:nvSpPr>
        <p:spPr>
          <a:xfrm>
            <a:off x="6915150" y="1007269"/>
            <a:ext cx="1835826" cy="77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SQL Server</a:t>
            </a:r>
          </a:p>
          <a:p>
            <a:pPr algn="ctr"/>
            <a:r>
              <a:rPr lang="en-IN" dirty="0">
                <a:solidFill>
                  <a:schemeClr val="tx1"/>
                </a:solidFill>
              </a:rPr>
              <a:t>(Backend Database)</a:t>
            </a:r>
          </a:p>
        </p:txBody>
      </p:sp>
      <p:cxnSp>
        <p:nvCxnSpPr>
          <p:cNvPr id="6" name="Straight Arrow Connector 5">
            <a:extLst>
              <a:ext uri="{FF2B5EF4-FFF2-40B4-BE49-F238E27FC236}">
                <a16:creationId xmlns:a16="http://schemas.microsoft.com/office/drawing/2014/main" id="{8D8A12B3-DA12-BC74-1ADF-D4B088982164}"/>
              </a:ext>
            </a:extLst>
          </p:cNvPr>
          <p:cNvCxnSpPr>
            <a:stCxn id="2" idx="1"/>
          </p:cNvCxnSpPr>
          <p:nvPr/>
        </p:nvCxnSpPr>
        <p:spPr>
          <a:xfrm flipH="1" flipV="1">
            <a:off x="6315075" y="1393031"/>
            <a:ext cx="60007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ADOPTING TARGET SEGMENT &amp; CRITICAL FACTORS</a:t>
            </a:r>
            <a:endParaRPr sz="2000" dirty="0"/>
          </a:p>
        </p:txBody>
      </p:sp>
      <p:sp>
        <p:nvSpPr>
          <p:cNvPr id="354" name="Google Shape;354;p3"/>
          <p:cNvSpPr txBox="1"/>
          <p:nvPr/>
        </p:nvSpPr>
        <p:spPr>
          <a:xfrm>
            <a:off x="410771" y="658382"/>
            <a:ext cx="8238600" cy="3570718"/>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r>
              <a:rPr lang="en-US" sz="1200" dirty="0">
                <a:latin typeface="Lato"/>
                <a:ea typeface="Lato"/>
                <a:cs typeface="Lato"/>
                <a:sym typeface="Lato"/>
              </a:rPr>
              <a:t>Initially the user segment that could be identified is the mobility tech firms as a marketing platform to target the right customer in right location and at the right time. </a:t>
            </a:r>
          </a:p>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r>
              <a:rPr lang="en-US" sz="1200" dirty="0">
                <a:latin typeface="Lato"/>
                <a:ea typeface="Lato"/>
                <a:cs typeface="Lato"/>
                <a:sym typeface="Lato"/>
              </a:rPr>
              <a:t>Govt. services could be the prime consumer of the technology to broadcast road status, climate conditions, other emergency information such as ambulance passing by or nearby information instantly at the correct places.</a:t>
            </a:r>
          </a:p>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r>
              <a:rPr lang="en-US" sz="1200" dirty="0">
                <a:latin typeface="Lato"/>
                <a:ea typeface="Lato"/>
                <a:cs typeface="Lato"/>
                <a:sym typeface="Lato"/>
              </a:rPr>
              <a:t>It could further be adopted Construction/Infra firms for preventing accidents and broadcasting critical information.</a:t>
            </a:r>
          </a:p>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r>
              <a:rPr lang="en-US" sz="1200" b="0" i="0" u="none" strike="noStrike" cap="none" dirty="0">
                <a:solidFill>
                  <a:srgbClr val="000000"/>
                </a:solidFill>
                <a:latin typeface="Lato"/>
                <a:ea typeface="Lato"/>
                <a:cs typeface="Lato"/>
                <a:sym typeface="Lato"/>
              </a:rPr>
              <a:t>In later stages with the self-driving and auto</a:t>
            </a:r>
            <a:r>
              <a:rPr lang="en-US" sz="1200" dirty="0">
                <a:latin typeface="Lato"/>
                <a:ea typeface="Lato"/>
                <a:cs typeface="Lato"/>
                <a:sym typeface="Lato"/>
              </a:rPr>
              <a:t>mated cars coming in the common car-owner individual could be targeted as this would create a need for such a platform that engage the consumer appropriately.</a:t>
            </a:r>
          </a:p>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r>
              <a:rPr lang="en-US" sz="1200" b="0" i="0" u="none" strike="noStrike" cap="none" dirty="0">
                <a:solidFill>
                  <a:srgbClr val="000000"/>
                </a:solidFill>
                <a:latin typeface="Lato"/>
                <a:ea typeface="Lato"/>
                <a:cs typeface="Lato"/>
                <a:sym typeface="Lato"/>
              </a:rPr>
              <a:t>Age factor could</a:t>
            </a:r>
            <a:r>
              <a:rPr lang="en-US" sz="1200" dirty="0">
                <a:latin typeface="Lato"/>
                <a:ea typeface="Lato"/>
                <a:cs typeface="Lato"/>
                <a:sym typeface="Lato"/>
              </a:rPr>
              <a:t> be ignored here, as the youngsters &amp; aged should be equally curious to get to see their vehicles light up. Yes there could be resistance by governments initially it is debatable that this technology could be implemented keeping in view traffic rules. But ultimately it is for the better and sustainable future. The level of impact it could bring could be similar to what mobile phones brought!</a:t>
            </a:r>
          </a:p>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endParaRPr lang="en-US" sz="1200" dirty="0">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1445</Words>
  <Application>Microsoft Office PowerPoint</Application>
  <PresentationFormat>On-screen Show (16:9)</PresentationFormat>
  <Paragraphs>73</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TI Template</vt:lpstr>
      <vt:lpstr>TI Template</vt:lpstr>
      <vt:lpstr>IDEA SUBMISSION - Round 1</vt:lpstr>
      <vt:lpstr>PLEDGE TO PROGRESS Sustainability Hackathon </vt:lpstr>
      <vt:lpstr>EXTERNAL DISPLAY TECHOLOGY FOR VEHICLES - A SUSTAINABLE FUTURE TECHNOLOGY </vt:lpstr>
      <vt:lpstr>OUR SOLUTION V/S CURRENT TRENDS</vt:lpstr>
      <vt:lpstr>Plan of Action:</vt:lpstr>
      <vt:lpstr>SUSTAINIBILITY CAUSE - POINT OF VIEW</vt:lpstr>
      <vt:lpstr>TOOLS, RESOURCES NEEDED TO DEVELOP &amp; TEST PROTOTYPE</vt:lpstr>
      <vt:lpstr>PRODUCT ARCHITECTURE, DESIGN &amp; FUNCTION</vt:lpstr>
      <vt:lpstr>ADOPTING TARGET SEGMENT &amp; CRITICAL FACTORS</vt:lpstr>
      <vt:lpstr>APPLICATIONS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rahul dogra</dc:creator>
  <cp:lastModifiedBy>rahul dogra</cp:lastModifiedBy>
  <cp:revision>103</cp:revision>
  <dcterms:modified xsi:type="dcterms:W3CDTF">2023-04-24T18:25:45Z</dcterms:modified>
</cp:coreProperties>
</file>