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5"/>
  </p:notesMasterIdLst>
  <p:sldIdLst>
    <p:sldId id="269" r:id="rId3"/>
    <p:sldId id="265" r:id="rId4"/>
    <p:sldId id="266" r:id="rId5"/>
    <p:sldId id="259" r:id="rId6"/>
    <p:sldId id="268" r:id="rId7"/>
    <p:sldId id="267" r:id="rId8"/>
    <p:sldId id="260" r:id="rId9"/>
    <p:sldId id="262" r:id="rId10"/>
    <p:sldId id="258" r:id="rId11"/>
    <p:sldId id="261" r:id="rId12"/>
    <p:sldId id="263" r:id="rId13"/>
    <p:sldId id="264"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Lato Black" panose="020F0502020204030203" pitchFamily="34" charset="0"/>
      <p:bold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7FC13-4366-4D84-A732-F269954A933B}"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BC26D2EE-DF78-4218-90B7-CE12D799D470}">
      <dgm:prSet phldrT="[Text]"/>
      <dgm:spPr/>
      <dgm:t>
        <a:bodyPr/>
        <a:lstStyle/>
        <a:p>
          <a:r>
            <a:rPr lang="en-US" dirty="0"/>
            <a:t>External Space on Vehicles</a:t>
          </a:r>
          <a:endParaRPr lang="en-IN" dirty="0"/>
        </a:p>
      </dgm:t>
    </dgm:pt>
    <dgm:pt modelId="{96170D19-2918-4082-877E-A34ECFB7953E}" type="parTrans" cxnId="{D9ADDA14-2EC9-4C28-87A3-E32DC2433DBF}">
      <dgm:prSet/>
      <dgm:spPr/>
      <dgm:t>
        <a:bodyPr/>
        <a:lstStyle/>
        <a:p>
          <a:endParaRPr lang="en-IN"/>
        </a:p>
      </dgm:t>
    </dgm:pt>
    <dgm:pt modelId="{0A69378F-38D8-4B92-BF80-A17ABE30CA3D}" type="sibTrans" cxnId="{D9ADDA14-2EC9-4C28-87A3-E32DC2433DBF}">
      <dgm:prSet/>
      <dgm:spPr/>
      <dgm:t>
        <a:bodyPr/>
        <a:lstStyle/>
        <a:p>
          <a:endParaRPr lang="en-IN"/>
        </a:p>
      </dgm:t>
    </dgm:pt>
    <dgm:pt modelId="{30A78A50-D082-4AA8-A231-01CC5DCDA86E}">
      <dgm:prSet phldrT="[Text]"/>
      <dgm:spPr/>
      <dgm:t>
        <a:bodyPr/>
        <a:lstStyle/>
        <a:p>
          <a:r>
            <a:rPr lang="en-US" dirty="0"/>
            <a:t>Display Technology</a:t>
          </a:r>
          <a:endParaRPr lang="en-IN" dirty="0"/>
        </a:p>
      </dgm:t>
    </dgm:pt>
    <dgm:pt modelId="{40E3BF4E-FCAE-4EB4-B8CC-54C7E7BDA54C}" type="parTrans" cxnId="{BF086648-B97B-4C1E-9AF9-CF2E55FE0799}">
      <dgm:prSet/>
      <dgm:spPr/>
      <dgm:t>
        <a:bodyPr/>
        <a:lstStyle/>
        <a:p>
          <a:endParaRPr lang="en-IN"/>
        </a:p>
      </dgm:t>
    </dgm:pt>
    <dgm:pt modelId="{FBEBF25F-4AA0-4D59-A98E-F62E5EB2A35C}" type="sibTrans" cxnId="{BF086648-B97B-4C1E-9AF9-CF2E55FE0799}">
      <dgm:prSet/>
      <dgm:spPr/>
      <dgm:t>
        <a:bodyPr/>
        <a:lstStyle/>
        <a:p>
          <a:endParaRPr lang="en-IN"/>
        </a:p>
      </dgm:t>
    </dgm:pt>
    <dgm:pt modelId="{1296C1C9-E8DB-4282-A338-013856A28AEB}">
      <dgm:prSet phldrT="[Text]"/>
      <dgm:spPr/>
      <dgm:t>
        <a:bodyPr/>
        <a:lstStyle/>
        <a:p>
          <a:r>
            <a:rPr lang="en-US" dirty="0"/>
            <a:t>AI/ML, Cloud &amp; Networking</a:t>
          </a:r>
          <a:endParaRPr lang="en-IN" dirty="0"/>
        </a:p>
      </dgm:t>
    </dgm:pt>
    <dgm:pt modelId="{0E7B3ABB-666A-4C38-96C7-D2E6CCCA713B}" type="parTrans" cxnId="{3FE844A0-294F-4ED7-8EA1-0E6CCC9FCDAD}">
      <dgm:prSet/>
      <dgm:spPr/>
      <dgm:t>
        <a:bodyPr/>
        <a:lstStyle/>
        <a:p>
          <a:endParaRPr lang="en-IN"/>
        </a:p>
      </dgm:t>
    </dgm:pt>
    <dgm:pt modelId="{C220D73F-20FA-457F-8511-EA7D35E31317}" type="sibTrans" cxnId="{3FE844A0-294F-4ED7-8EA1-0E6CCC9FCDAD}">
      <dgm:prSet/>
      <dgm:spPr/>
      <dgm:t>
        <a:bodyPr/>
        <a:lstStyle/>
        <a:p>
          <a:endParaRPr lang="en-IN"/>
        </a:p>
      </dgm:t>
    </dgm:pt>
    <dgm:pt modelId="{2E24E230-D862-406E-858F-D55B4F79BE54}" type="pres">
      <dgm:prSet presAssocID="{9237FC13-4366-4D84-A732-F269954A933B}" presName="Name0" presStyleCnt="0">
        <dgm:presLayoutVars>
          <dgm:chMax val="11"/>
          <dgm:chPref val="11"/>
          <dgm:dir/>
          <dgm:resizeHandles/>
        </dgm:presLayoutVars>
      </dgm:prSet>
      <dgm:spPr/>
    </dgm:pt>
    <dgm:pt modelId="{88543849-5CD8-49C5-B5C4-F74BBA8C0D08}" type="pres">
      <dgm:prSet presAssocID="{1296C1C9-E8DB-4282-A338-013856A28AEB}" presName="Accent3" presStyleCnt="0"/>
      <dgm:spPr/>
    </dgm:pt>
    <dgm:pt modelId="{9DE74AE2-9ED0-410D-B786-3D19D3B66C2A}" type="pres">
      <dgm:prSet presAssocID="{1296C1C9-E8DB-4282-A338-013856A28AEB}" presName="Accent" presStyleLbl="node1" presStyleIdx="0" presStyleCnt="3"/>
      <dgm:spPr/>
    </dgm:pt>
    <dgm:pt modelId="{884AE0C1-1154-4BD4-A207-A9C14BDC14C2}" type="pres">
      <dgm:prSet presAssocID="{1296C1C9-E8DB-4282-A338-013856A28AEB}" presName="ParentBackground3" presStyleCnt="0"/>
      <dgm:spPr/>
    </dgm:pt>
    <dgm:pt modelId="{A4ABD6C8-1AB5-445A-890A-E6B020000C18}" type="pres">
      <dgm:prSet presAssocID="{1296C1C9-E8DB-4282-A338-013856A28AEB}" presName="ParentBackground" presStyleLbl="fgAcc1" presStyleIdx="0" presStyleCnt="3"/>
      <dgm:spPr/>
    </dgm:pt>
    <dgm:pt modelId="{AB17DA12-FCB0-4C04-BE3F-E0E0E1259F8E}" type="pres">
      <dgm:prSet presAssocID="{1296C1C9-E8DB-4282-A338-013856A28AEB}" presName="Parent3" presStyleLbl="revTx" presStyleIdx="0" presStyleCnt="0">
        <dgm:presLayoutVars>
          <dgm:chMax val="1"/>
          <dgm:chPref val="1"/>
          <dgm:bulletEnabled val="1"/>
        </dgm:presLayoutVars>
      </dgm:prSet>
      <dgm:spPr/>
    </dgm:pt>
    <dgm:pt modelId="{21B6F6DC-55C3-459C-9EF9-260E52525711}" type="pres">
      <dgm:prSet presAssocID="{30A78A50-D082-4AA8-A231-01CC5DCDA86E}" presName="Accent2" presStyleCnt="0"/>
      <dgm:spPr/>
    </dgm:pt>
    <dgm:pt modelId="{33BEFF78-1966-4050-8E35-319BB0BD5392}" type="pres">
      <dgm:prSet presAssocID="{30A78A50-D082-4AA8-A231-01CC5DCDA86E}" presName="Accent" presStyleLbl="node1" presStyleIdx="1" presStyleCnt="3"/>
      <dgm:spPr/>
    </dgm:pt>
    <dgm:pt modelId="{1116C5C6-FD4B-4A6F-AA2C-D1A7F44E8F31}" type="pres">
      <dgm:prSet presAssocID="{30A78A50-D082-4AA8-A231-01CC5DCDA86E}" presName="ParentBackground2" presStyleCnt="0"/>
      <dgm:spPr/>
    </dgm:pt>
    <dgm:pt modelId="{E681D666-B015-4527-9B31-B9F5254B84D8}" type="pres">
      <dgm:prSet presAssocID="{30A78A50-D082-4AA8-A231-01CC5DCDA86E}" presName="ParentBackground" presStyleLbl="fgAcc1" presStyleIdx="1" presStyleCnt="3" custLinFactNeighborX="-3441" custLinFactNeighborY="-44"/>
      <dgm:spPr/>
    </dgm:pt>
    <dgm:pt modelId="{5F818CF0-1811-492A-9D8A-7ECFD360A3DF}" type="pres">
      <dgm:prSet presAssocID="{30A78A50-D082-4AA8-A231-01CC5DCDA86E}" presName="Parent2" presStyleLbl="revTx" presStyleIdx="0" presStyleCnt="0">
        <dgm:presLayoutVars>
          <dgm:chMax val="1"/>
          <dgm:chPref val="1"/>
          <dgm:bulletEnabled val="1"/>
        </dgm:presLayoutVars>
      </dgm:prSet>
      <dgm:spPr/>
    </dgm:pt>
    <dgm:pt modelId="{4853C39D-68A8-42A1-991B-7A0997281325}" type="pres">
      <dgm:prSet presAssocID="{BC26D2EE-DF78-4218-90B7-CE12D799D470}" presName="Accent1" presStyleCnt="0"/>
      <dgm:spPr/>
    </dgm:pt>
    <dgm:pt modelId="{BBF0C02A-0E76-43C6-98AC-9A777F722987}" type="pres">
      <dgm:prSet presAssocID="{BC26D2EE-DF78-4218-90B7-CE12D799D470}" presName="Accent" presStyleLbl="node1" presStyleIdx="2" presStyleCnt="3"/>
      <dgm:spPr/>
    </dgm:pt>
    <dgm:pt modelId="{E79177FA-C205-4FC3-812F-936A5AE25F3E}" type="pres">
      <dgm:prSet presAssocID="{BC26D2EE-DF78-4218-90B7-CE12D799D470}" presName="ParentBackground1" presStyleCnt="0"/>
      <dgm:spPr/>
    </dgm:pt>
    <dgm:pt modelId="{DC767EA2-7EAB-4EB7-950D-BC3E0DB353C5}" type="pres">
      <dgm:prSet presAssocID="{BC26D2EE-DF78-4218-90B7-CE12D799D470}" presName="ParentBackground" presStyleLbl="fgAcc1" presStyleIdx="2" presStyleCnt="3"/>
      <dgm:spPr/>
    </dgm:pt>
    <dgm:pt modelId="{EF075B7B-1B66-428C-930C-339F507EC0C9}" type="pres">
      <dgm:prSet presAssocID="{BC26D2EE-DF78-4218-90B7-CE12D799D470}" presName="Parent1" presStyleLbl="revTx" presStyleIdx="0" presStyleCnt="0">
        <dgm:presLayoutVars>
          <dgm:chMax val="1"/>
          <dgm:chPref val="1"/>
          <dgm:bulletEnabled val="1"/>
        </dgm:presLayoutVars>
      </dgm:prSet>
      <dgm:spPr/>
    </dgm:pt>
  </dgm:ptLst>
  <dgm:cxnLst>
    <dgm:cxn modelId="{B2743801-9CC1-4185-BA7D-89CCD8AC3936}" type="presOf" srcId="{1296C1C9-E8DB-4282-A338-013856A28AEB}" destId="{A4ABD6C8-1AB5-445A-890A-E6B020000C18}" srcOrd="0" destOrd="0" presId="urn:microsoft.com/office/officeart/2011/layout/CircleProcess"/>
    <dgm:cxn modelId="{EC12B70F-5773-42D1-80CF-DFB0207640D0}" type="presOf" srcId="{30A78A50-D082-4AA8-A231-01CC5DCDA86E}" destId="{5F818CF0-1811-492A-9D8A-7ECFD360A3DF}" srcOrd="1" destOrd="0" presId="urn:microsoft.com/office/officeart/2011/layout/CircleProcess"/>
    <dgm:cxn modelId="{D9ADDA14-2EC9-4C28-87A3-E32DC2433DBF}" srcId="{9237FC13-4366-4D84-A732-F269954A933B}" destId="{BC26D2EE-DF78-4218-90B7-CE12D799D470}" srcOrd="0" destOrd="0" parTransId="{96170D19-2918-4082-877E-A34ECFB7953E}" sibTransId="{0A69378F-38D8-4B92-BF80-A17ABE30CA3D}"/>
    <dgm:cxn modelId="{6BE86B39-A942-46BA-8FEA-53F3118A0CBA}" type="presOf" srcId="{BC26D2EE-DF78-4218-90B7-CE12D799D470}" destId="{EF075B7B-1B66-428C-930C-339F507EC0C9}" srcOrd="1" destOrd="0" presId="urn:microsoft.com/office/officeart/2011/layout/CircleProcess"/>
    <dgm:cxn modelId="{F60A1C3F-CF80-4794-9A59-70590D0822E6}" type="presOf" srcId="{BC26D2EE-DF78-4218-90B7-CE12D799D470}" destId="{DC767EA2-7EAB-4EB7-950D-BC3E0DB353C5}" srcOrd="0" destOrd="0" presId="urn:microsoft.com/office/officeart/2011/layout/CircleProcess"/>
    <dgm:cxn modelId="{BF086648-B97B-4C1E-9AF9-CF2E55FE0799}" srcId="{9237FC13-4366-4D84-A732-F269954A933B}" destId="{30A78A50-D082-4AA8-A231-01CC5DCDA86E}" srcOrd="1" destOrd="0" parTransId="{40E3BF4E-FCAE-4EB4-B8CC-54C7E7BDA54C}" sibTransId="{FBEBF25F-4AA0-4D59-A98E-F62E5EB2A35C}"/>
    <dgm:cxn modelId="{25A35CA0-5B49-47B2-A32A-A595FA78FFCE}" type="presOf" srcId="{1296C1C9-E8DB-4282-A338-013856A28AEB}" destId="{AB17DA12-FCB0-4C04-BE3F-E0E0E1259F8E}" srcOrd="1" destOrd="0" presId="urn:microsoft.com/office/officeart/2011/layout/CircleProcess"/>
    <dgm:cxn modelId="{3FE844A0-294F-4ED7-8EA1-0E6CCC9FCDAD}" srcId="{9237FC13-4366-4D84-A732-F269954A933B}" destId="{1296C1C9-E8DB-4282-A338-013856A28AEB}" srcOrd="2" destOrd="0" parTransId="{0E7B3ABB-666A-4C38-96C7-D2E6CCCA713B}" sibTransId="{C220D73F-20FA-457F-8511-EA7D35E31317}"/>
    <dgm:cxn modelId="{FBA715C7-0E0E-4858-BA77-9C360BA2A569}" type="presOf" srcId="{9237FC13-4366-4D84-A732-F269954A933B}" destId="{2E24E230-D862-406E-858F-D55B4F79BE54}" srcOrd="0" destOrd="0" presId="urn:microsoft.com/office/officeart/2011/layout/CircleProcess"/>
    <dgm:cxn modelId="{491847EF-BD2E-4E22-B82E-A799DE8DABAC}" type="presOf" srcId="{30A78A50-D082-4AA8-A231-01CC5DCDA86E}" destId="{E681D666-B015-4527-9B31-B9F5254B84D8}" srcOrd="0" destOrd="0" presId="urn:microsoft.com/office/officeart/2011/layout/CircleProcess"/>
    <dgm:cxn modelId="{DDB0B08A-A83E-43EC-9EDC-708101579F4C}" type="presParOf" srcId="{2E24E230-D862-406E-858F-D55B4F79BE54}" destId="{88543849-5CD8-49C5-B5C4-F74BBA8C0D08}" srcOrd="0" destOrd="0" presId="urn:microsoft.com/office/officeart/2011/layout/CircleProcess"/>
    <dgm:cxn modelId="{2CA1674D-E8DF-410C-B3EE-27EA1E624942}" type="presParOf" srcId="{88543849-5CD8-49C5-B5C4-F74BBA8C0D08}" destId="{9DE74AE2-9ED0-410D-B786-3D19D3B66C2A}" srcOrd="0" destOrd="0" presId="urn:microsoft.com/office/officeart/2011/layout/CircleProcess"/>
    <dgm:cxn modelId="{5734A98B-97C5-48E8-94D1-BFEB5FBE6F89}" type="presParOf" srcId="{2E24E230-D862-406E-858F-D55B4F79BE54}" destId="{884AE0C1-1154-4BD4-A207-A9C14BDC14C2}" srcOrd="1" destOrd="0" presId="urn:microsoft.com/office/officeart/2011/layout/CircleProcess"/>
    <dgm:cxn modelId="{9EE7D93D-1781-4415-B31F-F7824BEB6BDE}" type="presParOf" srcId="{884AE0C1-1154-4BD4-A207-A9C14BDC14C2}" destId="{A4ABD6C8-1AB5-445A-890A-E6B020000C18}" srcOrd="0" destOrd="0" presId="urn:microsoft.com/office/officeart/2011/layout/CircleProcess"/>
    <dgm:cxn modelId="{9BD1E8FD-3930-4A24-A450-0D5DA1E0A0B5}" type="presParOf" srcId="{2E24E230-D862-406E-858F-D55B4F79BE54}" destId="{AB17DA12-FCB0-4C04-BE3F-E0E0E1259F8E}" srcOrd="2" destOrd="0" presId="urn:microsoft.com/office/officeart/2011/layout/CircleProcess"/>
    <dgm:cxn modelId="{4AF1D055-47B5-41BA-93FC-C2D327E8488A}" type="presParOf" srcId="{2E24E230-D862-406E-858F-D55B4F79BE54}" destId="{21B6F6DC-55C3-459C-9EF9-260E52525711}" srcOrd="3" destOrd="0" presId="urn:microsoft.com/office/officeart/2011/layout/CircleProcess"/>
    <dgm:cxn modelId="{629E303B-C1D8-4C22-A9CF-9BB6AF2FBE80}" type="presParOf" srcId="{21B6F6DC-55C3-459C-9EF9-260E52525711}" destId="{33BEFF78-1966-4050-8E35-319BB0BD5392}" srcOrd="0" destOrd="0" presId="urn:microsoft.com/office/officeart/2011/layout/CircleProcess"/>
    <dgm:cxn modelId="{FCC57902-8BA1-4D54-B820-E11C67C04C28}" type="presParOf" srcId="{2E24E230-D862-406E-858F-D55B4F79BE54}" destId="{1116C5C6-FD4B-4A6F-AA2C-D1A7F44E8F31}" srcOrd="4" destOrd="0" presId="urn:microsoft.com/office/officeart/2011/layout/CircleProcess"/>
    <dgm:cxn modelId="{96F84E2C-844B-4D6F-BC5F-A0697B0E6E54}" type="presParOf" srcId="{1116C5C6-FD4B-4A6F-AA2C-D1A7F44E8F31}" destId="{E681D666-B015-4527-9B31-B9F5254B84D8}" srcOrd="0" destOrd="0" presId="urn:microsoft.com/office/officeart/2011/layout/CircleProcess"/>
    <dgm:cxn modelId="{DD292804-3706-492B-89AD-D0CE4B12F53F}" type="presParOf" srcId="{2E24E230-D862-406E-858F-D55B4F79BE54}" destId="{5F818CF0-1811-492A-9D8A-7ECFD360A3DF}" srcOrd="5" destOrd="0" presId="urn:microsoft.com/office/officeart/2011/layout/CircleProcess"/>
    <dgm:cxn modelId="{4171F1BD-40E6-4F92-9894-3A07195F2067}" type="presParOf" srcId="{2E24E230-D862-406E-858F-D55B4F79BE54}" destId="{4853C39D-68A8-42A1-991B-7A0997281325}" srcOrd="6" destOrd="0" presId="urn:microsoft.com/office/officeart/2011/layout/CircleProcess"/>
    <dgm:cxn modelId="{BBB4AD44-52AF-401B-BFAD-578D58FE05E8}" type="presParOf" srcId="{4853C39D-68A8-42A1-991B-7A0997281325}" destId="{BBF0C02A-0E76-43C6-98AC-9A777F722987}" srcOrd="0" destOrd="0" presId="urn:microsoft.com/office/officeart/2011/layout/CircleProcess"/>
    <dgm:cxn modelId="{DF82D1D4-76EC-4F3A-96C9-10FA17D7D064}" type="presParOf" srcId="{2E24E230-D862-406E-858F-D55B4F79BE54}" destId="{E79177FA-C205-4FC3-812F-936A5AE25F3E}" srcOrd="7" destOrd="0" presId="urn:microsoft.com/office/officeart/2011/layout/CircleProcess"/>
    <dgm:cxn modelId="{8629ABB8-E400-40DE-BF6B-1F73F15D207B}" type="presParOf" srcId="{E79177FA-C205-4FC3-812F-936A5AE25F3E}" destId="{DC767EA2-7EAB-4EB7-950D-BC3E0DB353C5}" srcOrd="0" destOrd="0" presId="urn:microsoft.com/office/officeart/2011/layout/CircleProcess"/>
    <dgm:cxn modelId="{0A456138-0BEF-4C18-BB92-EB6CD9E94A62}" type="presParOf" srcId="{2E24E230-D862-406E-858F-D55B4F79BE54}" destId="{EF075B7B-1B66-428C-930C-339F507EC0C9}" srcOrd="8" destOrd="0" presId="urn:microsoft.com/office/officeart/2011/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74AE2-9ED0-410D-B786-3D19D3B66C2A}">
      <dsp:nvSpPr>
        <dsp:cNvPr id="0" name=""/>
        <dsp:cNvSpPr/>
      </dsp:nvSpPr>
      <dsp:spPr>
        <a:xfrm>
          <a:off x="5135096" y="1019094"/>
          <a:ext cx="2240019" cy="224043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ABD6C8-1AB5-445A-890A-E6B020000C18}">
      <dsp:nvSpPr>
        <dsp:cNvPr id="0" name=""/>
        <dsp:cNvSpPr/>
      </dsp:nvSpPr>
      <dsp:spPr>
        <a:xfrm>
          <a:off x="5209472" y="1093788"/>
          <a:ext cx="2091268" cy="20910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AI/ML, Cloud &amp; Networking</a:t>
          </a:r>
          <a:endParaRPr lang="en-IN" sz="2200" kern="1200" dirty="0"/>
        </a:p>
      </dsp:txBody>
      <dsp:txXfrm>
        <a:off x="5508433" y="1392565"/>
        <a:ext cx="1493346" cy="1493491"/>
      </dsp:txXfrm>
    </dsp:sp>
    <dsp:sp modelId="{33BEFF78-1966-4050-8E35-319BB0BD5392}">
      <dsp:nvSpPr>
        <dsp:cNvPr id="0" name=""/>
        <dsp:cNvSpPr/>
      </dsp:nvSpPr>
      <dsp:spPr>
        <a:xfrm rot="2700000">
          <a:off x="2822669" y="1021802"/>
          <a:ext cx="2234624" cy="223462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1D666-B015-4527-9B31-B9F5254B84D8}">
      <dsp:nvSpPr>
        <dsp:cNvPr id="0" name=""/>
        <dsp:cNvSpPr/>
      </dsp:nvSpPr>
      <dsp:spPr>
        <a:xfrm>
          <a:off x="2822387" y="1092868"/>
          <a:ext cx="2091268" cy="20910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Display Technology</a:t>
          </a:r>
          <a:endParaRPr lang="en-IN" sz="2200" kern="1200" dirty="0"/>
        </a:p>
      </dsp:txBody>
      <dsp:txXfrm>
        <a:off x="3121348" y="1391645"/>
        <a:ext cx="1493346" cy="1493491"/>
      </dsp:txXfrm>
    </dsp:sp>
    <dsp:sp modelId="{BBF0C02A-0E76-43C6-98AC-9A777F722987}">
      <dsp:nvSpPr>
        <dsp:cNvPr id="0" name=""/>
        <dsp:cNvSpPr/>
      </dsp:nvSpPr>
      <dsp:spPr>
        <a:xfrm rot="2700000">
          <a:off x="507545" y="1021802"/>
          <a:ext cx="2234624" cy="223462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767EA2-7EAB-4EB7-950D-BC3E0DB353C5}">
      <dsp:nvSpPr>
        <dsp:cNvPr id="0" name=""/>
        <dsp:cNvSpPr/>
      </dsp:nvSpPr>
      <dsp:spPr>
        <a:xfrm>
          <a:off x="579223" y="1093788"/>
          <a:ext cx="2091268" cy="2091045"/>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External Space on Vehicles</a:t>
          </a:r>
          <a:endParaRPr lang="en-IN" sz="2200" kern="1200" dirty="0"/>
        </a:p>
      </dsp:txBody>
      <dsp:txXfrm>
        <a:off x="878184" y="1392565"/>
        <a:ext cx="1493346" cy="149349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690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34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5E53-9CB2-7664-1EF0-8576B624181A}"/>
              </a:ext>
            </a:extLst>
          </p:cNvPr>
          <p:cNvSpPr>
            <a:spLocks noGrp="1"/>
          </p:cNvSpPr>
          <p:nvPr>
            <p:ph type="title"/>
          </p:nvPr>
        </p:nvSpPr>
        <p:spPr>
          <a:xfrm>
            <a:off x="247350" y="2571750"/>
            <a:ext cx="8649300" cy="827400"/>
          </a:xfrm>
        </p:spPr>
        <p:txBody>
          <a:bodyPr/>
          <a:lstStyle/>
          <a:p>
            <a:r>
              <a:rPr lang="en-IN" dirty="0"/>
              <a:t>IDEA SUBMISSION- Round 1</a:t>
            </a:r>
          </a:p>
        </p:txBody>
      </p:sp>
      <p:sp>
        <p:nvSpPr>
          <p:cNvPr id="3" name="Subtitle 2">
            <a:extLst>
              <a:ext uri="{FF2B5EF4-FFF2-40B4-BE49-F238E27FC236}">
                <a16:creationId xmlns:a16="http://schemas.microsoft.com/office/drawing/2014/main" id="{0D2C9902-3D57-8C2A-A109-DB5DE9ED6939}"/>
              </a:ext>
            </a:extLst>
          </p:cNvPr>
          <p:cNvSpPr>
            <a:spLocks noGrp="1"/>
          </p:cNvSpPr>
          <p:nvPr>
            <p:ph type="subTitle" idx="1"/>
          </p:nvPr>
        </p:nvSpPr>
        <p:spPr>
          <a:xfrm>
            <a:off x="0" y="4307963"/>
            <a:ext cx="6329363" cy="542644"/>
          </a:xfrm>
        </p:spPr>
        <p:txBody>
          <a:bodyPr/>
          <a:lstStyle/>
          <a:p>
            <a:r>
              <a:rPr lang="en-IN" dirty="0"/>
              <a:t>IDEA TITLE : EXTERNAL VISUAL DISPLAY ON VEHICLES</a:t>
            </a:r>
          </a:p>
        </p:txBody>
      </p:sp>
    </p:spTree>
    <p:extLst>
      <p:ext uri="{BB962C8B-B14F-4D97-AF65-F5344CB8AC3E}">
        <p14:creationId xmlns:p14="http://schemas.microsoft.com/office/powerpoint/2010/main" val="407368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APPLICATIONS</a:t>
            </a:r>
            <a:endParaRPr sz="2000" dirty="0"/>
          </a:p>
        </p:txBody>
      </p:sp>
      <p:sp>
        <p:nvSpPr>
          <p:cNvPr id="372" name="Google Shape;372;p6"/>
          <p:cNvSpPr txBox="1"/>
          <p:nvPr/>
        </p:nvSpPr>
        <p:spPr>
          <a:xfrm>
            <a:off x="410771" y="805550"/>
            <a:ext cx="8238600" cy="3414300"/>
          </a:xfrm>
          <a:prstGeom prst="rect">
            <a:avLst/>
          </a:prstGeom>
          <a:noFill/>
          <a:ln>
            <a:noFill/>
          </a:ln>
        </p:spPr>
        <p:txBody>
          <a:bodyPr spcFirstLastPara="1" wrap="square" lIns="91425" tIns="91425" rIns="91425" bIns="91425" anchor="t" anchorCtr="0">
            <a:noAutofit/>
          </a:bodyPr>
          <a:lstStyle/>
          <a:p>
            <a:pPr marL="342900" indent="-342900">
              <a:lnSpc>
                <a:spcPct val="115000"/>
              </a:lnSpc>
              <a:spcAft>
                <a:spcPts val="10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rPr>
              <a:t>The ability to display critical and valuable information instantly on a wide spread scale and in specific areas will no doubt help the government and authorities for better provision of services and maintenance of order in haphazard conditions or emergencies. </a:t>
            </a:r>
            <a:r>
              <a:rPr lang="en-US" dirty="0">
                <a:latin typeface="Calibri" panose="020F0502020204030204" pitchFamily="34" charset="0"/>
                <a:ea typeface="Calibri" panose="020F0502020204030204" pitchFamily="34" charset="0"/>
              </a:rPr>
              <a:t>This could be a life saver in Hilly terrains &amp; remote areas for safer operations with the increasing logistics requirements. </a:t>
            </a:r>
            <a:endParaRPr lang="en-US" dirty="0">
              <a:effectLst/>
              <a:latin typeface="Calibri" panose="020F0502020204030204" pitchFamily="34" charset="0"/>
              <a:ea typeface="Calibri" panose="020F0502020204030204" pitchFamily="34" charset="0"/>
            </a:endParaRPr>
          </a:p>
          <a:p>
            <a:pPr marL="342900" indent="-342900">
              <a:lnSpc>
                <a:spcPct val="115000"/>
              </a:lnSpc>
              <a:spcAft>
                <a:spcPts val="10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rPr>
              <a:t>Even for the huge equipment used in the civil/infra projects such as roadways or railways construction to prevent the accidents by making the real-time information available to the engaged stakeholders. Also </a:t>
            </a:r>
            <a:r>
              <a:rPr lang="en-US" dirty="0">
                <a:latin typeface="Calibri" panose="020F0502020204030204" pitchFamily="34" charset="0"/>
                <a:ea typeface="Calibri" panose="020F0502020204030204" pitchFamily="34" charset="0"/>
              </a:rPr>
              <a:t>for the oil &amp; gas tankers it could address the fellow drivers on the road with the real time information.</a:t>
            </a:r>
          </a:p>
          <a:p>
            <a:pPr marL="342900" indent="-342900">
              <a:lnSpc>
                <a:spcPct val="115000"/>
              </a:lnSpc>
              <a:spcAft>
                <a:spcPts val="1000"/>
              </a:spcAft>
              <a:buFont typeface="Wingdings" panose="05000000000000000000" pitchFamily="2" charset="2"/>
              <a:buChar char="ü"/>
            </a:pPr>
            <a:r>
              <a:rPr lang="en-US" dirty="0">
                <a:effectLst/>
                <a:latin typeface="Calibri" panose="020F0502020204030204" pitchFamily="34" charset="0"/>
                <a:ea typeface="Calibri" panose="020F0502020204030204" pitchFamily="34" charset="0"/>
              </a:rPr>
              <a:t>The advertisement on vehicle’s space can be the obvious idea for the sustainable future competition among the automobile companies, although currently being practiced but not on as massive scale and without any OEMs. Hence there arises a need for designing such a renewably powered display device and setting up a SOP in this space which can appropriately be used for the betterment of mankind.</a:t>
            </a:r>
          </a:p>
          <a:p>
            <a:pPr marL="342900" indent="-342900">
              <a:lnSpc>
                <a:spcPct val="115000"/>
              </a:lnSpc>
              <a:spcAft>
                <a:spcPts val="1000"/>
              </a:spcAft>
              <a:buFont typeface="Wingdings" panose="05000000000000000000" pitchFamily="2" charset="2"/>
              <a:buChar char="ü"/>
            </a:pPr>
            <a:r>
              <a:rPr lang="en-US" dirty="0">
                <a:latin typeface="Calibri" panose="020F0502020204030204" pitchFamily="34" charset="0"/>
                <a:ea typeface="Calibri" panose="020F0502020204030204" pitchFamily="34" charset="0"/>
              </a:rPr>
              <a:t>Visual enhancement is of course a feature which could be considered for launching Make To Order products for amateurs.</a:t>
            </a:r>
            <a:endParaRPr lang="en-IN" dirty="0">
              <a:effectLst/>
              <a:latin typeface="Calibri" panose="020F0502020204030204" pitchFamily="34" charset="0"/>
              <a:ea typeface="Calibri" panose="020F0502020204030204" pitchFamily="34" charset="0"/>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FUTURE SCOPE AND SCALIBILITY</a:t>
            </a:r>
            <a:endParaRPr sz="2000" b="1" i="0" u="none" strike="noStrike" cap="none" dirty="0">
              <a:solidFill>
                <a:srgbClr val="1F1F50"/>
              </a:solidFill>
              <a:latin typeface="Lato"/>
              <a:ea typeface="Lato"/>
              <a:cs typeface="Lato"/>
              <a:sym typeface="Lato"/>
            </a:endParaRPr>
          </a:p>
        </p:txBody>
      </p:sp>
      <p:sp>
        <p:nvSpPr>
          <p:cNvPr id="384" name="Google Shape;384;p8"/>
          <p:cNvSpPr txBox="1"/>
          <p:nvPr/>
        </p:nvSpPr>
        <p:spPr>
          <a:xfrm>
            <a:off x="0" y="492600"/>
            <a:ext cx="8386200" cy="384717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Sky is not even the limit if the technology gets implemented and executed properly. The eventual adoption could be progressed to airplanes, trains, metros and who knows soon enough to flying cars (if they develop it soon). OEMs could be brought out creating a whole new arena of competiotion in the future.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The marketing giants including franchisee businesses would surely be interested for its implementation on a widest scale.</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The arrival of </a:t>
            </a:r>
            <a:r>
              <a:rPr lang="en" dirty="0">
                <a:solidFill>
                  <a:srgbClr val="222222"/>
                </a:solidFill>
                <a:highlight>
                  <a:srgbClr val="FFFFFF"/>
                </a:highlight>
                <a:latin typeface="Lato"/>
                <a:ea typeface="Lato"/>
                <a:cs typeface="Lato"/>
                <a:sym typeface="Lato"/>
              </a:rPr>
              <a:t>self-driving </a:t>
            </a:r>
            <a:r>
              <a:rPr lang="en" sz="1400" b="0" i="0" u="none" strike="noStrike" cap="none" dirty="0">
                <a:solidFill>
                  <a:srgbClr val="222222"/>
                </a:solidFill>
                <a:highlight>
                  <a:srgbClr val="FFFFFF"/>
                </a:highlight>
                <a:latin typeface="Lato"/>
                <a:ea typeface="Lato"/>
                <a:cs typeface="Lato"/>
                <a:sym typeface="Lato"/>
              </a:rPr>
              <a:t>cars in the scenario will provide the scalability for the market as the user will be available to actively indulge in the outside space once they are accessing the ease of sitting in a vehicle without driving it.</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v"/>
            </a:pPr>
            <a:r>
              <a:rPr lang="en" sz="1400" b="0" i="0" u="none" strike="noStrike" cap="none" dirty="0">
                <a:solidFill>
                  <a:srgbClr val="222222"/>
                </a:solidFill>
                <a:highlight>
                  <a:srgbClr val="FFFFFF"/>
                </a:highlight>
                <a:latin typeface="Lato"/>
                <a:ea typeface="Lato"/>
                <a:cs typeface="Lato"/>
                <a:sym typeface="Lato"/>
              </a:rPr>
              <a:t>Anyways the public transport market already exists providing a reasonably good platform to trial the innovation for market-fit as it could primarily replace the paper &amp; paint in the poster-market with a reusable space and with one time installation.</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988356" y="1509732"/>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dirty="0"/>
              <a:t>Thank You!</a:t>
            </a:r>
            <a:endParaRPr sz="3600" dirty="0"/>
          </a:p>
        </p:txBody>
      </p:sp>
      <p:sp>
        <p:nvSpPr>
          <p:cNvPr id="390" name="Google Shape;390;p9"/>
          <p:cNvSpPr txBox="1">
            <a:spLocks noGrp="1"/>
          </p:cNvSpPr>
          <p:nvPr>
            <p:ph type="subTitle" idx="1"/>
          </p:nvPr>
        </p:nvSpPr>
        <p:spPr>
          <a:xfrm>
            <a:off x="2417106" y="2617519"/>
            <a:ext cx="5511019" cy="377700"/>
          </a:xfrm>
          <a:prstGeom prst="rect">
            <a:avLst/>
          </a:prstGeom>
          <a:noFill/>
          <a:ln>
            <a:noFill/>
          </a:ln>
        </p:spPr>
        <p:txBody>
          <a:bodyPr spcFirstLastPara="1" wrap="square" lIns="91425" tIns="91425" rIns="91425" bIns="91425" anchor="t" anchorCtr="0">
            <a:noAutofit/>
          </a:bodyPr>
          <a:lstStyle/>
          <a:p>
            <a:pPr marL="285750" indent="-171450">
              <a:buClr>
                <a:schemeClr val="bg1"/>
              </a:buClr>
              <a:buFont typeface="Wingdings" panose="05000000000000000000" pitchFamily="2" charset="2"/>
              <a:buChar char="v"/>
            </a:pPr>
            <a:r>
              <a:rPr lang="en-US" sz="1200" dirty="0"/>
              <a:t>Rahul Dogra – Product  &amp; Design Engineer</a:t>
            </a:r>
          </a:p>
          <a:p>
            <a:pPr marL="285750" indent="-171450">
              <a:buClr>
                <a:schemeClr val="bg1"/>
              </a:buClr>
              <a:buFont typeface="Wingdings" panose="05000000000000000000" pitchFamily="2" charset="2"/>
              <a:buChar char="v"/>
            </a:pPr>
            <a:r>
              <a:rPr lang="en-US" sz="1200" dirty="0"/>
              <a:t>Rahul </a:t>
            </a:r>
            <a:r>
              <a:rPr lang="en-US" sz="1200" dirty="0" err="1"/>
              <a:t>Kadgavkar</a:t>
            </a:r>
            <a:r>
              <a:rPr lang="en-US" sz="1200" dirty="0"/>
              <a:t> – Cloud/IT Engineer</a:t>
            </a:r>
          </a:p>
          <a:p>
            <a:pPr marL="285750" indent="-171450">
              <a:buClr>
                <a:schemeClr val="bg1"/>
              </a:buClr>
              <a:buFont typeface="Wingdings" panose="05000000000000000000" pitchFamily="2" charset="2"/>
              <a:buChar char="v"/>
            </a:pPr>
            <a:r>
              <a:rPr lang="en-US" sz="1200" dirty="0"/>
              <a:t>Amit </a:t>
            </a:r>
            <a:r>
              <a:rPr lang="en-US" sz="1200" dirty="0" err="1"/>
              <a:t>Nilajkar</a:t>
            </a:r>
            <a:r>
              <a:rPr lang="en-US" sz="1200" dirty="0"/>
              <a:t> – Sr. Software &amp; Web Expert</a:t>
            </a:r>
          </a:p>
          <a:p>
            <a:pPr marL="285750" indent="-171450">
              <a:buClr>
                <a:schemeClr val="bg1"/>
              </a:buClr>
              <a:buFont typeface="Wingdings" panose="05000000000000000000" pitchFamily="2" charset="2"/>
              <a:buChar char="v"/>
            </a:pPr>
            <a:r>
              <a:rPr lang="en-US" sz="1200" dirty="0"/>
              <a:t>Koushik Karan – Electronics &amp; IOT Engineer</a:t>
            </a:r>
          </a:p>
          <a:p>
            <a:pPr marL="285750" indent="-171450">
              <a:buClr>
                <a:schemeClr val="bg1"/>
              </a:buClr>
              <a:buFont typeface="Wingdings" panose="05000000000000000000" pitchFamily="2" charset="2"/>
              <a:buChar char="v"/>
            </a:pPr>
            <a:r>
              <a:rPr lang="en-US" sz="1200" dirty="0"/>
              <a:t>Veena Viswanathan – Stakeholders &amp; Analytics Expert</a:t>
            </a:r>
          </a:p>
          <a:p>
            <a:pPr marL="285750" indent="-171450">
              <a:buClr>
                <a:schemeClr val="bg1"/>
              </a:buClr>
              <a:buFont typeface="Wingdings" panose="05000000000000000000" pitchFamily="2" charset="2"/>
              <a:buChar char="v"/>
            </a:pPr>
            <a:endParaRPr lang="en-US" sz="1200" dirty="0"/>
          </a:p>
          <a:p>
            <a:pPr marL="285750" indent="-171450">
              <a:buClr>
                <a:schemeClr val="bg1"/>
              </a:buClr>
              <a:buFont typeface="Wingdings" panose="05000000000000000000" pitchFamily="2" charset="2"/>
              <a:buChar char="v"/>
            </a:pPr>
            <a:r>
              <a:rPr lang="en-US" sz="1200" dirty="0"/>
              <a:t>Mohammed </a:t>
            </a:r>
            <a:r>
              <a:rPr lang="en-US" sz="1200" dirty="0" err="1"/>
              <a:t>Aamid</a:t>
            </a:r>
            <a:r>
              <a:rPr lang="en-US" sz="1200" dirty="0"/>
              <a:t> – Mechanical Design Expert (Technical Advisor)</a:t>
            </a:r>
          </a:p>
          <a:p>
            <a:endParaRPr lang="en-US" sz="1200" dirty="0"/>
          </a:p>
          <a:p>
            <a:endParaRPr lang="en-US" sz="12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95730" y="2896731"/>
            <a:ext cx="554678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Team Name : Digital Artists </a:t>
            </a:r>
          </a:p>
          <a:p>
            <a:endParaRPr lang="en-US" dirty="0"/>
          </a:p>
          <a:p>
            <a:r>
              <a:rPr lang="en-US" dirty="0"/>
              <a:t>Team bio : We thrive to disrupt the Automobile &amp; Marketing industry with our innovative Product idea.</a:t>
            </a:r>
          </a:p>
          <a:p>
            <a:endParaRPr lang="en-US" dirty="0"/>
          </a:p>
          <a:p>
            <a:endParaRPr lang="en-US" dirty="0"/>
          </a:p>
          <a:p>
            <a:r>
              <a:rPr lang="en-US" dirty="0"/>
              <a:t>Date : 24 Apr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EXTERNAL DISPLAY TECHOLOGY FOR VEHICLES - A SUSTAINABLE FUTURE TECHNOLOGY </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800" dirty="0">
                <a:effectLst/>
                <a:latin typeface="Calibri" panose="020F0502020204030204" pitchFamily="34" charset="0"/>
                <a:ea typeface="Calibri" panose="020F0502020204030204" pitchFamily="34" charset="0"/>
              </a:rPr>
              <a:t>The automobile industry has now approached the verge of becoming completely electrically powered accounting to the reasons of depleting resources and increasing greenhouse effects and pollution. The future also delves into flying cars for which many prototypes are being tested by researchers in different parts of the globe.</a:t>
            </a:r>
          </a:p>
          <a:p>
            <a:pPr marL="0" marR="0" lvl="0" indent="0" algn="l" rtl="0">
              <a:lnSpc>
                <a:spcPct val="100000"/>
              </a:lnSpc>
              <a:spcBef>
                <a:spcPts val="0"/>
              </a:spcBef>
              <a:spcAft>
                <a:spcPts val="0"/>
              </a:spcAft>
              <a:buClr>
                <a:srgbClr val="000000"/>
              </a:buClr>
              <a:buSzPts val="1400"/>
              <a:buFont typeface="Arial"/>
              <a:buNone/>
            </a:pPr>
            <a:endParaRPr lang="en-US" sz="1800" dirty="0">
              <a:effectLst/>
              <a:latin typeface="Calibri" panose="020F0502020204030204" pitchFamily="34" charset="0"/>
              <a:ea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r>
              <a:rPr lang="en-US" sz="1800" dirty="0">
                <a:effectLst/>
                <a:latin typeface="Calibri" panose="020F0502020204030204" pitchFamily="34" charset="0"/>
                <a:ea typeface="Calibri" panose="020F0502020204030204" pitchFamily="34" charset="0"/>
              </a:rPr>
              <a:t>The solar or other renewable forms of energy at moving vehicles disposal combined with innovative display technology can be innovatively implemented for utilizing the exterior surface of private and public vehicles as a </a:t>
            </a:r>
            <a:r>
              <a:rPr lang="en-US" sz="1800" b="1" dirty="0">
                <a:effectLst/>
                <a:latin typeface="Calibri" panose="020F0502020204030204" pitchFamily="34" charset="0"/>
                <a:ea typeface="Calibri" panose="020F0502020204030204" pitchFamily="34" charset="0"/>
              </a:rPr>
              <a:t>digital advertisement space </a:t>
            </a:r>
            <a:r>
              <a:rPr lang="en-US" sz="1800" dirty="0">
                <a:effectLst/>
                <a:latin typeface="Calibri" panose="020F0502020204030204" pitchFamily="34" charset="0"/>
                <a:ea typeface="Calibri" panose="020F0502020204030204" pitchFamily="34" charset="0"/>
              </a:rPr>
              <a:t>hence overcoming the energy consumption/ over consumption by the vehicle. There is a huge space which becomes available once the concepts like self-driving cars are put into motion. </a:t>
            </a: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Calibri" panose="020F0502020204030204" pitchFamily="34" charset="0"/>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383629" y="742949"/>
            <a:ext cx="8238600" cy="3686175"/>
          </a:xfrm>
          <a:prstGeom prst="rect">
            <a:avLst/>
          </a:prstGeom>
          <a:noFill/>
          <a:ln>
            <a:noFill/>
          </a:ln>
        </p:spPr>
        <p:txBody>
          <a:bodyPr spcFirstLastPara="1" wrap="square" lIns="91425" tIns="91425" rIns="91425" bIns="91425" anchor="t" anchorCtr="0">
            <a:noAutofit/>
          </a:bodyPr>
          <a:lstStyle/>
          <a:p>
            <a:pPr>
              <a:lnSpc>
                <a:spcPct val="115000"/>
              </a:lnSpc>
              <a:spcBef>
                <a:spcPts val="1000"/>
              </a:spcBef>
              <a:spcAft>
                <a:spcPts val="1000"/>
              </a:spcAft>
              <a:buSzPts val="1400"/>
            </a:pPr>
            <a:r>
              <a:rPr lang="en-US" dirty="0">
                <a:latin typeface="Calibri" panose="020F0502020204030204" pitchFamily="34" charset="0"/>
                <a:ea typeface="Lato"/>
                <a:cs typeface="Calibri" panose="020F0502020204030204" pitchFamily="34" charset="0"/>
                <a:sym typeface="Lato"/>
              </a:rPr>
              <a:t>With increasing globalization and rise in entrepreneurial wave across the globe it is obvious that new brands will be built using newer techniques to capture attention of the consumer the technology could be a breakthrough in marketing industry. The capability of vehicles to carry marketing logos &amp; important information totally keeps in view the requirements of the future:</a:t>
            </a:r>
            <a:endParaRPr lang="en" dirty="0">
              <a:solidFill>
                <a:srgbClr val="222222"/>
              </a:solidFill>
              <a:highlight>
                <a:srgbClr val="FFFFFF"/>
              </a:highlight>
              <a:latin typeface="Calibri" panose="020F0502020204030204" pitchFamily="34" charset="0"/>
              <a:ea typeface="Lato"/>
              <a:cs typeface="Calibri" panose="020F0502020204030204" pitchFamily="34" charset="0"/>
              <a:sym typeface="Lato"/>
            </a:endParaRPr>
          </a:p>
          <a:p>
            <a:pPr marL="285750" marR="0" lvl="0" indent="-285750" algn="l" rtl="0">
              <a:lnSpc>
                <a:spcPct val="115000"/>
              </a:lnSpc>
              <a:spcBef>
                <a:spcPts val="1000"/>
              </a:spcBef>
              <a:spcAft>
                <a:spcPts val="1000"/>
              </a:spcAft>
              <a:buClr>
                <a:srgbClr val="000000"/>
              </a:buClr>
              <a:buSzPts val="1400"/>
              <a:buFont typeface="Wingdings" panose="05000000000000000000" pitchFamily="2" charset="2"/>
              <a:buChar char="§"/>
            </a:pPr>
            <a:r>
              <a:rPr lang="en" dirty="0">
                <a:solidFill>
                  <a:schemeClr val="tx1"/>
                </a:solidFill>
                <a:highlight>
                  <a:srgbClr val="FFFFFF"/>
                </a:highlight>
                <a:latin typeface="Calibri" panose="020F0502020204030204" pitchFamily="34" charset="0"/>
                <a:ea typeface="Lato"/>
                <a:cs typeface="Calibri" panose="020F0502020204030204" pitchFamily="34" charset="0"/>
                <a:sym typeface="Lato"/>
              </a:rPr>
              <a:t>As of now there is no concurrent organised competition existing all over the world as this is a novice concept. Other contemporary technology is nanopaints, which is expected to be very costly and quite complex in implementation. Also the nano paints is just a visual enhancement feature but doesn’t address any solution the information disposal which makes the concept unsustainable.</a:t>
            </a:r>
          </a:p>
          <a:p>
            <a:pPr marL="285750" indent="-285750">
              <a:lnSpc>
                <a:spcPct val="115000"/>
              </a:lnSpc>
              <a:spcAft>
                <a:spcPts val="1000"/>
              </a:spcAft>
              <a:buFont typeface="Wingdings" panose="05000000000000000000" pitchFamily="2" charset="2"/>
              <a:buChar char="§"/>
            </a:pPr>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companies usually have preferred advertisements on electronic hoardings which obviously require separate supply and for targets bottleneck locations are not ensured other than the print media, online platforms which are innovative and television commercials as well. It costs a huge amount to the manufacturers in terms of advertisement fee, brand ambassador charges and more reasons. Still the viewership is limited and consequently the impact of the campaign. </a:t>
            </a:r>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15000"/>
              </a:lnSpc>
              <a:spcBef>
                <a:spcPts val="1000"/>
              </a:spcBef>
              <a:spcAft>
                <a:spcPts val="1000"/>
              </a:spcAft>
              <a:buClr>
                <a:srgbClr val="000000"/>
              </a:buClr>
              <a:buSzPts val="1400"/>
              <a:buFont typeface="Arial"/>
              <a:buNone/>
            </a:pPr>
            <a:endParaRPr lang="en-IN"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116514"/>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The Solution V/S Existing Trends</a:t>
            </a:r>
            <a:endParaRPr sz="2000" dirty="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Plan of Action: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Diagram 1">
            <a:extLst>
              <a:ext uri="{FF2B5EF4-FFF2-40B4-BE49-F238E27FC236}">
                <a16:creationId xmlns:a16="http://schemas.microsoft.com/office/drawing/2014/main" id="{47333A3A-8012-3D4B-5F89-87A6C0DA6486}"/>
              </a:ext>
            </a:extLst>
          </p:cNvPr>
          <p:cNvGraphicFramePr/>
          <p:nvPr>
            <p:extLst>
              <p:ext uri="{D42A27DB-BD31-4B8C-83A1-F6EECF244321}">
                <p14:modId xmlns:p14="http://schemas.microsoft.com/office/powerpoint/2010/main" val="470189559"/>
              </p:ext>
            </p:extLst>
          </p:nvPr>
        </p:nvGraphicFramePr>
        <p:xfrm>
          <a:off x="562035" y="517550"/>
          <a:ext cx="7419856" cy="42782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TextBox 4">
            <a:extLst>
              <a:ext uri="{FF2B5EF4-FFF2-40B4-BE49-F238E27FC236}">
                <a16:creationId xmlns:a16="http://schemas.microsoft.com/office/drawing/2014/main" id="{09F7B393-EF61-E8FC-9B82-143349E556AF}"/>
              </a:ext>
            </a:extLst>
          </p:cNvPr>
          <p:cNvSpPr txBox="1"/>
          <p:nvPr/>
        </p:nvSpPr>
        <p:spPr>
          <a:xfrm>
            <a:off x="200144" y="1009111"/>
            <a:ext cx="2000250" cy="954107"/>
          </a:xfrm>
          <a:prstGeom prst="rect">
            <a:avLst/>
          </a:prstGeom>
          <a:noFill/>
        </p:spPr>
        <p:txBody>
          <a:bodyPr wrap="square" rtlCol="0">
            <a:spAutoFit/>
          </a:bodyPr>
          <a:lstStyle/>
          <a:p>
            <a:r>
              <a:rPr lang="en-IN" dirty="0"/>
              <a:t>Providing Reusable Surface area for Information to be published.</a:t>
            </a:r>
          </a:p>
        </p:txBody>
      </p:sp>
      <p:sp>
        <p:nvSpPr>
          <p:cNvPr id="6" name="TextBox 5">
            <a:extLst>
              <a:ext uri="{FF2B5EF4-FFF2-40B4-BE49-F238E27FC236}">
                <a16:creationId xmlns:a16="http://schemas.microsoft.com/office/drawing/2014/main" id="{11231727-6130-AD2A-8850-A1C0D059258E}"/>
              </a:ext>
            </a:extLst>
          </p:cNvPr>
          <p:cNvSpPr txBox="1"/>
          <p:nvPr/>
        </p:nvSpPr>
        <p:spPr>
          <a:xfrm>
            <a:off x="3377947" y="3790152"/>
            <a:ext cx="2507456" cy="954107"/>
          </a:xfrm>
          <a:prstGeom prst="rect">
            <a:avLst/>
          </a:prstGeom>
          <a:noFill/>
        </p:spPr>
        <p:txBody>
          <a:bodyPr wrap="square" rtlCol="0">
            <a:spAutoFit/>
          </a:bodyPr>
          <a:lstStyle/>
          <a:p>
            <a:r>
              <a:rPr lang="en-IN" dirty="0"/>
              <a:t>Developed using low power consumption technology and using renewable energy wind/solar at moving vehicle</a:t>
            </a:r>
          </a:p>
        </p:txBody>
      </p:sp>
      <p:sp>
        <p:nvSpPr>
          <p:cNvPr id="7" name="TextBox 6">
            <a:extLst>
              <a:ext uri="{FF2B5EF4-FFF2-40B4-BE49-F238E27FC236}">
                <a16:creationId xmlns:a16="http://schemas.microsoft.com/office/drawing/2014/main" id="{B914ADC5-B1E9-B5C6-7C78-A3BB196CB015}"/>
              </a:ext>
            </a:extLst>
          </p:cNvPr>
          <p:cNvSpPr txBox="1"/>
          <p:nvPr/>
        </p:nvSpPr>
        <p:spPr>
          <a:xfrm>
            <a:off x="5731609" y="877232"/>
            <a:ext cx="3086772" cy="738664"/>
          </a:xfrm>
          <a:prstGeom prst="rect">
            <a:avLst/>
          </a:prstGeom>
          <a:noFill/>
        </p:spPr>
        <p:txBody>
          <a:bodyPr wrap="square" rtlCol="0">
            <a:spAutoFit/>
          </a:bodyPr>
          <a:lstStyle/>
          <a:p>
            <a:r>
              <a:rPr lang="en-IN" dirty="0"/>
              <a:t>Utilising technologies of the future practically for information mobility and disaster management</a:t>
            </a:r>
          </a:p>
        </p:txBody>
      </p:sp>
    </p:spTree>
    <p:extLst>
      <p:ext uri="{BB962C8B-B14F-4D97-AF65-F5344CB8AC3E}">
        <p14:creationId xmlns:p14="http://schemas.microsoft.com/office/powerpoint/2010/main" val="2767620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SUSTAINIBILITY CAUSE - POINT OF VIEW</a:t>
            </a:r>
            <a:endParaRPr sz="2000" dirty="0"/>
          </a:p>
        </p:txBody>
      </p:sp>
      <p:sp>
        <p:nvSpPr>
          <p:cNvPr id="348" name="Google Shape;348;p2"/>
          <p:cNvSpPr txBox="1"/>
          <p:nvPr/>
        </p:nvSpPr>
        <p:spPr>
          <a:xfrm>
            <a:off x="515329" y="864600"/>
            <a:ext cx="8238600" cy="34143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Urban emissions is one of the prime factor which has led to climate depletion. Considering the current methods of Hoarding/Paper-Paint advertising industry this solution presents a safer re-usable physical marketing spots if we consider the material consumption and chemical nature of current methods of conventional banner marketing.</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Calibri" panose="020F0502020204030204" pitchFamily="34" charset="0"/>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In this digital era this trend is inevitable already it is clearly visible from the technology such as LED boards in market centers, this technology could make the job of a marketeer much easy and can prove to be a breakthrough if an OEM is developed furthering the concept. It presents a great opportunity to compete with current trends of web/print marketing and also can prove to be a great tool for information management.</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b="0" i="0" u="none" strike="noStrike" cap="none" dirty="0">
              <a:solidFill>
                <a:srgbClr val="000000"/>
              </a:solidFill>
              <a:latin typeface="Calibri" panose="020F0502020204030204" pitchFamily="34" charset="0"/>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The multi-functional display enabled external parts replaces the traditional metallic body surface with fabricated material based </a:t>
            </a:r>
            <a:r>
              <a:rPr lang="en-US" dirty="0" err="1">
                <a:latin typeface="Calibri" panose="020F0502020204030204" pitchFamily="34" charset="0"/>
                <a:ea typeface="Lato"/>
                <a:cs typeface="Lato"/>
                <a:sym typeface="Lato"/>
              </a:rPr>
              <a:t>oled</a:t>
            </a:r>
            <a:r>
              <a:rPr lang="en-US" dirty="0">
                <a:latin typeface="Calibri" panose="020F0502020204030204" pitchFamily="34" charset="0"/>
                <a:ea typeface="Lato"/>
                <a:cs typeface="Lato"/>
                <a:sym typeface="Lato"/>
              </a:rPr>
              <a:t> or similar screen which helps in reducing the carbon footprint and preserves natural resources for future gens.</a:t>
            </a: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endParaRPr lang="en-US" b="0" i="0" u="none" strike="noStrike" cap="none" dirty="0">
              <a:solidFill>
                <a:srgbClr val="000000"/>
              </a:solidFill>
              <a:latin typeface="Calibri" panose="020F0502020204030204" pitchFamily="34" charset="0"/>
              <a:ea typeface="Lato"/>
              <a:cs typeface="Lato"/>
              <a:sym typeface="Lato"/>
            </a:endParaRPr>
          </a:p>
          <a:p>
            <a:pPr marL="342900" marR="0" lvl="0" indent="-342900" algn="l" rtl="0">
              <a:lnSpc>
                <a:spcPct val="100000"/>
              </a:lnSpc>
              <a:spcBef>
                <a:spcPts val="0"/>
              </a:spcBef>
              <a:spcAft>
                <a:spcPts val="0"/>
              </a:spcAft>
              <a:buClr>
                <a:srgbClr val="000000"/>
              </a:buClr>
              <a:buSzPts val="1400"/>
              <a:buFont typeface="Arial" panose="020B0604020202020204" pitchFamily="34" charset="0"/>
              <a:buChar char="•"/>
            </a:pPr>
            <a:r>
              <a:rPr lang="en-US" dirty="0">
                <a:latin typeface="Calibri" panose="020F0502020204030204" pitchFamily="34" charset="0"/>
                <a:ea typeface="Lato"/>
                <a:cs typeface="Lato"/>
                <a:sym typeface="Lato"/>
              </a:rPr>
              <a:t>Future technologies shall cater the needs of future. This external displaying option in vehicles of future could be an ultimate necessity considering the view point of competition, problems and the influence of contemporary enablers like improvements in cloud &amp; internet technology. </a:t>
            </a:r>
            <a:endParaRPr lang="en-US" b="0" i="0" u="none" strike="noStrike" cap="none" dirty="0">
              <a:solidFill>
                <a:srgbClr val="000000"/>
              </a:solidFill>
              <a:latin typeface="Calibri" panose="020F0502020204030204"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800" dirty="0">
              <a:latin typeface="Calibri" panose="020F0502020204030204" pitchFamily="34" charset="0"/>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lang="en-US" sz="1800" b="0" i="0" u="none" strike="noStrike" cap="none" dirty="0">
              <a:solidFill>
                <a:srgbClr val="000000"/>
              </a:solidFill>
              <a:latin typeface="Calibri" panose="020F0502020204030204" pitchFamily="34" charset="0"/>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31048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0" y="182807"/>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chemeClr val="bg2"/>
                </a:solidFill>
                <a:highlight>
                  <a:srgbClr val="FFFFFF"/>
                </a:highlight>
              </a:rPr>
              <a:t>Tools &amp; Resources Needed to Develop &amp; Test Prototype</a:t>
            </a:r>
            <a:endParaRPr sz="2000" dirty="0">
              <a:solidFill>
                <a:schemeClr val="bg2"/>
              </a:solidFill>
            </a:endParaRPr>
          </a:p>
        </p:txBody>
      </p:sp>
      <p:sp>
        <p:nvSpPr>
          <p:cNvPr id="366" name="Google Shape;366;p5"/>
          <p:cNvSpPr txBox="1">
            <a:spLocks noGrp="1"/>
          </p:cNvSpPr>
          <p:nvPr>
            <p:ph type="title" idx="4294967295"/>
          </p:nvPr>
        </p:nvSpPr>
        <p:spPr>
          <a:xfrm>
            <a:off x="0" y="863600"/>
            <a:ext cx="8280400" cy="576263"/>
          </a:xfrm>
          <a:prstGeom prst="rect">
            <a:avLst/>
          </a:prstGeom>
          <a:noFill/>
          <a:ln>
            <a:noFill/>
          </a:ln>
        </p:spPr>
        <p:txBody>
          <a:bodyPr spcFirstLastPara="1" wrap="square" lIns="91425" tIns="91425" rIns="91425" bIns="91425" anchor="t" anchorCtr="0">
            <a:noAutofit/>
          </a:bodyPr>
          <a:lstStyle/>
          <a:p>
            <a:pPr lvl="0" algn="l" rtl="0">
              <a:lnSpc>
                <a:spcPct val="100000"/>
              </a:lnSpc>
              <a:spcBef>
                <a:spcPts val="0"/>
              </a:spcBef>
              <a:spcAft>
                <a:spcPts val="0"/>
              </a:spcAft>
              <a:buSzPts val="2800"/>
            </a:pPr>
            <a:r>
              <a:rPr lang="en" sz="1400" dirty="0">
                <a:solidFill>
                  <a:schemeClr val="tx1"/>
                </a:solidFill>
                <a:highlight>
                  <a:srgbClr val="FFFFFF"/>
                </a:highlight>
              </a:rPr>
              <a:t>Hardware Requirements:</a:t>
            </a:r>
            <a:br>
              <a:rPr lang="en" sz="1400" b="0" dirty="0">
                <a:solidFill>
                  <a:srgbClr val="4A4548"/>
                </a:solidFill>
                <a:highlight>
                  <a:srgbClr val="FFFFFF"/>
                </a:highlight>
              </a:rPr>
            </a:br>
            <a:br>
              <a:rPr lang="en" sz="1200" b="0" dirty="0">
                <a:solidFill>
                  <a:srgbClr val="4A4548"/>
                </a:solidFill>
                <a:highlight>
                  <a:srgbClr val="FFFFFF"/>
                </a:highlight>
              </a:rPr>
            </a:br>
            <a:r>
              <a:rPr lang="en" sz="1200" b="0" dirty="0">
                <a:solidFill>
                  <a:srgbClr val="4A4548"/>
                </a:solidFill>
                <a:highlight>
                  <a:srgbClr val="FFFFFF"/>
                </a:highlight>
              </a:rPr>
              <a:t>A used vehicle two/four wheeler(conditional to availibility).</a:t>
            </a:r>
            <a:br>
              <a:rPr lang="en" sz="1200" b="0" dirty="0">
                <a:solidFill>
                  <a:srgbClr val="4A4548"/>
                </a:solidFill>
                <a:highlight>
                  <a:srgbClr val="FFFFFF"/>
                </a:highlight>
              </a:rPr>
            </a:br>
            <a:br>
              <a:rPr lang="en" sz="1200" b="0" dirty="0">
                <a:solidFill>
                  <a:srgbClr val="4A4548"/>
                </a:solidFill>
                <a:highlight>
                  <a:srgbClr val="FFFFFF"/>
                </a:highlight>
              </a:rPr>
            </a:br>
            <a:r>
              <a:rPr lang="en" sz="1200" b="0" dirty="0">
                <a:solidFill>
                  <a:srgbClr val="4A4548"/>
                </a:solidFill>
                <a:highlight>
                  <a:srgbClr val="FFFFFF"/>
                </a:highlight>
              </a:rPr>
              <a:t>Electronics tools, networking devices, etc. with chip development &amp; testing facility for Developing a low power consumption display technology.</a:t>
            </a:r>
            <a:br>
              <a:rPr lang="en" sz="1400" b="0" dirty="0">
                <a:solidFill>
                  <a:srgbClr val="4A4548"/>
                </a:solidFill>
                <a:highlight>
                  <a:srgbClr val="FFFFFF"/>
                </a:highlight>
              </a:rPr>
            </a:br>
            <a:br>
              <a:rPr lang="en" sz="1400" b="0" dirty="0">
                <a:solidFill>
                  <a:srgbClr val="4A4548"/>
                </a:solidFill>
                <a:highlight>
                  <a:srgbClr val="FFFFFF"/>
                </a:highlight>
              </a:rPr>
            </a:br>
            <a:r>
              <a:rPr lang="en" sz="1400" dirty="0">
                <a:solidFill>
                  <a:schemeClr val="tx1"/>
                </a:solidFill>
                <a:highlight>
                  <a:srgbClr val="FFFFFF"/>
                </a:highlight>
              </a:rPr>
              <a:t>Software &amp; Internet tools:</a:t>
            </a:r>
            <a:br>
              <a:rPr lang="en" sz="1400" b="0" dirty="0">
                <a:solidFill>
                  <a:srgbClr val="4A4548"/>
                </a:solidFill>
                <a:highlight>
                  <a:srgbClr val="FFFFFF"/>
                </a:highlight>
              </a:rPr>
            </a:br>
            <a:br>
              <a:rPr lang="en" sz="1200" b="0" dirty="0">
                <a:solidFill>
                  <a:srgbClr val="4A4548"/>
                </a:solidFill>
                <a:highlight>
                  <a:srgbClr val="FFFFFF"/>
                </a:highlight>
              </a:rPr>
            </a:br>
            <a:r>
              <a:rPr lang="en" sz="1200" b="0" dirty="0">
                <a:solidFill>
                  <a:srgbClr val="4A4548"/>
                </a:solidFill>
                <a:highlight>
                  <a:srgbClr val="FFFFFF"/>
                </a:highlight>
              </a:rPr>
              <a:t>Azure IOT and Azure Networking services are required for enabling inter-connected device framework to be implemented in product design. Azure Sphere &amp; Azure RTOS will be utilised for designing &amp; testing.</a:t>
            </a:r>
            <a:br>
              <a:rPr lang="en" sz="1200" b="0" dirty="0">
                <a:solidFill>
                  <a:srgbClr val="4A4548"/>
                </a:solidFill>
                <a:highlight>
                  <a:srgbClr val="FFFFFF"/>
                </a:highlight>
              </a:rPr>
            </a:br>
            <a:br>
              <a:rPr lang="en" sz="1200" b="0" dirty="0">
                <a:solidFill>
                  <a:srgbClr val="4A4548"/>
                </a:solidFill>
                <a:highlight>
                  <a:srgbClr val="FFFFFF"/>
                </a:highlight>
              </a:rPr>
            </a:br>
            <a:r>
              <a:rPr lang="en" sz="1200" b="0" dirty="0">
                <a:solidFill>
                  <a:srgbClr val="4A4548"/>
                </a:solidFill>
                <a:highlight>
                  <a:srgbClr val="FFFFFF"/>
                </a:highlight>
              </a:rPr>
              <a:t>Consumer database management &amp; prototype test data would make use of SQL Studio (SSMS).  </a:t>
            </a:r>
            <a:br>
              <a:rPr lang="en" sz="1200" b="0" dirty="0">
                <a:solidFill>
                  <a:srgbClr val="4A4548"/>
                </a:solidFill>
                <a:highlight>
                  <a:srgbClr val="FFFFFF"/>
                </a:highlight>
              </a:rPr>
            </a:br>
            <a:br>
              <a:rPr lang="en" sz="1200" b="0" dirty="0">
                <a:solidFill>
                  <a:srgbClr val="4A4548"/>
                </a:solidFill>
                <a:highlight>
                  <a:srgbClr val="FFFFFF"/>
                </a:highlight>
              </a:rPr>
            </a:br>
            <a:r>
              <a:rPr lang="en" sz="1200" b="0" dirty="0">
                <a:solidFill>
                  <a:srgbClr val="4A4548"/>
                </a:solidFill>
                <a:highlight>
                  <a:srgbClr val="FFFFFF"/>
                </a:highlight>
              </a:rPr>
              <a:t>MS SQL will be used as Backend database sever with Microsoft AI applications.</a:t>
            </a:r>
            <a:br>
              <a:rPr lang="en" sz="1200" b="0" dirty="0">
                <a:solidFill>
                  <a:srgbClr val="4A4548"/>
                </a:solidFill>
                <a:highlight>
                  <a:srgbClr val="FFFFFF"/>
                </a:highlight>
              </a:rPr>
            </a:br>
            <a:br>
              <a:rPr lang="en" sz="1200" b="0" dirty="0">
                <a:solidFill>
                  <a:srgbClr val="4A4548"/>
                </a:solidFill>
                <a:highlight>
                  <a:srgbClr val="FFFFFF"/>
                </a:highlight>
              </a:rPr>
            </a:br>
            <a:r>
              <a:rPr lang="en" sz="1200" b="0" dirty="0">
                <a:solidFill>
                  <a:srgbClr val="4A4548"/>
                </a:solidFill>
                <a:highlight>
                  <a:srgbClr val="FFFFFF"/>
                </a:highlight>
              </a:rPr>
              <a:t>One Drive &amp; Microsoft Azure for cloud implementation to make real time information available.</a:t>
            </a:r>
            <a:br>
              <a:rPr lang="en" sz="1200" b="0" dirty="0">
                <a:solidFill>
                  <a:srgbClr val="4A4548"/>
                </a:solidFill>
                <a:highlight>
                  <a:srgbClr val="FFFFFF"/>
                </a:highlight>
              </a:rPr>
            </a:br>
            <a:br>
              <a:rPr lang="en" sz="1200" b="0" dirty="0">
                <a:solidFill>
                  <a:srgbClr val="4A4548"/>
                </a:solidFill>
                <a:highlight>
                  <a:srgbClr val="FFFFFF"/>
                </a:highlight>
              </a:rPr>
            </a:br>
            <a:r>
              <a:rPr lang="en" sz="1200" b="0" dirty="0">
                <a:solidFill>
                  <a:srgbClr val="4A4548"/>
                </a:solidFill>
                <a:highlight>
                  <a:srgbClr val="FFFFFF"/>
                </a:highlight>
              </a:rPr>
              <a:t>Microsoft Teams &amp; Office for virtual team collaboration &amp; project management.</a:t>
            </a:r>
            <a:br>
              <a:rPr lang="en" sz="1400" b="0" dirty="0">
                <a:solidFill>
                  <a:srgbClr val="4A4548"/>
                </a:solidFill>
                <a:highlight>
                  <a:srgbClr val="FFFFFF"/>
                </a:highlight>
              </a:rPr>
            </a:br>
            <a:br>
              <a:rPr lang="en" sz="1400" b="0" dirty="0">
                <a:solidFill>
                  <a:srgbClr val="4A4548"/>
                </a:solidFill>
                <a:highlight>
                  <a:srgbClr val="FFFFFF"/>
                </a:highlight>
              </a:rPr>
            </a:br>
            <a:br>
              <a:rPr lang="en" sz="1400" b="0" dirty="0">
                <a:solidFill>
                  <a:srgbClr val="4A4548"/>
                </a:solidFill>
                <a:highlight>
                  <a:srgbClr val="FFFFFF"/>
                </a:highlight>
              </a:rPr>
            </a:b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146929" y="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Product Architecture Design &amp; Functioning:</a:t>
            </a:r>
            <a:endParaRPr sz="2000" dirty="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4" name="Picture 3">
            <a:extLst>
              <a:ext uri="{FF2B5EF4-FFF2-40B4-BE49-F238E27FC236}">
                <a16:creationId xmlns:a16="http://schemas.microsoft.com/office/drawing/2014/main" id="{AB4C62CC-51CD-5C41-8611-3F2179ECA64F}"/>
              </a:ext>
            </a:extLst>
          </p:cNvPr>
          <p:cNvPicPr>
            <a:picLocks noChangeAspect="1"/>
          </p:cNvPicPr>
          <p:nvPr/>
        </p:nvPicPr>
        <p:blipFill>
          <a:blip r:embed="rId4"/>
          <a:stretch>
            <a:fillRect/>
          </a:stretch>
        </p:blipFill>
        <p:spPr>
          <a:xfrm>
            <a:off x="393024" y="418838"/>
            <a:ext cx="6286382" cy="4724662"/>
          </a:xfrm>
          <a:prstGeom prst="rect">
            <a:avLst/>
          </a:prstGeom>
        </p:spPr>
      </p:pic>
      <p:sp>
        <p:nvSpPr>
          <p:cNvPr id="2" name="Rectangle 1">
            <a:extLst>
              <a:ext uri="{FF2B5EF4-FFF2-40B4-BE49-F238E27FC236}">
                <a16:creationId xmlns:a16="http://schemas.microsoft.com/office/drawing/2014/main" id="{0F362B56-0CCD-1331-4C25-8B29FB1D1AA3}"/>
              </a:ext>
            </a:extLst>
          </p:cNvPr>
          <p:cNvSpPr/>
          <p:nvPr/>
        </p:nvSpPr>
        <p:spPr>
          <a:xfrm>
            <a:off x="6915150" y="1007269"/>
            <a:ext cx="1835826"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SQL Server</a:t>
            </a:r>
          </a:p>
          <a:p>
            <a:pPr algn="ctr"/>
            <a:r>
              <a:rPr lang="en-IN" dirty="0">
                <a:solidFill>
                  <a:schemeClr val="tx1"/>
                </a:solidFill>
              </a:rPr>
              <a:t>(Backend Database)</a:t>
            </a:r>
          </a:p>
        </p:txBody>
      </p:sp>
      <p:cxnSp>
        <p:nvCxnSpPr>
          <p:cNvPr id="6" name="Straight Arrow Connector 5">
            <a:extLst>
              <a:ext uri="{FF2B5EF4-FFF2-40B4-BE49-F238E27FC236}">
                <a16:creationId xmlns:a16="http://schemas.microsoft.com/office/drawing/2014/main" id="{8D8A12B3-DA12-BC74-1ADF-D4B088982164}"/>
              </a:ext>
            </a:extLst>
          </p:cNvPr>
          <p:cNvCxnSpPr>
            <a:stCxn id="2" idx="1"/>
          </p:cNvCxnSpPr>
          <p:nvPr/>
        </p:nvCxnSpPr>
        <p:spPr>
          <a:xfrm flipH="1" flipV="1">
            <a:off x="6315075" y="1393031"/>
            <a:ext cx="600075"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Adopting User Segment &amp; Important Factors</a:t>
            </a:r>
            <a:endParaRPr sz="2000" dirty="0"/>
          </a:p>
        </p:txBody>
      </p:sp>
      <p:sp>
        <p:nvSpPr>
          <p:cNvPr id="354" name="Google Shape;354;p3"/>
          <p:cNvSpPr txBox="1"/>
          <p:nvPr/>
        </p:nvSpPr>
        <p:spPr>
          <a:xfrm>
            <a:off x="410771" y="658382"/>
            <a:ext cx="8238600" cy="3570718"/>
          </a:xfrm>
          <a:prstGeom prst="rect">
            <a:avLst/>
          </a:prstGeom>
          <a:noFill/>
          <a:ln>
            <a:noFill/>
          </a:ln>
        </p:spPr>
        <p:txBody>
          <a:bodyPr spcFirstLastPara="1" wrap="square" lIns="91425" tIns="91425" rIns="91425" bIns="91425" anchor="t" anchorCtr="0">
            <a:noAutofit/>
          </a:bodyPr>
          <a:lstStyle/>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dirty="0">
                <a:latin typeface="Lato"/>
                <a:ea typeface="Lato"/>
                <a:cs typeface="Lato"/>
                <a:sym typeface="Lato"/>
              </a:rPr>
              <a:t>Initially the user segment that could be identified is the mobility tech firms as a marketing platform to target the right customer in right location and at the right time. </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dirty="0">
                <a:latin typeface="Lato"/>
                <a:ea typeface="Lato"/>
                <a:cs typeface="Lato"/>
                <a:sym typeface="Lato"/>
              </a:rPr>
              <a:t>Govt. services could be the prime consumer of the technology to broadcast road status, climate conditions, other emergency information such as ambulance passing by or nearby information instantly at the correct places.</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dirty="0">
                <a:latin typeface="Lato"/>
                <a:ea typeface="Lato"/>
                <a:cs typeface="Lato"/>
                <a:sym typeface="Lato"/>
              </a:rPr>
              <a:t>It could further be adopted Construction/Infra firms for preventing accidents and broadcasting critical information.</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b="0" i="0" u="none" strike="noStrike" cap="none" dirty="0">
                <a:solidFill>
                  <a:srgbClr val="000000"/>
                </a:solidFill>
                <a:latin typeface="Lato"/>
                <a:ea typeface="Lato"/>
                <a:cs typeface="Lato"/>
                <a:sym typeface="Lato"/>
              </a:rPr>
              <a:t>In later stages with the self-driving and auto</a:t>
            </a:r>
            <a:r>
              <a:rPr lang="en-US" sz="1200" dirty="0">
                <a:latin typeface="Lato"/>
                <a:ea typeface="Lato"/>
                <a:cs typeface="Lato"/>
                <a:sym typeface="Lato"/>
              </a:rPr>
              <a:t>mated cars coming in the common car-owner individual could be targeted as this would create a need for such a platform that engage the consumer appropriately.</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r>
              <a:rPr lang="en-US" sz="1200" b="0" i="0" u="none" strike="noStrike" cap="none" dirty="0">
                <a:solidFill>
                  <a:srgbClr val="000000"/>
                </a:solidFill>
                <a:latin typeface="Lato"/>
                <a:ea typeface="Lato"/>
                <a:cs typeface="Lato"/>
                <a:sym typeface="Lato"/>
              </a:rPr>
              <a:t>Age factor could</a:t>
            </a:r>
            <a:r>
              <a:rPr lang="en-US" sz="1200" dirty="0">
                <a:latin typeface="Lato"/>
                <a:ea typeface="Lato"/>
                <a:cs typeface="Lato"/>
                <a:sym typeface="Lato"/>
              </a:rPr>
              <a:t> be ignored here, as the youngsters &amp; oldies should be equally curios to get to see their vehicles lighten up. Yes there could be resistance by governments initially it is debatable that this technology could be implemented keeping in view traffic rules. But ultimately it is for the better and sustainable future. The level of impact it could bring could be similar to what mobile phones brought!</a:t>
            </a:r>
          </a:p>
          <a:p>
            <a:pPr marL="171450" marR="0" lvl="0" indent="-171450" algn="l" rtl="0">
              <a:lnSpc>
                <a:spcPct val="115000"/>
              </a:lnSpc>
              <a:spcBef>
                <a:spcPts val="1000"/>
              </a:spcBef>
              <a:spcAft>
                <a:spcPts val="1000"/>
              </a:spcAft>
              <a:buClr>
                <a:srgbClr val="000000"/>
              </a:buClr>
              <a:buSzPts val="1200"/>
              <a:buFont typeface="Courier New" panose="02070309020205020404" pitchFamily="49" charset="0"/>
              <a:buChar char="o"/>
            </a:pPr>
            <a:endParaRPr lang="en-US" sz="1200" dirty="0">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1445</Words>
  <Application>Microsoft Office PowerPoint</Application>
  <PresentationFormat>On-screen Show (16:9)</PresentationFormat>
  <Paragraphs>68</Paragraphs>
  <Slides>12</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Lato</vt:lpstr>
      <vt:lpstr>Courier New</vt:lpstr>
      <vt:lpstr>Lato Black</vt:lpstr>
      <vt:lpstr>Calibri</vt:lpstr>
      <vt:lpstr>Wingdings</vt:lpstr>
      <vt:lpstr>Arial</vt:lpstr>
      <vt:lpstr>TI Template</vt:lpstr>
      <vt:lpstr>TI Template</vt:lpstr>
      <vt:lpstr>IDEA SUBMISSION- Round 1</vt:lpstr>
      <vt:lpstr>PLEDGE TO PROGRESS Sustainability Hackathon </vt:lpstr>
      <vt:lpstr>EXTERNAL DISPLAY TECHOLOGY FOR VEHICLES - A SUSTAINABLE FUTURE TECHNOLOGY </vt:lpstr>
      <vt:lpstr>The Solution V/S Existing Trends</vt:lpstr>
      <vt:lpstr>Plan of Action:</vt:lpstr>
      <vt:lpstr>SUSTAINIBILITY CAUSE - POINT OF VIEW</vt:lpstr>
      <vt:lpstr>Tools &amp; Resources Needed to Develop &amp; Test Prototype</vt:lpstr>
      <vt:lpstr>Product Architecture Design &amp; Functioning:</vt:lpstr>
      <vt:lpstr>Adopting User Segment &amp; Important Factors</vt:lpstr>
      <vt:lpstr>APPLICATIONS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rahul dogra</dc:creator>
  <cp:lastModifiedBy>rahul dogra</cp:lastModifiedBy>
  <cp:revision>86</cp:revision>
  <dcterms:modified xsi:type="dcterms:W3CDTF">2023-04-24T11:25:16Z</dcterms:modified>
</cp:coreProperties>
</file>