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246D-E896-9C83-1B90-93A208D46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7DC4F-F8F5-5A75-5FC3-765AEBE56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528F8-788D-661D-6016-4BACA396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C490-73DC-37D0-8FFF-5B2A2BEB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C6D4-30CA-C851-C263-34C28E6C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1130-FFE4-31A9-6038-8F9341E3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E7B87-DFCD-F83D-CA45-118CE3EB5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6C116-5A01-4E73-D368-5272E7E8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417A-F181-C402-8FF7-2866843C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EA83-475A-E67E-B591-0BDBC41B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9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87F54-4251-50F3-294C-7AD15A16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8DE34-5CFE-C1A8-BC6B-CBB58A96D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F8555-2A4E-B316-CD9F-F8FB486C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9DF88-2BCF-C397-5B85-E225A9AB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51146-1751-91FF-88B6-98311955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4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76DA-86AC-397B-0987-23088187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E-5FF6-4E26-BE68-1254BA97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23AC9-3796-2BCE-E21A-BDA898C6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C229-3975-D868-4D5A-8C640CA9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FC886-6716-ADA4-3867-943BE386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FBDA-F8B1-402A-EF5E-D2B833C4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2B2D4-342C-CAC4-27D6-463E55637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6E706-65C3-506B-F2A6-A5041394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3955E-512A-E364-A0D3-CF560866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30CE0-6873-4997-853D-50E3D14C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8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3BAB-D053-4677-D31F-8ADF70BF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A0E9-4718-4CFE-6CC3-42EBD6B6A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885D4-EFE4-CEE1-237C-EB038E623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CB35A-1A4E-9105-BB3C-B4EB66AA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59E30-1457-9998-6F02-8DB5EF84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A2F39-DDB3-C976-B1F1-55A4A337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62CE-337A-2B45-5A5D-3AB4727C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6334D-EF2C-C8F6-3E37-DE8B6A205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19E20-E95B-CD96-B0BB-66E72749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2C358-8445-266E-10F9-3BD9164A9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1C844-6C2B-2469-771E-BEFA7AA5B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42AA8-7B95-68AD-8EBC-EA537924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2A406-4A5D-0B47-5404-39ABDFDF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10792-2273-A30A-A601-30DAC78C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4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A9C-5ED0-5515-F69C-6CD6E998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EF6B7-31E2-23C2-C496-EA5BB749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631D3-5B01-ECCC-B375-A48D5B76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7998E-4518-F52B-DEF6-7331E3B1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2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E5E-9167-81FA-270E-43FEB756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B9813-E876-FFF4-AB83-5BBB4493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1801D-5EC3-C4A5-579C-F776053F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BB0-21B5-3049-1BE8-C2C2FA29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A266-5288-934A-2195-2874977E9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71AE8-29A9-7935-0AF1-DA4F63D97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18697-D74A-C8CA-6978-BF66521E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9F908-7C5A-1051-A577-D0ABA053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AA05-234F-36FC-5C52-D1C2EF19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B0F4-5F76-28B1-3447-D6045C6B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93D0F-E92B-21B6-2EF3-E5C9E87D2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6F6A9-1106-DE7B-BE4E-283E40116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62880-E70B-B30E-C021-685929FE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288FF-7B36-C7FC-57CC-B08283BC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D5DC5-9CBA-6409-756E-EAD62D31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3202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EA593-C737-A4DD-B288-E709C651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F141A-676E-6504-9AFC-487B11F5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D95B-5CE5-41B9-5990-ACD7D96E2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0DB8D-5B77-FA6B-0330-72A5B6958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E39B5-C6AD-E425-4D4E-739581076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D505-3258-BA85-F8D3-56EDA290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&amp; 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E0E4A-FA39-7211-3164-A12FE50E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Concerns were raised about rare cardiac and thromboembolic events following COVID-19 vaccination, despite their overall high effectiveness.</a:t>
            </a:r>
            <a:endParaRPr lang="en-US" dirty="0"/>
          </a:p>
          <a:p>
            <a:pPr>
              <a:defRPr sz="1400"/>
            </a:pPr>
            <a:r>
              <a:t>However, SARS-CoV-2 infection itself triggers significant and persistent cardiac and thromboembolic complications, with limited long-term evidence on vaccine protection against these post-infection risks.</a:t>
            </a:r>
          </a:p>
        </p:txBody>
      </p:sp>
    </p:spTree>
    <p:extLst>
      <p:ext uri="{BB962C8B-B14F-4D97-AF65-F5344CB8AC3E}">
        <p14:creationId xmlns:p14="http://schemas.microsoft.com/office/powerpoint/2010/main" val="268054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EA5D-03AE-BDBE-971D-E2F57E22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C750D-3229-63CC-4D6B-A8D419E2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COVID-19 vaccination was associated with significantly reduced risks of acute and post-acute venous thromboembolism (VTE), arterial thrombosis/thromboembolism (ATE), and heart failure (HF) following SARS-CoV-2 infection.</a:t>
            </a:r>
            <a:endParaRPr lang="en-US"/>
          </a:p>
          <a:p>
            <a:pPr>
              <a:defRPr sz="1400"/>
            </a:pPr>
            <a:r>
              <a:t>For 0–30 days post-infection, meta-analytic subdistribution hazard ratios (sHR) were 0.22 for VTE, 0.53 for ATE, and 0.45 for HF.</a:t>
            </a:r>
          </a:p>
          <a:p>
            <a:pPr>
              <a:defRPr sz="1400"/>
            </a:pPr>
            <a:r>
              <a:t>These protective effects extended to 91–180 days post-infection, with sHR of 0.53 for VTE, 0.72 for ATE, and 0.61 for HF, and were most pronounced in the acute phase.</a:t>
            </a:r>
          </a:p>
        </p:txBody>
      </p:sp>
    </p:spTree>
    <p:extLst>
      <p:ext uri="{BB962C8B-B14F-4D97-AF65-F5344CB8AC3E}">
        <p14:creationId xmlns:p14="http://schemas.microsoft.com/office/powerpoint/2010/main" val="316711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F16B-DD8F-8AB8-7016-8A6C3136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&amp; Evidence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4AD9-F79E-0143-2768-367CFC09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The study employed a staggered cohort design using electronic health records from national vaccination campaigns in the UK, Spain, and Estonia.</a:t>
            </a:r>
            <a:endParaRPr lang="en-US"/>
          </a:p>
          <a:p>
            <a:pPr>
              <a:defRPr sz="1400"/>
            </a:pPr>
            <a:r>
              <a:t>It included 10.17 million vaccinated and 10.39 million unvaccinated individuals, with confounding minimized using propensity score overlap weighting and empirical calibration.</a:t>
            </a:r>
          </a:p>
        </p:txBody>
      </p:sp>
    </p:spTree>
    <p:extLst>
      <p:ext uri="{BB962C8B-B14F-4D97-AF65-F5344CB8AC3E}">
        <p14:creationId xmlns:p14="http://schemas.microsoft.com/office/powerpoint/2010/main" val="199937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206A-69BF-8549-A818-2141A318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Therapeutic Implications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DE7E-2C48-D8E4-C94F-EFD464725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COVID-19 vaccination is crucial for mitigating the substantial burden of post-COVID-19 cardiac and thromboembolic complications.</a:t>
            </a:r>
            <a:endParaRPr lang="en-US"/>
          </a:p>
          <a:p>
            <a:pPr>
              <a:defRPr sz="1400"/>
            </a:pPr>
            <a:r>
              <a:t>These findings strengthen the recommendation for widespread vaccination by highlighting its protective role against severe long-term sequelae of SARS-CoV-2 infection.</a:t>
            </a:r>
          </a:p>
        </p:txBody>
      </p:sp>
    </p:spTree>
    <p:extLst>
      <p:ext uri="{BB962C8B-B14F-4D97-AF65-F5344CB8AC3E}">
        <p14:creationId xmlns:p14="http://schemas.microsoft.com/office/powerpoint/2010/main" val="297056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F4A9-004D-ACC7-D25E-73F4AD37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A071-32D7-6FB8-2ABA-40A8CD626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Overall, COVID-19 vaccination effectively reduced the risk of post-COVID-19 cardiac and thromboembolic outcomes across various follow-up periods.</a:t>
            </a:r>
            <a:endParaRPr lang="en-US"/>
          </a:p>
          <a:p>
            <a:pPr>
              <a:defRPr sz="1400"/>
            </a:pPr>
            <a:r>
              <a:t>The observed protective effects were most significant for acute outcomes, aligning with vaccination's known role in reducing SARS-CoV-2 disease severity.</a:t>
            </a:r>
          </a:p>
        </p:txBody>
      </p:sp>
    </p:spTree>
    <p:extLst>
      <p:ext uri="{BB962C8B-B14F-4D97-AF65-F5344CB8AC3E}">
        <p14:creationId xmlns:p14="http://schemas.microsoft.com/office/powerpoint/2010/main" val="209708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Background &amp; Motivation</vt:lpstr>
      <vt:lpstr>Key Findings</vt:lpstr>
      <vt:lpstr>Methods &amp; Evidence</vt:lpstr>
      <vt:lpstr>Therapeutic Implications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Smarth Gupta</dc:creator>
  <cp:lastModifiedBy>Smarth Gupta</cp:lastModifiedBy>
  <cp:revision>1</cp:revision>
  <dcterms:created xsi:type="dcterms:W3CDTF">2025-10-19T14:35:26Z</dcterms:created>
  <dcterms:modified xsi:type="dcterms:W3CDTF">2025-10-19T14:40:43Z</dcterms:modified>
</cp:coreProperties>
</file>