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7" r:id="rId4"/>
  </p:sldMasterIdLst>
  <p:notesMasterIdLst>
    <p:notesMasterId r:id="rId23"/>
  </p:notesMasterIdLst>
  <p:handoutMasterIdLst>
    <p:handoutMasterId r:id="rId24"/>
  </p:handoutMasterIdLst>
  <p:sldIdLst>
    <p:sldId id="277" r:id="rId5"/>
    <p:sldId id="399" r:id="rId6"/>
    <p:sldId id="401" r:id="rId7"/>
    <p:sldId id="400" r:id="rId8"/>
    <p:sldId id="413" r:id="rId9"/>
    <p:sldId id="414" r:id="rId10"/>
    <p:sldId id="402" r:id="rId11"/>
    <p:sldId id="403" r:id="rId12"/>
    <p:sldId id="409" r:id="rId13"/>
    <p:sldId id="404" r:id="rId14"/>
    <p:sldId id="415" r:id="rId15"/>
    <p:sldId id="416" r:id="rId16"/>
    <p:sldId id="417" r:id="rId17"/>
    <p:sldId id="405" r:id="rId18"/>
    <p:sldId id="406" r:id="rId19"/>
    <p:sldId id="407" r:id="rId20"/>
    <p:sldId id="410" r:id="rId21"/>
    <p:sldId id="41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DCDBBEF-AA6C-4BA6-85B2-A17D7F280E3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DCDBBEF-AA6C-4BA6-85B2-A17D7F280E3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DCDBBEF-AA6C-4BA6-85B2-A17D7F280E38}" type="slidenum">
              <a:rPr lang="en-US" smtClean="0"/>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DCDBBEF-AA6C-4BA6-85B2-A17D7F280E38}" type="slidenum">
              <a:rPr lang="en-US" smtClean="0"/>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3" Type="http://schemas.openxmlformats.org/officeDocument/2006/relationships/theme" Target="../theme/theme3.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hyperlink" Target="https://arxiv.org/abs/2005.03950.2020" TargetMode="External"/><Relationship Id="rId1" Type="http://schemas.openxmlformats.org/officeDocument/2006/relationships/hyperlink" Target="https://www.cdc.gov/coronavirus/2019-ncov/symptomstesting/symptoms.html.202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4533" y="6345465"/>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0513" y="6170781"/>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6999818" y="286863"/>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effectLst>
                  <a:outerShdw blurRad="38100" dist="38100" dir="2700000" algn="tl">
                    <a:srgbClr val="000000">
                      <a:alpha val="43137"/>
                    </a:srgbClr>
                  </a:outerShdw>
                </a:effectLst>
              </a:rPr>
              <a:t>Submitted in the partial fulfillment for the award of the degree of</a:t>
            </a:r>
            <a:endParaRPr lang="en-US" sz="2400" i="1" dirty="0">
              <a:solidFill>
                <a:srgbClr val="000000"/>
              </a:solidFill>
              <a:effectLst>
                <a:outerShdw blurRad="38100" dist="38100" dir="2700000" algn="tl">
                  <a:srgbClr val="000000">
                    <a:alpha val="43137"/>
                  </a:srgbClr>
                </a:outerShdw>
              </a:effectLst>
            </a:endParaRPr>
          </a:p>
          <a:p>
            <a:pPr algn="ctr">
              <a:lnSpc>
                <a:spcPct val="150000"/>
              </a:lnSpc>
            </a:pPr>
            <a:r>
              <a:rPr 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BACHELOR OF ENGINEERING </a:t>
            </a:r>
            <a:endParaRPr 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effectLst>
                  <a:outerShdw blurRad="38100" dist="38100" dir="2700000" algn="tl">
                    <a:srgbClr val="000000">
                      <a:alpha val="43137"/>
                    </a:srgbClr>
                  </a:outerShdw>
                </a:effectLst>
              </a:rPr>
              <a:t> IN</a:t>
            </a:r>
            <a:endParaRPr lang="en-US" sz="2400" i="1" dirty="0">
              <a:solidFill>
                <a:srgbClr val="000000"/>
              </a:solidFill>
              <a:effectLst>
                <a:outerShdw blurRad="38100" dist="38100" dir="2700000" algn="tl">
                  <a:srgbClr val="000000">
                    <a:alpha val="43137"/>
                  </a:srgbClr>
                </a:outerShdw>
              </a:effectLst>
            </a:endParaRPr>
          </a:p>
          <a:p>
            <a:pPr algn="ctr">
              <a:lnSpc>
                <a:spcPct val="150000"/>
              </a:lnSpc>
            </a:pPr>
            <a:r>
              <a:rPr 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AIML</a:t>
            </a:r>
            <a:r>
              <a:rPr lang="en-US" sz="2400" b="1" dirty="0">
                <a:solidFill>
                  <a:srgbClr val="000000"/>
                </a:solidFill>
                <a:effectLst>
                  <a:outerShdw blurRad="38100" dist="38100" dir="2700000" algn="tl">
                    <a:srgbClr val="000000">
                      <a:alpha val="43137"/>
                    </a:srgbClr>
                  </a:outerShdw>
                </a:effectLst>
              </a:rPr>
              <a:t> </a:t>
            </a:r>
            <a:endParaRPr lang="en-US" sz="2400" dirty="0">
              <a:solidFill>
                <a:srgbClr val="000000"/>
              </a:solidFill>
              <a:effectLst>
                <a:outerShdw blurRad="38100" dist="38100" dir="2700000" algn="tl">
                  <a:srgbClr val="000000">
                    <a:alpha val="43137"/>
                  </a:srgbClr>
                </a:outerShdw>
              </a:effectLst>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5780" y="6352551"/>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7975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31055" y="629330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83099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algn="ctr">
              <a:spcBef>
                <a:spcPts val="0"/>
              </a:spcBef>
              <a:spcAft>
                <a:spcPts val="0"/>
              </a:spcAft>
            </a:pPr>
            <a:r>
              <a:rPr lang="en-US" sz="2400" b="1" u="sng" kern="1400" spc="-50" dirty="0">
                <a:effectLst>
                  <a:outerShdw blurRad="38100" dist="38100" dir="2700000" algn="tl">
                    <a:srgbClr val="000000">
                      <a:alpha val="43137"/>
                    </a:srgbClr>
                  </a:outerShdw>
                </a:effectLst>
                <a:latin typeface="Arial Black" panose="020B0A04020102020204" pitchFamily="34" charset="0"/>
                <a:ea typeface="Times New Roman" panose="02020603050405020304" pitchFamily="18" charset="0"/>
                <a:cs typeface="Mangal" panose="02040503050203030202" pitchFamily="18" charset="0"/>
              </a:rPr>
              <a:t>Detecting Face Mask using AI, ML and DL for COVID-19 Prevention </a:t>
            </a:r>
            <a:endParaRPr lang="en-US" sz="2400" u="sng" kern="1400" spc="-50" dirty="0">
              <a:effectLst>
                <a:outerShdw blurRad="38100" dist="38100" dir="2700000" algn="tl">
                  <a:srgbClr val="000000">
                    <a:alpha val="43137"/>
                  </a:srgbClr>
                </a:outerShdw>
              </a:effectLst>
              <a:latin typeface="Arial Black" panose="020B0A04020102020204" pitchFamily="34" charset="0"/>
              <a:ea typeface="Times New Roman" panose="02020603050405020304" pitchFamily="18" charset="0"/>
              <a:cs typeface="Mangal" panose="02040503050203030202"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1601151" y="4273266"/>
            <a:ext cx="3328164" cy="1877437"/>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 </a:t>
            </a: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dirty="0"/>
          </a:p>
          <a:p>
            <a:r>
              <a:rPr lang="en-US" dirty="0">
                <a:effectLst>
                  <a:outerShdw blurRad="38100" dist="38100" dir="2700000" algn="tl">
                    <a:srgbClr val="000000">
                      <a:alpha val="43137"/>
                    </a:srgbClr>
                  </a:outerShdw>
                </a:effectLst>
                <a:cs typeface="Times New Roman" panose="02020603050405020304" pitchFamily="18" charset="0"/>
              </a:rPr>
              <a:t>Toshiba Ansari (20BCS6671)</a:t>
            </a:r>
            <a:endParaRPr lang="en-US" dirty="0">
              <a:effectLst>
                <a:outerShdw blurRad="38100" dist="38100" dir="2700000" algn="tl">
                  <a:srgbClr val="000000">
                    <a:alpha val="43137"/>
                  </a:srgbClr>
                </a:outerShdw>
              </a:effectLst>
              <a:cs typeface="Times New Roman" panose="02020603050405020304" pitchFamily="18" charset="0"/>
            </a:endParaRPr>
          </a:p>
          <a:p>
            <a:r>
              <a:rPr lang="en-US" dirty="0">
                <a:effectLst>
                  <a:outerShdw blurRad="38100" dist="38100" dir="2700000" algn="tl">
                    <a:srgbClr val="000000">
                      <a:alpha val="43137"/>
                    </a:srgbClr>
                  </a:outerShdw>
                </a:effectLst>
                <a:cs typeface="Times New Roman" panose="02020603050405020304" pitchFamily="18" charset="0"/>
              </a:rPr>
              <a:t>Abhishek Singh (20BCS6673)</a:t>
            </a:r>
            <a:endParaRPr lang="en-US" dirty="0">
              <a:effectLst>
                <a:outerShdw blurRad="38100" dist="38100" dir="2700000" algn="tl">
                  <a:srgbClr val="000000">
                    <a:alpha val="43137"/>
                  </a:srgbClr>
                </a:outerShdw>
              </a:effectLst>
              <a:cs typeface="Times New Roman" panose="02020603050405020304" pitchFamily="18" charset="0"/>
            </a:endParaRPr>
          </a:p>
          <a:p>
            <a:r>
              <a:rPr lang="en-US" dirty="0">
                <a:effectLst>
                  <a:outerShdw blurRad="38100" dist="38100" dir="2700000" algn="tl">
                    <a:srgbClr val="000000">
                      <a:alpha val="43137"/>
                    </a:srgbClr>
                  </a:outerShdw>
                </a:effectLst>
                <a:cs typeface="Times New Roman" panose="02020603050405020304" pitchFamily="18" charset="0"/>
              </a:rPr>
              <a:t>Pushp Jain (20BCS6706)</a:t>
            </a:r>
            <a:endParaRPr lang="en-US" dirty="0">
              <a:effectLst>
                <a:outerShdw blurRad="38100" dist="38100" dir="2700000" algn="tl">
                  <a:srgbClr val="000000">
                    <a:alpha val="43137"/>
                  </a:srgbClr>
                </a:outerShdw>
              </a:effectLst>
              <a:cs typeface="Times New Roman" panose="02020603050405020304" pitchFamily="18" charset="0"/>
            </a:endParaRPr>
          </a:p>
          <a:p>
            <a:r>
              <a:rPr lang="en-US" dirty="0">
                <a:effectLst>
                  <a:outerShdw blurRad="38100" dist="38100" dir="2700000" algn="tl">
                    <a:srgbClr val="000000">
                      <a:alpha val="43137"/>
                    </a:srgbClr>
                  </a:outerShdw>
                </a:effectLst>
                <a:cs typeface="Times New Roman" panose="02020603050405020304" pitchFamily="18" charset="0"/>
              </a:rPr>
              <a:t>Rahul Goyal (20BCS6713)</a:t>
            </a:r>
            <a:endParaRPr lang="en-US" dirty="0">
              <a:effectLst>
                <a:outerShdw blurRad="38100" dist="38100" dir="2700000" algn="tl">
                  <a:srgbClr val="000000">
                    <a:alpha val="43137"/>
                  </a:srgbClr>
                </a:outerShdw>
              </a:effectLst>
              <a:cs typeface="Times New Roman" panose="02020603050405020304" pitchFamily="18" charset="0"/>
            </a:endParaRPr>
          </a:p>
        </p:txBody>
      </p:sp>
      <p:sp>
        <p:nvSpPr>
          <p:cNvPr id="6" name="TextBox 5"/>
          <p:cNvSpPr txBox="1"/>
          <p:nvPr/>
        </p:nvSpPr>
        <p:spPr>
          <a:xfrm>
            <a:off x="7619524" y="4217823"/>
            <a:ext cx="3615055" cy="1599565"/>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Supervision of: </a:t>
            </a:r>
            <a:endParaRPr lang="en-US" sz="2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dirty="0">
              <a:effectLst>
                <a:outerShdw blurRad="38100" dist="38100" dir="2700000" algn="tl">
                  <a:srgbClr val="000000">
                    <a:alpha val="43137"/>
                  </a:srgbClr>
                </a:outerShdw>
              </a:effectLst>
            </a:endParaRPr>
          </a:p>
          <a:p>
            <a:r>
              <a:rPr lang="en-IN" altLang="en-US" dirty="0">
                <a:effectLst>
                  <a:outerShdw blurRad="38100" dist="38100" dir="2700000" algn="tl">
                    <a:srgbClr val="000000">
                      <a:alpha val="43137"/>
                    </a:srgbClr>
                  </a:outerShdw>
                </a:effectLst>
              </a:rPr>
              <a:t>Ms Leeza Sharma</a:t>
            </a:r>
            <a:endParaRPr lang="en-IN" alt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Assistant Professor</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Dept. AIT-CSE</a:t>
            </a:r>
            <a:endParaRPr lang="en-US"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Outputs</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420300" y="1371600"/>
            <a:ext cx="5317112" cy="3316941"/>
          </a:xfrm>
        </p:spPr>
      </p:pic>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3954" y="2877672"/>
            <a:ext cx="5917746" cy="35214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835" y="0"/>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Outputs</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418172" y="1210237"/>
            <a:ext cx="5849794" cy="3415552"/>
          </a:xfrm>
        </p:spPr>
      </p:pic>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4942" y="3223813"/>
            <a:ext cx="5482416" cy="30838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1429"/>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Outputs</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71569" y="1340171"/>
            <a:ext cx="5506414" cy="3097358"/>
          </a:xfrm>
        </p:spPr>
      </p:pic>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595" y="2888850"/>
            <a:ext cx="5843836" cy="34188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1429"/>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Outputs</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18566" y="1255713"/>
            <a:ext cx="11008658" cy="505195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6008"/>
            <a:ext cx="10515600" cy="1325563"/>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487301"/>
            <a:ext cx="11120718" cy="4869049"/>
          </a:xfrm>
        </p:spPr>
        <p:txBody>
          <a:bodyPr>
            <a:normAutofit fontScale="92500"/>
          </a:bodyPr>
          <a:lstStyle/>
          <a:p>
            <a:r>
              <a:rPr lang="en-US" sz="2600" dirty="0">
                <a:solidFill>
                  <a:srgbClr val="FF0000"/>
                </a:solidFill>
                <a:effectLst>
                  <a:outerShdw blurRad="38100" dist="38100" dir="2700000" algn="tl">
                    <a:srgbClr val="000000">
                      <a:alpha val="43137"/>
                    </a:srgbClr>
                  </a:outerShdw>
                </a:effectLst>
              </a:rPr>
              <a:t>To moderate the spread of the COVID-19 pandemic, measures should be taken. We have demonstrated a face mask detector using CNN and MobileNetV2.</a:t>
            </a:r>
            <a:endParaRPr lang="en-US" sz="2600" dirty="0">
              <a:solidFill>
                <a:srgbClr val="FF0000"/>
              </a:solidFill>
              <a:effectLst>
                <a:outerShdw blurRad="38100" dist="38100" dir="2700000" algn="tl">
                  <a:srgbClr val="000000">
                    <a:alpha val="43137"/>
                  </a:srgbClr>
                </a:outerShdw>
              </a:effectLst>
            </a:endParaRPr>
          </a:p>
          <a:p>
            <a:r>
              <a:rPr lang="en-US" sz="2600" dirty="0">
                <a:solidFill>
                  <a:srgbClr val="FF0000"/>
                </a:solidFill>
                <a:effectLst>
                  <a:outerShdw blurRad="38100" dist="38100" dir="2700000" algn="tl">
                    <a:srgbClr val="000000">
                      <a:alpha val="43137"/>
                    </a:srgbClr>
                  </a:outerShdw>
                </a:effectLst>
              </a:rPr>
              <a:t>To train, validate and test the model, we utilized the dataset that consisted of 1125 masked faces pictures and 1184 exposed faces pictures. These pictures were taken from arxiv.org. The model was induced live video transfers. </a:t>
            </a:r>
            <a:endParaRPr lang="en-US" sz="2600" dirty="0">
              <a:solidFill>
                <a:srgbClr val="FF0000"/>
              </a:solidFill>
              <a:effectLst>
                <a:outerShdw blurRad="38100" dist="38100" dir="2700000" algn="tl">
                  <a:srgbClr val="000000">
                    <a:alpha val="43137"/>
                  </a:srgbClr>
                </a:outerShdw>
              </a:effectLst>
            </a:endParaRPr>
          </a:p>
          <a:p>
            <a:r>
              <a:rPr lang="en-US" sz="2600" dirty="0">
                <a:solidFill>
                  <a:srgbClr val="FF0000"/>
                </a:solidFill>
                <a:effectLst>
                  <a:outerShdw blurRad="38100" dist="38100" dir="2700000" algn="tl">
                    <a:srgbClr val="000000">
                      <a:alpha val="43137"/>
                    </a:srgbClr>
                  </a:outerShdw>
                </a:effectLst>
              </a:rPr>
              <a:t>To choose a base model, we assessed the measurement like accuracy and we got 98% accuracy.  </a:t>
            </a:r>
            <a:endParaRPr lang="en-US" sz="2600" dirty="0">
              <a:solidFill>
                <a:srgbClr val="FF0000"/>
              </a:solidFill>
              <a:effectLst>
                <a:outerShdw blurRad="38100" dist="38100" dir="2700000" algn="tl">
                  <a:srgbClr val="000000">
                    <a:alpha val="43137"/>
                  </a:srgbClr>
                </a:outerShdw>
              </a:effectLst>
            </a:endParaRPr>
          </a:p>
          <a:p>
            <a:r>
              <a:rPr lang="en-US" sz="2600" dirty="0">
                <a:solidFill>
                  <a:srgbClr val="FF0000"/>
                </a:solidFill>
                <a:effectLst>
                  <a:outerShdw blurRad="38100" dist="38100" dir="2700000" algn="tl">
                    <a:srgbClr val="000000">
                      <a:alpha val="43137"/>
                    </a:srgbClr>
                  </a:outerShdw>
                </a:effectLst>
              </a:rPr>
              <a:t>This face mask detector can be sent in numerous regions like shopping centers, air terminals, substantial traffic places and ,mainly in primary schools to screen children and people in general and to dodge the spread of the infection by checking who is following essential rules and who isn’t.</a:t>
            </a:r>
            <a:endParaRPr lang="en-US" sz="2600"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330" y="203324"/>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5168"/>
            <a:ext cx="10515600" cy="4645025"/>
          </a:xfrm>
        </p:spPr>
        <p:txBody>
          <a:bodyPr>
            <a:normAutofit/>
          </a:bodyPr>
          <a:lstStyle/>
          <a:p>
            <a:r>
              <a:rPr lang="en-US" sz="2400" dirty="0">
                <a:solidFill>
                  <a:srgbClr val="FF0000"/>
                </a:solidFill>
                <a:effectLst>
                  <a:outerShdw blurRad="38100" dist="38100" dir="2700000" algn="tl">
                    <a:srgbClr val="000000">
                      <a:alpha val="43137"/>
                    </a:srgbClr>
                  </a:outerShdw>
                </a:effectLst>
              </a:rPr>
              <a:t>The present model proposed gives great accuracy for single face with and without mask. For multiple faces also it gives quite good accuracy. </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It works easily on any mobile device just by switching on the video stream, with no external hardware requirement. </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Further we will work to classify the faces into three categories that is, With mask, without mask, Improper mask instead of just the two with and without mask class by adding datasets with images of people wearing masks not covering their noses properly and also to detect the masked face using the Face-Net model of Convolutional Neural Network. </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So as to further improve our model and add marking attendance feature in it by detecting the face even when the mask is on.</a:t>
            </a:r>
            <a:endParaRPr lang="en-US" sz="2400"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489"/>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834179"/>
            <a:ext cx="10058400" cy="4243891"/>
          </a:xfrm>
        </p:spPr>
        <p:txBody>
          <a:bodyPr>
            <a:noAutofit/>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M.Loey, G.Manogaran, M.H.N.Taha, and N.E.M.Khalifa, “A hybrid deep transfer learning model with machine learning methods for face mask detection in the era of theCOVID-19 pandemic,”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Measurement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vol.167,ArticleID108288,2021.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Z. Wang, P. Wang, P. C. Louis, L. E. Wheless, and Y. Huo, “Wearmask: fast In-browser face mask detection with serv- erless edge computing for COVID-19,” 2021, https://arxiv. org/abs/2101.00784.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S.K.Dey, A.Howlader, and C.Deb, “Mobile Net mask: a multi-phase face mask detection model to prevent person-to- person transmission of SARS-CoV-2,” in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Proceedings of International Conference on Trends in Computational and Cognitive Engineering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pp.603–613,Springer,Dhaka,Bangladesh, December2021.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 “Coronavirus Disease 2019 (COVID-19) – Symptoms”, Centers for Disease Control and Prevention, 2020. [Online]. Available: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
              </a:rPr>
              <a:t>https://www.cdc.gov/coronavirus/2019-ncov/symptomstesting/symptoms.html.2020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 M. Jiang, X. Fan and H. Yan, “Retina Mask: A Face Mask detector”, arXiv.org, 2020. [Online]. Available: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https://arxiv.org/abs/2005.03950.2020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 M.Perc, M.Ozer,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J.Hojnik</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“Social and juristic challenges of artificial intelligence,”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Palgrave Communications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vol.5, no. 1,pp.1–7,2019.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 (Cont.)</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2194973"/>
            <a:ext cx="10058400" cy="3931920"/>
          </a:xfrm>
        </p:spPr>
        <p:txBody>
          <a:bodyPr>
            <a:normAutofit/>
          </a:bodyPr>
          <a:lstStyle/>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 Gagandeep Kaur ∗, Ritesh Sinha, Puneet Kumar Tiwari, Srijan Kumar Yadav, Prabhash Pandey, Rohit Raj, Anshu Vashisth, Manik Rakhra “Face mask recognition system using CNN model”, 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 A. A. Abd El-Aziz††, Nesrine A. Azim††, Mahmood A. Mahmood†, ††, and Hamoud Alshammari† “A Deep Learning Model for Face Mask Detection”, 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[9] Safa Teboulbi, Seifeddine Messaoud, Mohamed Ali Hajjaji and Abdellatif Mtibaa “Real-Time Implementation of AI-Based Face Mask Detection and Social Distancing Measuring System for COVID-19 Prevention” Article id- Volume 2021, Article ID 8340779, 21 pages, 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[10] Eashan Adhikarla Brian D. Davison “Face Mask Detection on Real-World Webcam Images”, 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 Mr.Kalla.Kiran , Bokka Vamsi Kiran, Devarapalli Cheswanth Sai , Gaggala Vijay Vamsi Pitta Rani Salomi “FACE MASK DETECTION USING MACHINE LEARNING” , 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fld>
            <a:endParaRPr lang="en-US"/>
          </a:p>
        </p:txBody>
      </p:sp>
      <p:sp>
        <p:nvSpPr>
          <p:cNvPr id="3" name="Rectangle 2"/>
          <p:cNvSpPr/>
          <p:nvPr/>
        </p:nvSpPr>
        <p:spPr>
          <a:xfrm>
            <a:off x="2676761" y="2767280"/>
            <a:ext cx="6605399" cy="1323439"/>
          </a:xfrm>
          <a:prstGeom prst="rect">
            <a:avLst/>
          </a:prstGeom>
          <a:noFill/>
        </p:spPr>
        <p:txBody>
          <a:bodyPr wrap="none" lIns="91440" tIns="45720" rIns="91440" bIns="45720">
            <a:spAutoFit/>
          </a:bodyPr>
          <a:lstStyle/>
          <a:p>
            <a:pPr algn="ctr"/>
            <a:r>
              <a:rPr lang="en-US" sz="8000" b="1" dirty="0">
                <a:ln w="0"/>
                <a:effectLst>
                  <a:outerShdw blurRad="38100" dist="19050" dir="2700000" algn="tl" rotWithShape="0">
                    <a:schemeClr val="dk1">
                      <a:alpha val="40000"/>
                    </a:schemeClr>
                  </a:outerShdw>
                </a:effectLst>
              </a:rPr>
              <a:t>THANK YOU!</a:t>
            </a:r>
            <a:endParaRPr lang="en-US" sz="8000" b="1"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51271"/>
            <a:ext cx="10515600" cy="976206"/>
          </a:xfrm>
        </p:spPr>
        <p:txBody>
          <a:bodyPr/>
          <a:lstStyle/>
          <a:p>
            <a:r>
              <a:rPr lang="en-US" b="1" u="sng" dirty="0">
                <a:effectLst>
                  <a:outerShdw blurRad="38100" dist="38100" dir="2700000" algn="tl">
                    <a:srgbClr val="000000">
                      <a:alpha val="43137"/>
                    </a:srgbClr>
                  </a:outerShdw>
                </a:effectLst>
                <a:latin typeface="Times New Roman" panose="02020603050405020304"/>
                <a:cs typeface="Times New Roman" panose="02020603050405020304"/>
              </a:rPr>
              <a:t>Outline</a:t>
            </a:r>
            <a:endParaRPr lang="en-US" b="1" u="sng" dirty="0">
              <a:effectLst>
                <a:outerShdw blurRad="38100" dist="38100" dir="2700000" algn="tl">
                  <a:srgbClr val="000000">
                    <a:alpha val="43137"/>
                  </a:srgbClr>
                </a:outerShdw>
              </a:effectLst>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sz="2400" dirty="0">
                <a:solidFill>
                  <a:srgbClr val="FF0000"/>
                </a:solidFill>
                <a:effectLst>
                  <a:outerShdw blurRad="38100" dist="38100" dir="2700000" algn="tl">
                    <a:srgbClr val="000000">
                      <a:alpha val="43137"/>
                    </a:srgbClr>
                  </a:outerShdw>
                </a:effectLst>
                <a:cs typeface="Times New Roman" panose="02020603050405020304"/>
              </a:rPr>
              <a:t>Problem Formulation</a:t>
            </a:r>
            <a:endParaRPr lang="en-US" sz="2400" dirty="0">
              <a:solidFill>
                <a:srgbClr val="FF0000"/>
              </a:solidFill>
              <a:effectLst>
                <a:outerShdw blurRad="38100" dist="38100" dir="2700000" algn="tl">
                  <a:srgbClr val="000000">
                    <a:alpha val="43137"/>
                  </a:srgbClr>
                </a:outerShdw>
              </a:effectLst>
              <a:cs typeface="Times New Roman" panose="02020603050405020304"/>
            </a:endParaRPr>
          </a:p>
          <a:p>
            <a:r>
              <a:rPr lang="en-US" sz="2400" dirty="0">
                <a:solidFill>
                  <a:srgbClr val="FF0000"/>
                </a:solidFill>
                <a:effectLst>
                  <a:outerShdw blurRad="38100" dist="38100" dir="2700000" algn="tl">
                    <a:srgbClr val="000000">
                      <a:alpha val="43137"/>
                    </a:srgbClr>
                  </a:outerShdw>
                </a:effectLst>
                <a:cs typeface="Times New Roman" panose="02020603050405020304"/>
              </a:rPr>
              <a:t>Introduction to Project</a:t>
            </a:r>
            <a:endParaRPr lang="en-US" sz="2400" dirty="0">
              <a:solidFill>
                <a:srgbClr val="FF0000"/>
              </a:solidFill>
              <a:effectLst>
                <a:outerShdw blurRad="38100" dist="38100" dir="2700000" algn="tl">
                  <a:srgbClr val="000000">
                    <a:alpha val="43137"/>
                  </a:srgbClr>
                </a:outerShdw>
              </a:effectLst>
              <a:cs typeface="Times New Roman" panose="02020603050405020304"/>
            </a:endParaRPr>
          </a:p>
          <a:p>
            <a:r>
              <a:rPr lang="en-US" sz="2400" dirty="0">
                <a:solidFill>
                  <a:srgbClr val="FF0000"/>
                </a:solidFill>
                <a:effectLst>
                  <a:outerShdw blurRad="38100" dist="38100" dir="2700000" algn="tl">
                    <a:srgbClr val="000000">
                      <a:alpha val="43137"/>
                    </a:srgbClr>
                  </a:outerShdw>
                </a:effectLst>
                <a:cs typeface="Times New Roman" panose="02020603050405020304"/>
              </a:rPr>
              <a:t>Hardware and Software Requirement</a:t>
            </a:r>
            <a:endParaRPr lang="en-US" sz="2400" dirty="0">
              <a:solidFill>
                <a:srgbClr val="FF0000"/>
              </a:solidFill>
              <a:effectLst>
                <a:outerShdw blurRad="38100" dist="38100" dir="2700000" algn="tl">
                  <a:srgbClr val="000000">
                    <a:alpha val="43137"/>
                  </a:srgbClr>
                </a:outerShdw>
              </a:effectLst>
              <a:cs typeface="Times New Roman" panose="02020603050405020304"/>
            </a:endParaRPr>
          </a:p>
          <a:p>
            <a:r>
              <a:rPr lang="en-US" sz="2400" dirty="0">
                <a:solidFill>
                  <a:srgbClr val="FF0000"/>
                </a:solidFill>
                <a:effectLst>
                  <a:outerShdw blurRad="38100" dist="38100" dir="2700000" algn="tl">
                    <a:srgbClr val="000000">
                      <a:alpha val="43137"/>
                    </a:srgbClr>
                  </a:outerShdw>
                </a:effectLst>
                <a:cs typeface="Times New Roman" panose="02020603050405020304"/>
              </a:rPr>
              <a:t>Objectives </a:t>
            </a:r>
            <a:endParaRPr lang="en-US" sz="2400" dirty="0">
              <a:solidFill>
                <a:srgbClr val="FF0000"/>
              </a:solidFill>
              <a:effectLst>
                <a:outerShdw blurRad="38100" dist="38100" dir="2700000" algn="tl">
                  <a:srgbClr val="000000">
                    <a:alpha val="43137"/>
                  </a:srgbClr>
                </a:outerShdw>
              </a:effectLst>
              <a:cs typeface="Times New Roman" panose="02020603050405020304"/>
            </a:endParaRPr>
          </a:p>
          <a:p>
            <a:r>
              <a:rPr lang="en-US" sz="2400" dirty="0">
                <a:solidFill>
                  <a:srgbClr val="FF0000"/>
                </a:solidFill>
                <a:effectLst>
                  <a:outerShdw blurRad="38100" dist="38100" dir="2700000" algn="tl">
                    <a:srgbClr val="000000">
                      <a:alpha val="43137"/>
                    </a:srgbClr>
                  </a:outerShdw>
                </a:effectLst>
                <a:cs typeface="Times New Roman" panose="02020603050405020304"/>
              </a:rPr>
              <a:t>Methodology used</a:t>
            </a:r>
            <a:endParaRPr lang="en-US" sz="2400" dirty="0">
              <a:solidFill>
                <a:srgbClr val="FF0000"/>
              </a:solidFill>
              <a:effectLst>
                <a:outerShdw blurRad="38100" dist="38100" dir="2700000" algn="tl">
                  <a:srgbClr val="000000">
                    <a:alpha val="43137"/>
                  </a:srgbClr>
                </a:outerShdw>
              </a:effectLst>
              <a:cs typeface="Times New Roman" panose="02020603050405020304"/>
            </a:endParaRPr>
          </a:p>
          <a:p>
            <a:r>
              <a:rPr lang="en-US" sz="2400" spc="-10" dirty="0">
                <a:solidFill>
                  <a:srgbClr val="FF0000"/>
                </a:solidFill>
                <a:effectLst>
                  <a:outerShdw blurRad="38100" dist="38100" dir="2700000" algn="tl">
                    <a:srgbClr val="000000">
                      <a:alpha val="43137"/>
                    </a:srgbClr>
                  </a:outerShdw>
                </a:effectLst>
                <a:cs typeface="Times New Roman" panose="02020603050405020304"/>
              </a:rPr>
              <a:t>Outputs</a:t>
            </a:r>
            <a:endParaRPr lang="en-US" sz="2400" spc="-10" dirty="0">
              <a:solidFill>
                <a:srgbClr val="FF0000"/>
              </a:solidFill>
              <a:effectLst>
                <a:outerShdw blurRad="38100" dist="38100" dir="2700000" algn="tl">
                  <a:srgbClr val="000000">
                    <a:alpha val="43137"/>
                  </a:srgbClr>
                </a:outerShdw>
              </a:effectLst>
              <a:cs typeface="Times New Roman" panose="02020603050405020304"/>
            </a:endParaRPr>
          </a:p>
          <a:p>
            <a:r>
              <a:rPr lang="en-US" sz="2400" spc="-10" dirty="0">
                <a:solidFill>
                  <a:srgbClr val="FF0000"/>
                </a:solidFill>
                <a:effectLst>
                  <a:outerShdw blurRad="38100" dist="38100" dir="2700000" algn="tl">
                    <a:srgbClr val="000000">
                      <a:alpha val="43137"/>
                    </a:srgbClr>
                  </a:outerShdw>
                </a:effectLst>
                <a:cs typeface="Times New Roman" panose="02020603050405020304"/>
              </a:rPr>
              <a:t>Conclusion</a:t>
            </a:r>
            <a:endParaRPr lang="en-US" sz="2400" spc="-10" dirty="0">
              <a:solidFill>
                <a:srgbClr val="FF0000"/>
              </a:solidFill>
              <a:effectLst>
                <a:outerShdw blurRad="38100" dist="38100" dir="2700000" algn="tl">
                  <a:srgbClr val="000000">
                    <a:alpha val="43137"/>
                  </a:srgbClr>
                </a:outerShdw>
              </a:effectLst>
              <a:cs typeface="Times New Roman" panose="02020603050405020304"/>
            </a:endParaRPr>
          </a:p>
          <a:p>
            <a:r>
              <a:rPr lang="en-US" sz="2400" dirty="0">
                <a:solidFill>
                  <a:srgbClr val="FF0000"/>
                </a:solidFill>
                <a:effectLst>
                  <a:outerShdw blurRad="38100" dist="38100" dir="2700000" algn="tl">
                    <a:srgbClr val="000000">
                      <a:alpha val="43137"/>
                    </a:srgbClr>
                  </a:outerShdw>
                </a:effectLst>
                <a:cs typeface="Times New Roman" panose="02020603050405020304"/>
              </a:rPr>
              <a:t>Future Scope</a:t>
            </a:r>
            <a:endParaRPr lang="en-US" sz="2400" dirty="0">
              <a:solidFill>
                <a:srgbClr val="FF0000"/>
              </a:solidFill>
              <a:effectLst>
                <a:outerShdw blurRad="38100" dist="38100" dir="2700000" algn="tl">
                  <a:srgbClr val="000000">
                    <a:alpha val="43137"/>
                  </a:srgbClr>
                </a:outerShdw>
              </a:effectLst>
              <a:cs typeface="Times New Roman" panose="02020603050405020304"/>
            </a:endParaRPr>
          </a:p>
          <a:p>
            <a:r>
              <a:rPr lang="en-US" sz="2400" dirty="0">
                <a:solidFill>
                  <a:srgbClr val="FF0000"/>
                </a:solidFill>
                <a:effectLst>
                  <a:outerShdw blurRad="38100" dist="38100" dir="2700000" algn="tl">
                    <a:srgbClr val="000000">
                      <a:alpha val="43137"/>
                    </a:srgbClr>
                  </a:outerShdw>
                </a:effectLst>
                <a:cs typeface="Times New Roman" panose="02020603050405020304"/>
              </a:rPr>
              <a:t>References</a:t>
            </a:r>
            <a:endParaRPr lang="en-US" sz="2400" dirty="0">
              <a:solidFill>
                <a:srgbClr val="FF0000"/>
              </a:solidFill>
              <a:effectLst>
                <a:outerShdw blurRad="38100" dist="38100" dir="2700000" algn="tl">
                  <a:srgbClr val="000000">
                    <a:alpha val="43137"/>
                  </a:srgbClr>
                </a:outerShdw>
              </a:effectLst>
            </a:endParaRP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Formulation</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2194973"/>
            <a:ext cx="10058400" cy="3931920"/>
          </a:xfrm>
        </p:spPr>
        <p:txBody>
          <a:bodyPr>
            <a:normAutofit/>
          </a:bodyPr>
          <a:lstStyle/>
          <a:p>
            <a:r>
              <a:rPr lang="en-US" sz="2400" dirty="0">
                <a:solidFill>
                  <a:srgbClr val="FF0000"/>
                </a:solidFill>
                <a:effectLst>
                  <a:outerShdw blurRad="38100" dist="38100" dir="2700000" algn="tl">
                    <a:srgbClr val="000000">
                      <a:alpha val="43137"/>
                    </a:srgbClr>
                  </a:outerShdw>
                </a:effectLst>
              </a:rPr>
              <a:t>In the post pandemic era, people are not following Covid-19 guidelines and have become careless about their face masks.</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In public places, face masks needs to be checked for every person.</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It will be very difficult if we deploy a single person to check for these masks.</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So we have made this task easy through our project. </a:t>
            </a:r>
            <a:endParaRPr lang="en-US" sz="2400"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008"/>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to Project</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47607"/>
            <a:ext cx="10515600" cy="4726299"/>
          </a:xfrm>
        </p:spPr>
        <p:txBody>
          <a:bodyPr>
            <a:normAutofit/>
          </a:bodyPr>
          <a:lstStyle/>
          <a:p>
            <a:r>
              <a:rPr lang="en-US" sz="2400" dirty="0">
                <a:solidFill>
                  <a:srgbClr val="FF0000"/>
                </a:solidFill>
                <a:effectLst>
                  <a:outerShdw blurRad="38100" dist="38100" dir="2700000" algn="tl">
                    <a:srgbClr val="000000">
                      <a:alpha val="43137"/>
                    </a:srgbClr>
                  </a:outerShdw>
                </a:effectLst>
              </a:rPr>
              <a:t>In this project, we are introducing the concept of detecting the face mask of a person.</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We have used the concept of AI, ML and Deep Learning.</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MobileNetV2 is the main model of our project.</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We made a real time video surveillance for the deployment in the real world.</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 The dataset has been collected from arXiv.org.</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We have managed to surpass the accuracy level of other existing models.</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An alert message will be generated if the person is without mask for the time period of 2 min.</a:t>
            </a:r>
            <a:endParaRPr lang="en-US" sz="2400" dirty="0">
              <a:solidFill>
                <a:srgbClr val="FF0000"/>
              </a:solidFill>
              <a:effectLst>
                <a:outerShdw blurRad="38100" dist="38100" dir="2700000" algn="tl">
                  <a:srgbClr val="000000">
                    <a:alpha val="43137"/>
                  </a:srgbClr>
                </a:outerShdw>
              </a:effectLst>
            </a:endParaRP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008"/>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and Software Requirement</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78588"/>
            <a:ext cx="10515600" cy="4766244"/>
          </a:xfrm>
        </p:spPr>
        <p:txBody>
          <a:bodyPr>
            <a:normAutofit/>
          </a:bodyPr>
          <a:lstStyle/>
          <a:p>
            <a:r>
              <a:rPr lang="en-US" sz="2400" dirty="0">
                <a:solidFill>
                  <a:srgbClr val="FF0000"/>
                </a:solidFill>
                <a:effectLst>
                  <a:outerShdw blurRad="38100" dist="38100" dir="2700000" algn="tl">
                    <a:srgbClr val="000000">
                      <a:alpha val="43137"/>
                    </a:srgbClr>
                  </a:outerShdw>
                </a:effectLst>
              </a:rPr>
              <a:t>Laptop with 4 GB RAM</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Internet connectivity with 2MBPS speed</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Python Language and Jupyter Notebook</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OpenCV</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TensorFlow and Keras</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Imutils</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Harcasscade classifier</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Sklearn etc.</a:t>
            </a:r>
            <a:endParaRPr lang="en-US" sz="2400"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008"/>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MobileNetV2</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5447" y="1647608"/>
            <a:ext cx="10515600" cy="4502180"/>
          </a:xfrm>
        </p:spPr>
        <p:txBody>
          <a:bodyPr>
            <a:normAutofit fontScale="92500" lnSpcReduction="10000"/>
          </a:bodyPr>
          <a:lstStyle/>
          <a:p>
            <a:r>
              <a:rPr lang="en-US" sz="2600" dirty="0">
                <a:solidFill>
                  <a:srgbClr val="FF0000"/>
                </a:solidFill>
                <a:effectLst>
                  <a:outerShdw blurRad="38100" dist="38100" dir="2700000" algn="tl">
                    <a:srgbClr val="000000">
                      <a:alpha val="43137"/>
                    </a:srgbClr>
                  </a:outerShdw>
                </a:effectLst>
              </a:rPr>
              <a:t>MobileNetV2 </a:t>
            </a:r>
            <a:r>
              <a:rPr lang="en-US" sz="2600" i="0" dirty="0">
                <a:solidFill>
                  <a:srgbClr val="FF0000"/>
                </a:solidFill>
                <a:effectLst>
                  <a:outerShdw blurRad="38100" dist="38100" dir="2700000" algn="tl">
                    <a:srgbClr val="000000">
                      <a:alpha val="43137"/>
                    </a:srgbClr>
                  </a:outerShdw>
                </a:effectLst>
              </a:rPr>
              <a:t>is a very effective feature extractor for object detection and segmentation which uses depth wise separable convolution as its basic unit. </a:t>
            </a:r>
            <a:endParaRPr lang="en-US" sz="2600" i="0" dirty="0">
              <a:solidFill>
                <a:srgbClr val="FF0000"/>
              </a:solidFill>
              <a:effectLst>
                <a:outerShdw blurRad="38100" dist="38100" dir="2700000" algn="tl">
                  <a:srgbClr val="000000">
                    <a:alpha val="43137"/>
                  </a:srgbClr>
                </a:outerShdw>
              </a:effectLst>
            </a:endParaRPr>
          </a:p>
          <a:p>
            <a:r>
              <a:rPr lang="en-US" sz="2600" dirty="0">
                <a:solidFill>
                  <a:srgbClr val="FF0000"/>
                </a:solidFill>
                <a:effectLst>
                  <a:outerShdw blurRad="38100" dist="38100" dir="2700000" algn="tl">
                    <a:srgbClr val="000000">
                      <a:alpha val="43137"/>
                    </a:srgbClr>
                  </a:outerShdw>
                </a:effectLst>
              </a:rPr>
              <a:t>Its depth wise separable convolution has two layers: depth wise convolution and point convolution. </a:t>
            </a:r>
            <a:endParaRPr lang="en-US" sz="2600" dirty="0">
              <a:solidFill>
                <a:srgbClr val="FF0000"/>
              </a:solidFill>
              <a:effectLst>
                <a:outerShdw blurRad="38100" dist="38100" dir="2700000" algn="tl">
                  <a:srgbClr val="000000">
                    <a:alpha val="43137"/>
                  </a:srgbClr>
                </a:outerShdw>
              </a:effectLst>
            </a:endParaRPr>
          </a:p>
          <a:p>
            <a:r>
              <a:rPr lang="en-US" sz="2600" dirty="0">
                <a:solidFill>
                  <a:srgbClr val="FF0000"/>
                </a:solidFill>
                <a:effectLst>
                  <a:outerShdw blurRad="38100" dist="38100" dir="2700000" algn="tl">
                    <a:srgbClr val="000000">
                      <a:alpha val="43137"/>
                    </a:srgbClr>
                  </a:outerShdw>
                </a:effectLst>
              </a:rPr>
              <a:t>It is based on an inverted residual structure where the residual connections are between the bottleneck layers. The intermediate expansion layer uses light-weight depth wise convolutions to filter features as a source of non-linearity. </a:t>
            </a:r>
            <a:endParaRPr lang="en-US" sz="2600" dirty="0">
              <a:solidFill>
                <a:srgbClr val="FF0000"/>
              </a:solidFill>
              <a:effectLst>
                <a:outerShdw blurRad="38100" dist="38100" dir="2700000" algn="tl">
                  <a:srgbClr val="000000">
                    <a:alpha val="43137"/>
                  </a:srgbClr>
                </a:outerShdw>
              </a:effectLst>
            </a:endParaRPr>
          </a:p>
          <a:p>
            <a:r>
              <a:rPr lang="en-US" sz="2600" dirty="0">
                <a:solidFill>
                  <a:srgbClr val="FF0000"/>
                </a:solidFill>
                <a:effectLst>
                  <a:outerShdw blurRad="38100" dist="38100" dir="2700000" algn="tl">
                    <a:srgbClr val="000000">
                      <a:alpha val="43137"/>
                    </a:srgbClr>
                  </a:outerShdw>
                </a:effectLst>
              </a:rPr>
              <a:t>As a whole, the architecture of MobileNetV2 contains the initial fully convolution layer with 32 filters, followed by 19 residual bottleneck layers. It has 53 deep layers.</a:t>
            </a:r>
            <a:endParaRPr lang="en-US" sz="2600" dirty="0">
              <a:solidFill>
                <a:srgbClr val="FF0000"/>
              </a:solidFill>
              <a:effectLst>
                <a:outerShdw blurRad="38100" dist="38100" dir="2700000" algn="tl">
                  <a:srgbClr val="000000">
                    <a:alpha val="43137"/>
                  </a:srgbClr>
                </a:outerShdw>
              </a:effectLst>
            </a:endParaRPr>
          </a:p>
          <a:p>
            <a:pPr marL="0" indent="0">
              <a:buNone/>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008"/>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88267"/>
            <a:ext cx="10515600" cy="3713286"/>
          </a:xfrm>
        </p:spPr>
        <p:txBody>
          <a:bodyPr>
            <a:normAutofit/>
          </a:bodyPr>
          <a:lstStyle/>
          <a:p>
            <a:r>
              <a:rPr lang="en-US" sz="2400" dirty="0">
                <a:solidFill>
                  <a:srgbClr val="FF0000"/>
                </a:solidFill>
                <a:effectLst>
                  <a:outerShdw blurRad="38100" dist="38100" dir="2700000" algn="tl">
                    <a:srgbClr val="000000">
                      <a:alpha val="43137"/>
                    </a:srgbClr>
                  </a:outerShdw>
                </a:effectLst>
              </a:rPr>
              <a:t>To load dataset and train facemask classifier with TensorFlow then serializing it to disk followed by loading it up from disk to detect face in image.</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Extracting each face ROI to determine “Mask” or “No Mask”.</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rPr>
              <a:t>To learn various machine learning, deep learning techniques. And to enhance our knowledge in this aspect.</a:t>
            </a:r>
            <a:endParaRPr lang="en-US" sz="2400" dirty="0">
              <a:solidFill>
                <a:srgbClr val="FF0000"/>
              </a:solidFill>
              <a:effectLst>
                <a:outerShdw blurRad="38100" dist="38100" dir="2700000" algn="tl">
                  <a:srgbClr val="000000">
                    <a:alpha val="43137"/>
                  </a:srgbClr>
                </a:outerShdw>
              </a:effectLst>
            </a:endParaRPr>
          </a:p>
          <a:p>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To use clean data for more accurate results.</a:t>
            </a:r>
            <a:endParaRPr lang="en-US" sz="2400" dirty="0">
              <a:solidFill>
                <a:srgbClr val="FF0000"/>
              </a:solidFill>
              <a:effectLst>
                <a:outerShdw blurRad="38100" dist="38100" dir="2700000" algn="tl">
                  <a:srgbClr val="000000">
                    <a:alpha val="43137"/>
                  </a:srgbClr>
                </a:outerShdw>
              </a:effectLst>
              <a:ea typeface="Times New Roman" panose="02020603050405020304" pitchFamily="18" charset="0"/>
            </a:endParaRPr>
          </a:p>
          <a:p>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To analyze our data without any bias.</a:t>
            </a:r>
            <a:endParaRPr lang="en-US" sz="2400" dirty="0">
              <a:solidFill>
                <a:srgbClr val="FF0000"/>
              </a:solidFill>
              <a:effectLst>
                <a:outerShdw blurRad="38100" dist="38100" dir="2700000" algn="tl">
                  <a:srgbClr val="000000">
                    <a:alpha val="43137"/>
                  </a:srgbClr>
                </a:outerShdw>
              </a:effectLst>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95204"/>
            <a:ext cx="10058400" cy="137160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 used</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76835" indent="0">
              <a:lnSpc>
                <a:spcPct val="150000"/>
              </a:lnSpc>
              <a:spcBef>
                <a:spcPts val="0"/>
              </a:spcBef>
              <a:spcAft>
                <a:spcPts val="0"/>
              </a:spcAft>
              <a:buNone/>
            </a:pP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The</a:t>
            </a:r>
            <a:r>
              <a:rPr lang="en-US" sz="2400" spc="75"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following</a:t>
            </a:r>
            <a:r>
              <a:rPr lang="en-US" sz="2400" spc="65"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methodology</a:t>
            </a:r>
            <a:r>
              <a:rPr lang="en-US" sz="2400" spc="80"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will</a:t>
            </a:r>
            <a:r>
              <a:rPr lang="en-US" sz="2400" spc="85"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be</a:t>
            </a:r>
            <a:r>
              <a:rPr lang="en-US" sz="2400" spc="90"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followed</a:t>
            </a:r>
            <a:r>
              <a:rPr lang="en-US" sz="2400" spc="80"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to</a:t>
            </a:r>
            <a:r>
              <a:rPr lang="en-US" sz="2400" spc="105"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achieve</a:t>
            </a:r>
            <a:r>
              <a:rPr lang="en-US" sz="2400" spc="85"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the</a:t>
            </a:r>
            <a:r>
              <a:rPr lang="en-US" sz="2400" spc="80"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objectives</a:t>
            </a:r>
            <a:r>
              <a:rPr lang="en-US" sz="2400" spc="80"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defined</a:t>
            </a:r>
            <a:r>
              <a:rPr lang="en-US" sz="2400" spc="90"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for</a:t>
            </a:r>
            <a:r>
              <a:rPr lang="en-US" sz="2400" spc="75"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proposed</a:t>
            </a:r>
            <a:r>
              <a:rPr lang="en-US" sz="2400" spc="-285" dirty="0">
                <a:solidFill>
                  <a:srgbClr val="FF0000"/>
                </a:solidFill>
                <a:effectLst>
                  <a:outerShdw blurRad="38100" dist="38100" dir="2700000" algn="tl">
                    <a:srgbClr val="000000">
                      <a:alpha val="43137"/>
                    </a:srgbClr>
                  </a:outerShdw>
                </a:effectLst>
                <a:ea typeface="Times New Roman" panose="02020603050405020304" pitchFamily="18" charset="0"/>
              </a:rPr>
              <a:t> </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work:</a:t>
            </a:r>
            <a:endParaRPr lang="en-US" sz="2400" dirty="0">
              <a:solidFill>
                <a:srgbClr val="FF0000"/>
              </a:solidFill>
              <a:effectLst>
                <a:outerShdw blurRad="38100" dist="38100" dir="2700000" algn="tl">
                  <a:srgbClr val="000000">
                    <a:alpha val="43137"/>
                  </a:srgbClr>
                </a:outerShdw>
              </a:effectLst>
              <a:ea typeface="Times New Roman" panose="02020603050405020304" pitchFamily="18" charset="0"/>
            </a:endParaRPr>
          </a:p>
          <a:p>
            <a:pPr marL="342900" marR="0" lvl="0" indent="-342900">
              <a:spcBef>
                <a:spcPts val="0"/>
              </a:spcBef>
              <a:spcAft>
                <a:spcPts val="1500"/>
              </a:spcAft>
              <a:tabLst>
                <a:tab pos="457200" algn="l"/>
              </a:tabLst>
            </a:pPr>
            <a:r>
              <a:rPr lang="en-US" sz="2400" b="1" u="sng" dirty="0">
                <a:effectLst>
                  <a:outerShdw blurRad="38100" dist="38100" dir="2700000" algn="tl">
                    <a:srgbClr val="000000">
                      <a:alpha val="43137"/>
                    </a:srgbClr>
                  </a:outerShdw>
                </a:effectLst>
                <a:ea typeface="Times New Roman" panose="02020603050405020304" pitchFamily="18" charset="0"/>
              </a:rPr>
              <a:t>Training-</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 We load our face mask detection dataset from disk, train a model by using Keras/TensorFlow on this dataset, and then serializing the face mask detector to disk.</a:t>
            </a:r>
            <a:endParaRPr lang="en-US" sz="2400" dirty="0">
              <a:solidFill>
                <a:srgbClr val="FF0000"/>
              </a:solidFill>
              <a:effectLst>
                <a:outerShdw blurRad="38100" dist="38100" dir="2700000" algn="tl">
                  <a:srgbClr val="000000">
                    <a:alpha val="43137"/>
                  </a:srgbClr>
                </a:outerShdw>
              </a:effectLst>
              <a:ea typeface="Times New Roman" panose="02020603050405020304" pitchFamily="18" charset="0"/>
            </a:endParaRPr>
          </a:p>
          <a:p>
            <a:pPr marL="342900" marR="0" lvl="0" indent="-342900">
              <a:spcBef>
                <a:spcPts val="0"/>
              </a:spcBef>
              <a:spcAft>
                <a:spcPts val="1500"/>
              </a:spcAft>
              <a:tabLst>
                <a:tab pos="457200" algn="l"/>
              </a:tabLst>
            </a:pPr>
            <a:r>
              <a:rPr lang="en-US" sz="2400" b="1" u="sng" dirty="0">
                <a:effectLst>
                  <a:outerShdw blurRad="38100" dist="38100" dir="2700000" algn="tl">
                    <a:srgbClr val="000000">
                      <a:alpha val="43137"/>
                    </a:srgbClr>
                  </a:outerShdw>
                </a:effectLst>
                <a:ea typeface="Times New Roman" panose="02020603050405020304" pitchFamily="18" charset="0"/>
              </a:rPr>
              <a:t>Deployment-</a:t>
            </a:r>
            <a:r>
              <a:rPr lang="en-US" sz="2400" dirty="0">
                <a:solidFill>
                  <a:srgbClr val="FF0000"/>
                </a:solidFill>
                <a:effectLst>
                  <a:outerShdw blurRad="38100" dist="38100" dir="2700000" algn="tl">
                    <a:srgbClr val="000000">
                      <a:alpha val="43137"/>
                    </a:srgbClr>
                  </a:outerShdw>
                </a:effectLst>
                <a:ea typeface="Times New Roman" panose="02020603050405020304" pitchFamily="18" charset="0"/>
              </a:rPr>
              <a:t> Once the face mask detector is trained, we can then move on to loading the mask detector, performing face detection, and then classifying each face as with mask or without mask.</a:t>
            </a:r>
            <a:endParaRPr lang="en-US" sz="2400" dirty="0">
              <a:solidFill>
                <a:srgbClr val="FF0000"/>
              </a:solidFill>
              <a:effectLst>
                <a:outerShdw blurRad="38100" dist="38100" dir="2700000" algn="tl">
                  <a:srgbClr val="000000">
                    <a:alpha val="43137"/>
                  </a:srgbClr>
                </a:outerShdw>
              </a:effectLst>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838200" y="1253331"/>
            <a:ext cx="10370127" cy="5103019"/>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8" name="Rectangle 7"/>
          <p:cNvSpPr/>
          <p:nvPr/>
        </p:nvSpPr>
        <p:spPr>
          <a:xfrm>
            <a:off x="3337151" y="258248"/>
            <a:ext cx="5372224" cy="769441"/>
          </a:xfrm>
          <a:prstGeom prst="rect">
            <a:avLst/>
          </a:prstGeom>
          <a:noFill/>
        </p:spPr>
        <p:txBody>
          <a:bodyPr wrap="square" lIns="91440" tIns="45720" rIns="91440" bIns="45720">
            <a:spAutoFit/>
          </a:bodyPr>
          <a:lstStyle/>
          <a:p>
            <a:pPr algn="ctr"/>
            <a:r>
              <a:rPr lang="en-US" sz="4400" b="1" u="sng" cap="none" spc="0"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Chart</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6774</Words>
  <Application>WPS Presentation</Application>
  <PresentationFormat>Widescreen</PresentationFormat>
  <Paragraphs>170</Paragraphs>
  <Slides>18</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18</vt:i4>
      </vt:variant>
    </vt:vector>
  </HeadingPairs>
  <TitlesOfParts>
    <vt:vector size="38" baseType="lpstr">
      <vt:lpstr>Arial</vt:lpstr>
      <vt:lpstr>SimSun</vt:lpstr>
      <vt:lpstr>Wingdings</vt:lpstr>
      <vt:lpstr>Garamond</vt:lpstr>
      <vt:lpstr>Segoe Print</vt:lpstr>
      <vt:lpstr>Calibri</vt:lpstr>
      <vt:lpstr>Times New Roman</vt:lpstr>
      <vt:lpstr>King</vt:lpstr>
      <vt:lpstr>Casper</vt:lpstr>
      <vt:lpstr>Yu Gothic UI</vt:lpstr>
      <vt:lpstr>Karla</vt:lpstr>
      <vt:lpstr>Arial Black</vt:lpstr>
      <vt:lpstr>Mangal</vt:lpstr>
      <vt:lpstr>Times New Roman</vt:lpstr>
      <vt:lpstr>Calibri</vt:lpstr>
      <vt:lpstr>Microsoft YaHei</vt:lpstr>
      <vt:lpstr>Arial Unicode MS</vt:lpstr>
      <vt:lpstr>2_Office Theme</vt:lpstr>
      <vt:lpstr>Contents Slide Master</vt:lpstr>
      <vt:lpstr>Savon</vt:lpstr>
      <vt:lpstr>PowerPoint 演示文稿</vt:lpstr>
      <vt:lpstr>Outline</vt:lpstr>
      <vt:lpstr>Problem Formulation</vt:lpstr>
      <vt:lpstr>Introduction to Project</vt:lpstr>
      <vt:lpstr>Hardware and Software Requirement</vt:lpstr>
      <vt:lpstr>MobileNetV2</vt:lpstr>
      <vt:lpstr>Objectives</vt:lpstr>
      <vt:lpstr>Methodology used</vt:lpstr>
      <vt:lpstr>PowerPoint 演示文稿</vt:lpstr>
      <vt:lpstr>Outputs</vt:lpstr>
      <vt:lpstr>Outputs</vt:lpstr>
      <vt:lpstr>Outputs</vt:lpstr>
      <vt:lpstr>Outputs</vt:lpstr>
      <vt:lpstr>Conclusion</vt:lpstr>
      <vt:lpstr>Future Scope</vt:lpstr>
      <vt:lpstr>References</vt:lpstr>
      <vt:lpstr>References (Cont.)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Rahul</cp:lastModifiedBy>
  <cp:revision>521</cp:revision>
  <dcterms:created xsi:type="dcterms:W3CDTF">2019-01-09T10:33:00Z</dcterms:created>
  <dcterms:modified xsi:type="dcterms:W3CDTF">2022-05-19T02:14:03Z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7D0F1B7CBDBE41A181170205C85730CD</vt:lpwstr>
  </property>
  <property fmtid="{D5CDD505-2E9C-101B-9397-08002B2CF9AE}" pid="3" name="KSOProductBuildVer">
    <vt:lpwstr>1033-11.2.0.11130</vt:lpwstr>
  </property>
</Properties>
</file>