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Montserrat"/>
      <p:regular r:id="rId22"/>
      <p:bold r:id="rId23"/>
      <p:italic r:id="rId24"/>
      <p:boldItalic r:id="rId25"/>
    </p:embeddedFont>
    <p:embeddedFont>
      <p:font typeface="Lat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Montserrat-regular.fntdata"/><Relationship Id="rId21" Type="http://schemas.openxmlformats.org/officeDocument/2006/relationships/slide" Target="slides/slide16.xml"/><Relationship Id="rId24" Type="http://schemas.openxmlformats.org/officeDocument/2006/relationships/font" Target="fonts/Montserrat-italic.fntdata"/><Relationship Id="rId23" Type="http://schemas.openxmlformats.org/officeDocument/2006/relationships/font" Target="fonts/Montserra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regular.fntdata"/><Relationship Id="rId25" Type="http://schemas.openxmlformats.org/officeDocument/2006/relationships/font" Target="fonts/Montserrat-boldItalic.fntdata"/><Relationship Id="rId28" Type="http://schemas.openxmlformats.org/officeDocument/2006/relationships/font" Target="fonts/Lato-italic.fntdata"/><Relationship Id="rId27" Type="http://schemas.openxmlformats.org/officeDocument/2006/relationships/font" Target="fonts/La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deb638aca8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deb638aca8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deb638aca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deb638aca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deb638aca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deb638aca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deb638a8e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deb638a8e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deb638a8e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deb638a8e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debdd8a553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debdd8a553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ebdd8a553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ebdd8a553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debdd8a553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debdd8a553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debdd8a553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debdd8a553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debdd8a553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debdd8a553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deded72e0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deded72e0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debdd8a553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debdd8a553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ded1adca17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ded1adca17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ded1adca1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ded1adca1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deb638a8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deb638a8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090975" y="1728525"/>
            <a:ext cx="5894700" cy="973500"/>
          </a:xfrm>
          <a:prstGeom prst="rect">
            <a:avLst/>
          </a:prstGeom>
        </p:spPr>
        <p:txBody>
          <a:bodyPr anchorCtr="0" anchor="t" bIns="91425" lIns="91425" spcFirstLastPara="1" rIns="91425" wrap="square" tIns="91425">
            <a:normAutofit fontScale="90000"/>
          </a:bodyPr>
          <a:lstStyle/>
          <a:p>
            <a:pPr indent="0" lvl="0" marL="0" rtl="0" algn="ctr">
              <a:lnSpc>
                <a:spcPct val="115000"/>
              </a:lnSpc>
              <a:spcBef>
                <a:spcPts val="1200"/>
              </a:spcBef>
              <a:spcAft>
                <a:spcPts val="0"/>
              </a:spcAft>
              <a:buNone/>
            </a:pPr>
            <a:r>
              <a:rPr b="1" lang="en" sz="2533">
                <a:solidFill>
                  <a:srgbClr val="FFE599"/>
                </a:solidFill>
                <a:latin typeface="Times New Roman"/>
                <a:ea typeface="Times New Roman"/>
                <a:cs typeface="Times New Roman"/>
                <a:sym typeface="Times New Roman"/>
              </a:rPr>
              <a:t> </a:t>
            </a:r>
            <a:r>
              <a:rPr b="1" lang="en" sz="2644">
                <a:solidFill>
                  <a:srgbClr val="FFE599"/>
                </a:solidFill>
                <a:latin typeface="Times New Roman"/>
                <a:ea typeface="Times New Roman"/>
                <a:cs typeface="Times New Roman"/>
                <a:sym typeface="Times New Roman"/>
              </a:rPr>
              <a:t>ANALYSIS OF FACTORS INFLUENCING CAMPUS PLACEMENTS</a:t>
            </a:r>
            <a:endParaRPr b="1" sz="2644">
              <a:solidFill>
                <a:srgbClr val="FFE599"/>
              </a:solidFill>
              <a:latin typeface="Times New Roman"/>
              <a:ea typeface="Times New Roman"/>
              <a:cs typeface="Times New Roman"/>
              <a:sym typeface="Times New Roman"/>
            </a:endParaRPr>
          </a:p>
          <a:p>
            <a:pPr indent="0" lvl="0" marL="0" rtl="0" algn="l">
              <a:spcBef>
                <a:spcPts val="1200"/>
              </a:spcBef>
              <a:spcAft>
                <a:spcPts val="0"/>
              </a:spcAft>
              <a:buNone/>
            </a:pPr>
            <a:r>
              <a:t/>
            </a:r>
            <a:endParaRPr/>
          </a:p>
        </p:txBody>
      </p:sp>
      <p:sp>
        <p:nvSpPr>
          <p:cNvPr id="135" name="Google Shape;135;p13"/>
          <p:cNvSpPr txBox="1"/>
          <p:nvPr>
            <p:ph idx="1" type="subTitle"/>
          </p:nvPr>
        </p:nvSpPr>
        <p:spPr>
          <a:xfrm>
            <a:off x="5083950" y="3197650"/>
            <a:ext cx="3715800" cy="1763400"/>
          </a:xfrm>
          <a:prstGeom prst="rect">
            <a:avLst/>
          </a:prstGeom>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018"/>
              <a:buNone/>
            </a:pPr>
            <a:r>
              <a:rPr b="1" lang="en" sz="1693">
                <a:latin typeface="Times New Roman"/>
                <a:ea typeface="Times New Roman"/>
                <a:cs typeface="Times New Roman"/>
                <a:sym typeface="Times New Roman"/>
              </a:rPr>
              <a:t>Team Members:</a:t>
            </a:r>
            <a:endParaRPr b="1" sz="1693">
              <a:latin typeface="Times New Roman"/>
              <a:ea typeface="Times New Roman"/>
              <a:cs typeface="Times New Roman"/>
              <a:sym typeface="Times New Roman"/>
            </a:endParaRPr>
          </a:p>
          <a:p>
            <a:pPr indent="0" lvl="0" marL="0" rtl="0" algn="l">
              <a:lnSpc>
                <a:spcPct val="115000"/>
              </a:lnSpc>
              <a:spcBef>
                <a:spcPts val="0"/>
              </a:spcBef>
              <a:spcAft>
                <a:spcPts val="0"/>
              </a:spcAft>
              <a:buSzPts val="1018"/>
              <a:buNone/>
            </a:pPr>
            <a:r>
              <a:rPr lang="en" sz="1508">
                <a:latin typeface="Times New Roman"/>
                <a:ea typeface="Times New Roman"/>
                <a:cs typeface="Times New Roman"/>
                <a:sym typeface="Times New Roman"/>
              </a:rPr>
              <a:t>Shreya Rastogi </a:t>
            </a:r>
            <a:r>
              <a:rPr lang="en" sz="1323">
                <a:latin typeface="Arial"/>
                <a:ea typeface="Arial"/>
                <a:cs typeface="Arial"/>
                <a:sym typeface="Arial"/>
              </a:rPr>
              <a:t>19BCE0756</a:t>
            </a:r>
            <a:endParaRPr sz="1323">
              <a:latin typeface="Arial"/>
              <a:ea typeface="Arial"/>
              <a:cs typeface="Arial"/>
              <a:sym typeface="Arial"/>
            </a:endParaRPr>
          </a:p>
          <a:p>
            <a:pPr indent="0" lvl="0" marL="0" rtl="0" algn="l">
              <a:lnSpc>
                <a:spcPct val="115000"/>
              </a:lnSpc>
              <a:spcBef>
                <a:spcPts val="0"/>
              </a:spcBef>
              <a:spcAft>
                <a:spcPts val="0"/>
              </a:spcAft>
              <a:buSzPts val="1018"/>
              <a:buNone/>
            </a:pPr>
            <a:r>
              <a:rPr lang="en" sz="1508">
                <a:latin typeface="Times New Roman"/>
                <a:ea typeface="Times New Roman"/>
                <a:cs typeface="Times New Roman"/>
                <a:sym typeface="Times New Roman"/>
              </a:rPr>
              <a:t>Rahul Gudivada- 19BCE2469</a:t>
            </a:r>
            <a:endParaRPr sz="1508">
              <a:latin typeface="Times New Roman"/>
              <a:ea typeface="Times New Roman"/>
              <a:cs typeface="Times New Roman"/>
              <a:sym typeface="Times New Roman"/>
            </a:endParaRPr>
          </a:p>
          <a:p>
            <a:pPr indent="0" lvl="0" marL="0" rtl="0" algn="l">
              <a:lnSpc>
                <a:spcPct val="115000"/>
              </a:lnSpc>
              <a:spcBef>
                <a:spcPts val="0"/>
              </a:spcBef>
              <a:spcAft>
                <a:spcPts val="0"/>
              </a:spcAft>
              <a:buSzPts val="1018"/>
              <a:buNone/>
            </a:pPr>
            <a:r>
              <a:rPr lang="en" sz="1508">
                <a:latin typeface="Times New Roman"/>
                <a:ea typeface="Times New Roman"/>
                <a:cs typeface="Times New Roman"/>
                <a:sym typeface="Times New Roman"/>
              </a:rPr>
              <a:t>Glenn Varghese George- 19BCE2495</a:t>
            </a:r>
            <a:endParaRPr sz="1508">
              <a:latin typeface="Times New Roman"/>
              <a:ea typeface="Times New Roman"/>
              <a:cs typeface="Times New Roman"/>
              <a:sym typeface="Times New Roman"/>
            </a:endParaRPr>
          </a:p>
          <a:p>
            <a:pPr indent="0" lvl="0" marL="0" rtl="0" algn="l">
              <a:lnSpc>
                <a:spcPct val="115000"/>
              </a:lnSpc>
              <a:spcBef>
                <a:spcPts val="0"/>
              </a:spcBef>
              <a:spcAft>
                <a:spcPts val="0"/>
              </a:spcAft>
              <a:buSzPts val="1018"/>
              <a:buNone/>
            </a:pPr>
            <a:r>
              <a:rPr lang="en" sz="1508">
                <a:latin typeface="Times New Roman"/>
                <a:ea typeface="Times New Roman"/>
                <a:cs typeface="Times New Roman"/>
                <a:sym typeface="Times New Roman"/>
              </a:rPr>
              <a:t>Advika Srivastava -19BCE2217</a:t>
            </a:r>
            <a:endParaRPr sz="1508">
              <a:latin typeface="Times New Roman"/>
              <a:ea typeface="Times New Roman"/>
              <a:cs typeface="Times New Roman"/>
              <a:sym typeface="Times New Roman"/>
            </a:endParaRPr>
          </a:p>
          <a:p>
            <a:pPr indent="0" lvl="0" marL="0" rtl="0" algn="l">
              <a:lnSpc>
                <a:spcPct val="115000"/>
              </a:lnSpc>
              <a:spcBef>
                <a:spcPts val="0"/>
              </a:spcBef>
              <a:spcAft>
                <a:spcPts val="0"/>
              </a:spcAft>
              <a:buSzPts val="1018"/>
              <a:buNone/>
            </a:pPr>
            <a:r>
              <a:rPr lang="en" sz="1508">
                <a:latin typeface="Times New Roman"/>
                <a:ea typeface="Times New Roman"/>
                <a:cs typeface="Times New Roman"/>
                <a:sym typeface="Times New Roman"/>
              </a:rPr>
              <a:t>Shruti Garg- 19BCE0994</a:t>
            </a:r>
            <a:endParaRPr sz="1002"/>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0" name="Google Shape;190;p2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1" name="Google Shape;191;p22"/>
          <p:cNvPicPr preferRelativeResize="0"/>
          <p:nvPr/>
        </p:nvPicPr>
        <p:blipFill>
          <a:blip r:embed="rId3">
            <a:alphaModFix/>
          </a:blip>
          <a:stretch>
            <a:fillRect/>
          </a:stretch>
        </p:blipFill>
        <p:spPr>
          <a:xfrm>
            <a:off x="1883875" y="60300"/>
            <a:ext cx="5651650" cy="49224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7" name="Google Shape;197;p2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8" name="Google Shape;198;p23"/>
          <p:cNvPicPr preferRelativeResize="0"/>
          <p:nvPr/>
        </p:nvPicPr>
        <p:blipFill>
          <a:blip r:embed="rId3">
            <a:alphaModFix/>
          </a:blip>
          <a:stretch>
            <a:fillRect/>
          </a:stretch>
        </p:blipFill>
        <p:spPr>
          <a:xfrm>
            <a:off x="1419075" y="120550"/>
            <a:ext cx="7109501" cy="4922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04" name="Google Shape;204;p2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5" name="Google Shape;205;p24"/>
          <p:cNvPicPr preferRelativeResize="0"/>
          <p:nvPr/>
        </p:nvPicPr>
        <p:blipFill>
          <a:blip r:embed="rId3">
            <a:alphaModFix/>
          </a:blip>
          <a:stretch>
            <a:fillRect/>
          </a:stretch>
        </p:blipFill>
        <p:spPr>
          <a:xfrm>
            <a:off x="806050" y="60275"/>
            <a:ext cx="8134700" cy="50229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5"/>
          <p:cNvSpPr txBox="1"/>
          <p:nvPr>
            <p:ph type="title"/>
          </p:nvPr>
        </p:nvSpPr>
        <p:spPr>
          <a:xfrm>
            <a:off x="1297500" y="245025"/>
            <a:ext cx="7038900" cy="59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 ANALYSIS</a:t>
            </a:r>
            <a:endParaRPr sz="1288"/>
          </a:p>
        </p:txBody>
      </p:sp>
      <p:sp>
        <p:nvSpPr>
          <p:cNvPr id="211" name="Google Shape;211;p25"/>
          <p:cNvSpPr txBox="1"/>
          <p:nvPr>
            <p:ph idx="1" type="body"/>
          </p:nvPr>
        </p:nvSpPr>
        <p:spPr>
          <a:xfrm>
            <a:off x="1297500" y="1567550"/>
            <a:ext cx="7038900" cy="35016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marR="63500" rtl="0" algn="l">
              <a:lnSpc>
                <a:spcPct val="158000"/>
              </a:lnSpc>
              <a:spcBef>
                <a:spcPts val="1200"/>
              </a:spcBef>
              <a:spcAft>
                <a:spcPts val="0"/>
              </a:spcAft>
              <a:buNone/>
            </a:pPr>
            <a:r>
              <a:t/>
            </a:r>
            <a:endParaRPr sz="1200">
              <a:latin typeface="Arial"/>
              <a:ea typeface="Arial"/>
              <a:cs typeface="Arial"/>
              <a:sym typeface="Arial"/>
            </a:endParaRPr>
          </a:p>
          <a:p>
            <a:pPr indent="0" lvl="0" marL="0" marR="63500" rtl="0" algn="l">
              <a:lnSpc>
                <a:spcPct val="158000"/>
              </a:lnSpc>
              <a:spcBef>
                <a:spcPts val="600"/>
              </a:spcBef>
              <a:spcAft>
                <a:spcPts val="600"/>
              </a:spcAft>
              <a:buNone/>
            </a:pPr>
            <a:r>
              <a:rPr lang="en" sz="1661">
                <a:latin typeface="Arial"/>
                <a:ea typeface="Arial"/>
                <a:cs typeface="Arial"/>
                <a:sym typeface="Arial"/>
              </a:rPr>
              <a:t>The ssc_p,hsc_p,degree_p have higher correlation with status, hence affect the placement procedure more.</a:t>
            </a:r>
            <a:endParaRPr sz="1761"/>
          </a:p>
        </p:txBody>
      </p:sp>
      <p:pic>
        <p:nvPicPr>
          <p:cNvPr id="212" name="Google Shape;212;p25"/>
          <p:cNvPicPr preferRelativeResize="0"/>
          <p:nvPr/>
        </p:nvPicPr>
        <p:blipFill>
          <a:blip r:embed="rId3">
            <a:alphaModFix/>
          </a:blip>
          <a:stretch>
            <a:fillRect/>
          </a:stretch>
        </p:blipFill>
        <p:spPr>
          <a:xfrm>
            <a:off x="1407525" y="842925"/>
            <a:ext cx="5545501" cy="3600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6"/>
          <p:cNvSpPr txBox="1"/>
          <p:nvPr>
            <p:ph type="title"/>
          </p:nvPr>
        </p:nvSpPr>
        <p:spPr>
          <a:xfrm>
            <a:off x="1297500" y="245025"/>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RESULT ANALYSIS</a:t>
            </a:r>
            <a:endParaRPr/>
          </a:p>
          <a:p>
            <a:pPr indent="0" lvl="0" marL="0" rtl="0" algn="l">
              <a:spcBef>
                <a:spcPts val="1000"/>
              </a:spcBef>
              <a:spcAft>
                <a:spcPts val="0"/>
              </a:spcAft>
              <a:buNone/>
            </a:pPr>
            <a:r>
              <a:rPr lang="en" sz="1288"/>
              <a:t>Summary(Histogram Distribution)</a:t>
            </a:r>
            <a:endParaRPr sz="1288"/>
          </a:p>
        </p:txBody>
      </p:sp>
      <p:sp>
        <p:nvSpPr>
          <p:cNvPr id="218" name="Google Shape;218;p26"/>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9" name="Google Shape;219;p26"/>
          <p:cNvPicPr preferRelativeResize="0"/>
          <p:nvPr/>
        </p:nvPicPr>
        <p:blipFill>
          <a:blip r:embed="rId3">
            <a:alphaModFix/>
          </a:blip>
          <a:stretch>
            <a:fillRect/>
          </a:stretch>
        </p:blipFill>
        <p:spPr>
          <a:xfrm>
            <a:off x="1433850" y="1159125"/>
            <a:ext cx="5986985" cy="36497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25" name="Google Shape;225;p27"/>
          <p:cNvSpPr txBox="1"/>
          <p:nvPr>
            <p:ph idx="1" type="body"/>
          </p:nvPr>
        </p:nvSpPr>
        <p:spPr>
          <a:xfrm>
            <a:off x="1297500" y="941950"/>
            <a:ext cx="7038900" cy="3990600"/>
          </a:xfrm>
          <a:prstGeom prst="rect">
            <a:avLst/>
          </a:prstGeom>
        </p:spPr>
        <p:txBody>
          <a:bodyPr anchorCtr="0" anchor="t" bIns="91425" lIns="91425" spcFirstLastPara="1" rIns="91425" wrap="square" tIns="91425">
            <a:normAutofit fontScale="85000" lnSpcReduction="20000"/>
          </a:bodyPr>
          <a:lstStyle/>
          <a:p>
            <a:pPr indent="0" lvl="0" marL="457200" rtl="0" algn="l">
              <a:spcBef>
                <a:spcPts val="1100"/>
              </a:spcBef>
              <a:spcAft>
                <a:spcPts val="0"/>
              </a:spcAft>
              <a:buNone/>
            </a:pPr>
            <a:r>
              <a:rPr lang="en" sz="1800">
                <a:latin typeface="Arial"/>
                <a:ea typeface="Arial"/>
                <a:cs typeface="Arial"/>
                <a:sym typeface="Arial"/>
              </a:rPr>
              <a:t>Following conclusions </a:t>
            </a:r>
            <a:r>
              <a:rPr lang="en" sz="1800">
                <a:latin typeface="Arial"/>
                <a:ea typeface="Arial"/>
                <a:cs typeface="Arial"/>
                <a:sym typeface="Arial"/>
              </a:rPr>
              <a:t>can be drawn</a:t>
            </a:r>
            <a:r>
              <a:rPr lang="en" sz="1800">
                <a:latin typeface="Arial"/>
                <a:ea typeface="Arial"/>
                <a:cs typeface="Arial"/>
                <a:sym typeface="Arial"/>
              </a:rPr>
              <a:t> with respect to the given factors from the implementation:</a:t>
            </a:r>
            <a:endParaRPr sz="1800">
              <a:latin typeface="Arial"/>
              <a:ea typeface="Arial"/>
              <a:cs typeface="Arial"/>
              <a:sym typeface="Arial"/>
            </a:endParaRPr>
          </a:p>
          <a:p>
            <a:pPr indent="0" lvl="0" marL="457200" rtl="0" algn="l">
              <a:spcBef>
                <a:spcPts val="1100"/>
              </a:spcBef>
              <a:spcAft>
                <a:spcPts val="0"/>
              </a:spcAft>
              <a:buNone/>
            </a:pPr>
            <a:r>
              <a:rPr b="1" lang="en" sz="1929">
                <a:latin typeface="Arial"/>
                <a:ea typeface="Arial"/>
                <a:cs typeface="Arial"/>
                <a:sym typeface="Arial"/>
              </a:rPr>
              <a:t>Gender Factor:</a:t>
            </a:r>
            <a:endParaRPr b="1" sz="1929">
              <a:latin typeface="Arial"/>
              <a:ea typeface="Arial"/>
              <a:cs typeface="Arial"/>
              <a:sym typeface="Arial"/>
            </a:endParaRPr>
          </a:p>
          <a:p>
            <a:pPr indent="-325755" lvl="0" marL="457200" rtl="0" algn="l">
              <a:spcBef>
                <a:spcPts val="1100"/>
              </a:spcBef>
              <a:spcAft>
                <a:spcPts val="0"/>
              </a:spcAft>
              <a:buClr>
                <a:schemeClr val="lt1"/>
              </a:buClr>
              <a:buSzPct val="100000"/>
              <a:buFont typeface="Arial"/>
              <a:buChar char="●"/>
            </a:pPr>
            <a:r>
              <a:rPr lang="en" sz="1800">
                <a:latin typeface="Arial"/>
                <a:ea typeface="Arial"/>
                <a:cs typeface="Arial"/>
                <a:sym typeface="Arial"/>
              </a:rPr>
              <a:t>More male candidates got placed as compared to female candidates.</a:t>
            </a:r>
            <a:endParaRPr sz="1800">
              <a:latin typeface="Arial"/>
              <a:ea typeface="Arial"/>
              <a:cs typeface="Arial"/>
              <a:sym typeface="Arial"/>
            </a:endParaRPr>
          </a:p>
          <a:p>
            <a:pPr indent="-325755" lvl="0" marL="457200" rtl="0" algn="l">
              <a:spcBef>
                <a:spcPts val="0"/>
              </a:spcBef>
              <a:spcAft>
                <a:spcPts val="0"/>
              </a:spcAft>
              <a:buClr>
                <a:schemeClr val="lt1"/>
              </a:buClr>
              <a:buSzPct val="100000"/>
              <a:buFont typeface="Arial"/>
              <a:buChar char="●"/>
            </a:pPr>
            <a:r>
              <a:rPr lang="en" sz="1800">
                <a:latin typeface="Arial"/>
                <a:ea typeface="Arial"/>
                <a:cs typeface="Arial"/>
                <a:sym typeface="Arial"/>
              </a:rPr>
              <a:t>Male Candidates got higher CTCs as compared to female candidates.</a:t>
            </a:r>
            <a:endParaRPr sz="1800">
              <a:latin typeface="Arial"/>
              <a:ea typeface="Arial"/>
              <a:cs typeface="Arial"/>
              <a:sym typeface="Arial"/>
            </a:endParaRPr>
          </a:p>
          <a:p>
            <a:pPr indent="0" lvl="0" marL="457200" rtl="0" algn="l">
              <a:spcBef>
                <a:spcPts val="1100"/>
              </a:spcBef>
              <a:spcAft>
                <a:spcPts val="0"/>
              </a:spcAft>
              <a:buNone/>
            </a:pPr>
            <a:r>
              <a:rPr b="1" lang="en" sz="1929">
                <a:latin typeface="Arial"/>
                <a:ea typeface="Arial"/>
                <a:cs typeface="Arial"/>
                <a:sym typeface="Arial"/>
              </a:rPr>
              <a:t>Boards and Branch Factors:</a:t>
            </a:r>
            <a:endParaRPr b="1" sz="1929">
              <a:latin typeface="Arial"/>
              <a:ea typeface="Arial"/>
              <a:cs typeface="Arial"/>
              <a:sym typeface="Arial"/>
            </a:endParaRPr>
          </a:p>
          <a:p>
            <a:pPr indent="-325755" lvl="0" marL="457200" rtl="0" algn="l">
              <a:spcBef>
                <a:spcPts val="1100"/>
              </a:spcBef>
              <a:spcAft>
                <a:spcPts val="0"/>
              </a:spcAft>
              <a:buClr>
                <a:schemeClr val="lt1"/>
              </a:buClr>
              <a:buSzPct val="100000"/>
              <a:buFont typeface="Arial"/>
              <a:buChar char="●"/>
            </a:pPr>
            <a:r>
              <a:rPr lang="en" sz="1800">
                <a:latin typeface="Arial"/>
                <a:ea typeface="Arial"/>
                <a:cs typeface="Arial"/>
                <a:sym typeface="Arial"/>
              </a:rPr>
              <a:t>Type of Board </a:t>
            </a:r>
            <a:r>
              <a:rPr lang="en" sz="1800">
                <a:latin typeface="Arial"/>
                <a:ea typeface="Arial"/>
                <a:cs typeface="Arial"/>
                <a:sym typeface="Arial"/>
              </a:rPr>
              <a:t>chosen</a:t>
            </a:r>
            <a:r>
              <a:rPr lang="en" sz="1800">
                <a:latin typeface="Arial"/>
                <a:ea typeface="Arial"/>
                <a:cs typeface="Arial"/>
                <a:sym typeface="Arial"/>
              </a:rPr>
              <a:t> does not have any effect on placements thus we can drop in preprocessing steps.</a:t>
            </a:r>
            <a:endParaRPr sz="1800">
              <a:latin typeface="Arial"/>
              <a:ea typeface="Arial"/>
              <a:cs typeface="Arial"/>
              <a:sym typeface="Arial"/>
            </a:endParaRPr>
          </a:p>
          <a:p>
            <a:pPr indent="-325755" lvl="0" marL="457200" rtl="0" algn="l">
              <a:spcBef>
                <a:spcPts val="0"/>
              </a:spcBef>
              <a:spcAft>
                <a:spcPts val="0"/>
              </a:spcAft>
              <a:buClr>
                <a:schemeClr val="lt1"/>
              </a:buClr>
              <a:buSzPct val="100000"/>
              <a:buFont typeface="Arial"/>
              <a:buChar char="●"/>
            </a:pPr>
            <a:r>
              <a:rPr lang="en" sz="1800">
                <a:latin typeface="Arial"/>
                <a:ea typeface="Arial"/>
                <a:cs typeface="Arial"/>
                <a:sym typeface="Arial"/>
              </a:rPr>
              <a:t>Most of the students preferred Central board in 10th grade whereas other boards in 12th grade.</a:t>
            </a:r>
            <a:endParaRPr sz="1800">
              <a:latin typeface="Arial"/>
              <a:ea typeface="Arial"/>
              <a:cs typeface="Arial"/>
              <a:sym typeface="Arial"/>
            </a:endParaRPr>
          </a:p>
          <a:p>
            <a:pPr indent="-325755" lvl="0" marL="457200" rtl="0" algn="l">
              <a:spcBef>
                <a:spcPts val="0"/>
              </a:spcBef>
              <a:spcAft>
                <a:spcPts val="0"/>
              </a:spcAft>
              <a:buClr>
                <a:schemeClr val="lt1"/>
              </a:buClr>
              <a:buSzPct val="100000"/>
              <a:buFont typeface="Arial"/>
              <a:buChar char="●"/>
            </a:pPr>
            <a:r>
              <a:rPr lang="en" sz="1800">
                <a:latin typeface="Arial"/>
                <a:ea typeface="Arial"/>
                <a:cs typeface="Arial"/>
                <a:sym typeface="Arial"/>
              </a:rPr>
              <a:t>Candidates with higher percentages have better chance of placements.</a:t>
            </a:r>
            <a:endParaRPr sz="1800">
              <a:latin typeface="Arial"/>
              <a:ea typeface="Arial"/>
              <a:cs typeface="Arial"/>
              <a:sym typeface="Arial"/>
            </a:endParaRPr>
          </a:p>
          <a:p>
            <a:pPr indent="-325755" lvl="0" marL="457200" rtl="0" algn="l">
              <a:spcBef>
                <a:spcPts val="0"/>
              </a:spcBef>
              <a:spcAft>
                <a:spcPts val="0"/>
              </a:spcAft>
              <a:buClr>
                <a:schemeClr val="lt1"/>
              </a:buClr>
              <a:buSzPct val="100000"/>
              <a:buFont typeface="Arial"/>
              <a:buChar char="●"/>
            </a:pPr>
            <a:r>
              <a:rPr lang="en" sz="1800">
                <a:latin typeface="Arial"/>
                <a:ea typeface="Arial"/>
                <a:cs typeface="Arial"/>
                <a:sym typeface="Arial"/>
              </a:rPr>
              <a:t>Choosing Science and Commerce as Specialisation seems to have perk when it comes to </a:t>
            </a:r>
            <a:r>
              <a:rPr lang="en" sz="1800">
                <a:latin typeface="Arial"/>
                <a:ea typeface="Arial"/>
                <a:cs typeface="Arial"/>
                <a:sym typeface="Arial"/>
              </a:rPr>
              <a:t>placements</a:t>
            </a:r>
            <a:r>
              <a:rPr lang="en" sz="1800">
                <a:latin typeface="Arial"/>
                <a:ea typeface="Arial"/>
                <a:cs typeface="Arial"/>
                <a:sym typeface="Arial"/>
              </a:rPr>
              <a:t>.</a:t>
            </a:r>
            <a:endParaRPr sz="1800">
              <a:latin typeface="Arial"/>
              <a:ea typeface="Arial"/>
              <a:cs typeface="Arial"/>
              <a:sym typeface="Arial"/>
            </a:endParaRPr>
          </a:p>
          <a:p>
            <a:pPr indent="-325755" lvl="0" marL="457200" rtl="0" algn="l">
              <a:spcBef>
                <a:spcPts val="0"/>
              </a:spcBef>
              <a:spcAft>
                <a:spcPts val="0"/>
              </a:spcAft>
              <a:buClr>
                <a:schemeClr val="lt1"/>
              </a:buClr>
              <a:buSzPct val="100000"/>
              <a:buFont typeface="Arial"/>
              <a:buChar char="●"/>
            </a:pPr>
            <a:r>
              <a:rPr lang="en" sz="1800">
                <a:latin typeface="Arial"/>
                <a:ea typeface="Arial"/>
                <a:cs typeface="Arial"/>
                <a:sym typeface="Arial"/>
              </a:rPr>
              <a:t>Commerce is the most popular branch among candidates.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CONCLUSION</a:t>
            </a:r>
            <a:endParaRPr/>
          </a:p>
        </p:txBody>
      </p:sp>
      <p:sp>
        <p:nvSpPr>
          <p:cNvPr id="231" name="Google Shape;231;p28"/>
          <p:cNvSpPr txBox="1"/>
          <p:nvPr>
            <p:ph idx="1" type="body"/>
          </p:nvPr>
        </p:nvSpPr>
        <p:spPr>
          <a:xfrm>
            <a:off x="1297500" y="1307850"/>
            <a:ext cx="7038900" cy="3171000"/>
          </a:xfrm>
          <a:prstGeom prst="rect">
            <a:avLst/>
          </a:prstGeom>
        </p:spPr>
        <p:txBody>
          <a:bodyPr anchorCtr="0" anchor="t" bIns="91425" lIns="91425" spcFirstLastPara="1" rIns="91425" wrap="square" tIns="91425">
            <a:normAutofit/>
          </a:bodyPr>
          <a:lstStyle/>
          <a:p>
            <a:pPr indent="0" lvl="0" marL="457200" rtl="0" algn="l">
              <a:spcBef>
                <a:spcPts val="1100"/>
              </a:spcBef>
              <a:spcAft>
                <a:spcPts val="0"/>
              </a:spcAft>
              <a:buNone/>
            </a:pPr>
            <a:r>
              <a:rPr b="1" lang="en" sz="1500">
                <a:latin typeface="Arial"/>
                <a:ea typeface="Arial"/>
                <a:cs typeface="Arial"/>
                <a:sym typeface="Arial"/>
              </a:rPr>
              <a:t>Salary Analysis:</a:t>
            </a:r>
            <a:endParaRPr b="1" sz="1500">
              <a:latin typeface="Arial"/>
              <a:ea typeface="Arial"/>
              <a:cs typeface="Arial"/>
              <a:sym typeface="Arial"/>
            </a:endParaRPr>
          </a:p>
          <a:p>
            <a:pPr indent="-317500" lvl="0" marL="457200" rtl="0" algn="l">
              <a:spcBef>
                <a:spcPts val="1100"/>
              </a:spcBef>
              <a:spcAft>
                <a:spcPts val="0"/>
              </a:spcAft>
              <a:buClr>
                <a:schemeClr val="lt1"/>
              </a:buClr>
              <a:buSzPts val="1400"/>
              <a:buFont typeface="Arial"/>
              <a:buChar char="●"/>
            </a:pPr>
            <a:r>
              <a:rPr lang="en" sz="1400">
                <a:latin typeface="Arial"/>
                <a:ea typeface="Arial"/>
                <a:cs typeface="Arial"/>
                <a:sym typeface="Arial"/>
              </a:rPr>
              <a:t>Maximum package was bagged by male candidate from Mkt&amp;Fin branch which is around 940k.</a:t>
            </a:r>
            <a:endParaRPr sz="1400">
              <a:latin typeface="Arial"/>
              <a:ea typeface="Arial"/>
              <a:cs typeface="Arial"/>
              <a:sym typeface="Arial"/>
            </a:endParaRPr>
          </a:p>
          <a:p>
            <a:pPr indent="-317500" lvl="0" marL="457200" rtl="0" algn="l">
              <a:spcBef>
                <a:spcPts val="0"/>
              </a:spcBef>
              <a:spcAft>
                <a:spcPts val="0"/>
              </a:spcAft>
              <a:buClr>
                <a:schemeClr val="lt1"/>
              </a:buClr>
              <a:buSzPts val="1400"/>
              <a:buFont typeface="Arial"/>
              <a:buChar char="●"/>
            </a:pPr>
            <a:r>
              <a:rPr lang="en" sz="1400">
                <a:latin typeface="Arial"/>
                <a:ea typeface="Arial"/>
                <a:cs typeface="Arial"/>
                <a:sym typeface="Arial"/>
              </a:rPr>
              <a:t>Mean CTC is around 220k for male and female candidates individually.</a:t>
            </a:r>
            <a:endParaRPr sz="1400">
              <a:latin typeface="Arial"/>
              <a:ea typeface="Arial"/>
              <a:cs typeface="Arial"/>
              <a:sym typeface="Arial"/>
            </a:endParaRPr>
          </a:p>
          <a:p>
            <a:pPr indent="-317500" lvl="0" marL="457200" rtl="0" algn="l">
              <a:spcBef>
                <a:spcPts val="0"/>
              </a:spcBef>
              <a:spcAft>
                <a:spcPts val="0"/>
              </a:spcAft>
              <a:buClr>
                <a:schemeClr val="lt1"/>
              </a:buClr>
              <a:buSzPts val="1400"/>
              <a:buFont typeface="Arial"/>
              <a:buChar char="●"/>
            </a:pPr>
            <a:r>
              <a:rPr lang="en" sz="1400">
                <a:latin typeface="Arial"/>
                <a:ea typeface="Arial"/>
                <a:cs typeface="Arial"/>
                <a:sym typeface="Arial"/>
              </a:rPr>
              <a:t>Choosing Sci &amp; Tech and Comm&amp;Mngmt as degree will fetch you higher CTCs.</a:t>
            </a:r>
            <a:endParaRPr sz="1400">
              <a:latin typeface="Arial"/>
              <a:ea typeface="Arial"/>
              <a:cs typeface="Arial"/>
              <a:sym typeface="Arial"/>
            </a:endParaRPr>
          </a:p>
          <a:p>
            <a:pPr indent="-317500" lvl="0" marL="457200" rtl="0" algn="l">
              <a:spcBef>
                <a:spcPts val="0"/>
              </a:spcBef>
              <a:spcAft>
                <a:spcPts val="0"/>
              </a:spcAft>
              <a:buClr>
                <a:schemeClr val="lt1"/>
              </a:buClr>
              <a:buSzPts val="1400"/>
              <a:buFont typeface="Arial"/>
              <a:buChar char="●"/>
            </a:pPr>
            <a:r>
              <a:rPr lang="en" sz="1400">
                <a:latin typeface="Arial"/>
                <a:ea typeface="Arial"/>
                <a:cs typeface="Arial"/>
                <a:sym typeface="Arial"/>
              </a:rPr>
              <a:t>Mkt&amp;Fin major have higher salaries and more placement chance as compared to Mkt&amp;HR.</a:t>
            </a:r>
            <a:endParaRPr sz="1400">
              <a:latin typeface="Arial"/>
              <a:ea typeface="Arial"/>
              <a:cs typeface="Arial"/>
              <a:sym typeface="Arial"/>
            </a:endParaRPr>
          </a:p>
          <a:p>
            <a:pPr indent="-317500" lvl="0" marL="457200" rtl="0" algn="l">
              <a:spcBef>
                <a:spcPts val="0"/>
              </a:spcBef>
              <a:spcAft>
                <a:spcPts val="0"/>
              </a:spcAft>
              <a:buClr>
                <a:schemeClr val="lt1"/>
              </a:buClr>
              <a:buSzPts val="1400"/>
              <a:buFont typeface="Arial"/>
              <a:buChar char="●"/>
            </a:pPr>
            <a:r>
              <a:rPr lang="en" sz="1400">
                <a:latin typeface="Arial"/>
                <a:ea typeface="Arial"/>
                <a:cs typeface="Arial"/>
                <a:sym typeface="Arial"/>
              </a:rPr>
              <a:t>Employability test percentage and MBA percentage does not affect the placements.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INTRODUCTION</a:t>
            </a:r>
            <a:endParaRPr/>
          </a:p>
        </p:txBody>
      </p:sp>
      <p:sp>
        <p:nvSpPr>
          <p:cNvPr id="141" name="Google Shape;141;p14"/>
          <p:cNvSpPr txBox="1"/>
          <p:nvPr>
            <p:ph idx="1" type="body"/>
          </p:nvPr>
        </p:nvSpPr>
        <p:spPr>
          <a:xfrm>
            <a:off x="1297500" y="1189825"/>
            <a:ext cx="7038900" cy="32889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 sz="1500">
                <a:latin typeface="Arial"/>
                <a:ea typeface="Arial"/>
                <a:cs typeface="Arial"/>
                <a:sym typeface="Arial"/>
              </a:rPr>
              <a:t>When a student joins a college or any institute the first thing that they have in mind is that they will get a good placement from this college after graduation. Campus placements help the students to get a platform for themselves and they don’t have to struggle themselves in the search for a job. Hence it is important to properly analyze the whole process of placements. </a:t>
            </a:r>
            <a:endParaRPr sz="1500">
              <a:latin typeface="Arial"/>
              <a:ea typeface="Arial"/>
              <a:cs typeface="Arial"/>
              <a:sym typeface="Arial"/>
            </a:endParaRPr>
          </a:p>
          <a:p>
            <a:pPr indent="0" lvl="0" marL="0" rtl="0" algn="just">
              <a:spcBef>
                <a:spcPts val="1200"/>
              </a:spcBef>
              <a:spcAft>
                <a:spcPts val="1200"/>
              </a:spcAft>
              <a:buNone/>
            </a:pPr>
            <a:r>
              <a:rPr lang="en" sz="1500">
                <a:latin typeface="Arial"/>
                <a:ea typeface="Arial"/>
                <a:cs typeface="Arial"/>
                <a:sym typeface="Arial"/>
              </a:rPr>
              <a:t>In order to perform thorough data analysis, we chose a data set that consists of Placement data of students on the campus. It includes secondary and higher secondary school percentages and specialization. It also includes degree specialization, type and Work experience and salary offers to the placed students. This analysis will help students understand the process and will help them in getting better results in the future.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ALGORITHM DESIGN</a:t>
            </a:r>
            <a:endParaRPr/>
          </a:p>
        </p:txBody>
      </p:sp>
      <p:sp>
        <p:nvSpPr>
          <p:cNvPr id="147" name="Google Shape;147;p15"/>
          <p:cNvSpPr txBox="1"/>
          <p:nvPr>
            <p:ph idx="1" type="body"/>
          </p:nvPr>
        </p:nvSpPr>
        <p:spPr>
          <a:xfrm>
            <a:off x="1297500" y="1028700"/>
            <a:ext cx="7038900" cy="34500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600">
                <a:latin typeface="Times New Roman"/>
                <a:ea typeface="Times New Roman"/>
                <a:cs typeface="Times New Roman"/>
                <a:sym typeface="Times New Roman"/>
              </a:rPr>
              <a:t>1)Reviewing Existing Work and Identifying the gaps: </a:t>
            </a:r>
            <a:r>
              <a:rPr lang="en" sz="1500">
                <a:latin typeface="Times New Roman"/>
                <a:ea typeface="Times New Roman"/>
                <a:cs typeface="Times New Roman"/>
                <a:sym typeface="Times New Roman"/>
              </a:rPr>
              <a:t>We conduct a literature survey and identify the solution addresses as well as the gaps in their results.</a:t>
            </a:r>
            <a:endParaRPr sz="15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600">
                <a:latin typeface="Times New Roman"/>
                <a:ea typeface="Times New Roman"/>
                <a:cs typeface="Times New Roman"/>
                <a:sym typeface="Times New Roman"/>
              </a:rPr>
              <a:t>2)Dataset Collection:</a:t>
            </a:r>
            <a:r>
              <a:rPr b="1" lang="en" sz="1500">
                <a:latin typeface="Times New Roman"/>
                <a:ea typeface="Times New Roman"/>
                <a:cs typeface="Times New Roman"/>
                <a:sym typeface="Times New Roman"/>
              </a:rPr>
              <a:t> </a:t>
            </a:r>
            <a:r>
              <a:rPr lang="en" sz="1500">
                <a:latin typeface="Times New Roman"/>
                <a:ea typeface="Times New Roman"/>
                <a:cs typeface="Times New Roman"/>
                <a:sym typeface="Times New Roman"/>
              </a:rPr>
              <a:t>We use a dataset from kaggle – “Factors affecting campus placements” for our data.</a:t>
            </a:r>
            <a:endParaRPr sz="15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600">
                <a:latin typeface="Times New Roman"/>
                <a:ea typeface="Times New Roman"/>
                <a:cs typeface="Times New Roman"/>
                <a:sym typeface="Times New Roman"/>
              </a:rPr>
              <a:t>3)Visualizing data:</a:t>
            </a:r>
            <a:r>
              <a:rPr b="1" lang="en" sz="1500">
                <a:latin typeface="Times New Roman"/>
                <a:ea typeface="Times New Roman"/>
                <a:cs typeface="Times New Roman"/>
                <a:sym typeface="Times New Roman"/>
              </a:rPr>
              <a:t> </a:t>
            </a:r>
            <a:r>
              <a:rPr lang="en" sz="1500">
                <a:latin typeface="Times New Roman"/>
                <a:ea typeface="Times New Roman"/>
                <a:cs typeface="Times New Roman"/>
                <a:sym typeface="Times New Roman"/>
              </a:rPr>
              <a:t>Here we find the best graphical representation of our data. i.e. bar charts, pie charts, box plot etc.</a:t>
            </a:r>
            <a:endParaRPr sz="15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600">
                <a:latin typeface="Times New Roman"/>
                <a:ea typeface="Times New Roman"/>
                <a:cs typeface="Times New Roman"/>
                <a:sym typeface="Times New Roman"/>
              </a:rPr>
              <a:t>4)Recording Observations: </a:t>
            </a:r>
            <a:r>
              <a:rPr lang="en" sz="1500">
                <a:latin typeface="Times New Roman"/>
                <a:ea typeface="Times New Roman"/>
                <a:cs typeface="Times New Roman"/>
                <a:sym typeface="Times New Roman"/>
              </a:rPr>
              <a:t>We record the observations from the data.</a:t>
            </a:r>
            <a:endParaRPr sz="1500">
              <a:latin typeface="Times New Roman"/>
              <a:ea typeface="Times New Roman"/>
              <a:cs typeface="Times New Roman"/>
              <a:sym typeface="Times New Roman"/>
            </a:endParaRPr>
          </a:p>
          <a:p>
            <a:pPr indent="0" lvl="0" marL="0" rtl="0" algn="l">
              <a:lnSpc>
                <a:spcPct val="115000"/>
              </a:lnSpc>
              <a:spcBef>
                <a:spcPts val="1200"/>
              </a:spcBef>
              <a:spcAft>
                <a:spcPts val="1000"/>
              </a:spcAft>
              <a:buNone/>
            </a:pPr>
            <a:r>
              <a:rPr b="1" lang="en" sz="1600">
                <a:latin typeface="Times New Roman"/>
                <a:ea typeface="Times New Roman"/>
                <a:cs typeface="Times New Roman"/>
                <a:sym typeface="Times New Roman"/>
              </a:rPr>
              <a:t>5)</a:t>
            </a:r>
            <a:r>
              <a:rPr b="1" lang="en" sz="1600">
                <a:latin typeface="Times New Roman"/>
                <a:ea typeface="Times New Roman"/>
                <a:cs typeface="Times New Roman"/>
                <a:sym typeface="Times New Roman"/>
              </a:rPr>
              <a:t>Encoding Data:</a:t>
            </a:r>
            <a:r>
              <a:rPr b="1" lang="en" sz="1500">
                <a:latin typeface="Times New Roman"/>
                <a:ea typeface="Times New Roman"/>
                <a:cs typeface="Times New Roman"/>
                <a:sym typeface="Times New Roman"/>
              </a:rPr>
              <a:t> </a:t>
            </a:r>
            <a:r>
              <a:rPr lang="en" sz="1500">
                <a:latin typeface="Times New Roman"/>
                <a:ea typeface="Times New Roman"/>
                <a:cs typeface="Times New Roman"/>
                <a:sym typeface="Times New Roman"/>
              </a:rPr>
              <a:t>Here we translate the data into a visual element on the plots we are making.</a:t>
            </a:r>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ALGORITHM DESIGN</a:t>
            </a:r>
            <a:endParaRPr/>
          </a:p>
        </p:txBody>
      </p:sp>
      <p:sp>
        <p:nvSpPr>
          <p:cNvPr id="153" name="Google Shape;153;p16"/>
          <p:cNvSpPr txBox="1"/>
          <p:nvPr>
            <p:ph idx="1" type="body"/>
          </p:nvPr>
        </p:nvSpPr>
        <p:spPr>
          <a:xfrm>
            <a:off x="1297500" y="991525"/>
            <a:ext cx="7038900" cy="34872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 sz="1600">
                <a:latin typeface="Times New Roman"/>
                <a:ea typeface="Times New Roman"/>
                <a:cs typeface="Times New Roman"/>
                <a:sym typeface="Times New Roman"/>
              </a:rPr>
              <a:t>6)</a:t>
            </a:r>
            <a:r>
              <a:rPr b="1" lang="en" sz="1600">
                <a:latin typeface="Times New Roman"/>
                <a:ea typeface="Times New Roman"/>
                <a:cs typeface="Times New Roman"/>
                <a:sym typeface="Times New Roman"/>
              </a:rPr>
              <a:t>Train and split:</a:t>
            </a:r>
            <a:r>
              <a:rPr b="1" lang="en" sz="1500">
                <a:latin typeface="Times New Roman"/>
                <a:ea typeface="Times New Roman"/>
                <a:cs typeface="Times New Roman"/>
                <a:sym typeface="Times New Roman"/>
              </a:rPr>
              <a:t> </a:t>
            </a:r>
            <a:r>
              <a:rPr lang="en" sz="1500">
                <a:latin typeface="Times New Roman"/>
                <a:ea typeface="Times New Roman"/>
                <a:cs typeface="Times New Roman"/>
                <a:sym typeface="Times New Roman"/>
              </a:rPr>
              <a:t>We divide the training sessions by body regions into two: one for training and one for testing.</a:t>
            </a:r>
            <a:endParaRPr sz="15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600">
                <a:latin typeface="Times New Roman"/>
                <a:ea typeface="Times New Roman"/>
                <a:cs typeface="Times New Roman"/>
                <a:sym typeface="Times New Roman"/>
              </a:rPr>
              <a:t>7)Prediction:</a:t>
            </a:r>
            <a:r>
              <a:rPr b="1" lang="en" sz="1500">
                <a:latin typeface="Times New Roman"/>
                <a:ea typeface="Times New Roman"/>
                <a:cs typeface="Times New Roman"/>
                <a:sym typeface="Times New Roman"/>
              </a:rPr>
              <a:t> </a:t>
            </a:r>
            <a:r>
              <a:rPr lang="en" sz="1500">
                <a:latin typeface="Times New Roman"/>
                <a:ea typeface="Times New Roman"/>
                <a:cs typeface="Times New Roman"/>
                <a:sym typeface="Times New Roman"/>
              </a:rPr>
              <a:t>Here we Predict whether the candidate will be placed or not based on some predictors.</a:t>
            </a:r>
            <a:endParaRPr sz="15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600">
                <a:latin typeface="Times New Roman"/>
                <a:ea typeface="Times New Roman"/>
                <a:cs typeface="Times New Roman"/>
                <a:sym typeface="Times New Roman"/>
              </a:rPr>
              <a:t>8)Results and Observations: </a:t>
            </a:r>
            <a:r>
              <a:rPr lang="en" sz="1500">
                <a:latin typeface="Times New Roman"/>
                <a:ea typeface="Times New Roman"/>
                <a:cs typeface="Times New Roman"/>
                <a:sym typeface="Times New Roman"/>
              </a:rPr>
              <a:t>From the plots and charts, we get the information we need and make observations for patterns, averages etc.</a:t>
            </a:r>
            <a:endParaRPr sz="15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 sz="1600">
                <a:latin typeface="Times New Roman"/>
                <a:ea typeface="Times New Roman"/>
                <a:cs typeface="Times New Roman"/>
                <a:sym typeface="Times New Roman"/>
              </a:rPr>
              <a:t>9)Conclusion:</a:t>
            </a:r>
            <a:r>
              <a:rPr b="1" lang="en" sz="1500">
                <a:latin typeface="Times New Roman"/>
                <a:ea typeface="Times New Roman"/>
                <a:cs typeface="Times New Roman"/>
                <a:sym typeface="Times New Roman"/>
              </a:rPr>
              <a:t> </a:t>
            </a:r>
            <a:r>
              <a:rPr lang="en" sz="1500">
                <a:latin typeface="Times New Roman"/>
                <a:ea typeface="Times New Roman"/>
                <a:cs typeface="Times New Roman"/>
                <a:sym typeface="Times New Roman"/>
              </a:rPr>
              <a:t>From our observations we conclude how each student gets placement and their salary package based on gender, their marks, the courses they chose etc.</a:t>
            </a:r>
            <a:endParaRPr sz="15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b="1" sz="14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USED FOR PREDICTION</a:t>
            </a:r>
            <a:endParaRPr/>
          </a:p>
        </p:txBody>
      </p:sp>
      <p:sp>
        <p:nvSpPr>
          <p:cNvPr id="159" name="Google Shape;159;p17"/>
          <p:cNvSpPr txBox="1"/>
          <p:nvPr>
            <p:ph idx="1" type="body"/>
          </p:nvPr>
        </p:nvSpPr>
        <p:spPr>
          <a:xfrm>
            <a:off x="1297500" y="1307850"/>
            <a:ext cx="7038900" cy="36447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We have first checked using </a:t>
            </a:r>
            <a:endParaRPr/>
          </a:p>
          <a:p>
            <a:pPr indent="0" lvl="0" marL="0" rtl="0" algn="l">
              <a:spcBef>
                <a:spcPts val="1200"/>
              </a:spcBef>
              <a:spcAft>
                <a:spcPts val="0"/>
              </a:spcAft>
              <a:buNone/>
            </a:pPr>
            <a:r>
              <a:rPr b="1" lang="en" u="sng"/>
              <a:t>LOGISTIC REGRESSION: </a:t>
            </a:r>
            <a:endParaRPr b="1" u="sng"/>
          </a:p>
          <a:p>
            <a:pPr indent="0" lvl="0" marL="0" rtl="0" algn="l">
              <a:spcBef>
                <a:spcPts val="0"/>
              </a:spcBef>
              <a:spcAft>
                <a:spcPts val="0"/>
              </a:spcAft>
              <a:buNone/>
            </a:pPr>
            <a:r>
              <a:rPr lang="en"/>
              <a:t>Logistic regression uses a logistic function to model a binary dependent variable. From the confusion matrix, w</a:t>
            </a:r>
            <a:r>
              <a:rPr lang="en"/>
              <a:t>e have correctly predicted 42 (placed) + 14 (not-placed) correct predictions and 7 (not placed as placed) + 2(placed as not-placed) incorrect predictions.</a:t>
            </a:r>
            <a:endParaRPr/>
          </a:p>
          <a:p>
            <a:pPr indent="0" lvl="0" marL="0" rtl="0" algn="l">
              <a:spcBef>
                <a:spcPts val="0"/>
              </a:spcBef>
              <a:spcAft>
                <a:spcPts val="0"/>
              </a:spcAft>
              <a:buNone/>
            </a:pPr>
            <a:r>
              <a:rPr lang="en"/>
              <a:t>After calculating the accuracy score, we found it as 86.15%</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u="sng"/>
              <a:t>DECISION TREE:</a:t>
            </a:r>
            <a:endParaRPr b="1" u="sng"/>
          </a:p>
          <a:p>
            <a:pPr indent="0" lvl="0" marL="0" rtl="0" algn="l">
              <a:spcBef>
                <a:spcPts val="0"/>
              </a:spcBef>
              <a:spcAft>
                <a:spcPts val="0"/>
              </a:spcAft>
              <a:buNone/>
            </a:pPr>
            <a:r>
              <a:rPr lang="en"/>
              <a:t>Decision tree uses multiple algorithms to decide to split a node into two or more sub-nodes.The decision tree splits the nodes on all available variables and then selects the split which results in most homogeneous sub- nodes. We found that at depth 8 the accuracy score of the tree was highest.</a:t>
            </a:r>
            <a:br>
              <a:rPr lang="en"/>
            </a:br>
            <a:r>
              <a:rPr lang="en"/>
              <a:t>After calculating the accuracy score, we found it as 86.154%</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was similar to what we achieved using logistic regression so they worked equally well.</a:t>
            </a:r>
            <a:endParaRPr/>
          </a:p>
          <a:p>
            <a:pPr indent="0" lvl="0" marL="0" rtl="0" algn="l">
              <a:spcBef>
                <a:spcPts val="1200"/>
              </a:spcBef>
              <a:spcAft>
                <a:spcPts val="0"/>
              </a:spcAft>
              <a:buNone/>
            </a:pPr>
            <a:r>
              <a:rPr b="1" lang="en" u="sng"/>
              <a:t>ENSEMBLE MODEL:</a:t>
            </a:r>
            <a:endParaRPr b="1" u="sng"/>
          </a:p>
          <a:p>
            <a:pPr indent="0" lvl="0" marL="0" rtl="0" algn="l">
              <a:spcBef>
                <a:spcPts val="0"/>
              </a:spcBef>
              <a:spcAft>
                <a:spcPts val="0"/>
              </a:spcAft>
              <a:buNone/>
            </a:pPr>
            <a:r>
              <a:rPr lang="en"/>
              <a:t>We will train a voting classifier using our previously trained logistic regression and decision tree model. After training and testing the cases, we found the accuracy have increased to 92.3%.</a:t>
            </a:r>
            <a:endParaRPr/>
          </a:p>
          <a:p>
            <a:pPr indent="0" lvl="0" marL="0" rtl="0" algn="l">
              <a:spcBef>
                <a:spcPts val="0"/>
              </a:spcBef>
              <a:spcAft>
                <a:spcPts val="1200"/>
              </a:spcAft>
              <a:buNone/>
            </a:pPr>
            <a:br>
              <a:rPr lang="en"/>
            </a:b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TASK ABSTRACTION</a:t>
            </a:r>
            <a:r>
              <a:rPr b="1" lang="en">
                <a:latin typeface="Arial"/>
                <a:ea typeface="Arial"/>
                <a:cs typeface="Arial"/>
                <a:sym typeface="Arial"/>
              </a:rPr>
              <a:t>- </a:t>
            </a:r>
            <a:r>
              <a:rPr b="1" lang="en">
                <a:latin typeface="Arial"/>
                <a:ea typeface="Arial"/>
                <a:cs typeface="Arial"/>
                <a:sym typeface="Arial"/>
              </a:rPr>
              <a:t>ACTION </a:t>
            </a:r>
            <a:endParaRPr b="1">
              <a:latin typeface="Arial"/>
              <a:ea typeface="Arial"/>
              <a:cs typeface="Arial"/>
              <a:sym typeface="Arial"/>
            </a:endParaRPr>
          </a:p>
        </p:txBody>
      </p:sp>
      <p:sp>
        <p:nvSpPr>
          <p:cNvPr id="165" name="Google Shape;165;p18"/>
          <p:cNvSpPr txBox="1"/>
          <p:nvPr>
            <p:ph idx="1" type="body"/>
          </p:nvPr>
        </p:nvSpPr>
        <p:spPr>
          <a:xfrm>
            <a:off x="1297500" y="1214600"/>
            <a:ext cx="7038900" cy="3693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AutoNum type="arabicParenR"/>
            </a:pPr>
            <a:r>
              <a:rPr lang="en" sz="1500"/>
              <a:t>ANALYZE -</a:t>
            </a:r>
            <a:endParaRPr sz="1500"/>
          </a:p>
          <a:p>
            <a:pPr indent="-323850" lvl="1" marL="914400" rtl="0" algn="l">
              <a:spcBef>
                <a:spcPts val="0"/>
              </a:spcBef>
              <a:spcAft>
                <a:spcPts val="0"/>
              </a:spcAft>
              <a:buSzPts val="1500"/>
              <a:buAutoNum type="alphaLcParenR"/>
            </a:pPr>
            <a:r>
              <a:rPr lang="en" sz="1500"/>
              <a:t>Consume: </a:t>
            </a:r>
            <a:endParaRPr sz="1500"/>
          </a:p>
          <a:p>
            <a:pPr indent="0" lvl="0" marL="914400" rtl="0" algn="l">
              <a:spcBef>
                <a:spcPts val="1200"/>
              </a:spcBef>
              <a:spcAft>
                <a:spcPts val="0"/>
              </a:spcAft>
              <a:buNone/>
            </a:pPr>
            <a:r>
              <a:rPr lang="en" sz="1500"/>
              <a:t>We have chosen a dataset which provides us with a table containing factors which influence the </a:t>
            </a:r>
            <a:r>
              <a:rPr lang="en" sz="1500"/>
              <a:t>campus placements. These factors can be analyzed and compared to find out some trends and important factors.</a:t>
            </a:r>
            <a:endParaRPr sz="1500"/>
          </a:p>
          <a:p>
            <a:pPr indent="-323850" lvl="1" marL="914400" rtl="0" algn="l">
              <a:spcBef>
                <a:spcPts val="1200"/>
              </a:spcBef>
              <a:spcAft>
                <a:spcPts val="0"/>
              </a:spcAft>
              <a:buSzPts val="1500"/>
              <a:buAutoNum type="alphaLcParenR"/>
            </a:pPr>
            <a:r>
              <a:rPr lang="en" sz="1500"/>
              <a:t>Produce:</a:t>
            </a:r>
            <a:endParaRPr sz="1500"/>
          </a:p>
          <a:p>
            <a:pPr indent="0" lvl="0" marL="914400" rtl="0" algn="l">
              <a:spcBef>
                <a:spcPts val="1200"/>
              </a:spcBef>
              <a:spcAft>
                <a:spcPts val="1200"/>
              </a:spcAft>
              <a:buNone/>
            </a:pPr>
            <a:r>
              <a:rPr lang="en" sz="1529">
                <a:latin typeface="Arial"/>
                <a:ea typeface="Arial"/>
                <a:cs typeface="Arial"/>
                <a:sym typeface="Arial"/>
              </a:rPr>
              <a:t>Our production goal is to “derive”. From the present dataset we can produce a prediction model which will help students understand their chances of getting placed or not. The applicability of this feature will help students to understand what are the factors they need to improve in order to get a good placement package. </a:t>
            </a:r>
            <a:r>
              <a:rPr lang="en" sz="1829"/>
              <a:t>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TASK ABSTRACTION</a:t>
            </a:r>
            <a:r>
              <a:rPr b="1" lang="en">
                <a:latin typeface="Arial"/>
                <a:ea typeface="Arial"/>
                <a:cs typeface="Arial"/>
                <a:sym typeface="Arial"/>
              </a:rPr>
              <a:t>- ACTION </a:t>
            </a:r>
            <a:endParaRPr sz="3200"/>
          </a:p>
        </p:txBody>
      </p:sp>
      <p:sp>
        <p:nvSpPr>
          <p:cNvPr id="171" name="Google Shape;171;p19"/>
          <p:cNvSpPr txBox="1"/>
          <p:nvPr>
            <p:ph idx="1" type="body"/>
          </p:nvPr>
        </p:nvSpPr>
        <p:spPr>
          <a:xfrm>
            <a:off x="1297500" y="1307850"/>
            <a:ext cx="7038900" cy="3426600"/>
          </a:xfrm>
          <a:prstGeom prst="rect">
            <a:avLst/>
          </a:prstGeom>
        </p:spPr>
        <p:txBody>
          <a:bodyPr anchorCtr="0" anchor="t" bIns="91425" lIns="91425" spcFirstLastPara="1" rIns="91425" wrap="square" tIns="91425">
            <a:normAutofit/>
          </a:bodyPr>
          <a:lstStyle/>
          <a:p>
            <a:pPr indent="-323850" lvl="0" marL="457200" rtl="0" algn="l">
              <a:spcBef>
                <a:spcPts val="0"/>
              </a:spcBef>
              <a:spcAft>
                <a:spcPts val="0"/>
              </a:spcAft>
              <a:buSzPts val="1500"/>
              <a:buAutoNum type="arabicParenR" startAt="2"/>
            </a:pPr>
            <a:r>
              <a:rPr lang="en" sz="1500"/>
              <a:t>SEARCH</a:t>
            </a:r>
            <a:r>
              <a:rPr lang="en" sz="1500"/>
              <a:t> </a:t>
            </a:r>
            <a:r>
              <a:rPr lang="en" sz="1500"/>
              <a:t>-</a:t>
            </a:r>
            <a:endParaRPr sz="1500"/>
          </a:p>
          <a:p>
            <a:pPr indent="0" lvl="0" marL="457200" rtl="0" algn="l">
              <a:spcBef>
                <a:spcPts val="1200"/>
              </a:spcBef>
              <a:spcAft>
                <a:spcPts val="0"/>
              </a:spcAft>
              <a:buNone/>
            </a:pPr>
            <a:r>
              <a:rPr lang="en" sz="1500"/>
              <a:t>We are doing an analysis of all the factors to find out their role in placements and thus don’t have any fix target. Also the location is not known as any of the factor might play a prime role. So as both target and location are unknown, our search method is “explore”.</a:t>
            </a:r>
            <a:endParaRPr sz="1500"/>
          </a:p>
          <a:p>
            <a:pPr indent="-323850" lvl="0" marL="457200" rtl="0" algn="l">
              <a:spcBef>
                <a:spcPts val="1200"/>
              </a:spcBef>
              <a:spcAft>
                <a:spcPts val="0"/>
              </a:spcAft>
              <a:buSzPts val="1500"/>
              <a:buAutoNum type="arabicParenR" startAt="3"/>
            </a:pPr>
            <a:r>
              <a:rPr lang="en" sz="1500"/>
              <a:t> QUERY-</a:t>
            </a:r>
            <a:endParaRPr sz="1500"/>
          </a:p>
          <a:p>
            <a:pPr indent="0" lvl="0" marL="457200" rtl="0" algn="l">
              <a:spcBef>
                <a:spcPts val="1200"/>
              </a:spcBef>
              <a:spcAft>
                <a:spcPts val="0"/>
              </a:spcAft>
              <a:buNone/>
            </a:pPr>
            <a:r>
              <a:rPr lang="en" sz="1500"/>
              <a:t>After the searching mechanism we have provided a </a:t>
            </a:r>
            <a:r>
              <a:rPr lang="en" sz="1500"/>
              <a:t>comparison</a:t>
            </a:r>
            <a:r>
              <a:rPr lang="en" sz="1500"/>
              <a:t> of all the factors as well as a  provide a </a:t>
            </a:r>
            <a:r>
              <a:rPr lang="en" sz="1500"/>
              <a:t>comprehensive</a:t>
            </a:r>
            <a:r>
              <a:rPr lang="en" sz="1500"/>
              <a:t> view i.e. “summary” of these factors through histogram.  </a:t>
            </a:r>
            <a:endParaRPr sz="1500"/>
          </a:p>
          <a:p>
            <a:pPr indent="0" lvl="0" marL="0" rtl="0" algn="l">
              <a:spcBef>
                <a:spcPts val="1200"/>
              </a:spcBef>
              <a:spcAft>
                <a:spcPts val="1200"/>
              </a:spcAft>
              <a:buNone/>
            </a:pPr>
            <a:r>
              <a:rPr lang="en" sz="1500"/>
              <a:t>	</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Arial"/>
                <a:ea typeface="Arial"/>
                <a:cs typeface="Arial"/>
                <a:sym typeface="Arial"/>
              </a:rPr>
              <a:t>TASK ABSTRACTION</a:t>
            </a:r>
            <a:r>
              <a:rPr b="1" lang="en">
                <a:latin typeface="Arial"/>
                <a:ea typeface="Arial"/>
                <a:cs typeface="Arial"/>
                <a:sym typeface="Arial"/>
              </a:rPr>
              <a:t>- TARGETS</a:t>
            </a:r>
            <a:endParaRPr/>
          </a:p>
        </p:txBody>
      </p:sp>
      <p:sp>
        <p:nvSpPr>
          <p:cNvPr id="177" name="Google Shape;177;p20"/>
          <p:cNvSpPr txBox="1"/>
          <p:nvPr>
            <p:ph idx="1" type="body"/>
          </p:nvPr>
        </p:nvSpPr>
        <p:spPr>
          <a:xfrm>
            <a:off x="1297500" y="1028700"/>
            <a:ext cx="7038900" cy="3780300"/>
          </a:xfrm>
          <a:prstGeom prst="rect">
            <a:avLst/>
          </a:prstGeom>
        </p:spPr>
        <p:txBody>
          <a:bodyPr anchorCtr="0" anchor="t" bIns="91425" lIns="91425" spcFirstLastPara="1" rIns="91425" wrap="square" tIns="91425">
            <a:normAutofit/>
          </a:bodyPr>
          <a:lstStyle/>
          <a:p>
            <a:pPr indent="-228600" lvl="0" marL="457200" rtl="0" algn="l">
              <a:spcBef>
                <a:spcPts val="2700"/>
              </a:spcBef>
              <a:spcAft>
                <a:spcPts val="0"/>
              </a:spcAft>
              <a:buNone/>
            </a:pPr>
            <a:r>
              <a:rPr b="1" lang="en" sz="1500" u="sng">
                <a:latin typeface="Arial"/>
                <a:ea typeface="Arial"/>
                <a:cs typeface="Arial"/>
                <a:sym typeface="Arial"/>
              </a:rPr>
              <a:t>Using one or two variables:</a:t>
            </a:r>
            <a:endParaRPr b="1" sz="1500" u="sng">
              <a:latin typeface="Arial"/>
              <a:ea typeface="Arial"/>
              <a:cs typeface="Arial"/>
              <a:sym typeface="Arial"/>
            </a:endParaRPr>
          </a:p>
          <a:p>
            <a:pPr indent="-228600" lvl="0" marL="457200" rtl="0" algn="l">
              <a:spcBef>
                <a:spcPts val="1000"/>
              </a:spcBef>
              <a:spcAft>
                <a:spcPts val="0"/>
              </a:spcAft>
              <a:buNone/>
            </a:pPr>
            <a:r>
              <a:rPr lang="en" sz="1400">
                <a:latin typeface="Arial"/>
                <a:ea typeface="Arial"/>
                <a:cs typeface="Arial"/>
                <a:sym typeface="Arial"/>
              </a:rPr>
              <a:t>●       Does the candidate's </a:t>
            </a:r>
            <a:r>
              <a:rPr b="1" lang="en" sz="1400">
                <a:latin typeface="Arial"/>
                <a:ea typeface="Arial"/>
                <a:cs typeface="Arial"/>
                <a:sym typeface="Arial"/>
              </a:rPr>
              <a:t>gender</a:t>
            </a:r>
            <a:r>
              <a:rPr lang="en" sz="1400">
                <a:latin typeface="Arial"/>
                <a:ea typeface="Arial"/>
                <a:cs typeface="Arial"/>
                <a:sym typeface="Arial"/>
              </a:rPr>
              <a:t> ( male or female ) have any role in placement?</a:t>
            </a:r>
            <a:endParaRPr sz="1400">
              <a:latin typeface="Arial"/>
              <a:ea typeface="Arial"/>
              <a:cs typeface="Arial"/>
              <a:sym typeface="Arial"/>
            </a:endParaRPr>
          </a:p>
          <a:p>
            <a:pPr indent="-228600" lvl="0" marL="457200" rtl="0" algn="l">
              <a:spcBef>
                <a:spcPts val="1000"/>
              </a:spcBef>
              <a:spcAft>
                <a:spcPts val="0"/>
              </a:spcAft>
              <a:buNone/>
            </a:pPr>
            <a:r>
              <a:rPr lang="en" sz="1400">
                <a:latin typeface="Arial"/>
                <a:ea typeface="Arial"/>
                <a:cs typeface="Arial"/>
                <a:sym typeface="Arial"/>
              </a:rPr>
              <a:t>●       Does </a:t>
            </a:r>
            <a:r>
              <a:rPr b="1" lang="en" sz="1400">
                <a:latin typeface="Arial"/>
                <a:ea typeface="Arial"/>
                <a:cs typeface="Arial"/>
                <a:sym typeface="Arial"/>
              </a:rPr>
              <a:t>10th and 12th percentage</a:t>
            </a:r>
            <a:r>
              <a:rPr lang="en" sz="1400">
                <a:latin typeface="Arial"/>
                <a:ea typeface="Arial"/>
                <a:cs typeface="Arial"/>
                <a:sym typeface="Arial"/>
              </a:rPr>
              <a:t> matter for one to get placed?</a:t>
            </a:r>
            <a:endParaRPr sz="1400">
              <a:latin typeface="Arial"/>
              <a:ea typeface="Arial"/>
              <a:cs typeface="Arial"/>
              <a:sym typeface="Arial"/>
            </a:endParaRPr>
          </a:p>
          <a:p>
            <a:pPr indent="-228600" lvl="0" marL="457200" rtl="0" algn="l">
              <a:spcBef>
                <a:spcPts val="1000"/>
              </a:spcBef>
              <a:spcAft>
                <a:spcPts val="0"/>
              </a:spcAft>
              <a:buNone/>
            </a:pPr>
            <a:r>
              <a:rPr lang="en" sz="1400">
                <a:latin typeface="Arial"/>
                <a:ea typeface="Arial"/>
                <a:cs typeface="Arial"/>
                <a:sym typeface="Arial"/>
              </a:rPr>
              <a:t>●       Which </a:t>
            </a:r>
            <a:r>
              <a:rPr b="1" lang="en" sz="1400">
                <a:latin typeface="Arial"/>
                <a:ea typeface="Arial"/>
                <a:cs typeface="Arial"/>
                <a:sym typeface="Arial"/>
              </a:rPr>
              <a:t>degree specializatio</a:t>
            </a:r>
            <a:r>
              <a:rPr lang="en" sz="1400">
                <a:latin typeface="Arial"/>
                <a:ea typeface="Arial"/>
                <a:cs typeface="Arial"/>
                <a:sym typeface="Arial"/>
              </a:rPr>
              <a:t>n is much demanded by corporate?</a:t>
            </a:r>
            <a:endParaRPr sz="1400">
              <a:latin typeface="Arial"/>
              <a:ea typeface="Arial"/>
              <a:cs typeface="Arial"/>
              <a:sym typeface="Arial"/>
            </a:endParaRPr>
          </a:p>
          <a:p>
            <a:pPr indent="-228600" lvl="0" marL="457200" rtl="0" algn="l">
              <a:spcBef>
                <a:spcPts val="1000"/>
              </a:spcBef>
              <a:spcAft>
                <a:spcPts val="0"/>
              </a:spcAft>
              <a:buNone/>
            </a:pPr>
            <a:r>
              <a:rPr lang="en" sz="1400">
                <a:latin typeface="Arial"/>
                <a:ea typeface="Arial"/>
                <a:cs typeface="Arial"/>
                <a:sym typeface="Arial"/>
              </a:rPr>
              <a:t>●       Determine the </a:t>
            </a:r>
            <a:r>
              <a:rPr b="1" lang="en" sz="1400">
                <a:latin typeface="Arial"/>
                <a:ea typeface="Arial"/>
                <a:cs typeface="Arial"/>
                <a:sym typeface="Arial"/>
              </a:rPr>
              <a:t>average salary</a:t>
            </a:r>
            <a:r>
              <a:rPr lang="en" sz="1400">
                <a:latin typeface="Arial"/>
                <a:ea typeface="Arial"/>
                <a:cs typeface="Arial"/>
                <a:sym typeface="Arial"/>
              </a:rPr>
              <a:t> offered during placements and its factors.</a:t>
            </a:r>
            <a:endParaRPr sz="1400">
              <a:latin typeface="Arial"/>
              <a:ea typeface="Arial"/>
              <a:cs typeface="Arial"/>
              <a:sym typeface="Arial"/>
            </a:endParaRPr>
          </a:p>
          <a:p>
            <a:pPr indent="-228600" lvl="0" marL="457200" rtl="0" algn="l">
              <a:spcBef>
                <a:spcPts val="1000"/>
              </a:spcBef>
              <a:spcAft>
                <a:spcPts val="0"/>
              </a:spcAft>
              <a:buNone/>
            </a:pPr>
            <a:r>
              <a:t/>
            </a:r>
            <a:endParaRPr sz="1400">
              <a:latin typeface="Arial"/>
              <a:ea typeface="Arial"/>
              <a:cs typeface="Arial"/>
              <a:sym typeface="Arial"/>
            </a:endParaRPr>
          </a:p>
          <a:p>
            <a:pPr indent="-228600" lvl="0" marL="457200" rtl="0" algn="l">
              <a:spcBef>
                <a:spcPts val="1000"/>
              </a:spcBef>
              <a:spcAft>
                <a:spcPts val="0"/>
              </a:spcAft>
              <a:buNone/>
            </a:pPr>
            <a:r>
              <a:rPr b="1" lang="en" sz="1400" u="sng">
                <a:latin typeface="Arial"/>
                <a:ea typeface="Arial"/>
                <a:cs typeface="Arial"/>
                <a:sym typeface="Arial"/>
              </a:rPr>
              <a:t>Using all the attributes:</a:t>
            </a:r>
            <a:endParaRPr b="1" sz="1400" u="sng">
              <a:latin typeface="Arial"/>
              <a:ea typeface="Arial"/>
              <a:cs typeface="Arial"/>
              <a:sym typeface="Arial"/>
            </a:endParaRPr>
          </a:p>
          <a:p>
            <a:pPr indent="-228600" lvl="0" marL="457200" rtl="0" algn="l">
              <a:spcBef>
                <a:spcPts val="1000"/>
              </a:spcBef>
              <a:spcAft>
                <a:spcPts val="0"/>
              </a:spcAft>
              <a:buNone/>
            </a:pPr>
            <a:r>
              <a:rPr lang="en" sz="1400">
                <a:latin typeface="Arial"/>
                <a:ea typeface="Arial"/>
                <a:cs typeface="Arial"/>
                <a:sym typeface="Arial"/>
              </a:rPr>
              <a:t>●       Which </a:t>
            </a:r>
            <a:r>
              <a:rPr b="1" lang="en" sz="1400">
                <a:latin typeface="Arial"/>
                <a:ea typeface="Arial"/>
                <a:cs typeface="Arial"/>
                <a:sym typeface="Arial"/>
              </a:rPr>
              <a:t>factors</a:t>
            </a:r>
            <a:r>
              <a:rPr lang="en" sz="1400">
                <a:latin typeface="Arial"/>
                <a:ea typeface="Arial"/>
                <a:cs typeface="Arial"/>
                <a:sym typeface="Arial"/>
              </a:rPr>
              <a:t> influenced a candidate in getting placed?</a:t>
            </a:r>
            <a:endParaRPr sz="1400">
              <a:latin typeface="Arial"/>
              <a:ea typeface="Arial"/>
              <a:cs typeface="Arial"/>
              <a:sym typeface="Arial"/>
            </a:endParaRPr>
          </a:p>
          <a:p>
            <a:pPr indent="-228600" lvl="0" marL="457200" rtl="0" algn="l">
              <a:spcBef>
                <a:spcPts val="1000"/>
              </a:spcBef>
              <a:spcAft>
                <a:spcPts val="0"/>
              </a:spcAft>
              <a:buNone/>
            </a:pPr>
            <a:r>
              <a:rPr lang="en" sz="1400">
                <a:latin typeface="Arial"/>
                <a:ea typeface="Arial"/>
                <a:cs typeface="Arial"/>
                <a:sym typeface="Arial"/>
              </a:rPr>
              <a:t>●       Play with the data conducting all </a:t>
            </a:r>
            <a:r>
              <a:rPr b="1" lang="en" sz="1400">
                <a:latin typeface="Arial"/>
                <a:ea typeface="Arial"/>
                <a:cs typeface="Arial"/>
                <a:sym typeface="Arial"/>
              </a:rPr>
              <a:t>statistical tests</a:t>
            </a:r>
            <a:r>
              <a:rPr lang="en" sz="1400">
                <a:latin typeface="Arial"/>
                <a:ea typeface="Arial"/>
                <a:cs typeface="Arial"/>
                <a:sym typeface="Arial"/>
              </a:rPr>
              <a:t>.</a:t>
            </a:r>
            <a:endParaRPr sz="1400">
              <a:latin typeface="Arial"/>
              <a:ea typeface="Arial"/>
              <a:cs typeface="Arial"/>
              <a:sym typeface="Arial"/>
            </a:endParaRPr>
          </a:p>
          <a:p>
            <a:pPr indent="0" lvl="0" marL="0" rtl="0" algn="l">
              <a:spcBef>
                <a:spcPts val="1000"/>
              </a:spcBef>
              <a:spcAft>
                <a:spcPts val="1000"/>
              </a:spcAft>
              <a:buNone/>
            </a:pPr>
            <a:r>
              <a:rPr lang="en" sz="1400">
                <a:latin typeface="Arial"/>
                <a:ea typeface="Arial"/>
                <a:cs typeface="Arial"/>
                <a:sym typeface="Arial"/>
              </a:rPr>
              <a:t>     ●      To provide a </a:t>
            </a:r>
            <a:r>
              <a:rPr b="1" lang="en" sz="1400">
                <a:latin typeface="Arial"/>
                <a:ea typeface="Arial"/>
                <a:cs typeface="Arial"/>
                <a:sym typeface="Arial"/>
              </a:rPr>
              <a:t>summary</a:t>
            </a:r>
            <a:r>
              <a:rPr lang="en" sz="1400">
                <a:latin typeface="Arial"/>
                <a:ea typeface="Arial"/>
                <a:cs typeface="Arial"/>
                <a:sym typeface="Arial"/>
              </a:rPr>
              <a:t> of all the factors and show </a:t>
            </a:r>
            <a:r>
              <a:rPr b="1" lang="en" sz="1400">
                <a:latin typeface="Arial"/>
                <a:ea typeface="Arial"/>
                <a:cs typeface="Arial"/>
                <a:sym typeface="Arial"/>
              </a:rPr>
              <a:t>correlation</a:t>
            </a:r>
            <a:r>
              <a:rPr lang="en" sz="1400">
                <a:latin typeface="Arial"/>
                <a:ea typeface="Arial"/>
                <a:cs typeface="Arial"/>
                <a:sym typeface="Arial"/>
              </a:rPr>
              <a:t> between them.</a:t>
            </a:r>
            <a:endParaRPr sz="1400">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DASHBOARD IMPLEMENTATION(Voila)</a:t>
            </a:r>
            <a:endParaRPr/>
          </a:p>
        </p:txBody>
      </p:sp>
      <p:sp>
        <p:nvSpPr>
          <p:cNvPr id="183" name="Google Shape;183;p21"/>
          <p:cNvSpPr txBox="1"/>
          <p:nvPr>
            <p:ph idx="1" type="body"/>
          </p:nvPr>
        </p:nvSpPr>
        <p:spPr>
          <a:xfrm>
            <a:off x="1297500" y="1202225"/>
            <a:ext cx="7038900" cy="3276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84" name="Google Shape;184;p21"/>
          <p:cNvPicPr preferRelativeResize="0"/>
          <p:nvPr/>
        </p:nvPicPr>
        <p:blipFill>
          <a:blip r:embed="rId3">
            <a:alphaModFix/>
          </a:blip>
          <a:stretch>
            <a:fillRect/>
          </a:stretch>
        </p:blipFill>
        <p:spPr>
          <a:xfrm>
            <a:off x="1422275" y="1202225"/>
            <a:ext cx="7070650" cy="3727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